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3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68" r:id="rId6"/>
    <p:sldId id="269" r:id="rId7"/>
    <p:sldId id="273" r:id="rId8"/>
    <p:sldId id="270" r:id="rId9"/>
    <p:sldId id="272" r:id="rId10"/>
  </p:sldIdLst>
  <p:sldSz cx="18288000" cy="10287000"/>
  <p:notesSz cx="6858000" cy="9144000"/>
  <p:embeddedFontLst>
    <p:embeddedFont>
      <p:font typeface="Montserrat Classic" panose="00000500000000000000"/>
      <p:regular r:id="rId14"/>
    </p:embeddedFont>
    <p:embeddedFont>
      <p:font typeface="Bebas Neue Bold" panose="020B0606020202050201"/>
      <p:bold r:id="rId15"/>
    </p:embeddedFont>
    <p:embeddedFont>
      <p:font typeface="Montserrat Classic Bold" panose="00000800000000000000"/>
      <p:bold r:id="rId16"/>
    </p:embeddedFont>
    <p:embeddedFont>
      <p:font typeface="Calibri" panose="020F050202020403020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8415441" cy="82296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839200" y="6286500"/>
            <a:ext cx="8836660" cy="1915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70"/>
              </a:lnSpc>
              <a:spcBef>
                <a:spcPct val="0"/>
              </a:spcBef>
            </a:pPr>
            <a:r>
              <a:rPr lang="en-US" altLang="en-US" sz="5335">
                <a:solidFill>
                  <a:srgbClr val="5479F7"/>
                </a:solidFill>
                <a:latin typeface="Montserrat Classic" panose="00000500000000000000"/>
              </a:rPr>
              <a:t>By: Momen Tarek  Gaber</a:t>
            </a:r>
            <a:endParaRPr lang="en-US" altLang="en-US" sz="5335">
              <a:solidFill>
                <a:srgbClr val="5479F7"/>
              </a:solidFill>
              <a:latin typeface="Montserrat Classic" panose="00000500000000000000"/>
            </a:endParaRPr>
          </a:p>
          <a:p>
            <a:pPr>
              <a:lnSpc>
                <a:spcPts val="7470"/>
              </a:lnSpc>
              <a:spcBef>
                <a:spcPct val="0"/>
              </a:spcBef>
            </a:pPr>
            <a:r>
              <a:rPr lang="en-US" altLang="en-US" sz="5335">
                <a:solidFill>
                  <a:srgbClr val="5479F7"/>
                </a:solidFill>
                <a:latin typeface="Montserrat Classic" panose="00000500000000000000"/>
              </a:rPr>
              <a:t>       4221022</a:t>
            </a:r>
            <a:endParaRPr lang="en-US" altLang="en-US" sz="5335">
              <a:solidFill>
                <a:srgbClr val="5479F7"/>
              </a:solidFill>
              <a:latin typeface="Montserrat Classic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77660" y="2781492"/>
            <a:ext cx="6872071" cy="3103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00"/>
              </a:lnSpc>
            </a:pPr>
            <a:r>
              <a:rPr lang="en-US" altLang="en-US" sz="12875">
                <a:solidFill>
                  <a:srgbClr val="000000"/>
                </a:solidFill>
                <a:latin typeface="Bebas Neue Bold" panose="020B0606020202050201"/>
              </a:rPr>
              <a:t>Assignment (2)</a:t>
            </a:r>
            <a:endParaRPr lang="en-US" altLang="en-US" sz="12875">
              <a:solidFill>
                <a:srgbClr val="000000"/>
              </a:solidFill>
              <a:latin typeface="Bebas Neue Bold" panose="020B0606020202050201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344400" y="875983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4000" b="1" i="0">
                <a:solidFill>
                  <a:srgbClr val="71717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Computational Neuroscience</a:t>
            </a:r>
            <a:endParaRPr sz="4000" b="1" i="0">
              <a:solidFill>
                <a:srgbClr val="717171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1800" y="3380740"/>
            <a:ext cx="5602605" cy="6089650"/>
          </a:xfrm>
          <a:custGeom>
            <a:avLst/>
            <a:gdLst/>
            <a:ahLst/>
            <a:cxnLst/>
            <a:rect l="l" t="t" r="r" b="b"/>
            <a:pathLst>
              <a:path w="4819242" h="5116647">
                <a:moveTo>
                  <a:pt x="0" y="0"/>
                </a:moveTo>
                <a:lnTo>
                  <a:pt x="4819242" y="0"/>
                </a:lnTo>
                <a:lnTo>
                  <a:pt x="4819242" y="5116648"/>
                </a:lnTo>
                <a:lnTo>
                  <a:pt x="0" y="511664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14790" y="2287905"/>
            <a:ext cx="7958455" cy="125603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7335"/>
              </a:lnSpc>
            </a:pPr>
            <a:r>
              <a:rPr lang="en-US" altLang="en-US" sz="3665" b="1">
                <a:solidFill>
                  <a:srgbClr val="000000"/>
                </a:solidFill>
                <a:latin typeface="Montserrat Classic" panose="00000500000000000000"/>
              </a:rPr>
              <a:t>✔ calculating gradients for weights in a neural network in order to minimize the error between predicted and actual outputs.</a:t>
            </a:r>
            <a:endParaRPr lang="en-US" altLang="en-US" sz="3665" b="1">
              <a:solidFill>
                <a:srgbClr val="000000"/>
              </a:solidFill>
              <a:latin typeface="Montserrat Classic" panose="000005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7931076" y="2385645"/>
            <a:ext cx="927410" cy="9274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60"/>
                </a:lnSpc>
              </a:pPr>
              <a:endParaRPr b="1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261490" y="2285084"/>
            <a:ext cx="266582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5"/>
              </a:lnSpc>
              <a:spcBef>
                <a:spcPct val="0"/>
              </a:spcBef>
            </a:pPr>
            <a:r>
              <a:rPr lang="en-US" sz="3675" b="1">
                <a:solidFill>
                  <a:srgbClr val="000000"/>
                </a:solidFill>
                <a:latin typeface="Montserrat Classic Bold" panose="00000800000000000000"/>
              </a:rPr>
              <a:t>1</a:t>
            </a:r>
            <a:endParaRPr lang="en-US" sz="3675" b="1">
              <a:solidFill>
                <a:srgbClr val="000000"/>
              </a:solidFill>
              <a:latin typeface="Montserrat Classic Bold" panose="000008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31449" y="1770602"/>
            <a:ext cx="4186651" cy="1599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5" b="1">
                <a:solidFill>
                  <a:srgbClr val="000000"/>
                </a:solidFill>
                <a:latin typeface="Bebas Neue Bold" panose="020B0606020202050201"/>
              </a:rPr>
              <a:t>Contents</a:t>
            </a:r>
            <a:endParaRPr lang="en-US" sz="10395" b="1">
              <a:solidFill>
                <a:srgbClr val="000000"/>
              </a:solidFill>
              <a:latin typeface="Bebas Neue Bold" panose="020B0606020202050201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b="1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04800" y="3731260"/>
            <a:ext cx="8854440" cy="5816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 Sigmoid Function: This is the activation function used for neurons.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 Weights Initialization: Weights are initialized randomly.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Forward Propagation: Calculates outputs based on inputs and weights.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lvl="0" indent="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4800" y="38100"/>
            <a:ext cx="9361805" cy="3693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en-US" sz="8000" b="1">
                <a:solidFill>
                  <a:srgbClr val="000000"/>
                </a:solidFill>
                <a:latin typeface="Montserrat Classic" panose="00000500000000000000"/>
                <a:sym typeface="+mn-ea"/>
              </a:rPr>
              <a:t>Steps to Implement</a:t>
            </a:r>
            <a:endParaRPr lang="en-US" altLang="en-US" sz="8000" b="1">
              <a:solidFill>
                <a:srgbClr val="000000"/>
              </a:solidFill>
              <a:latin typeface="Montserrat Classic" panose="00000500000000000000"/>
              <a:sym typeface="+mn-ea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666810" y="1366236"/>
            <a:ext cx="7592490" cy="7554528"/>
          </a:xfrm>
          <a:custGeom>
            <a:avLst/>
            <a:gdLst/>
            <a:ahLst/>
            <a:cxnLst/>
            <a:rect l="l" t="t" r="r" b="b"/>
            <a:pathLst>
              <a:path w="7592490" h="7554528">
                <a:moveTo>
                  <a:pt x="0" y="0"/>
                </a:moveTo>
                <a:lnTo>
                  <a:pt x="7592490" y="0"/>
                </a:lnTo>
                <a:lnTo>
                  <a:pt x="7592490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3" name="Freeform 7"/>
          <p:cNvSpPr/>
          <p:nvPr/>
        </p:nvSpPr>
        <p:spPr>
          <a:xfrm flipH="1">
            <a:off x="9677400" y="1181100"/>
            <a:ext cx="7805420" cy="7537450"/>
          </a:xfrm>
          <a:custGeom>
            <a:avLst/>
            <a:gdLst/>
            <a:ahLst/>
            <a:cxnLst/>
            <a:rect l="l" t="t" r="r" b="b"/>
            <a:pathLst>
              <a:path w="7258642" h="7554528">
                <a:moveTo>
                  <a:pt x="0" y="0"/>
                </a:moveTo>
                <a:lnTo>
                  <a:pt x="7258642" y="0"/>
                </a:lnTo>
                <a:lnTo>
                  <a:pt x="7258642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/>
          <p:cNvSpPr txBox="1"/>
          <p:nvPr/>
        </p:nvSpPr>
        <p:spPr>
          <a:xfrm>
            <a:off x="1066800" y="3619500"/>
            <a:ext cx="8854440" cy="5170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EEEEEerror Calculation: Determines the error of predictions.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Backpropagation: Calculates gradients and updates weights.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Training Loop: Repeats forward and backpropagation.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8100"/>
            <a:ext cx="9361805" cy="3693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en-US" sz="8000" b="1">
                <a:solidFill>
                  <a:srgbClr val="000000"/>
                </a:solidFill>
                <a:latin typeface="Montserrat Classic" panose="00000500000000000000"/>
                <a:sym typeface="+mn-ea"/>
              </a:rPr>
              <a:t>Steps to Implement</a:t>
            </a:r>
            <a:endParaRPr lang="en-US" altLang="en-US" sz="8000" b="1">
              <a:solidFill>
                <a:srgbClr val="000000"/>
              </a:solidFill>
              <a:latin typeface="Montserrat Classic" panose="0000050000000000000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543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90"/>
              </a:lnSpc>
            </a:pPr>
            <a:r>
              <a:rPr lang="en-US" sz="11265">
                <a:solidFill>
                  <a:srgbClr val="000000"/>
                </a:solidFill>
                <a:latin typeface="Bebas Neue Bold" panose="020B0606020202050201"/>
              </a:rPr>
              <a:t>THANK YOU FOR LISTENING!</a:t>
            </a:r>
            <a:endParaRPr lang="en-US" sz="11265">
              <a:solidFill>
                <a:srgbClr val="000000"/>
              </a:solidFill>
              <a:latin typeface="Bebas Neue Bold" panose="020B0606020202050201"/>
            </a:endParaRPr>
          </a:p>
          <a:p>
            <a:pPr>
              <a:lnSpc>
                <a:spcPts val="10590"/>
              </a:lnSpc>
            </a:pPr>
            <a:r>
              <a:rPr lang="en-US" altLang="en-US" sz="3600" b="1" u="sng">
                <a:solidFill>
                  <a:schemeClr val="accent1"/>
                </a:solidFill>
                <a:latin typeface="Bebas Neue Bold" panose="020B0606020202050201"/>
              </a:rPr>
              <a:t>https://github.com/ELMOtarek1/Computational-Neuroscience-2</a:t>
            </a:r>
            <a:endParaRPr lang="en-US" altLang="en-US" sz="3600" b="1" u="sng">
              <a:solidFill>
                <a:schemeClr val="accent1"/>
              </a:solidFill>
              <a:latin typeface="Bebas Neue Bold" panose="020B0606020202050201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75495" y="1063912"/>
            <a:ext cx="7868505" cy="8159176"/>
          </a:xfrm>
          <a:custGeom>
            <a:avLst/>
            <a:gdLst/>
            <a:ahLst/>
            <a:cxnLst/>
            <a:rect l="l" t="t" r="r" b="b"/>
            <a:pathLst>
              <a:path w="7868505" h="8159176">
                <a:moveTo>
                  <a:pt x="0" y="0"/>
                </a:moveTo>
                <a:lnTo>
                  <a:pt x="7868505" y="0"/>
                </a:lnTo>
                <a:lnTo>
                  <a:pt x="7868505" y="8159176"/>
                </a:lnTo>
                <a:lnTo>
                  <a:pt x="0" y="81591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WPS Presentation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Montserrat Classic</vt:lpstr>
      <vt:lpstr>Bebas Neue Bold</vt:lpstr>
      <vt:lpstr>Open Sans</vt:lpstr>
      <vt:lpstr>Segoe Print</vt:lpstr>
      <vt:lpstr>Montserrat Classic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White Practical Uses of AI in EFL Presentation</dc:title>
  <dc:creator/>
  <cp:lastModifiedBy>Momen</cp:lastModifiedBy>
  <cp:revision>10</cp:revision>
  <dcterms:created xsi:type="dcterms:W3CDTF">2006-08-16T01:00:00Z</dcterms:created>
  <dcterms:modified xsi:type="dcterms:W3CDTF">2025-03-04T21:48:07Z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2D5E02DBB3F14138BE38281A1E144DDC_13</vt:lpwstr>
  </property>
  <property fmtid="{D5CDD505-2E9C-101B-9397-08002B2CF9AE}" pid="3" name="KSOProductBuildVer">
    <vt:lpwstr>1033-12.2.0.20323</vt:lpwstr>
  </property>
</Properties>
</file>