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 id="2147483724" r:id="rId5"/>
    <p:sldMasterId id="2147483736" r:id="rId6"/>
  </p:sldMasterIdLst>
  <p:notesMasterIdLst>
    <p:notesMasterId r:id="rId33"/>
  </p:notesMasterIdLst>
  <p:sldIdLst>
    <p:sldId id="272" r:id="rId7"/>
    <p:sldId id="328" r:id="rId8"/>
    <p:sldId id="344" r:id="rId9"/>
    <p:sldId id="342" r:id="rId10"/>
    <p:sldId id="360" r:id="rId11"/>
    <p:sldId id="361" r:id="rId12"/>
    <p:sldId id="362" r:id="rId13"/>
    <p:sldId id="363" r:id="rId14"/>
    <p:sldId id="367" r:id="rId15"/>
    <p:sldId id="366" r:id="rId16"/>
    <p:sldId id="369" r:id="rId17"/>
    <p:sldId id="364" r:id="rId18"/>
    <p:sldId id="365" r:id="rId19"/>
    <p:sldId id="370" r:id="rId20"/>
    <p:sldId id="371" r:id="rId21"/>
    <p:sldId id="372" r:id="rId22"/>
    <p:sldId id="373" r:id="rId23"/>
    <p:sldId id="381" r:id="rId24"/>
    <p:sldId id="374" r:id="rId25"/>
    <p:sldId id="375" r:id="rId26"/>
    <p:sldId id="376" r:id="rId27"/>
    <p:sldId id="377" r:id="rId28"/>
    <p:sldId id="378" r:id="rId29"/>
    <p:sldId id="379" r:id="rId30"/>
    <p:sldId id="380" r:id="rId31"/>
    <p:sldId id="266" r:id="rId32"/>
  </p:sldIdLst>
  <p:sldSz cx="9144000" cy="6858000" type="screen4x3"/>
  <p:notesSz cx="6858000" cy="9144000"/>
  <p:custDataLst>
    <p:tags r:id="rId34"/>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5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cica Puschel Oyaneder" initials="JPO" lastIdx="2" clrIdx="0"/>
  <p:cmAuthor id="2" name="Brenda Aguilar Bastías" initials="BAB" lastIdx="1" clrIdx="1">
    <p:extLst>
      <p:ext uri="{19B8F6BF-5375-455C-9EA6-DF929625EA0E}">
        <p15:presenceInfo xmlns:p15="http://schemas.microsoft.com/office/powerpoint/2012/main" userId="S-1-5-21-1538672992-175319928-926709054-1926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99FF"/>
    <a:srgbClr val="FF6600"/>
    <a:srgbClr val="E30513"/>
    <a:srgbClr val="9966FF"/>
    <a:srgbClr val="3399FF"/>
    <a:srgbClr val="66CCFF"/>
    <a:srgbClr val="FFCC66"/>
    <a:srgbClr val="8263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71600" autoAdjust="0"/>
  </p:normalViewPr>
  <p:slideViewPr>
    <p:cSldViewPr snapToGrid="0" snapToObjects="1" showGuides="1">
      <p:cViewPr varScale="1">
        <p:scale>
          <a:sx n="102" d="100"/>
          <a:sy n="102" d="100"/>
        </p:scale>
        <p:origin x="3216" y="184"/>
      </p:cViewPr>
      <p:guideLst>
        <p:guide orient="horz" pos="4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DEB02-3FA3-45CA-A207-F6B27ABB3F2A}" type="datetimeFigureOut">
              <a:rPr lang="es-CL" smtClean="0"/>
              <a:t>24-11-23</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24595-A612-427C-89B0-BCF49485A725}" type="slidenum">
              <a:rPr lang="es-CL" smtClean="0"/>
              <a:t>‹Nº›</a:t>
            </a:fld>
            <a:endParaRPr lang="es-CL"/>
          </a:p>
        </p:txBody>
      </p:sp>
    </p:spTree>
    <p:extLst>
      <p:ext uri="{BB962C8B-B14F-4D97-AF65-F5344CB8AC3E}">
        <p14:creationId xmlns:p14="http://schemas.microsoft.com/office/powerpoint/2010/main" val="414825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1524595-A612-427C-89B0-BCF49485A725}" type="slidenum">
              <a:rPr lang="es-CL" smtClean="0"/>
              <a:t>1</a:t>
            </a:fld>
            <a:endParaRPr lang="es-CL"/>
          </a:p>
        </p:txBody>
      </p:sp>
    </p:spTree>
    <p:extLst>
      <p:ext uri="{BB962C8B-B14F-4D97-AF65-F5344CB8AC3E}">
        <p14:creationId xmlns:p14="http://schemas.microsoft.com/office/powerpoint/2010/main" val="333247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0" i="0" dirty="0">
                <a:solidFill>
                  <a:srgbClr val="FFFFFF"/>
                </a:solidFill>
                <a:effectLst/>
                <a:latin typeface="Söhne Mono"/>
              </a:rPr>
              <a:t>DATABASES = {</a:t>
            </a:r>
          </a:p>
          <a:p>
            <a:r>
              <a:rPr lang="es-CL" b="0" i="0" dirty="0">
                <a:solidFill>
                  <a:srgbClr val="FFFFFF"/>
                </a:solidFill>
                <a:effectLst/>
                <a:latin typeface="Söhne Mono"/>
              </a:rPr>
              <a:t>    'default': {</a:t>
            </a:r>
          </a:p>
          <a:p>
            <a:r>
              <a:rPr lang="es-CL" b="0" i="0" dirty="0">
                <a:solidFill>
                  <a:srgbClr val="FFFFFF"/>
                </a:solidFill>
                <a:effectLst/>
                <a:latin typeface="Söhne Mono"/>
              </a:rPr>
              <a:t>        'ENGINE': '</a:t>
            </a:r>
            <a:r>
              <a:rPr lang="es-CL" b="0" i="0" dirty="0" err="1">
                <a:solidFill>
                  <a:srgbClr val="FFFFFF"/>
                </a:solidFill>
                <a:effectLst/>
                <a:latin typeface="Söhne Mono"/>
              </a:rPr>
              <a:t>django.db.backends.mysql</a:t>
            </a:r>
            <a:r>
              <a:rPr lang="es-CL" b="0" i="0" dirty="0">
                <a:solidFill>
                  <a:srgbClr val="FFFFFF"/>
                </a:solidFill>
                <a:effectLst/>
                <a:latin typeface="Söhne Mono"/>
              </a:rPr>
              <a:t>',</a:t>
            </a:r>
          </a:p>
          <a:p>
            <a:r>
              <a:rPr lang="es-CL" b="0" i="0" dirty="0">
                <a:solidFill>
                  <a:srgbClr val="FFFFFF"/>
                </a:solidFill>
                <a:effectLst/>
                <a:latin typeface="Söhne Mono"/>
              </a:rPr>
              <a:t>        'HOST': '/</a:t>
            </a:r>
            <a:r>
              <a:rPr lang="es-CL" b="0" i="0" dirty="0" err="1">
                <a:solidFill>
                  <a:srgbClr val="FFFFFF"/>
                </a:solidFill>
                <a:effectLst/>
                <a:latin typeface="Söhne Mono"/>
              </a:rPr>
              <a:t>cloudsql</a:t>
            </a:r>
            <a:r>
              <a:rPr lang="es-CL" b="0" i="0" dirty="0">
                <a:solidFill>
                  <a:srgbClr val="FFFFFF"/>
                </a:solidFill>
                <a:effectLst/>
                <a:latin typeface="Söhne Mono"/>
              </a:rPr>
              <a:t>/YOUR_PROJECT_ID:REGION:INSTANCE_NAME',</a:t>
            </a:r>
          </a:p>
          <a:p>
            <a:r>
              <a:rPr lang="es-CL" b="0" i="0" dirty="0">
                <a:solidFill>
                  <a:srgbClr val="FFFFFF"/>
                </a:solidFill>
                <a:effectLst/>
                <a:latin typeface="Söhne Mono"/>
              </a:rPr>
              <a:t>        'USER': '</a:t>
            </a:r>
            <a:r>
              <a:rPr lang="es-CL" b="0" i="0" dirty="0" err="1">
                <a:solidFill>
                  <a:srgbClr val="FFFFFF"/>
                </a:solidFill>
                <a:effectLst/>
                <a:latin typeface="Söhne Mono"/>
              </a:rPr>
              <a:t>your_database_user</a:t>
            </a:r>
            <a:r>
              <a:rPr lang="es-CL" b="0" i="0" dirty="0">
                <a:solidFill>
                  <a:srgbClr val="FFFFFF"/>
                </a:solidFill>
                <a:effectLst/>
                <a:latin typeface="Söhne Mono"/>
              </a:rPr>
              <a:t>',</a:t>
            </a:r>
          </a:p>
          <a:p>
            <a:r>
              <a:rPr lang="es-CL" b="0" i="0" dirty="0">
                <a:solidFill>
                  <a:srgbClr val="FFFFFF"/>
                </a:solidFill>
                <a:effectLst/>
                <a:latin typeface="Söhne Mono"/>
              </a:rPr>
              <a:t>        'PASSWORD': '</a:t>
            </a:r>
            <a:r>
              <a:rPr lang="es-CL" b="0" i="0" dirty="0" err="1">
                <a:solidFill>
                  <a:srgbClr val="FFFFFF"/>
                </a:solidFill>
                <a:effectLst/>
                <a:latin typeface="Söhne Mono"/>
              </a:rPr>
              <a:t>your_database_password</a:t>
            </a:r>
            <a:r>
              <a:rPr lang="es-CL" b="0" i="0" dirty="0">
                <a:solidFill>
                  <a:srgbClr val="FFFFFF"/>
                </a:solidFill>
                <a:effectLst/>
                <a:latin typeface="Söhne Mono"/>
              </a:rPr>
              <a:t>',</a:t>
            </a:r>
          </a:p>
          <a:p>
            <a:r>
              <a:rPr lang="es-CL" b="0" i="0" dirty="0">
                <a:solidFill>
                  <a:srgbClr val="FFFFFF"/>
                </a:solidFill>
                <a:effectLst/>
                <a:latin typeface="Söhne Mono"/>
              </a:rPr>
              <a:t>        'NAME': '</a:t>
            </a:r>
            <a:r>
              <a:rPr lang="es-CL" b="0" i="0" dirty="0" err="1">
                <a:solidFill>
                  <a:srgbClr val="FFFFFF"/>
                </a:solidFill>
                <a:effectLst/>
                <a:latin typeface="Söhne Mono"/>
              </a:rPr>
              <a:t>your_database_name</a:t>
            </a:r>
            <a:r>
              <a:rPr lang="es-CL" b="0" i="0" dirty="0">
                <a:solidFill>
                  <a:srgbClr val="FFFFFF"/>
                </a:solidFill>
                <a:effectLst/>
                <a:latin typeface="Söhne Mono"/>
              </a:rPr>
              <a:t>',</a:t>
            </a:r>
          </a:p>
          <a:p>
            <a:r>
              <a:rPr lang="es-CL" b="0" i="0" dirty="0">
                <a:solidFill>
                  <a:srgbClr val="FFFFFF"/>
                </a:solidFill>
                <a:effectLst/>
                <a:latin typeface="Söhne Mono"/>
              </a:rPr>
              <a:t>        'OPTIONS': {</a:t>
            </a:r>
          </a:p>
          <a:p>
            <a:r>
              <a:rPr lang="es-CL" b="0" i="0" dirty="0">
                <a:solidFill>
                  <a:srgbClr val="FFFFFF"/>
                </a:solidFill>
                <a:effectLst/>
                <a:latin typeface="Söhne Mono"/>
              </a:rPr>
              <a:t>            '</a:t>
            </a:r>
            <a:r>
              <a:rPr lang="es-CL" b="0" i="0" dirty="0" err="1">
                <a:solidFill>
                  <a:srgbClr val="FFFFFF"/>
                </a:solidFill>
                <a:effectLst/>
                <a:latin typeface="Söhne Mono"/>
              </a:rPr>
              <a:t>sql_mode</a:t>
            </a:r>
            <a:r>
              <a:rPr lang="es-CL" b="0" i="0" dirty="0">
                <a:solidFill>
                  <a:srgbClr val="FFFFFF"/>
                </a:solidFill>
                <a:effectLst/>
                <a:latin typeface="Söhne Mono"/>
              </a:rPr>
              <a:t>': '</a:t>
            </a:r>
            <a:r>
              <a:rPr lang="es-CL" b="0" i="0" dirty="0" err="1">
                <a:solidFill>
                  <a:srgbClr val="FFFFFF"/>
                </a:solidFill>
                <a:effectLst/>
                <a:latin typeface="Söhne Mono"/>
              </a:rPr>
              <a:t>traditional</a:t>
            </a:r>
            <a:r>
              <a:rPr lang="es-CL" b="0" i="0" dirty="0">
                <a:solidFill>
                  <a:srgbClr val="FFFFFF"/>
                </a:solidFill>
                <a:effectLst/>
                <a:latin typeface="Söhne Mono"/>
              </a:rPr>
              <a:t>',</a:t>
            </a:r>
          </a:p>
          <a:p>
            <a:r>
              <a:rPr lang="es-CL" b="0" i="0" dirty="0">
                <a:solidFill>
                  <a:srgbClr val="FFFFFF"/>
                </a:solidFill>
                <a:effectLst/>
                <a:latin typeface="Söhne Mono"/>
              </a:rPr>
              <a:t>        },</a:t>
            </a:r>
          </a:p>
          <a:p>
            <a:r>
              <a:rPr lang="es-CL" b="0" i="0" dirty="0">
                <a:solidFill>
                  <a:srgbClr val="FFFFFF"/>
                </a:solidFill>
                <a:effectLst/>
                <a:latin typeface="Söhne Mono"/>
              </a:rPr>
              <a:t>        'TEST': {</a:t>
            </a:r>
          </a:p>
          <a:p>
            <a:r>
              <a:rPr lang="es-CL" b="0" i="0" dirty="0">
                <a:solidFill>
                  <a:srgbClr val="FFFFFF"/>
                </a:solidFill>
                <a:effectLst/>
                <a:latin typeface="Söhne Mono"/>
              </a:rPr>
              <a:t>            'NAME': '</a:t>
            </a:r>
            <a:r>
              <a:rPr lang="es-CL" b="0" i="0" dirty="0" err="1">
                <a:solidFill>
                  <a:srgbClr val="FFFFFF"/>
                </a:solidFill>
                <a:effectLst/>
                <a:latin typeface="Söhne Mono"/>
              </a:rPr>
              <a:t>test_database_name</a:t>
            </a:r>
            <a:r>
              <a:rPr lang="es-CL" b="0" i="0" dirty="0">
                <a:solidFill>
                  <a:srgbClr val="FFFFFF"/>
                </a:solidFill>
                <a:effectLst/>
                <a:latin typeface="Söhne Mono"/>
              </a:rPr>
              <a:t>',</a:t>
            </a:r>
          </a:p>
          <a:p>
            <a:r>
              <a:rPr lang="es-CL" b="0" i="0" dirty="0">
                <a:solidFill>
                  <a:srgbClr val="FFFFFF"/>
                </a:solidFill>
                <a:effectLst/>
                <a:latin typeface="Söhne Mono"/>
              </a:rPr>
              <a:t>        },</a:t>
            </a:r>
          </a:p>
          <a:p>
            <a:r>
              <a:rPr lang="es-CL" b="0" i="0" dirty="0">
                <a:solidFill>
                  <a:srgbClr val="FFFFFF"/>
                </a:solidFill>
                <a:effectLst/>
                <a:latin typeface="Söhne Mono"/>
              </a:rPr>
              <a:t>    }</a:t>
            </a:r>
          </a:p>
          <a:p>
            <a:r>
              <a:rPr lang="es-CL" b="0" i="0" dirty="0">
                <a:solidFill>
                  <a:srgbClr val="FFFFFF"/>
                </a:solidFill>
                <a:effectLst/>
                <a:latin typeface="Söhne Mono"/>
              </a:rPr>
              <a:t>}</a:t>
            </a:r>
          </a:p>
        </p:txBody>
      </p:sp>
      <p:sp>
        <p:nvSpPr>
          <p:cNvPr id="4" name="Marcador de número de diapositiva 3"/>
          <p:cNvSpPr>
            <a:spLocks noGrp="1"/>
          </p:cNvSpPr>
          <p:nvPr>
            <p:ph type="sldNum" sz="quarter" idx="5"/>
          </p:nvPr>
        </p:nvSpPr>
        <p:spPr/>
        <p:txBody>
          <a:bodyPr/>
          <a:lstStyle/>
          <a:p>
            <a:fld id="{31524595-A612-427C-89B0-BCF49485A725}" type="slidenum">
              <a:rPr lang="es-CL" smtClean="0"/>
              <a:t>5</a:t>
            </a:fld>
            <a:endParaRPr lang="es-CL"/>
          </a:p>
        </p:txBody>
      </p:sp>
    </p:spTree>
    <p:extLst>
      <p:ext uri="{BB962C8B-B14F-4D97-AF65-F5344CB8AC3E}">
        <p14:creationId xmlns:p14="http://schemas.microsoft.com/office/powerpoint/2010/main" val="164691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0" i="0" dirty="0">
                <a:solidFill>
                  <a:srgbClr val="FFFFFF"/>
                </a:solidFill>
                <a:effectLst/>
                <a:latin typeface="Söhne Mono"/>
              </a:rPr>
              <a:t>DATABASES = {</a:t>
            </a:r>
          </a:p>
          <a:p>
            <a:r>
              <a:rPr lang="es-CL" b="0" i="0" dirty="0">
                <a:solidFill>
                  <a:srgbClr val="FFFFFF"/>
                </a:solidFill>
                <a:effectLst/>
                <a:latin typeface="Söhne Mono"/>
              </a:rPr>
              <a:t>    'default': {</a:t>
            </a:r>
          </a:p>
          <a:p>
            <a:r>
              <a:rPr lang="es-CL" b="0" i="0" dirty="0">
                <a:solidFill>
                  <a:srgbClr val="FFFFFF"/>
                </a:solidFill>
                <a:effectLst/>
                <a:latin typeface="Söhne Mono"/>
              </a:rPr>
              <a:t>        'ENGINE': '</a:t>
            </a:r>
            <a:r>
              <a:rPr lang="es-CL" b="0" i="0" dirty="0" err="1">
                <a:solidFill>
                  <a:srgbClr val="FFFFFF"/>
                </a:solidFill>
                <a:effectLst/>
                <a:latin typeface="Söhne Mono"/>
              </a:rPr>
              <a:t>django.db.backends.mysql</a:t>
            </a:r>
            <a:r>
              <a:rPr lang="es-CL" b="0" i="0" dirty="0">
                <a:solidFill>
                  <a:srgbClr val="FFFFFF"/>
                </a:solidFill>
                <a:effectLst/>
                <a:latin typeface="Söhne Mono"/>
              </a:rPr>
              <a:t>',</a:t>
            </a:r>
          </a:p>
          <a:p>
            <a:r>
              <a:rPr lang="es-CL" b="0" i="0" dirty="0">
                <a:solidFill>
                  <a:srgbClr val="FFFFFF"/>
                </a:solidFill>
                <a:effectLst/>
                <a:latin typeface="Söhne Mono"/>
              </a:rPr>
              <a:t>        'HOST': '/</a:t>
            </a:r>
            <a:r>
              <a:rPr lang="es-CL" b="0" i="0" dirty="0" err="1">
                <a:solidFill>
                  <a:srgbClr val="FFFFFF"/>
                </a:solidFill>
                <a:effectLst/>
                <a:latin typeface="Söhne Mono"/>
              </a:rPr>
              <a:t>cloudsql</a:t>
            </a:r>
            <a:r>
              <a:rPr lang="es-CL" b="0" i="0" dirty="0">
                <a:solidFill>
                  <a:srgbClr val="FFFFFF"/>
                </a:solidFill>
                <a:effectLst/>
                <a:latin typeface="Söhne Mono"/>
              </a:rPr>
              <a:t>/YOUR_PROJECT_ID:REGION:INSTANCE_NAME',</a:t>
            </a:r>
          </a:p>
          <a:p>
            <a:r>
              <a:rPr lang="es-CL" b="0" i="0" dirty="0">
                <a:solidFill>
                  <a:srgbClr val="FFFFFF"/>
                </a:solidFill>
                <a:effectLst/>
                <a:latin typeface="Söhne Mono"/>
              </a:rPr>
              <a:t>        'USER': '</a:t>
            </a:r>
            <a:r>
              <a:rPr lang="es-CL" b="0" i="0" dirty="0" err="1">
                <a:solidFill>
                  <a:srgbClr val="FFFFFF"/>
                </a:solidFill>
                <a:effectLst/>
                <a:latin typeface="Söhne Mono"/>
              </a:rPr>
              <a:t>your_database_user</a:t>
            </a:r>
            <a:r>
              <a:rPr lang="es-CL" b="0" i="0" dirty="0">
                <a:solidFill>
                  <a:srgbClr val="FFFFFF"/>
                </a:solidFill>
                <a:effectLst/>
                <a:latin typeface="Söhne Mono"/>
              </a:rPr>
              <a:t>',</a:t>
            </a:r>
          </a:p>
          <a:p>
            <a:r>
              <a:rPr lang="es-CL" b="0" i="0" dirty="0">
                <a:solidFill>
                  <a:srgbClr val="FFFFFF"/>
                </a:solidFill>
                <a:effectLst/>
                <a:latin typeface="Söhne Mono"/>
              </a:rPr>
              <a:t>        'PASSWORD': '</a:t>
            </a:r>
            <a:r>
              <a:rPr lang="es-CL" b="0" i="0" dirty="0" err="1">
                <a:solidFill>
                  <a:srgbClr val="FFFFFF"/>
                </a:solidFill>
                <a:effectLst/>
                <a:latin typeface="Söhne Mono"/>
              </a:rPr>
              <a:t>your_database_password</a:t>
            </a:r>
            <a:r>
              <a:rPr lang="es-CL" b="0" i="0" dirty="0">
                <a:solidFill>
                  <a:srgbClr val="FFFFFF"/>
                </a:solidFill>
                <a:effectLst/>
                <a:latin typeface="Söhne Mono"/>
              </a:rPr>
              <a:t>',</a:t>
            </a:r>
          </a:p>
          <a:p>
            <a:r>
              <a:rPr lang="es-CL" b="0" i="0" dirty="0">
                <a:solidFill>
                  <a:srgbClr val="FFFFFF"/>
                </a:solidFill>
                <a:effectLst/>
                <a:latin typeface="Söhne Mono"/>
              </a:rPr>
              <a:t>        'NAME': '</a:t>
            </a:r>
            <a:r>
              <a:rPr lang="es-CL" b="0" i="0" dirty="0" err="1">
                <a:solidFill>
                  <a:srgbClr val="FFFFFF"/>
                </a:solidFill>
                <a:effectLst/>
                <a:latin typeface="Söhne Mono"/>
              </a:rPr>
              <a:t>your_database_name</a:t>
            </a:r>
            <a:r>
              <a:rPr lang="es-CL" b="0" i="0" dirty="0">
                <a:solidFill>
                  <a:srgbClr val="FFFFFF"/>
                </a:solidFill>
                <a:effectLst/>
                <a:latin typeface="Söhne Mono"/>
              </a:rPr>
              <a:t>',</a:t>
            </a:r>
          </a:p>
          <a:p>
            <a:r>
              <a:rPr lang="es-CL" b="0" i="0" dirty="0">
                <a:solidFill>
                  <a:srgbClr val="FFFFFF"/>
                </a:solidFill>
                <a:effectLst/>
                <a:latin typeface="Söhne Mono"/>
              </a:rPr>
              <a:t>        'OPTIONS': {</a:t>
            </a:r>
          </a:p>
          <a:p>
            <a:r>
              <a:rPr lang="es-CL" b="0" i="0" dirty="0">
                <a:solidFill>
                  <a:srgbClr val="FFFFFF"/>
                </a:solidFill>
                <a:effectLst/>
                <a:latin typeface="Söhne Mono"/>
              </a:rPr>
              <a:t>            '</a:t>
            </a:r>
            <a:r>
              <a:rPr lang="es-CL" b="0" i="0" dirty="0" err="1">
                <a:solidFill>
                  <a:srgbClr val="FFFFFF"/>
                </a:solidFill>
                <a:effectLst/>
                <a:latin typeface="Söhne Mono"/>
              </a:rPr>
              <a:t>sql_mode</a:t>
            </a:r>
            <a:r>
              <a:rPr lang="es-CL" b="0" i="0" dirty="0">
                <a:solidFill>
                  <a:srgbClr val="FFFFFF"/>
                </a:solidFill>
                <a:effectLst/>
                <a:latin typeface="Söhne Mono"/>
              </a:rPr>
              <a:t>': '</a:t>
            </a:r>
            <a:r>
              <a:rPr lang="es-CL" b="0" i="0" dirty="0" err="1">
                <a:solidFill>
                  <a:srgbClr val="FFFFFF"/>
                </a:solidFill>
                <a:effectLst/>
                <a:latin typeface="Söhne Mono"/>
              </a:rPr>
              <a:t>traditional</a:t>
            </a:r>
            <a:r>
              <a:rPr lang="es-CL" b="0" i="0" dirty="0">
                <a:solidFill>
                  <a:srgbClr val="FFFFFF"/>
                </a:solidFill>
                <a:effectLst/>
                <a:latin typeface="Söhne Mono"/>
              </a:rPr>
              <a:t>',</a:t>
            </a:r>
          </a:p>
          <a:p>
            <a:r>
              <a:rPr lang="es-CL" b="0" i="0" dirty="0">
                <a:solidFill>
                  <a:srgbClr val="FFFFFF"/>
                </a:solidFill>
                <a:effectLst/>
                <a:latin typeface="Söhne Mono"/>
              </a:rPr>
              <a:t>        },</a:t>
            </a:r>
          </a:p>
          <a:p>
            <a:r>
              <a:rPr lang="es-CL" b="0" i="0" dirty="0">
                <a:solidFill>
                  <a:srgbClr val="FFFFFF"/>
                </a:solidFill>
                <a:effectLst/>
                <a:latin typeface="Söhne Mono"/>
              </a:rPr>
              <a:t>        'TEST': {</a:t>
            </a:r>
          </a:p>
          <a:p>
            <a:r>
              <a:rPr lang="es-CL" b="0" i="0" dirty="0">
                <a:solidFill>
                  <a:srgbClr val="FFFFFF"/>
                </a:solidFill>
                <a:effectLst/>
                <a:latin typeface="Söhne Mono"/>
              </a:rPr>
              <a:t>            'NAME': '</a:t>
            </a:r>
            <a:r>
              <a:rPr lang="es-CL" b="0" i="0" dirty="0" err="1">
                <a:solidFill>
                  <a:srgbClr val="FFFFFF"/>
                </a:solidFill>
                <a:effectLst/>
                <a:latin typeface="Söhne Mono"/>
              </a:rPr>
              <a:t>test_database_name</a:t>
            </a:r>
            <a:r>
              <a:rPr lang="es-CL" b="0" i="0" dirty="0">
                <a:solidFill>
                  <a:srgbClr val="FFFFFF"/>
                </a:solidFill>
                <a:effectLst/>
                <a:latin typeface="Söhne Mono"/>
              </a:rPr>
              <a:t>',</a:t>
            </a:r>
          </a:p>
          <a:p>
            <a:r>
              <a:rPr lang="es-CL" b="0" i="0" dirty="0">
                <a:solidFill>
                  <a:srgbClr val="FFFFFF"/>
                </a:solidFill>
                <a:effectLst/>
                <a:latin typeface="Söhne Mono"/>
              </a:rPr>
              <a:t>        },</a:t>
            </a:r>
          </a:p>
          <a:p>
            <a:r>
              <a:rPr lang="es-CL" b="0" i="0" dirty="0">
                <a:solidFill>
                  <a:srgbClr val="FFFFFF"/>
                </a:solidFill>
                <a:effectLst/>
                <a:latin typeface="Söhne Mono"/>
              </a:rPr>
              <a:t>    }</a:t>
            </a:r>
          </a:p>
          <a:p>
            <a:r>
              <a:rPr lang="es-CL" b="0" i="0" dirty="0">
                <a:solidFill>
                  <a:srgbClr val="FFFFFF"/>
                </a:solidFill>
                <a:effectLst/>
                <a:latin typeface="Söhne Mono"/>
              </a:rPr>
              <a:t>}</a:t>
            </a:r>
          </a:p>
        </p:txBody>
      </p:sp>
      <p:sp>
        <p:nvSpPr>
          <p:cNvPr id="4" name="Marcador de número de diapositiva 3"/>
          <p:cNvSpPr>
            <a:spLocks noGrp="1"/>
          </p:cNvSpPr>
          <p:nvPr>
            <p:ph type="sldNum" sz="quarter" idx="5"/>
          </p:nvPr>
        </p:nvSpPr>
        <p:spPr/>
        <p:txBody>
          <a:bodyPr/>
          <a:lstStyle/>
          <a:p>
            <a:fld id="{31524595-A612-427C-89B0-BCF49485A725}" type="slidenum">
              <a:rPr lang="es-CL" smtClean="0"/>
              <a:t>6</a:t>
            </a:fld>
            <a:endParaRPr lang="es-CL"/>
          </a:p>
        </p:txBody>
      </p:sp>
    </p:spTree>
    <p:extLst>
      <p:ext uri="{BB962C8B-B14F-4D97-AF65-F5344CB8AC3E}">
        <p14:creationId xmlns:p14="http://schemas.microsoft.com/office/powerpoint/2010/main" val="323301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0" i="0" dirty="0">
              <a:solidFill>
                <a:srgbClr val="FFFFFF"/>
              </a:solidFill>
              <a:effectLst/>
              <a:latin typeface="Söhne Mono"/>
            </a:endParaRPr>
          </a:p>
        </p:txBody>
      </p:sp>
      <p:sp>
        <p:nvSpPr>
          <p:cNvPr id="4" name="Marcador de número de diapositiva 3"/>
          <p:cNvSpPr>
            <a:spLocks noGrp="1"/>
          </p:cNvSpPr>
          <p:nvPr>
            <p:ph type="sldNum" sz="quarter" idx="5"/>
          </p:nvPr>
        </p:nvSpPr>
        <p:spPr/>
        <p:txBody>
          <a:bodyPr/>
          <a:lstStyle/>
          <a:p>
            <a:fld id="{31524595-A612-427C-89B0-BCF49485A725}" type="slidenum">
              <a:rPr lang="es-CL" smtClean="0"/>
              <a:t>7</a:t>
            </a:fld>
            <a:endParaRPr lang="es-CL"/>
          </a:p>
        </p:txBody>
      </p:sp>
    </p:spTree>
    <p:extLst>
      <p:ext uri="{BB962C8B-B14F-4D97-AF65-F5344CB8AC3E}">
        <p14:creationId xmlns:p14="http://schemas.microsoft.com/office/powerpoint/2010/main" val="298221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CL" b="0" i="0" dirty="0">
                <a:effectLst/>
                <a:latin typeface="Söhne"/>
              </a:rPr>
              <a:t>Un Cloud SQL Proxy es una herramienta que facilita la conexión segura entre aplicaciones locales y bases de datos alojadas en Google Cloud SQL. Aquí tienes algunos puntos clave que definen lo que es un Cloud SQL Proxy:</a:t>
            </a:r>
          </a:p>
          <a:p>
            <a:pPr algn="l">
              <a:buFont typeface="+mj-lt"/>
              <a:buAutoNum type="arabicPeriod"/>
            </a:pPr>
            <a:r>
              <a:rPr lang="es-CL" b="1" i="0" dirty="0">
                <a:effectLst/>
                <a:latin typeface="Söhne"/>
              </a:rPr>
              <a:t>Conexión segura:</a:t>
            </a:r>
            <a:endParaRPr lang="es-CL" b="0" i="0" dirty="0">
              <a:effectLst/>
              <a:latin typeface="Söhne"/>
            </a:endParaRPr>
          </a:p>
          <a:p>
            <a:pPr marL="742950" lvl="1" indent="-285750" algn="l">
              <a:buFont typeface="+mj-lt"/>
              <a:buAutoNum type="arabicPeriod"/>
            </a:pPr>
            <a:r>
              <a:rPr lang="es-CL" b="0" i="0" dirty="0">
                <a:effectLst/>
                <a:latin typeface="Söhne"/>
              </a:rPr>
              <a:t>El Cloud SQL Proxy establece conexiones seguras entre clientes locales y bases de datos alojadas en Google Cloud SQL. Utiliza la autenticación basada en IAM (Identidad y Acceso Administrado) para garantizar la seguridad de la conexión.</a:t>
            </a:r>
          </a:p>
          <a:p>
            <a:pPr algn="l">
              <a:buFont typeface="+mj-lt"/>
              <a:buAutoNum type="arabicPeriod"/>
            </a:pPr>
            <a:r>
              <a:rPr lang="es-CL" b="1" i="0" dirty="0">
                <a:effectLst/>
                <a:latin typeface="Söhne"/>
              </a:rPr>
              <a:t>Elimina la necesidad de direcciones IP públicas:</a:t>
            </a:r>
            <a:endParaRPr lang="es-CL" b="0" i="0" dirty="0">
              <a:effectLst/>
              <a:latin typeface="Söhne"/>
            </a:endParaRPr>
          </a:p>
          <a:p>
            <a:pPr marL="742950" lvl="1" indent="-285750" algn="l">
              <a:buFont typeface="+mj-lt"/>
              <a:buAutoNum type="arabicPeriod"/>
            </a:pPr>
            <a:r>
              <a:rPr lang="es-CL" b="0" i="0" dirty="0">
                <a:effectLst/>
                <a:latin typeface="Söhne"/>
              </a:rPr>
              <a:t>Al usar el Cloud SQL Proxy, no es necesario asignar direcciones IP públicas a tus instancias de Cloud SQL. Esto mejora la seguridad y reduce la exposición de tus bases de datos a Internet.</a:t>
            </a:r>
          </a:p>
          <a:p>
            <a:pPr algn="l">
              <a:buFont typeface="+mj-lt"/>
              <a:buAutoNum type="arabicPeriod"/>
            </a:pPr>
            <a:r>
              <a:rPr lang="es-CL" b="1" i="0" dirty="0">
                <a:effectLst/>
                <a:latin typeface="Söhne"/>
              </a:rPr>
              <a:t>Uso de sockets locales:</a:t>
            </a:r>
            <a:endParaRPr lang="es-CL" b="0" i="0" dirty="0">
              <a:effectLst/>
              <a:latin typeface="Söhne"/>
            </a:endParaRPr>
          </a:p>
          <a:p>
            <a:pPr marL="742950" lvl="1" indent="-285750" algn="l">
              <a:buFont typeface="+mj-lt"/>
              <a:buAutoNum type="arabicPeriod"/>
            </a:pPr>
            <a:r>
              <a:rPr lang="es-CL" b="0" i="0" dirty="0">
                <a:effectLst/>
                <a:latin typeface="Söhne"/>
              </a:rPr>
              <a:t>En lugar de exponer tu base de datos directamente a través de una IP y un puerto, el Cloud SQL Proxy utiliza sockets locales para establecer conexiones entre la aplicación local y la base de datos en la nube.</a:t>
            </a:r>
          </a:p>
          <a:p>
            <a:pPr algn="l">
              <a:buFont typeface="+mj-lt"/>
              <a:buAutoNum type="arabicPeriod"/>
            </a:pPr>
            <a:r>
              <a:rPr lang="es-CL" b="1" i="0" dirty="0">
                <a:effectLst/>
                <a:latin typeface="Söhne"/>
              </a:rPr>
              <a:t>IAM para control de acceso:</a:t>
            </a:r>
            <a:endParaRPr lang="es-CL" b="0" i="0" dirty="0">
              <a:effectLst/>
              <a:latin typeface="Söhne"/>
            </a:endParaRPr>
          </a:p>
          <a:p>
            <a:pPr marL="742950" lvl="1" indent="-285750" algn="l">
              <a:buFont typeface="+mj-lt"/>
              <a:buAutoNum type="arabicPeriod"/>
            </a:pPr>
            <a:r>
              <a:rPr lang="es-CL" b="0" i="0" dirty="0">
                <a:effectLst/>
                <a:latin typeface="Söhne"/>
              </a:rPr>
              <a:t>El Cloud SQL Proxy utiliza IAM para el control de acceso. Esto significa que puedes otorgar y revocar permisos a nivel de identidad y asegurarte de que solo las entidades autorizadas puedan conectarse a tu base de datos.</a:t>
            </a:r>
          </a:p>
          <a:p>
            <a:pPr algn="l">
              <a:buFont typeface="+mj-lt"/>
              <a:buAutoNum type="arabicPeriod"/>
            </a:pPr>
            <a:r>
              <a:rPr lang="es-CL" b="1" i="0" dirty="0">
                <a:effectLst/>
                <a:latin typeface="Söhne"/>
              </a:rPr>
              <a:t>Compatibilidad multiplataforma:</a:t>
            </a:r>
            <a:endParaRPr lang="es-CL" b="0" i="0" dirty="0">
              <a:effectLst/>
              <a:latin typeface="Söhne"/>
            </a:endParaRPr>
          </a:p>
          <a:p>
            <a:pPr marL="742950" lvl="1" indent="-285750" algn="l">
              <a:buFont typeface="+mj-lt"/>
              <a:buAutoNum type="arabicPeriod"/>
            </a:pPr>
            <a:r>
              <a:rPr lang="es-CL" b="0" i="0" dirty="0">
                <a:effectLst/>
                <a:latin typeface="Söhne"/>
              </a:rPr>
              <a:t>El Cloud SQL Proxy es compatible con varias plataformas, lo que permite su uso en entornos de desarrollo basados en Windows, macOS y Linux.</a:t>
            </a:r>
          </a:p>
          <a:p>
            <a:pPr algn="l">
              <a:buFont typeface="+mj-lt"/>
              <a:buAutoNum type="arabicPeriod"/>
            </a:pPr>
            <a:r>
              <a:rPr lang="es-CL" b="1" i="0" dirty="0">
                <a:effectLst/>
                <a:latin typeface="Söhne"/>
              </a:rPr>
              <a:t>Gestión de conexiones automáticas:</a:t>
            </a:r>
            <a:endParaRPr lang="es-CL" b="0" i="0" dirty="0">
              <a:effectLst/>
              <a:latin typeface="Söhne"/>
            </a:endParaRPr>
          </a:p>
          <a:p>
            <a:pPr marL="742950" lvl="1" indent="-285750" algn="l">
              <a:buFont typeface="+mj-lt"/>
              <a:buAutoNum type="arabicPeriod"/>
            </a:pPr>
            <a:r>
              <a:rPr lang="es-CL" b="0" i="0" dirty="0">
                <a:effectLst/>
                <a:latin typeface="Söhne"/>
              </a:rPr>
              <a:t>El Cloud SQL Proxy maneja la gestión de conexiones de forma automática, lo que significa que no necesitas preocuparte por la implementación manual de lógica de reconexión en caso de interrupciones temporales de la red.</a:t>
            </a:r>
          </a:p>
          <a:p>
            <a:pPr algn="l">
              <a:buFont typeface="+mj-lt"/>
              <a:buAutoNum type="arabicPeriod"/>
            </a:pPr>
            <a:r>
              <a:rPr lang="es-CL" b="1" i="0" dirty="0">
                <a:effectLst/>
                <a:latin typeface="Söhne"/>
              </a:rPr>
              <a:t>Implementación sencilla:</a:t>
            </a:r>
            <a:endParaRPr lang="es-CL" b="0" i="0" dirty="0">
              <a:effectLst/>
              <a:latin typeface="Söhne"/>
            </a:endParaRPr>
          </a:p>
          <a:p>
            <a:pPr marL="742950" lvl="1" indent="-285750" algn="l">
              <a:buFont typeface="+mj-lt"/>
              <a:buAutoNum type="arabicPeriod"/>
            </a:pPr>
            <a:r>
              <a:rPr lang="es-CL" b="0" i="0" dirty="0">
                <a:effectLst/>
                <a:latin typeface="Söhne"/>
              </a:rPr>
              <a:t>La implementación del Cloud SQL Proxy es relativamente sencilla. Solo necesitas descargar el proxy, configurar la autenticación y ejecutarlo en el mismo entorno que tu aplicación local.</a:t>
            </a:r>
          </a:p>
          <a:p>
            <a:pPr algn="l">
              <a:buFont typeface="+mj-lt"/>
              <a:buAutoNum type="arabicPeriod"/>
            </a:pPr>
            <a:r>
              <a:rPr lang="es-CL" b="1" i="0" dirty="0">
                <a:effectLst/>
                <a:latin typeface="Söhne"/>
              </a:rPr>
              <a:t>Soporte para desarrollo y producción:</a:t>
            </a:r>
            <a:endParaRPr lang="es-CL" b="0" i="0" dirty="0">
              <a:effectLst/>
              <a:latin typeface="Söhne"/>
            </a:endParaRPr>
          </a:p>
          <a:p>
            <a:pPr marL="742950" lvl="1" indent="-285750" algn="l">
              <a:buFont typeface="+mj-lt"/>
              <a:buAutoNum type="arabicPeriod"/>
            </a:pPr>
            <a:r>
              <a:rPr lang="es-CL" b="0" i="0" dirty="0">
                <a:effectLst/>
                <a:latin typeface="Söhne"/>
              </a:rPr>
              <a:t>El Cloud SQL Proxy es adecuado tanto para entornos de desarrollo como de producción. Facilita la conexión de aplicaciones locales en entornos de desarrollo con bases de datos en la nube, y también es escalable para su uso en entornos de producción.</a:t>
            </a:r>
          </a:p>
          <a:p>
            <a:pPr algn="l"/>
            <a:r>
              <a:rPr lang="es-CL" b="0" i="0" dirty="0">
                <a:effectLst/>
                <a:latin typeface="Söhne"/>
              </a:rPr>
              <a:t>Estos puntos resumen las características y beneficios clave del Cloud SQL Proxy, proporcionando una conexión segura y eficiente entre aplicaciones locales y bases de datos alojadas en Google Cloud SQL.</a:t>
            </a:r>
          </a:p>
          <a:p>
            <a:endParaRPr lang="es-CL" dirty="0"/>
          </a:p>
        </p:txBody>
      </p:sp>
      <p:sp>
        <p:nvSpPr>
          <p:cNvPr id="4" name="Marcador de número de diapositiva 3"/>
          <p:cNvSpPr>
            <a:spLocks noGrp="1"/>
          </p:cNvSpPr>
          <p:nvPr>
            <p:ph type="sldNum" sz="quarter" idx="5"/>
          </p:nvPr>
        </p:nvSpPr>
        <p:spPr/>
        <p:txBody>
          <a:bodyPr/>
          <a:lstStyle/>
          <a:p>
            <a:fld id="{31524595-A612-427C-89B0-BCF49485A725}" type="slidenum">
              <a:rPr lang="es-CL" smtClean="0"/>
              <a:t>11</a:t>
            </a:fld>
            <a:endParaRPr lang="es-CL"/>
          </a:p>
        </p:txBody>
      </p:sp>
    </p:spTree>
    <p:extLst>
      <p:ext uri="{BB962C8B-B14F-4D97-AF65-F5344CB8AC3E}">
        <p14:creationId xmlns:p14="http://schemas.microsoft.com/office/powerpoint/2010/main" val="409459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CL" b="1" i="0" dirty="0">
                <a:effectLst/>
                <a:latin typeface="Söhne"/>
              </a:rPr>
              <a:t>API REST (Interfaz de Programación de Aplicaciones basada en Transferencia de Estado Representacional):</a:t>
            </a:r>
            <a:endParaRPr lang="es-CL" b="0" i="0" dirty="0">
              <a:effectLst/>
              <a:latin typeface="Söhne"/>
            </a:endParaRPr>
          </a:p>
          <a:p>
            <a:pPr algn="l"/>
            <a:r>
              <a:rPr lang="es-CL" b="0" i="0" dirty="0">
                <a:effectLst/>
                <a:latin typeface="Söhne"/>
              </a:rPr>
              <a:t>API REST es un conjunto de reglas y convenciones para el diseño de servicios web que se basan en el protocolo HTTP. Se centra en los recursos y utiliza operaciones estándar de HTTP para realizar acciones en estos recursos. Aquí hay una definición y una descripción de los métodos comunes en una API REST:</a:t>
            </a:r>
          </a:p>
          <a:p>
            <a:pPr algn="l">
              <a:buFont typeface="+mj-lt"/>
              <a:buAutoNum type="arabicPeriod"/>
            </a:pPr>
            <a:r>
              <a:rPr lang="es-CL" b="1" i="0" dirty="0">
                <a:effectLst/>
                <a:latin typeface="Söhne"/>
              </a:rPr>
              <a:t>Definición:</a:t>
            </a:r>
            <a:endParaRPr lang="es-CL" b="0" i="0" dirty="0">
              <a:effectLst/>
              <a:latin typeface="Söhne"/>
            </a:endParaRPr>
          </a:p>
          <a:p>
            <a:pPr marL="742950" lvl="1" indent="-285750" algn="l">
              <a:buFont typeface="+mj-lt"/>
              <a:buAutoNum type="arabicPeriod"/>
            </a:pPr>
            <a:r>
              <a:rPr lang="es-CL" b="0" i="0" dirty="0">
                <a:effectLst/>
                <a:latin typeface="Söhne"/>
              </a:rPr>
              <a:t>Una API REST es un conjunto de principios arquitectónicos y reglas que se utilizan para diseñar servicios web que sean escalables, sencillos y que sigan las convenciones del protocolo HTTP. Se basa en la representación de recursos y utiliza métodos HTTP estándar para interactuar con estos recursos.</a:t>
            </a:r>
          </a:p>
          <a:p>
            <a:pPr algn="l">
              <a:buFont typeface="+mj-lt"/>
              <a:buAutoNum type="arabicPeriod"/>
            </a:pPr>
            <a:r>
              <a:rPr lang="es-CL" b="1" i="0" dirty="0">
                <a:effectLst/>
                <a:latin typeface="Söhne"/>
              </a:rPr>
              <a:t>Métodos Comunes en API REST:</a:t>
            </a:r>
            <a:endParaRPr lang="es-CL" b="0" i="0" dirty="0">
              <a:effectLst/>
              <a:latin typeface="Söhne"/>
            </a:endParaRPr>
          </a:p>
          <a:p>
            <a:pPr marL="742950" lvl="1" indent="-285750" algn="l">
              <a:buFont typeface="+mj-lt"/>
              <a:buAutoNum type="arabicPeriod"/>
            </a:pPr>
            <a:r>
              <a:rPr lang="es-CL" b="1" i="0" dirty="0">
                <a:effectLst/>
                <a:latin typeface="Söhne"/>
              </a:rPr>
              <a:t>GET:</a:t>
            </a:r>
            <a:r>
              <a:rPr lang="es-CL" b="0" i="0" dirty="0">
                <a:effectLst/>
                <a:latin typeface="Söhne"/>
              </a:rPr>
              <a:t> Solicita la representación de un recurso. Se utiliza para recuperar información y no debería tener un impacto en el estado del servidor o de los datos.</a:t>
            </a:r>
          </a:p>
          <a:p>
            <a:pPr marL="742950" lvl="1" indent="-285750" algn="l">
              <a:buFont typeface="+mj-lt"/>
              <a:buAutoNum type="arabicPeriod"/>
            </a:pPr>
            <a:r>
              <a:rPr lang="es-CL" b="1" i="0" dirty="0">
                <a:effectLst/>
                <a:latin typeface="Söhne"/>
              </a:rPr>
              <a:t>POST:</a:t>
            </a:r>
            <a:r>
              <a:rPr lang="es-CL" b="0" i="0" dirty="0">
                <a:effectLst/>
                <a:latin typeface="Söhne"/>
              </a:rPr>
              <a:t> Envía datos para ser procesados a un recurso específico. Se utiliza para crear nuevos recursos.</a:t>
            </a:r>
          </a:p>
          <a:p>
            <a:pPr marL="742950" lvl="1" indent="-285750" algn="l">
              <a:buFont typeface="+mj-lt"/>
              <a:buAutoNum type="arabicPeriod"/>
            </a:pPr>
            <a:r>
              <a:rPr lang="es-CL" b="1" i="0" dirty="0">
                <a:effectLst/>
                <a:latin typeface="Söhne"/>
              </a:rPr>
              <a:t>PUT:</a:t>
            </a:r>
            <a:r>
              <a:rPr lang="es-CL" b="0" i="0" dirty="0">
                <a:effectLst/>
                <a:latin typeface="Söhne"/>
              </a:rPr>
              <a:t> Actualiza completamente un recurso existente o crea un nuevo recurso si no existe. Requiere que se proporcione toda la representación del recurso.</a:t>
            </a:r>
          </a:p>
          <a:p>
            <a:pPr marL="742950" lvl="1" indent="-285750" algn="l">
              <a:buFont typeface="+mj-lt"/>
              <a:buAutoNum type="arabicPeriod"/>
            </a:pPr>
            <a:r>
              <a:rPr lang="es-CL" b="1" i="0" dirty="0">
                <a:effectLst/>
                <a:latin typeface="Söhne"/>
              </a:rPr>
              <a:t>PATCH:</a:t>
            </a:r>
            <a:r>
              <a:rPr lang="es-CL" b="0" i="0" dirty="0">
                <a:effectLst/>
                <a:latin typeface="Söhne"/>
              </a:rPr>
              <a:t> Actualiza parcialmente un recurso existente. Solo se deben proporcionar los datos que se desean cambiar.</a:t>
            </a:r>
          </a:p>
          <a:p>
            <a:pPr marL="742950" lvl="1" indent="-285750" algn="l">
              <a:buFont typeface="+mj-lt"/>
              <a:buAutoNum type="arabicPeriod"/>
            </a:pPr>
            <a:r>
              <a:rPr lang="es-CL" b="1" i="0" dirty="0">
                <a:effectLst/>
                <a:latin typeface="Söhne"/>
              </a:rPr>
              <a:t>DELETE:</a:t>
            </a:r>
            <a:r>
              <a:rPr lang="es-CL" b="0" i="0" dirty="0">
                <a:effectLst/>
                <a:latin typeface="Söhne"/>
              </a:rPr>
              <a:t> Elimina un recurso. Se utiliza para eliminar el recurso identificado por la URL.</a:t>
            </a:r>
          </a:p>
          <a:p>
            <a:pPr marL="742950" lvl="1" indent="-285750" algn="l">
              <a:buFont typeface="+mj-lt"/>
              <a:buAutoNum type="arabicPeriod"/>
            </a:pPr>
            <a:r>
              <a:rPr lang="es-CL" b="1" i="0" dirty="0">
                <a:effectLst/>
                <a:latin typeface="Söhne"/>
              </a:rPr>
              <a:t>OPTIONS:</a:t>
            </a:r>
            <a:r>
              <a:rPr lang="es-CL" b="0" i="0" dirty="0">
                <a:effectLst/>
                <a:latin typeface="Söhne"/>
              </a:rPr>
              <a:t> Proporciona información sobre las opciones y/o requisitos asociados con una solicitud, sin realizar la acción real.</a:t>
            </a:r>
          </a:p>
          <a:p>
            <a:pPr marL="742950" lvl="1" indent="-285750" algn="l">
              <a:buFont typeface="+mj-lt"/>
              <a:buAutoNum type="arabicPeriod"/>
            </a:pPr>
            <a:r>
              <a:rPr lang="es-CL" b="1" i="0" dirty="0">
                <a:effectLst/>
                <a:latin typeface="Söhne"/>
              </a:rPr>
              <a:t>HEAD:</a:t>
            </a:r>
            <a:r>
              <a:rPr lang="es-CL" b="0" i="0" dirty="0">
                <a:effectLst/>
                <a:latin typeface="Söhne"/>
              </a:rPr>
              <a:t> Similar a GET, pero se utiliza para obtener solo las cabeceras de respuesta, sin el cuerpo del mensaje.</a:t>
            </a:r>
          </a:p>
          <a:p>
            <a:br>
              <a:rPr lang="es-CL" dirty="0"/>
            </a:br>
            <a:endParaRPr lang="es-CL" dirty="0"/>
          </a:p>
          <a:p>
            <a:endParaRPr lang="es-CL" dirty="0"/>
          </a:p>
        </p:txBody>
      </p:sp>
      <p:sp>
        <p:nvSpPr>
          <p:cNvPr id="4" name="Marcador de número de diapositiva 3"/>
          <p:cNvSpPr>
            <a:spLocks noGrp="1"/>
          </p:cNvSpPr>
          <p:nvPr>
            <p:ph type="sldNum" sz="quarter" idx="5"/>
          </p:nvPr>
        </p:nvSpPr>
        <p:spPr/>
        <p:txBody>
          <a:bodyPr/>
          <a:lstStyle/>
          <a:p>
            <a:fld id="{31524595-A612-427C-89B0-BCF49485A725}" type="slidenum">
              <a:rPr lang="es-CL" smtClean="0"/>
              <a:t>17</a:t>
            </a:fld>
            <a:endParaRPr lang="es-CL"/>
          </a:p>
        </p:txBody>
      </p:sp>
    </p:spTree>
    <p:extLst>
      <p:ext uri="{BB962C8B-B14F-4D97-AF65-F5344CB8AC3E}">
        <p14:creationId xmlns:p14="http://schemas.microsoft.com/office/powerpoint/2010/main" val="366665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1524595-A612-427C-89B0-BCF49485A725}" type="slidenum">
              <a:rPr lang="es-CL" smtClean="0"/>
              <a:t>21</a:t>
            </a:fld>
            <a:endParaRPr lang="es-CL"/>
          </a:p>
        </p:txBody>
      </p:sp>
    </p:spTree>
    <p:extLst>
      <p:ext uri="{BB962C8B-B14F-4D97-AF65-F5344CB8AC3E}">
        <p14:creationId xmlns:p14="http://schemas.microsoft.com/office/powerpoint/2010/main" val="164552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1524595-A612-427C-89B0-BCF49485A725}" type="slidenum">
              <a:rPr lang="es-CL" smtClean="0"/>
              <a:t>23</a:t>
            </a:fld>
            <a:endParaRPr lang="es-CL"/>
          </a:p>
        </p:txBody>
      </p:sp>
    </p:spTree>
    <p:extLst>
      <p:ext uri="{BB962C8B-B14F-4D97-AF65-F5344CB8AC3E}">
        <p14:creationId xmlns:p14="http://schemas.microsoft.com/office/powerpoint/2010/main" val="401836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1524595-A612-427C-89B0-BCF49485A725}" type="slidenum">
              <a:rPr lang="es-CL" smtClean="0"/>
              <a:t>26</a:t>
            </a:fld>
            <a:endParaRPr lang="es-CL"/>
          </a:p>
        </p:txBody>
      </p:sp>
    </p:spTree>
    <p:extLst>
      <p:ext uri="{BB962C8B-B14F-4D97-AF65-F5344CB8AC3E}">
        <p14:creationId xmlns:p14="http://schemas.microsoft.com/office/powerpoint/2010/main" val="215791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5577" y="2060850"/>
            <a:ext cx="5264224" cy="1470025"/>
          </a:xfrm>
        </p:spPr>
        <p:txBody>
          <a:bodyPr>
            <a:noAutofit/>
          </a:bodyPr>
          <a:lstStyle>
            <a:lvl1pPr algn="l">
              <a:defRPr sz="3600" b="1"/>
            </a:lvl1pPr>
          </a:lstStyle>
          <a:p>
            <a:r>
              <a:rPr lang="es-ES"/>
              <a:t>Haga clic para modificar el estilo de título del patrón</a:t>
            </a:r>
          </a:p>
        </p:txBody>
      </p:sp>
      <p:sp>
        <p:nvSpPr>
          <p:cNvPr id="3" name="Subtítulo 2"/>
          <p:cNvSpPr>
            <a:spLocks noGrp="1"/>
          </p:cNvSpPr>
          <p:nvPr>
            <p:ph type="subTitle" idx="1"/>
          </p:nvPr>
        </p:nvSpPr>
        <p:spPr>
          <a:xfrm>
            <a:off x="755577" y="3861048"/>
            <a:ext cx="5264224"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p>
        </p:txBody>
      </p:sp>
    </p:spTree>
    <p:extLst>
      <p:ext uri="{BB962C8B-B14F-4D97-AF65-F5344CB8AC3E}">
        <p14:creationId xmlns:p14="http://schemas.microsoft.com/office/powerpoint/2010/main" val="204608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51520" y="4800600"/>
            <a:ext cx="5486400"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251520" y="612775"/>
            <a:ext cx="5486400" cy="4114800"/>
          </a:xfrm>
          <a:solidFill>
            <a:schemeClr val="bg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25152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Tree>
    <p:extLst>
      <p:ext uri="{BB962C8B-B14F-4D97-AF65-F5344CB8AC3E}">
        <p14:creationId xmlns:p14="http://schemas.microsoft.com/office/powerpoint/2010/main" val="277688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4462530" cy="1143000"/>
          </a:xfrm>
        </p:spPr>
        <p:txBody>
          <a:bodyPr>
            <a:noAutofit/>
          </a:bodyPr>
          <a:lstStyle>
            <a:lvl1pPr>
              <a:defRPr sz="2800"/>
            </a:lvl1pPr>
          </a:lstStyle>
          <a:p>
            <a:r>
              <a:rPr lang="es-ES"/>
              <a:t>Haga clic para modificar el estilo de título del patrón</a:t>
            </a:r>
          </a:p>
        </p:txBody>
      </p:sp>
      <p:sp>
        <p:nvSpPr>
          <p:cNvPr id="3" name="Marcador de texto vertical 2"/>
          <p:cNvSpPr>
            <a:spLocks noGrp="1"/>
          </p:cNvSpPr>
          <p:nvPr>
            <p:ph type="body" orient="vert" idx="1"/>
          </p:nvPr>
        </p:nvSpPr>
        <p:spPr>
          <a:xfrm>
            <a:off x="457200" y="1600202"/>
            <a:ext cx="8480738" cy="4525963"/>
          </a:xfrm>
          <a:solidFill>
            <a:schemeClr val="bg1"/>
          </a:solidFill>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456A501-A71D-4BA1-93E8-6382AFCBE255}"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latin typeface="Calibri"/>
            </a:endParaRPr>
          </a:p>
        </p:txBody>
      </p:sp>
      <p:sp>
        <p:nvSpPr>
          <p:cNvPr id="6" name="Marcador de número de diapositiva 5"/>
          <p:cNvSpPr>
            <a:spLocks noGrp="1"/>
          </p:cNvSpPr>
          <p:nvPr>
            <p:ph type="sldNum" sz="quarter" idx="12"/>
          </p:nvPr>
        </p:nvSpPr>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Tree>
    <p:extLst>
      <p:ext uri="{BB962C8B-B14F-4D97-AF65-F5344CB8AC3E}">
        <p14:creationId xmlns:p14="http://schemas.microsoft.com/office/powerpoint/2010/main" val="3562039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a:solidFill>
            <a:schemeClr val="bg1"/>
          </a:solidFill>
        </p:spPr>
        <p:txBody>
          <a:bodyPr vert="eaVert">
            <a:normAutofit/>
          </a:bodyPr>
          <a:lstStyle>
            <a:lvl1pPr>
              <a:defRPr sz="3600" b="1"/>
            </a:lvl1pPr>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40"/>
            <a:ext cx="6019800" cy="5851525"/>
          </a:xfrm>
          <a:solidFill>
            <a:schemeClr val="bg1"/>
          </a:solidFill>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9A18389-F744-47E3-9287-F0929E40EB32}"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latin typeface="Calibri"/>
            </a:endParaRPr>
          </a:p>
        </p:txBody>
      </p:sp>
      <p:sp>
        <p:nvSpPr>
          <p:cNvPr id="6" name="Marcador de número de diapositiva 5"/>
          <p:cNvSpPr>
            <a:spLocks noGrp="1"/>
          </p:cNvSpPr>
          <p:nvPr>
            <p:ph type="sldNum" sz="quarter" idx="12"/>
          </p:nvPr>
        </p:nvSpPr>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Tree>
    <p:extLst>
      <p:ext uri="{BB962C8B-B14F-4D97-AF65-F5344CB8AC3E}">
        <p14:creationId xmlns:p14="http://schemas.microsoft.com/office/powerpoint/2010/main" val="492877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57202" y="225287"/>
            <a:ext cx="4258816" cy="1017104"/>
          </a:xfrm>
          <a:prstGeom prst="rect">
            <a:avLst/>
          </a:prstGeom>
        </p:spPr>
        <p:txBody>
          <a:bodyPr vert="horz" lIns="91440" tIns="45720" rIns="91440" bIns="45720" rtlCol="0" anchor="ctr">
            <a:noAutofit/>
          </a:bodyPr>
          <a:lstStyle>
            <a:lvl1pPr>
              <a:defRPr sz="2800" b="1"/>
            </a:lvl1pPr>
          </a:lstStyle>
          <a:p>
            <a:r>
              <a:rPr lang="es-ES"/>
              <a:t>Haga clic para modificar el estilo de título del patrón</a:t>
            </a:r>
            <a:endParaRPr lang="es-ES" dirty="0"/>
          </a:p>
        </p:txBody>
      </p:sp>
      <p:sp>
        <p:nvSpPr>
          <p:cNvPr id="8" name="Marcador de contenido 2"/>
          <p:cNvSpPr>
            <a:spLocks noGrp="1"/>
          </p:cNvSpPr>
          <p:nvPr>
            <p:ph idx="13"/>
          </p:nvPr>
        </p:nvSpPr>
        <p:spPr>
          <a:xfrm>
            <a:off x="457200" y="1600202"/>
            <a:ext cx="4546848" cy="4525963"/>
          </a:xfrm>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Marcador de fecha 3"/>
          <p:cNvSpPr>
            <a:spLocks noGrp="1"/>
          </p:cNvSpPr>
          <p:nvPr>
            <p:ph type="dt" sz="half" idx="10"/>
          </p:nvPr>
        </p:nvSpPr>
        <p:spPr>
          <a:xfrm>
            <a:off x="457200" y="6356352"/>
            <a:ext cx="2133600" cy="365125"/>
          </a:xfrm>
        </p:spPr>
        <p:txBody>
          <a:bodyPr/>
          <a:lstStyle/>
          <a:p>
            <a:fld id="{907F1A1B-8E6C-46E3-88C5-8EE0A17DC0EC}"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10" name="Marcador de pie de página 4"/>
          <p:cNvSpPr>
            <a:spLocks noGrp="1"/>
          </p:cNvSpPr>
          <p:nvPr>
            <p:ph type="ftr" sz="quarter" idx="11"/>
          </p:nvPr>
        </p:nvSpPr>
        <p:spPr>
          <a:xfrm>
            <a:off x="3124200" y="6356352"/>
            <a:ext cx="2895600" cy="365125"/>
          </a:xfrm>
        </p:spPr>
        <p:txBody>
          <a:bodyPr/>
          <a:lstStyle/>
          <a:p>
            <a:endParaRPr lang="es-ES">
              <a:solidFill>
                <a:prstClr val="black">
                  <a:tint val="75000"/>
                </a:prstClr>
              </a:solidFill>
              <a:latin typeface="Calibri"/>
            </a:endParaRPr>
          </a:p>
        </p:txBody>
      </p:sp>
      <p:sp>
        <p:nvSpPr>
          <p:cNvPr id="11" name="Marcador de número de diapositiva 5"/>
          <p:cNvSpPr>
            <a:spLocks noGrp="1"/>
          </p:cNvSpPr>
          <p:nvPr>
            <p:ph type="sldNum" sz="quarter" idx="12"/>
          </p:nvPr>
        </p:nvSpPr>
        <p:spPr>
          <a:xfrm>
            <a:off x="6553200" y="6356352"/>
            <a:ext cx="2133600" cy="365125"/>
          </a:xfrm>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Tree>
    <p:extLst>
      <p:ext uri="{BB962C8B-B14F-4D97-AF65-F5344CB8AC3E}">
        <p14:creationId xmlns:p14="http://schemas.microsoft.com/office/powerpoint/2010/main" val="2118513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57201" y="225287"/>
            <a:ext cx="5238115" cy="1017104"/>
          </a:xfrm>
          <a:prstGeom prst="rect">
            <a:avLst/>
          </a:prstGeom>
        </p:spPr>
        <p:txBody>
          <a:bodyPr vert="horz" lIns="91440" tIns="45720" rIns="91440" bIns="45720" rtlCol="0" anchor="ctr">
            <a:noAutofit/>
          </a:bodyPr>
          <a:lstStyle>
            <a:lvl1pPr algn="l">
              <a:defRPr sz="2800" b="1"/>
            </a:lvl1pPr>
          </a:lstStyle>
          <a:p>
            <a:r>
              <a:rPr lang="es-ES"/>
              <a:t>Haga clic para modificar el estilo de título del patrón</a:t>
            </a:r>
            <a:endParaRPr lang="es-ES" dirty="0"/>
          </a:p>
        </p:txBody>
      </p:sp>
      <p:sp>
        <p:nvSpPr>
          <p:cNvPr id="7" name="Marcador de fecha 3"/>
          <p:cNvSpPr>
            <a:spLocks noGrp="1"/>
          </p:cNvSpPr>
          <p:nvPr>
            <p:ph type="dt" sz="half" idx="10"/>
          </p:nvPr>
        </p:nvSpPr>
        <p:spPr>
          <a:xfrm>
            <a:off x="457200" y="6356352"/>
            <a:ext cx="2133600" cy="365125"/>
          </a:xfrm>
        </p:spPr>
        <p:txBody>
          <a:bodyPr/>
          <a:lstStyle/>
          <a:p>
            <a:fld id="{8162FF7F-5580-4FFF-B66C-DE0EBA9E2D92}"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8" name="Marcador de pie de página 4"/>
          <p:cNvSpPr>
            <a:spLocks noGrp="1"/>
          </p:cNvSpPr>
          <p:nvPr>
            <p:ph type="ftr" sz="quarter" idx="11"/>
          </p:nvPr>
        </p:nvSpPr>
        <p:spPr>
          <a:xfrm>
            <a:off x="3124200" y="6356352"/>
            <a:ext cx="2895600" cy="365125"/>
          </a:xfrm>
        </p:spPr>
        <p:txBody>
          <a:bodyPr/>
          <a:lstStyle/>
          <a:p>
            <a:endParaRPr lang="es-ES">
              <a:solidFill>
                <a:prstClr val="black">
                  <a:tint val="75000"/>
                </a:prstClr>
              </a:solidFill>
              <a:latin typeface="Calibri"/>
            </a:endParaRPr>
          </a:p>
        </p:txBody>
      </p:sp>
      <p:sp>
        <p:nvSpPr>
          <p:cNvPr id="10" name="Marcador de número de diapositiva 5"/>
          <p:cNvSpPr>
            <a:spLocks noGrp="1"/>
          </p:cNvSpPr>
          <p:nvPr>
            <p:ph type="sldNum" sz="quarter" idx="12"/>
          </p:nvPr>
        </p:nvSpPr>
        <p:spPr>
          <a:xfrm>
            <a:off x="6553200" y="6356352"/>
            <a:ext cx="2133600" cy="365125"/>
          </a:xfrm>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
        <p:nvSpPr>
          <p:cNvPr id="11" name="Marcador de contenido 2"/>
          <p:cNvSpPr>
            <a:spLocks noGrp="1"/>
          </p:cNvSpPr>
          <p:nvPr>
            <p:ph idx="13"/>
          </p:nvPr>
        </p:nvSpPr>
        <p:spPr>
          <a:xfrm>
            <a:off x="457201" y="1470273"/>
            <a:ext cx="5357781" cy="4658196"/>
          </a:xfrm>
          <a:solidFill>
            <a:schemeClr val="bg1"/>
          </a:solidFill>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162076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7"/>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Tree>
    <p:extLst>
      <p:ext uri="{BB962C8B-B14F-4D97-AF65-F5344CB8AC3E}">
        <p14:creationId xmlns:p14="http://schemas.microsoft.com/office/powerpoint/2010/main" val="1166132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5338936" cy="1143000"/>
          </a:xfrm>
        </p:spPr>
        <p:txBody>
          <a:bodyPr>
            <a:normAutofit/>
          </a:bodyPr>
          <a:lstStyle>
            <a:lvl1pPr algn="l">
              <a:defRPr sz="4000" b="1"/>
            </a:lvl1pPr>
          </a:lstStyle>
          <a:p>
            <a:r>
              <a:rPr lang="es-ES_tradnl" dirty="0"/>
              <a:t>Clic para editar título</a:t>
            </a:r>
            <a:endParaRPr lang="es-ES" dirty="0"/>
          </a:p>
        </p:txBody>
      </p:sp>
      <p:sp>
        <p:nvSpPr>
          <p:cNvPr id="4" name="Marcador de fecha 3"/>
          <p:cNvSpPr>
            <a:spLocks noGrp="1"/>
          </p:cNvSpPr>
          <p:nvPr>
            <p:ph type="dt" sz="half" idx="10"/>
          </p:nvPr>
        </p:nvSpPr>
        <p:spPr/>
        <p:txBody>
          <a:bodyPr/>
          <a:lstStyle/>
          <a:p>
            <a:pPr defTabSz="457200">
              <a:defRPr/>
            </a:pPr>
            <a:fld id="{1B00C49D-5BE4-495E-BC27-B7459512B370}" type="datetime1">
              <a:rPr lang="es-ES" smtClean="0">
                <a:solidFill>
                  <a:prstClr val="black">
                    <a:tint val="75000"/>
                  </a:prstClr>
                </a:solidFill>
              </a:rPr>
              <a:t>24/11/23</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
        <p:nvSpPr>
          <p:cNvPr id="7" name="Marcador de contenido 2"/>
          <p:cNvSpPr>
            <a:spLocks noGrp="1"/>
          </p:cNvSpPr>
          <p:nvPr>
            <p:ph idx="13"/>
          </p:nvPr>
        </p:nvSpPr>
        <p:spPr>
          <a:xfrm>
            <a:off x="457200" y="1600202"/>
            <a:ext cx="8229600" cy="4525963"/>
          </a:xfrm>
        </p:spPr>
        <p:txBody>
          <a:bodyPr>
            <a:normAutofit/>
          </a:bodyPr>
          <a:lstStyle>
            <a:lvl1pPr>
              <a:buClr>
                <a:schemeClr val="accent6">
                  <a:lumMod val="75000"/>
                </a:schemeClr>
              </a:buClr>
              <a:defRPr sz="2800"/>
            </a:lvl1pPr>
            <a:lvl2pPr>
              <a:buClr>
                <a:schemeClr val="accent6">
                  <a:lumMod val="75000"/>
                </a:schemeClr>
              </a:buClr>
              <a:defRPr sz="2400"/>
            </a:lvl2pPr>
            <a:lvl3pPr>
              <a:buClr>
                <a:schemeClr val="accent6">
                  <a:lumMod val="75000"/>
                </a:schemeClr>
              </a:buClr>
              <a:defRPr sz="2000"/>
            </a:lvl3pPr>
            <a:lvl4pPr>
              <a:buClr>
                <a:schemeClr val="accent6">
                  <a:lumMod val="75000"/>
                </a:schemeClr>
              </a:buClr>
              <a:defRPr sz="1800"/>
            </a:lvl4pPr>
            <a:lvl5pPr>
              <a:buClr>
                <a:schemeClr val="accent6">
                  <a:lumMod val="75000"/>
                </a:schemeClr>
              </a:buClr>
              <a:defRPr sz="18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Tree>
    <p:extLst>
      <p:ext uri="{BB962C8B-B14F-4D97-AF65-F5344CB8AC3E}">
        <p14:creationId xmlns:p14="http://schemas.microsoft.com/office/powerpoint/2010/main" val="235649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2"/>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Tree>
    <p:extLst>
      <p:ext uri="{BB962C8B-B14F-4D97-AF65-F5344CB8AC3E}">
        <p14:creationId xmlns:p14="http://schemas.microsoft.com/office/powerpoint/2010/main" val="117889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lvl1pPr algn="l">
              <a:defRPr sz="4000" b="1"/>
            </a:lvl1pPr>
          </a:lstStyle>
          <a:p>
            <a:r>
              <a:rPr lang="es-ES_tradnl"/>
              <a:t>Clic para editar título</a:t>
            </a:r>
            <a:endParaRPr lang="es-ES"/>
          </a:p>
        </p:txBody>
      </p:sp>
      <p:sp>
        <p:nvSpPr>
          <p:cNvPr id="5" name="Marcador de fecha 4"/>
          <p:cNvSpPr>
            <a:spLocks noGrp="1"/>
          </p:cNvSpPr>
          <p:nvPr>
            <p:ph type="dt" sz="half" idx="10"/>
          </p:nvPr>
        </p:nvSpPr>
        <p:spPr/>
        <p:txBody>
          <a:bodyPr/>
          <a:lstStyle/>
          <a:p>
            <a:pPr defTabSz="457200">
              <a:defRPr/>
            </a:pPr>
            <a:fld id="{904A1258-E206-4367-A7C4-BEF21181100F}" type="datetime1">
              <a:rPr lang="es-ES" smtClean="0">
                <a:solidFill>
                  <a:prstClr val="black">
                    <a:tint val="75000"/>
                  </a:prstClr>
                </a:solidFill>
              </a:rPr>
              <a:t>24/11/23</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
        <p:nvSpPr>
          <p:cNvPr id="8" name="Marcador de contenido 2"/>
          <p:cNvSpPr>
            <a:spLocks noGrp="1"/>
          </p:cNvSpPr>
          <p:nvPr>
            <p:ph idx="13"/>
          </p:nvPr>
        </p:nvSpPr>
        <p:spPr>
          <a:xfrm>
            <a:off x="457200" y="1600202"/>
            <a:ext cx="4040188" cy="4525963"/>
          </a:xfrm>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9" name="Marcador de contenido 2"/>
          <p:cNvSpPr>
            <a:spLocks noGrp="1"/>
          </p:cNvSpPr>
          <p:nvPr>
            <p:ph idx="14"/>
          </p:nvPr>
        </p:nvSpPr>
        <p:spPr>
          <a:xfrm>
            <a:off x="4646613" y="1600202"/>
            <a:ext cx="4040188" cy="4525963"/>
          </a:xfrm>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Tree>
    <p:extLst>
      <p:ext uri="{BB962C8B-B14F-4D97-AF65-F5344CB8AC3E}">
        <p14:creationId xmlns:p14="http://schemas.microsoft.com/office/powerpoint/2010/main" val="415408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6203032" cy="1143000"/>
          </a:xfrm>
        </p:spPr>
        <p:txBody>
          <a:bodyPr>
            <a:normAutofit/>
          </a:bodyPr>
          <a:lstStyle>
            <a:lvl1pPr algn="l">
              <a:defRPr sz="4000" b="1"/>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5" name="Marcador de texto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7" name="Marcador de fecha 6"/>
          <p:cNvSpPr>
            <a:spLocks noGrp="1"/>
          </p:cNvSpPr>
          <p:nvPr>
            <p:ph type="dt" sz="half" idx="10"/>
          </p:nvPr>
        </p:nvSpPr>
        <p:spPr/>
        <p:txBody>
          <a:bodyPr/>
          <a:lstStyle/>
          <a:p>
            <a:pPr defTabSz="457200">
              <a:defRPr/>
            </a:pPr>
            <a:fld id="{6687E76A-E803-46F1-B562-CFBE34FFAE8A}" type="datetime1">
              <a:rPr lang="es-ES" smtClean="0">
                <a:solidFill>
                  <a:prstClr val="black">
                    <a:tint val="75000"/>
                  </a:prstClr>
                </a:solidFill>
              </a:rPr>
              <a:t>24/11/23</a:t>
            </a:fld>
            <a:endParaRPr lang="es-ES">
              <a:solidFill>
                <a:prstClr val="black">
                  <a:tint val="75000"/>
                </a:prstClr>
              </a:solidFill>
            </a:endParaRPr>
          </a:p>
        </p:txBody>
      </p:sp>
      <p:sp>
        <p:nvSpPr>
          <p:cNvPr id="8" name="Marcador de pie de página 7"/>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
        <p:nvSpPr>
          <p:cNvPr id="10" name="Marcador de contenido 2"/>
          <p:cNvSpPr>
            <a:spLocks noGrp="1"/>
          </p:cNvSpPr>
          <p:nvPr>
            <p:ph idx="13"/>
          </p:nvPr>
        </p:nvSpPr>
        <p:spPr>
          <a:xfrm>
            <a:off x="457200" y="2240153"/>
            <a:ext cx="4040188" cy="3925153"/>
          </a:xfrm>
        </p:spPr>
        <p:txBody>
          <a:bodyPr>
            <a:normAutofit/>
          </a:bodyPr>
          <a:lstStyle>
            <a:lvl1pPr>
              <a:buClr>
                <a:srgbClr val="C00000"/>
              </a:buClr>
              <a:defRPr sz="2400"/>
            </a:lvl1pPr>
            <a:lvl2pPr>
              <a:buClr>
                <a:srgbClr val="C00000"/>
              </a:buClr>
              <a:defRPr sz="2000"/>
            </a:lvl2pPr>
            <a:lvl3pPr>
              <a:buClr>
                <a:srgbClr val="C00000"/>
              </a:buClr>
              <a:defRPr sz="1800"/>
            </a:lvl3pPr>
            <a:lvl4pPr>
              <a:buClr>
                <a:srgbClr val="C00000"/>
              </a:buClr>
              <a:defRPr sz="1600"/>
            </a:lvl4pPr>
            <a:lvl5pPr>
              <a:buClr>
                <a:srgbClr val="C00000"/>
              </a:buClr>
              <a:defRPr sz="16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1" name="Marcador de contenido 2"/>
          <p:cNvSpPr>
            <a:spLocks noGrp="1"/>
          </p:cNvSpPr>
          <p:nvPr>
            <p:ph idx="14"/>
          </p:nvPr>
        </p:nvSpPr>
        <p:spPr>
          <a:xfrm>
            <a:off x="4646613" y="2240153"/>
            <a:ext cx="4040188" cy="3925153"/>
          </a:xfrm>
        </p:spPr>
        <p:txBody>
          <a:bodyPr>
            <a:normAutofit/>
          </a:bodyPr>
          <a:lstStyle>
            <a:lvl1pPr>
              <a:buClr>
                <a:srgbClr val="C00000"/>
              </a:buClr>
              <a:defRPr sz="2400"/>
            </a:lvl1pPr>
            <a:lvl2pPr>
              <a:buClr>
                <a:srgbClr val="C00000"/>
              </a:buClr>
              <a:defRPr sz="2000"/>
            </a:lvl2pPr>
            <a:lvl3pPr>
              <a:buClr>
                <a:srgbClr val="C00000"/>
              </a:buClr>
              <a:defRPr sz="1800"/>
            </a:lvl3pPr>
            <a:lvl4pPr>
              <a:buClr>
                <a:srgbClr val="C00000"/>
              </a:buClr>
              <a:defRPr sz="1600"/>
            </a:lvl4pPr>
            <a:lvl5pPr>
              <a:buClr>
                <a:srgbClr val="C00000"/>
              </a:buClr>
              <a:defRPr sz="16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Tree>
    <p:extLst>
      <p:ext uri="{BB962C8B-B14F-4D97-AF65-F5344CB8AC3E}">
        <p14:creationId xmlns:p14="http://schemas.microsoft.com/office/powerpoint/2010/main" val="55325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de título">
    <p:bg>
      <p:bgPr>
        <a:solidFill>
          <a:srgbClr val="FF0000"/>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67964" y="1882237"/>
            <a:ext cx="5830416" cy="1470025"/>
          </a:xfrm>
          <a:prstGeom prst="rect">
            <a:avLst/>
          </a:prstGeom>
        </p:spPr>
        <p:txBody>
          <a:bodyPr/>
          <a:lstStyle>
            <a:lvl1pPr algn="ctr">
              <a:defRPr b="1">
                <a:solidFill>
                  <a:schemeClr val="tx1"/>
                </a:solidFill>
                <a:latin typeface="+mj-lt"/>
              </a:defRPr>
            </a:lvl1pPr>
          </a:lstStyle>
          <a:p>
            <a:r>
              <a:rPr lang="es-ES_tradnl" dirty="0"/>
              <a:t>Clic para editar título</a:t>
            </a:r>
            <a:endParaRPr lang="es-ES" dirty="0"/>
          </a:p>
        </p:txBody>
      </p:sp>
      <p:sp>
        <p:nvSpPr>
          <p:cNvPr id="7" name="Marcador de texto 6"/>
          <p:cNvSpPr>
            <a:spLocks noGrp="1"/>
          </p:cNvSpPr>
          <p:nvPr>
            <p:ph type="body" sz="quarter" idx="10" hasCustomPrompt="1"/>
          </p:nvPr>
        </p:nvSpPr>
        <p:spPr>
          <a:xfrm>
            <a:off x="2196878" y="5575028"/>
            <a:ext cx="4894263" cy="466725"/>
          </a:xfrm>
        </p:spPr>
        <p:txBody>
          <a:bodyPr>
            <a:normAutofit/>
          </a:bodyPr>
          <a:lstStyle>
            <a:lvl1pPr marL="0" indent="0" algn="ctr">
              <a:buNone/>
              <a:defRPr sz="2000">
                <a:solidFill>
                  <a:srgbClr val="C00000"/>
                </a:solidFill>
                <a:latin typeface="+mj-lt"/>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s-ES" dirty="0"/>
              <a:t>Haga clic para modificar el texto</a:t>
            </a:r>
          </a:p>
        </p:txBody>
      </p:sp>
      <p:sp>
        <p:nvSpPr>
          <p:cNvPr id="10" name="Marcador de texto 6"/>
          <p:cNvSpPr>
            <a:spLocks noGrp="1"/>
          </p:cNvSpPr>
          <p:nvPr>
            <p:ph type="body" sz="quarter" idx="11" hasCustomPrompt="1"/>
          </p:nvPr>
        </p:nvSpPr>
        <p:spPr>
          <a:xfrm>
            <a:off x="491374" y="3789040"/>
            <a:ext cx="4176464" cy="915894"/>
          </a:xfrm>
        </p:spPr>
        <p:txBody>
          <a:bodyPr>
            <a:noAutofit/>
          </a:bodyPr>
          <a:lstStyle>
            <a:lvl1pPr marL="0" indent="0">
              <a:buNone/>
              <a:defRPr sz="2400">
                <a:solidFill>
                  <a:schemeClr val="tx1"/>
                </a:solidFill>
                <a:latin typeface="+mj-lt"/>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s-ES" dirty="0"/>
              <a:t>Haga clic para modificar el texto</a:t>
            </a:r>
          </a:p>
        </p:txBody>
      </p:sp>
    </p:spTree>
    <p:extLst>
      <p:ext uri="{BB962C8B-B14F-4D97-AF65-F5344CB8AC3E}">
        <p14:creationId xmlns:p14="http://schemas.microsoft.com/office/powerpoint/2010/main" val="1198677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4638"/>
            <a:ext cx="6563072" cy="1143000"/>
          </a:xfrm>
        </p:spPr>
        <p:txBody>
          <a:bodyPr>
            <a:normAutofit/>
          </a:bodyPr>
          <a:lstStyle>
            <a:lvl1pPr algn="l">
              <a:defRPr sz="4000" b="1"/>
            </a:lvl1pPr>
          </a:lstStyle>
          <a:p>
            <a:r>
              <a:rPr lang="es-ES_tradnl"/>
              <a:t>Clic para editar título</a:t>
            </a:r>
            <a:endParaRPr lang="es-ES"/>
          </a:p>
        </p:txBody>
      </p:sp>
      <p:sp>
        <p:nvSpPr>
          <p:cNvPr id="3" name="Marcador de fecha 2"/>
          <p:cNvSpPr>
            <a:spLocks noGrp="1"/>
          </p:cNvSpPr>
          <p:nvPr>
            <p:ph type="dt" sz="half" idx="10"/>
          </p:nvPr>
        </p:nvSpPr>
        <p:spPr/>
        <p:txBody>
          <a:bodyPr/>
          <a:lstStyle/>
          <a:p>
            <a:pPr defTabSz="457200">
              <a:defRPr/>
            </a:pPr>
            <a:fld id="{36BFFA45-346E-4980-AF9A-A31465532D28}" type="datetime1">
              <a:rPr lang="es-ES" smtClean="0">
                <a:solidFill>
                  <a:prstClr val="black">
                    <a:tint val="75000"/>
                  </a:prstClr>
                </a:solidFill>
              </a:rPr>
              <a:t>24/11/23</a:t>
            </a:fld>
            <a:endParaRPr lang="es-E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262609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defTabSz="457200">
              <a:defRPr/>
            </a:pPr>
            <a:fld id="{A36ACDE3-00E0-482C-BD57-480E0B80EA5D}" type="datetime1">
              <a:rPr lang="es-ES" smtClean="0">
                <a:solidFill>
                  <a:prstClr val="black">
                    <a:tint val="75000"/>
                  </a:prstClr>
                </a:solidFill>
              </a:rPr>
              <a:t>24/11/23</a:t>
            </a:fld>
            <a:endParaRPr lang="es-ES">
              <a:solidFill>
                <a:prstClr val="black">
                  <a:tint val="75000"/>
                </a:prstClr>
              </a:solidFill>
            </a:endParaRPr>
          </a:p>
        </p:txBody>
      </p:sp>
      <p:sp>
        <p:nvSpPr>
          <p:cNvPr id="3" name="Marcador de pie de página 2"/>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2604269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1162050"/>
          </a:xfrm>
        </p:spPr>
        <p:txBody>
          <a:bodyPr anchor="b"/>
          <a:lstStyle>
            <a:lvl1pPr algn="l">
              <a:defRPr sz="2000" b="1">
                <a:solidFill>
                  <a:srgbClr val="C00000"/>
                </a:solidFill>
              </a:defRPr>
            </a:lvl1pPr>
          </a:lstStyle>
          <a:p>
            <a:r>
              <a:rPr lang="es-ES_tradnl"/>
              <a:t>Clic para editar título</a:t>
            </a:r>
            <a:endParaRPr lang="es-ES"/>
          </a:p>
        </p:txBody>
      </p:sp>
      <p:sp>
        <p:nvSpPr>
          <p:cNvPr id="3" name="Marcador de contenido 2"/>
          <p:cNvSpPr>
            <a:spLocks noGrp="1"/>
          </p:cNvSpPr>
          <p:nvPr>
            <p:ph idx="1"/>
          </p:nvPr>
        </p:nvSpPr>
        <p:spPr>
          <a:xfrm>
            <a:off x="3575050" y="1435102"/>
            <a:ext cx="5111750" cy="4691063"/>
          </a:xfrm>
        </p:spPr>
        <p:txBody>
          <a:bodyPr/>
          <a:lstStyle>
            <a:lvl1pPr>
              <a:buClr>
                <a:srgbClr val="C00000"/>
              </a:buClr>
              <a:defRPr sz="3200"/>
            </a:lvl1pPr>
            <a:lvl2pPr>
              <a:buClr>
                <a:srgbClr val="C00000"/>
              </a:buClr>
              <a:defRPr sz="2800"/>
            </a:lvl2pPr>
            <a:lvl3pPr>
              <a:buClr>
                <a:srgbClr val="C00000"/>
              </a:buClr>
              <a:defRPr sz="2400"/>
            </a:lvl3pPr>
            <a:lvl4pPr>
              <a:buClr>
                <a:srgbClr val="C00000"/>
              </a:buClr>
              <a:defRPr sz="2000"/>
            </a:lvl4pPr>
            <a:lvl5pPr>
              <a:buClr>
                <a:srgbClr val="C00000"/>
              </a:buClr>
              <a:defRPr sz="20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pPr defTabSz="457200">
              <a:defRPr/>
            </a:pPr>
            <a:fld id="{49F14001-48C1-4A64-89FF-3B5C88FE6EE0}" type="datetime1">
              <a:rPr lang="es-ES" smtClean="0">
                <a:solidFill>
                  <a:prstClr val="black">
                    <a:tint val="75000"/>
                  </a:prstClr>
                </a:solidFill>
              </a:rPr>
              <a:t>24/11/23</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3271945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pPr defTabSz="457200">
              <a:defRPr/>
            </a:pPr>
            <a:fld id="{58430C2F-D135-4589-960E-CC36AC5DF09B}" type="datetime1">
              <a:rPr lang="es-ES" smtClean="0">
                <a:solidFill>
                  <a:prstClr val="black">
                    <a:tint val="75000"/>
                  </a:prstClr>
                </a:solidFill>
              </a:rPr>
              <a:t>24/11/23</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2144609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5415566" cy="1143000"/>
          </a:xfrm>
        </p:spPr>
        <p:txBody>
          <a:bodyPr>
            <a:normAutofit/>
          </a:bodyPr>
          <a:lstStyle>
            <a:lvl1pPr algn="l">
              <a:defRPr sz="4000"/>
            </a:lvl1p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pPr defTabSz="457200">
              <a:defRPr/>
            </a:pPr>
            <a:fld id="{990742BF-303D-4FBC-ADE5-A2B9CBE73127}" type="datetime1">
              <a:rPr lang="es-ES" smtClean="0">
                <a:solidFill>
                  <a:prstClr val="black">
                    <a:tint val="75000"/>
                  </a:prstClr>
                </a:solidFill>
              </a:rPr>
              <a:t>24/11/23</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1703123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862885"/>
            <a:ext cx="2057400" cy="5263280"/>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862885"/>
            <a:ext cx="6019800" cy="526328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pPr defTabSz="457200">
              <a:defRPr/>
            </a:pPr>
            <a:fld id="{1F947419-DCB9-4A4D-A23F-293696ADFFD7}" type="datetime1">
              <a:rPr lang="es-ES" smtClean="0">
                <a:solidFill>
                  <a:prstClr val="black">
                    <a:tint val="75000"/>
                  </a:prstClr>
                </a:solidFill>
              </a:rPr>
              <a:t>24/11/23</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1887585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57201" y="225287"/>
            <a:ext cx="5238115" cy="1017104"/>
          </a:xfrm>
          <a:prstGeom prst="rect">
            <a:avLst/>
          </a:prstGeom>
        </p:spPr>
        <p:txBody>
          <a:bodyPr vert="horz" lIns="91440" tIns="45720" rIns="91440" bIns="45720" rtlCol="0" anchor="ctr">
            <a:noAutofit/>
          </a:bodyPr>
          <a:lstStyle>
            <a:lvl1pPr algn="l">
              <a:defRPr sz="2800" b="1"/>
            </a:lvl1pPr>
          </a:lstStyle>
          <a:p>
            <a:r>
              <a:rPr lang="es-ES"/>
              <a:t>Haga clic para modificar el estilo de título del patrón</a:t>
            </a:r>
            <a:endParaRPr lang="es-ES" dirty="0"/>
          </a:p>
        </p:txBody>
      </p:sp>
      <p:sp>
        <p:nvSpPr>
          <p:cNvPr id="7" name="Marcador de fecha 3"/>
          <p:cNvSpPr>
            <a:spLocks noGrp="1"/>
          </p:cNvSpPr>
          <p:nvPr>
            <p:ph type="dt" sz="half" idx="10"/>
          </p:nvPr>
        </p:nvSpPr>
        <p:spPr>
          <a:xfrm>
            <a:off x="457200" y="6356352"/>
            <a:ext cx="2133600" cy="365125"/>
          </a:xfrm>
        </p:spPr>
        <p:txBody>
          <a:bodyPr/>
          <a:lstStyle/>
          <a:p>
            <a:fld id="{8162FF7F-5580-4FFF-B66C-DE0EBA9E2D92}"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8" name="Marcador de pie de página 4"/>
          <p:cNvSpPr>
            <a:spLocks noGrp="1"/>
          </p:cNvSpPr>
          <p:nvPr>
            <p:ph type="ftr" sz="quarter" idx="11"/>
          </p:nvPr>
        </p:nvSpPr>
        <p:spPr>
          <a:xfrm>
            <a:off x="3124200" y="6356352"/>
            <a:ext cx="2895600" cy="365125"/>
          </a:xfrm>
        </p:spPr>
        <p:txBody>
          <a:bodyPr/>
          <a:lstStyle/>
          <a:p>
            <a:endParaRPr lang="es-ES">
              <a:solidFill>
                <a:prstClr val="black">
                  <a:tint val="75000"/>
                </a:prstClr>
              </a:solidFill>
              <a:latin typeface="Calibri"/>
            </a:endParaRPr>
          </a:p>
        </p:txBody>
      </p:sp>
      <p:sp>
        <p:nvSpPr>
          <p:cNvPr id="10" name="Marcador de número de diapositiva 5"/>
          <p:cNvSpPr>
            <a:spLocks noGrp="1"/>
          </p:cNvSpPr>
          <p:nvPr>
            <p:ph type="sldNum" sz="quarter" idx="12"/>
          </p:nvPr>
        </p:nvSpPr>
        <p:spPr>
          <a:xfrm>
            <a:off x="6553200" y="6356352"/>
            <a:ext cx="2133600" cy="365125"/>
          </a:xfrm>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
        <p:nvSpPr>
          <p:cNvPr id="11" name="Marcador de contenido 2"/>
          <p:cNvSpPr>
            <a:spLocks noGrp="1"/>
          </p:cNvSpPr>
          <p:nvPr>
            <p:ph idx="13"/>
          </p:nvPr>
        </p:nvSpPr>
        <p:spPr>
          <a:xfrm>
            <a:off x="457201" y="1470273"/>
            <a:ext cx="5357781" cy="4658196"/>
          </a:xfrm>
          <a:solidFill>
            <a:schemeClr val="bg1"/>
          </a:solidFill>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1747944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323664" y="1340768"/>
            <a:ext cx="4711976" cy="1470025"/>
          </a:xfrm>
        </p:spPr>
        <p:txBody>
          <a:bodyPr/>
          <a:lstStyle>
            <a:lvl1pPr algn="l">
              <a:defRPr/>
            </a:lvl1pPr>
          </a:lstStyle>
          <a:p>
            <a:r>
              <a:rPr lang="es-ES_tradnl"/>
              <a:t>Clic para editar título</a:t>
            </a:r>
            <a:endParaRPr lang="es-ES" dirty="0"/>
          </a:p>
        </p:txBody>
      </p:sp>
      <p:sp>
        <p:nvSpPr>
          <p:cNvPr id="3" name="Subtítulo 2"/>
          <p:cNvSpPr>
            <a:spLocks noGrp="1"/>
          </p:cNvSpPr>
          <p:nvPr>
            <p:ph type="subTitle" idx="1"/>
          </p:nvPr>
        </p:nvSpPr>
        <p:spPr>
          <a:xfrm>
            <a:off x="457200" y="3407035"/>
            <a:ext cx="4578440" cy="1176536"/>
          </a:xfrm>
        </p:spPr>
        <p:txBody>
          <a:bodyPr>
            <a:normAutofit/>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Tree>
    <p:extLst>
      <p:ext uri="{BB962C8B-B14F-4D97-AF65-F5344CB8AC3E}">
        <p14:creationId xmlns:p14="http://schemas.microsoft.com/office/powerpoint/2010/main" val="188723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a:xfrm>
            <a:off x="457201" y="1600202"/>
            <a:ext cx="4810259" cy="4525963"/>
          </a:xfrm>
          <a:solidFill>
            <a:schemeClr val="bg1"/>
          </a:solidFill>
        </p:spPr>
        <p:txBody>
          <a:bodyPr/>
          <a:lstStyle>
            <a:lvl1pPr>
              <a:buClr>
                <a:srgbClr val="C00000"/>
              </a:buClr>
              <a:defRPr/>
            </a:lvl1pPr>
            <a:lvl2pPr>
              <a:buClr>
                <a:srgbClr val="C00000"/>
              </a:buClr>
              <a:defRPr/>
            </a:lvl2pPr>
            <a:lvl3pPr>
              <a:buClr>
                <a:srgbClr val="C00000"/>
              </a:buClr>
              <a:defRPr/>
            </a:lvl3pPr>
            <a:lvl4pPr>
              <a:buClr>
                <a:srgbClr val="C00000"/>
              </a:buClr>
              <a:defRPr/>
            </a:lvl4pPr>
            <a:lvl5pPr>
              <a:buClr>
                <a:srgbClr val="C00000"/>
              </a:buClr>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10"/>
          </p:nvPr>
        </p:nvSpPr>
        <p:spPr>
          <a:xfrm>
            <a:off x="457200" y="6356352"/>
            <a:ext cx="2133600" cy="365125"/>
          </a:xfrm>
        </p:spPr>
        <p:txBody>
          <a:bodyPr/>
          <a:lstStyle/>
          <a:p>
            <a:pPr defTabSz="457200">
              <a:defRPr/>
            </a:pPr>
            <a:fld id="{E9DD19DA-5F3A-4EAE-80B4-21B016BBFBB7}" type="datetime1">
              <a:rPr lang="es-ES" smtClean="0">
                <a:solidFill>
                  <a:prstClr val="black">
                    <a:tint val="75000"/>
                  </a:prstClr>
                </a:solidFill>
              </a:rPr>
              <a:t>24/11/23</a:t>
            </a:fld>
            <a:endParaRPr lang="es-ES">
              <a:solidFill>
                <a:prstClr val="black">
                  <a:tint val="75000"/>
                </a:prstClr>
              </a:solidFill>
            </a:endParaRPr>
          </a:p>
        </p:txBody>
      </p:sp>
      <p:sp>
        <p:nvSpPr>
          <p:cNvPr id="5" name="Marcador de pie de página 4"/>
          <p:cNvSpPr>
            <a:spLocks noGrp="1"/>
          </p:cNvSpPr>
          <p:nvPr>
            <p:ph type="ftr" sz="quarter" idx="11"/>
          </p:nvPr>
        </p:nvSpPr>
        <p:spPr>
          <a:xfrm>
            <a:off x="3124200" y="6356352"/>
            <a:ext cx="2895600" cy="365125"/>
          </a:xfrm>
        </p:spPr>
        <p:txBody>
          <a:bodyPr/>
          <a:lstStyle/>
          <a:p>
            <a:pPr defTabSz="457200">
              <a:defRPr/>
            </a:pPr>
            <a:endParaRPr lang="es-ES">
              <a:solidFill>
                <a:prstClr val="black">
                  <a:tint val="75000"/>
                </a:prstClr>
              </a:solidFill>
            </a:endParaRPr>
          </a:p>
        </p:txBody>
      </p:sp>
      <p:sp>
        <p:nvSpPr>
          <p:cNvPr id="6" name="Marcador de número de diapositiva 5"/>
          <p:cNvSpPr>
            <a:spLocks noGrp="1"/>
          </p:cNvSpPr>
          <p:nvPr>
            <p:ph type="sldNum" sz="quarter" idx="12"/>
          </p:nvPr>
        </p:nvSpPr>
        <p:spPr>
          <a:xfrm>
            <a:off x="6553200" y="6356352"/>
            <a:ext cx="2133600" cy="365125"/>
          </a:xfrm>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38629472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1122790"/>
            <a:ext cx="450651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674896"/>
            <a:ext cx="450651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Tree>
    <p:extLst>
      <p:ext uri="{BB962C8B-B14F-4D97-AF65-F5344CB8AC3E}">
        <p14:creationId xmlns:p14="http://schemas.microsoft.com/office/powerpoint/2010/main" val="28876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texto 2"/>
          <p:cNvSpPr>
            <a:spLocks noGrp="1"/>
          </p:cNvSpPr>
          <p:nvPr>
            <p:ph idx="1"/>
          </p:nvPr>
        </p:nvSpPr>
        <p:spPr>
          <a:xfrm>
            <a:off x="264018" y="1600202"/>
            <a:ext cx="4398134" cy="4525963"/>
          </a:xfrm>
          <a:prstGeom prst="rect">
            <a:avLst/>
          </a:prstGeom>
        </p:spPr>
        <p:txBody>
          <a:bodyPr vert="horz" lIns="91440" tIns="45720" rIns="91440" bIns="45720" rtlCol="0">
            <a:normAutofit/>
          </a:bodyPr>
          <a:lstStyle>
            <a:lvl1pPr>
              <a:buClr>
                <a:schemeClr val="accent6">
                  <a:lumMod val="75000"/>
                </a:schemeClr>
              </a:buClr>
              <a:defRPr/>
            </a:lvl1pPr>
            <a:lvl2pPr>
              <a:buClr>
                <a:schemeClr val="accent6">
                  <a:lumMod val="75000"/>
                </a:schemeClr>
              </a:buClr>
              <a:defRPr/>
            </a:lvl2pPr>
            <a:lvl3pPr>
              <a:buClr>
                <a:schemeClr val="accent6">
                  <a:lumMod val="75000"/>
                </a:schemeClr>
              </a:buClr>
              <a:defRPr/>
            </a:lvl3pPr>
            <a:lvl4pPr>
              <a:buClr>
                <a:schemeClr val="accent6">
                  <a:lumMod val="75000"/>
                </a:schemeClr>
              </a:buClr>
              <a:defRPr/>
            </a:lvl4pPr>
            <a:lvl5pPr>
              <a:buClr>
                <a:schemeClr val="accent6">
                  <a:lumMod val="75000"/>
                </a:schemeClr>
              </a:buClr>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título 1"/>
          <p:cNvSpPr>
            <a:spLocks noGrp="1"/>
          </p:cNvSpPr>
          <p:nvPr>
            <p:ph type="title"/>
          </p:nvPr>
        </p:nvSpPr>
        <p:spPr>
          <a:xfrm>
            <a:off x="264018" y="218942"/>
            <a:ext cx="4565559" cy="1171976"/>
          </a:xfrm>
          <a:prstGeom prst="rect">
            <a:avLst/>
          </a:prstGeom>
        </p:spPr>
        <p:txBody>
          <a:bodyPr vert="horz" lIns="91440" tIns="45720" rIns="91440" bIns="45720" rtlCol="0" anchor="ctr">
            <a:noAutofit/>
          </a:bodyPr>
          <a:lstStyle>
            <a:lvl1pPr algn="l">
              <a:defRPr sz="3200" b="1"/>
            </a:lvl1pPr>
          </a:lstStyle>
          <a:p>
            <a:r>
              <a:rPr lang="es-ES" dirty="0"/>
              <a:t>Haga clic para modificar el estilo de título del patrón</a:t>
            </a:r>
          </a:p>
        </p:txBody>
      </p:sp>
    </p:spTree>
    <p:extLst>
      <p:ext uri="{BB962C8B-B14F-4D97-AF65-F5344CB8AC3E}">
        <p14:creationId xmlns:p14="http://schemas.microsoft.com/office/powerpoint/2010/main" val="3704329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4462530" cy="1143000"/>
          </a:xfrm>
        </p:spPr>
        <p:txBody>
          <a:bodyPr/>
          <a:lstStyle>
            <a:lvl1pPr algn="l">
              <a:defRPr/>
            </a:lvl1pPr>
          </a:lstStyle>
          <a:p>
            <a:r>
              <a:rPr lang="es-ES_tradnl"/>
              <a:t>Clic para editar título</a:t>
            </a:r>
            <a:endParaRPr lang="es-ES"/>
          </a:p>
        </p:txBody>
      </p:sp>
      <p:sp>
        <p:nvSpPr>
          <p:cNvPr id="3" name="Marcador de fecha 3"/>
          <p:cNvSpPr>
            <a:spLocks noGrp="1"/>
          </p:cNvSpPr>
          <p:nvPr>
            <p:ph type="dt" sz="half" idx="10"/>
          </p:nvPr>
        </p:nvSpPr>
        <p:spPr>
          <a:xfrm>
            <a:off x="457200" y="6356352"/>
            <a:ext cx="2133600" cy="365125"/>
          </a:xfrm>
        </p:spPr>
        <p:txBody>
          <a:bodyPr/>
          <a:lstStyle/>
          <a:p>
            <a:pPr defTabSz="457200">
              <a:defRPr/>
            </a:pPr>
            <a:fld id="{AF3F30C4-FB92-48D3-8EEF-57B2F8FCB4EA}" type="datetime1">
              <a:rPr lang="es-ES" smtClean="0">
                <a:solidFill>
                  <a:prstClr val="black">
                    <a:tint val="75000"/>
                  </a:prstClr>
                </a:solidFill>
              </a:rPr>
              <a:t>24/11/23</a:t>
            </a:fld>
            <a:endParaRPr lang="es-ES">
              <a:solidFill>
                <a:prstClr val="black">
                  <a:tint val="75000"/>
                </a:prstClr>
              </a:solidFill>
            </a:endParaRPr>
          </a:p>
        </p:txBody>
      </p:sp>
      <p:sp>
        <p:nvSpPr>
          <p:cNvPr id="4" name="Marcador de pie de página 4"/>
          <p:cNvSpPr>
            <a:spLocks noGrp="1"/>
          </p:cNvSpPr>
          <p:nvPr>
            <p:ph type="ftr" sz="quarter" idx="11"/>
          </p:nvPr>
        </p:nvSpPr>
        <p:spPr>
          <a:xfrm>
            <a:off x="3124200" y="6356352"/>
            <a:ext cx="2895600" cy="365125"/>
          </a:xfrm>
        </p:spPr>
        <p:txBody>
          <a:bodyPr/>
          <a:lstStyle/>
          <a:p>
            <a:pPr defTabSz="457200">
              <a:defRPr/>
            </a:pPr>
            <a:endParaRPr lang="es-ES">
              <a:solidFill>
                <a:prstClr val="black">
                  <a:tint val="75000"/>
                </a:prstClr>
              </a:solidFill>
            </a:endParaRPr>
          </a:p>
        </p:txBody>
      </p:sp>
      <p:sp>
        <p:nvSpPr>
          <p:cNvPr id="5" name="Marcador de número de diapositiva 5"/>
          <p:cNvSpPr>
            <a:spLocks noGrp="1"/>
          </p:cNvSpPr>
          <p:nvPr>
            <p:ph type="sldNum" sz="quarter" idx="12"/>
          </p:nvPr>
        </p:nvSpPr>
        <p:spPr>
          <a:xfrm>
            <a:off x="6553200" y="6356352"/>
            <a:ext cx="2133600" cy="365125"/>
          </a:xfrm>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2629561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4638"/>
            <a:ext cx="6342845" cy="11430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a:solidFill>
            <a:schemeClr val="bg1"/>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5" name="Marcador de texto 4"/>
          <p:cNvSpPr>
            <a:spLocks noGrp="1"/>
          </p:cNvSpPr>
          <p:nvPr>
            <p:ph type="body" sz="quarter" idx="3"/>
          </p:nvPr>
        </p:nvSpPr>
        <p:spPr>
          <a:xfrm>
            <a:off x="4645026" y="1535113"/>
            <a:ext cx="4041775" cy="639762"/>
          </a:xfrm>
          <a:solidFill>
            <a:schemeClr val="bg1"/>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10" name="Marcador de contenido 2"/>
          <p:cNvSpPr>
            <a:spLocks noGrp="1"/>
          </p:cNvSpPr>
          <p:nvPr>
            <p:ph idx="13"/>
          </p:nvPr>
        </p:nvSpPr>
        <p:spPr>
          <a:xfrm>
            <a:off x="457200" y="2292352"/>
            <a:ext cx="4040188" cy="3833813"/>
          </a:xfrm>
          <a:solidFill>
            <a:schemeClr val="bg1"/>
          </a:solidFill>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1" name="Marcador de contenido 2"/>
          <p:cNvSpPr>
            <a:spLocks noGrp="1"/>
          </p:cNvSpPr>
          <p:nvPr>
            <p:ph idx="14"/>
          </p:nvPr>
        </p:nvSpPr>
        <p:spPr>
          <a:xfrm>
            <a:off x="4646613" y="2348708"/>
            <a:ext cx="4040188" cy="3833813"/>
          </a:xfrm>
          <a:solidFill>
            <a:schemeClr val="bg1"/>
          </a:solidFill>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8" name="Marcador de fecha 3"/>
          <p:cNvSpPr>
            <a:spLocks noGrp="1"/>
          </p:cNvSpPr>
          <p:nvPr>
            <p:ph type="dt" sz="half" idx="10"/>
          </p:nvPr>
        </p:nvSpPr>
        <p:spPr>
          <a:xfrm>
            <a:off x="457200" y="6356352"/>
            <a:ext cx="2133600" cy="365125"/>
          </a:xfrm>
        </p:spPr>
        <p:txBody>
          <a:bodyPr/>
          <a:lstStyle/>
          <a:p>
            <a:pPr defTabSz="457200">
              <a:defRPr/>
            </a:pPr>
            <a:fld id="{89B82A53-7FF0-46A9-86BA-EC87E449DCC0}" type="datetime1">
              <a:rPr lang="es-ES" smtClean="0">
                <a:solidFill>
                  <a:prstClr val="black">
                    <a:tint val="75000"/>
                  </a:prstClr>
                </a:solidFill>
              </a:rPr>
              <a:t>24/11/23</a:t>
            </a:fld>
            <a:endParaRPr lang="es-ES">
              <a:solidFill>
                <a:prstClr val="black">
                  <a:tint val="75000"/>
                </a:prstClr>
              </a:solidFill>
            </a:endParaRPr>
          </a:p>
        </p:txBody>
      </p:sp>
      <p:sp>
        <p:nvSpPr>
          <p:cNvPr id="12" name="Marcador de pie de página 4"/>
          <p:cNvSpPr>
            <a:spLocks noGrp="1"/>
          </p:cNvSpPr>
          <p:nvPr>
            <p:ph type="ftr" sz="quarter" idx="11"/>
          </p:nvPr>
        </p:nvSpPr>
        <p:spPr>
          <a:xfrm>
            <a:off x="3124200" y="6356352"/>
            <a:ext cx="2895600" cy="365125"/>
          </a:xfrm>
        </p:spPr>
        <p:txBody>
          <a:bodyPr/>
          <a:lstStyle/>
          <a:p>
            <a:pPr defTabSz="457200">
              <a:defRPr/>
            </a:pPr>
            <a:endParaRPr lang="es-ES">
              <a:solidFill>
                <a:prstClr val="black">
                  <a:tint val="75000"/>
                </a:prstClr>
              </a:solidFill>
            </a:endParaRPr>
          </a:p>
        </p:txBody>
      </p:sp>
      <p:sp>
        <p:nvSpPr>
          <p:cNvPr id="13" name="Marcador de número de diapositiva 5"/>
          <p:cNvSpPr>
            <a:spLocks noGrp="1"/>
          </p:cNvSpPr>
          <p:nvPr>
            <p:ph type="sldNum" sz="quarter" idx="12"/>
          </p:nvPr>
        </p:nvSpPr>
        <p:spPr>
          <a:xfrm>
            <a:off x="6553200" y="6356352"/>
            <a:ext cx="2133600" cy="365125"/>
          </a:xfrm>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1426060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941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1162050"/>
          </a:xfrm>
        </p:spPr>
        <p:txBody>
          <a:bodyPr anchor="b"/>
          <a:lstStyle>
            <a:lvl1pPr algn="l">
              <a:defRPr sz="2000" b="1"/>
            </a:lvl1pPr>
          </a:lstStyle>
          <a:p>
            <a:r>
              <a:rPr lang="es-ES_tradnl"/>
              <a:t>Clic para editar título</a:t>
            </a:r>
            <a:endParaRPr lang="es-ES"/>
          </a:p>
        </p:txBody>
      </p:sp>
      <p:sp>
        <p:nvSpPr>
          <p:cNvPr id="4" name="Marcador de texto 3"/>
          <p:cNvSpPr>
            <a:spLocks noGrp="1"/>
          </p:cNvSpPr>
          <p:nvPr>
            <p:ph type="body" sz="half" idx="2"/>
          </p:nvPr>
        </p:nvSpPr>
        <p:spPr>
          <a:xfrm>
            <a:off x="457201" y="1435102"/>
            <a:ext cx="3008313" cy="4691063"/>
          </a:xfrm>
          <a:solidFill>
            <a:schemeClr val="bg1"/>
          </a:solidFill>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8" name="Marcador de contenido 2"/>
          <p:cNvSpPr>
            <a:spLocks noGrp="1"/>
          </p:cNvSpPr>
          <p:nvPr>
            <p:ph idx="1"/>
          </p:nvPr>
        </p:nvSpPr>
        <p:spPr>
          <a:xfrm>
            <a:off x="3876542" y="273052"/>
            <a:ext cx="4810259" cy="5885657"/>
          </a:xfrm>
          <a:solidFill>
            <a:schemeClr val="bg1"/>
          </a:solidFill>
        </p:spPr>
        <p:txBody>
          <a:bodyPr/>
          <a:lstStyle>
            <a:lvl1pPr>
              <a:buClr>
                <a:schemeClr val="accent6">
                  <a:lumMod val="75000"/>
                </a:schemeClr>
              </a:buClr>
              <a:defRPr/>
            </a:lvl1pPr>
            <a:lvl2pPr>
              <a:buClr>
                <a:schemeClr val="accent6">
                  <a:lumMod val="75000"/>
                </a:schemeClr>
              </a:buClr>
              <a:defRPr/>
            </a:lvl2pPr>
            <a:lvl3pPr>
              <a:buClr>
                <a:schemeClr val="accent6">
                  <a:lumMod val="75000"/>
                </a:schemeClr>
              </a:buClr>
              <a:defRPr/>
            </a:lvl3pPr>
            <a:lvl4pPr>
              <a:buClr>
                <a:schemeClr val="accent6">
                  <a:lumMod val="75000"/>
                </a:schemeClr>
              </a:buClr>
              <a:defRPr/>
            </a:lvl4pPr>
            <a:lvl5pPr>
              <a:buClr>
                <a:schemeClr val="accent6">
                  <a:lumMod val="75000"/>
                </a:schemeClr>
              </a:buClr>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fecha 3"/>
          <p:cNvSpPr>
            <a:spLocks noGrp="1"/>
          </p:cNvSpPr>
          <p:nvPr>
            <p:ph type="dt" sz="half" idx="10"/>
          </p:nvPr>
        </p:nvSpPr>
        <p:spPr>
          <a:xfrm>
            <a:off x="457200" y="6356352"/>
            <a:ext cx="2133600" cy="365125"/>
          </a:xfrm>
        </p:spPr>
        <p:txBody>
          <a:bodyPr/>
          <a:lstStyle/>
          <a:p>
            <a:pPr defTabSz="457200">
              <a:defRPr/>
            </a:pPr>
            <a:fld id="{B262B6C3-C7FD-446C-A343-718C7386A2F7}" type="datetime1">
              <a:rPr lang="es-ES" smtClean="0">
                <a:solidFill>
                  <a:prstClr val="black">
                    <a:tint val="75000"/>
                  </a:prstClr>
                </a:solidFill>
              </a:rPr>
              <a:t>24/11/23</a:t>
            </a:fld>
            <a:endParaRPr lang="es-ES">
              <a:solidFill>
                <a:prstClr val="black">
                  <a:tint val="75000"/>
                </a:prstClr>
              </a:solidFill>
            </a:endParaRPr>
          </a:p>
        </p:txBody>
      </p:sp>
      <p:sp>
        <p:nvSpPr>
          <p:cNvPr id="9" name="Marcador de pie de página 4"/>
          <p:cNvSpPr>
            <a:spLocks noGrp="1"/>
          </p:cNvSpPr>
          <p:nvPr>
            <p:ph type="ftr" sz="quarter" idx="11"/>
          </p:nvPr>
        </p:nvSpPr>
        <p:spPr>
          <a:xfrm>
            <a:off x="3124200" y="6356352"/>
            <a:ext cx="2895600" cy="365125"/>
          </a:xfrm>
        </p:spPr>
        <p:txBody>
          <a:bodyPr/>
          <a:lstStyle/>
          <a:p>
            <a:pPr defTabSz="457200">
              <a:defRPr/>
            </a:pPr>
            <a:endParaRPr lang="es-ES">
              <a:solidFill>
                <a:prstClr val="black">
                  <a:tint val="75000"/>
                </a:prstClr>
              </a:solidFill>
            </a:endParaRPr>
          </a:p>
        </p:txBody>
      </p:sp>
      <p:sp>
        <p:nvSpPr>
          <p:cNvPr id="10" name="Marcador de número de diapositiva 5"/>
          <p:cNvSpPr>
            <a:spLocks noGrp="1"/>
          </p:cNvSpPr>
          <p:nvPr>
            <p:ph type="sldNum" sz="quarter" idx="12"/>
          </p:nvPr>
        </p:nvSpPr>
        <p:spPr>
          <a:xfrm>
            <a:off x="6553200" y="6356352"/>
            <a:ext cx="2133600" cy="365125"/>
          </a:xfrm>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2635005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solidFill>
            <a:schemeClr val="bg1"/>
          </a:solidFill>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a:solidFill>
            <a:schemeClr val="bg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a:solidFill>
            <a:schemeClr val="bg1"/>
          </a:solidFill>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6" name="Marcador de fecha 3"/>
          <p:cNvSpPr>
            <a:spLocks noGrp="1"/>
          </p:cNvSpPr>
          <p:nvPr>
            <p:ph type="dt" sz="half" idx="10"/>
          </p:nvPr>
        </p:nvSpPr>
        <p:spPr>
          <a:xfrm>
            <a:off x="457200" y="6356352"/>
            <a:ext cx="2133600" cy="365125"/>
          </a:xfrm>
        </p:spPr>
        <p:txBody>
          <a:bodyPr/>
          <a:lstStyle/>
          <a:p>
            <a:pPr defTabSz="457200">
              <a:defRPr/>
            </a:pPr>
            <a:fld id="{B39DE5F4-3E1B-4198-BDCA-917D2E7E9DB7}" type="datetime1">
              <a:rPr lang="es-ES" smtClean="0">
                <a:solidFill>
                  <a:prstClr val="black">
                    <a:tint val="75000"/>
                  </a:prstClr>
                </a:solidFill>
              </a:rPr>
              <a:t>24/11/23</a:t>
            </a:fld>
            <a:endParaRPr lang="es-ES">
              <a:solidFill>
                <a:prstClr val="black">
                  <a:tint val="75000"/>
                </a:prstClr>
              </a:solidFill>
            </a:endParaRPr>
          </a:p>
        </p:txBody>
      </p:sp>
      <p:sp>
        <p:nvSpPr>
          <p:cNvPr id="8" name="Marcador de pie de página 4"/>
          <p:cNvSpPr>
            <a:spLocks noGrp="1"/>
          </p:cNvSpPr>
          <p:nvPr>
            <p:ph type="ftr" sz="quarter" idx="11"/>
          </p:nvPr>
        </p:nvSpPr>
        <p:spPr>
          <a:xfrm>
            <a:off x="3124200" y="6356352"/>
            <a:ext cx="2895600" cy="365125"/>
          </a:xfrm>
        </p:spPr>
        <p:txBody>
          <a:bodyPr/>
          <a:lstStyle/>
          <a:p>
            <a:pPr defTabSz="457200">
              <a:defRPr/>
            </a:pPr>
            <a:endParaRPr lang="es-ES">
              <a:solidFill>
                <a:prstClr val="black">
                  <a:tint val="75000"/>
                </a:prstClr>
              </a:solidFill>
            </a:endParaRPr>
          </a:p>
        </p:txBody>
      </p:sp>
      <p:sp>
        <p:nvSpPr>
          <p:cNvPr id="9" name="Marcador de número de diapositiva 5"/>
          <p:cNvSpPr>
            <a:spLocks noGrp="1"/>
          </p:cNvSpPr>
          <p:nvPr>
            <p:ph type="sldNum" sz="quarter" idx="12"/>
          </p:nvPr>
        </p:nvSpPr>
        <p:spPr>
          <a:xfrm>
            <a:off x="6553200" y="6356352"/>
            <a:ext cx="2133600" cy="365125"/>
          </a:xfrm>
        </p:spPr>
        <p:txBody>
          <a:body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3519051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a:solidFill>
            <a:schemeClr val="bg1"/>
          </a:solidFill>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DF112202-C916-429B-ABFE-9F5C82CC0D11}"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latin typeface="Calibri"/>
            </a:endParaRPr>
          </a:p>
        </p:txBody>
      </p:sp>
      <p:sp>
        <p:nvSpPr>
          <p:cNvPr id="6" name="Marcador de número de diapositiva 5"/>
          <p:cNvSpPr>
            <a:spLocks noGrp="1"/>
          </p:cNvSpPr>
          <p:nvPr>
            <p:ph type="sldNum" sz="quarter" idx="12"/>
          </p:nvPr>
        </p:nvSpPr>
        <p:spPr/>
        <p:txBody>
          <a:bodyPr/>
          <a:lstStyle/>
          <a:p>
            <a:fld id="{186B248D-0EF5-8749-83AA-2DC4BBA24FC9}"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Tree>
    <p:extLst>
      <p:ext uri="{BB962C8B-B14F-4D97-AF65-F5344CB8AC3E}">
        <p14:creationId xmlns:p14="http://schemas.microsoft.com/office/powerpoint/2010/main" val="3864515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40"/>
            <a:ext cx="6019800" cy="5851525"/>
          </a:xfrm>
          <a:solidFill>
            <a:schemeClr val="bg1"/>
          </a:solidFill>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C9981040-0075-45BC-A0C0-F7AB864F00E1}"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latin typeface="Calibri"/>
            </a:endParaRPr>
          </a:p>
        </p:txBody>
      </p:sp>
      <p:sp>
        <p:nvSpPr>
          <p:cNvPr id="6" name="Marcador de número de diapositiva 5"/>
          <p:cNvSpPr>
            <a:spLocks noGrp="1"/>
          </p:cNvSpPr>
          <p:nvPr>
            <p:ph type="sldNum" sz="quarter" idx="12"/>
          </p:nvPr>
        </p:nvSpPr>
        <p:spPr/>
        <p:txBody>
          <a:bodyPr/>
          <a:lstStyle/>
          <a:p>
            <a:fld id="{186B248D-0EF5-8749-83AA-2DC4BBA24FC9}"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Tree>
    <p:extLst>
      <p:ext uri="{BB962C8B-B14F-4D97-AF65-F5344CB8AC3E}">
        <p14:creationId xmlns:p14="http://schemas.microsoft.com/office/powerpoint/2010/main" val="30937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4330824" cy="1143000"/>
          </a:xfrm>
        </p:spPr>
        <p:txBody>
          <a:bodyPr>
            <a:noAutofit/>
          </a:bodyPr>
          <a:lstStyle>
            <a:lvl1pPr algn="l">
              <a:defRPr sz="3200" b="1"/>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CD6047BD-EECB-40EE-B999-05CEB9B10464}"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latin typeface="Calibri"/>
            </a:endParaRPr>
          </a:p>
        </p:txBody>
      </p:sp>
      <p:sp>
        <p:nvSpPr>
          <p:cNvPr id="6" name="Marcador de número de diapositiva 5"/>
          <p:cNvSpPr>
            <a:spLocks noGrp="1"/>
          </p:cNvSpPr>
          <p:nvPr>
            <p:ph type="sldNum" sz="quarter" idx="12"/>
          </p:nvPr>
        </p:nvSpPr>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
        <p:nvSpPr>
          <p:cNvPr id="7" name="Marcador de contenido 2"/>
          <p:cNvSpPr>
            <a:spLocks noGrp="1"/>
          </p:cNvSpPr>
          <p:nvPr>
            <p:ph idx="13"/>
          </p:nvPr>
        </p:nvSpPr>
        <p:spPr>
          <a:xfrm>
            <a:off x="457200" y="1600202"/>
            <a:ext cx="5338936" cy="4525963"/>
          </a:xfrm>
        </p:spPr>
        <p:txBody>
          <a:bodyPr>
            <a:normAutofit/>
          </a:bodyPr>
          <a:lstStyle>
            <a:lvl1pPr>
              <a:buClr>
                <a:schemeClr val="accent6">
                  <a:lumMod val="75000"/>
                </a:schemeClr>
              </a:buClr>
              <a:defRPr sz="3200"/>
            </a:lvl1pPr>
            <a:lvl2pPr>
              <a:buClr>
                <a:schemeClr val="accent6">
                  <a:lumMod val="75000"/>
                </a:schemeClr>
              </a:buClr>
              <a:defRPr sz="2800"/>
            </a:lvl2pPr>
            <a:lvl3pPr>
              <a:buClr>
                <a:schemeClr val="accent6">
                  <a:lumMod val="75000"/>
                </a:schemeClr>
              </a:buClr>
              <a:defRPr sz="2400"/>
            </a:lvl3pPr>
            <a:lvl4pPr>
              <a:buClr>
                <a:schemeClr val="accent6">
                  <a:lumMod val="75000"/>
                </a:schemeClr>
              </a:buClr>
              <a:defRPr sz="2000"/>
            </a:lvl4pPr>
            <a:lvl5pPr>
              <a:buClr>
                <a:schemeClr val="accent6">
                  <a:lumMod val="75000"/>
                </a:schemeClr>
              </a:buClr>
              <a:defRPr sz="2000"/>
            </a:lvl5pPr>
            <a:lvl6pPr>
              <a:defRPr sz="2000"/>
            </a:lvl6pPr>
            <a:lvl7pPr>
              <a:defRPr sz="2000"/>
            </a:lvl7pPr>
            <a:lvl8pPr>
              <a:defRPr sz="2000"/>
            </a:lvl8pPr>
            <a:lvl9pPr>
              <a:defRPr sz="2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59391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98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264018" y="341791"/>
            <a:ext cx="5267739" cy="758932"/>
          </a:xfrm>
          <a:prstGeom prst="rect">
            <a:avLst/>
          </a:prstGeom>
        </p:spPr>
        <p:txBody>
          <a:bodyPr vert="horz" lIns="91440" tIns="45720" rIns="91440" bIns="45720" rtlCol="0" anchor="ctr">
            <a:noAutofit/>
          </a:bodyPr>
          <a:lstStyle>
            <a:lvl1pPr algn="l">
              <a:defRPr sz="3200" b="1"/>
            </a:lvl1pPr>
          </a:lstStyle>
          <a:p>
            <a:r>
              <a:rPr lang="es-ES" dirty="0"/>
              <a:t>Haga clic para modificar el estilo de título del patrón</a:t>
            </a:r>
          </a:p>
        </p:txBody>
      </p:sp>
    </p:spTree>
    <p:extLst>
      <p:ext uri="{BB962C8B-B14F-4D97-AF65-F5344CB8AC3E}">
        <p14:creationId xmlns:p14="http://schemas.microsoft.com/office/powerpoint/2010/main" val="310040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426099" y="3131892"/>
            <a:ext cx="5936064" cy="1362075"/>
          </a:xfrm>
        </p:spPr>
        <p:txBody>
          <a:bodyPr anchor="t">
            <a:noAutofit/>
          </a:bodyPr>
          <a:lstStyle>
            <a:lvl1pPr algn="l">
              <a:defRPr sz="3200" b="1" cap="all"/>
            </a:lvl1pPr>
          </a:lstStyle>
          <a:p>
            <a:r>
              <a:rPr lang="es-ES" dirty="0"/>
              <a:t>Haga clic para modificar el estilo de título del patrón</a:t>
            </a:r>
          </a:p>
        </p:txBody>
      </p:sp>
      <p:sp>
        <p:nvSpPr>
          <p:cNvPr id="3" name="Marcador de texto 2"/>
          <p:cNvSpPr>
            <a:spLocks noGrp="1"/>
          </p:cNvSpPr>
          <p:nvPr>
            <p:ph type="body" idx="1"/>
          </p:nvPr>
        </p:nvSpPr>
        <p:spPr>
          <a:xfrm>
            <a:off x="426099" y="1631703"/>
            <a:ext cx="593606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Tree>
    <p:extLst>
      <p:ext uri="{BB962C8B-B14F-4D97-AF65-F5344CB8AC3E}">
        <p14:creationId xmlns:p14="http://schemas.microsoft.com/office/powerpoint/2010/main" val="300549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4258816" cy="1143000"/>
          </a:xfrm>
        </p:spPr>
        <p:txBody>
          <a:bodyPr>
            <a:noAutofit/>
          </a:bodyPr>
          <a:lstStyle>
            <a:lvl1pPr algn="l">
              <a:defRPr sz="2400" b="1"/>
            </a:lvl1pPr>
          </a:lstStyle>
          <a:p>
            <a:r>
              <a:rPr lang="es-ES"/>
              <a:t>Haga clic para modificar el estilo de título del patrón</a:t>
            </a:r>
          </a:p>
        </p:txBody>
      </p:sp>
      <p:sp>
        <p:nvSpPr>
          <p:cNvPr id="5" name="Marcador de fecha 4"/>
          <p:cNvSpPr>
            <a:spLocks noGrp="1"/>
          </p:cNvSpPr>
          <p:nvPr>
            <p:ph type="dt" sz="half" idx="10"/>
          </p:nvPr>
        </p:nvSpPr>
        <p:spPr/>
        <p:txBody>
          <a:bodyPr/>
          <a:lstStyle/>
          <a:p>
            <a:fld id="{A0979304-1CB7-4445-9E24-AAD9EEFB4577}"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latin typeface="Calibri"/>
            </a:endParaRPr>
          </a:p>
        </p:txBody>
      </p:sp>
      <p:sp>
        <p:nvSpPr>
          <p:cNvPr id="7" name="Marcador de número de diapositiva 6"/>
          <p:cNvSpPr>
            <a:spLocks noGrp="1"/>
          </p:cNvSpPr>
          <p:nvPr>
            <p:ph type="sldNum" sz="quarter" idx="12"/>
          </p:nvPr>
        </p:nvSpPr>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
        <p:nvSpPr>
          <p:cNvPr id="8" name="Marcador de contenido 2"/>
          <p:cNvSpPr>
            <a:spLocks noGrp="1"/>
          </p:cNvSpPr>
          <p:nvPr>
            <p:ph idx="13"/>
          </p:nvPr>
        </p:nvSpPr>
        <p:spPr>
          <a:xfrm>
            <a:off x="457200" y="1600202"/>
            <a:ext cx="4040188" cy="4525963"/>
          </a:xfrm>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9" name="Marcador de contenido 2"/>
          <p:cNvSpPr>
            <a:spLocks noGrp="1"/>
          </p:cNvSpPr>
          <p:nvPr>
            <p:ph idx="14"/>
          </p:nvPr>
        </p:nvSpPr>
        <p:spPr>
          <a:xfrm>
            <a:off x="4716016" y="1600201"/>
            <a:ext cx="4176464" cy="4525963"/>
          </a:xfrm>
          <a:solidFill>
            <a:schemeClr val="bg1"/>
          </a:solidFill>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37813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1162050"/>
          </a:xfrm>
        </p:spPr>
        <p:txBody>
          <a:bodyPr anchor="b"/>
          <a:lstStyle>
            <a:lvl1pPr algn="l">
              <a:defRPr sz="2000" b="1"/>
            </a:lvl1pPr>
          </a:lstStyle>
          <a:p>
            <a:r>
              <a:rPr lang="es-ES"/>
              <a:t>Haga clic para modificar el estilo de título del patrón</a:t>
            </a:r>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E3E11F8-B7F6-4D6A-BAE7-5C9800D2E2C3}"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latin typeface="Calibri"/>
            </a:endParaRPr>
          </a:p>
        </p:txBody>
      </p:sp>
      <p:sp>
        <p:nvSpPr>
          <p:cNvPr id="7" name="Marcador de número de diapositiva 6"/>
          <p:cNvSpPr>
            <a:spLocks noGrp="1"/>
          </p:cNvSpPr>
          <p:nvPr>
            <p:ph type="sldNum" sz="quarter" idx="12"/>
          </p:nvPr>
        </p:nvSpPr>
        <p:spPr/>
        <p:txBody>
          <a:body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sp>
        <p:nvSpPr>
          <p:cNvPr id="8" name="Marcador de contenido 2"/>
          <p:cNvSpPr>
            <a:spLocks noGrp="1"/>
          </p:cNvSpPr>
          <p:nvPr>
            <p:ph idx="13"/>
          </p:nvPr>
        </p:nvSpPr>
        <p:spPr>
          <a:xfrm>
            <a:off x="3606707" y="1435101"/>
            <a:ext cx="5357781" cy="4658196"/>
          </a:xfrm>
          <a:solidFill>
            <a:schemeClr val="bg1"/>
          </a:solidFill>
        </p:spPr>
        <p:txBody>
          <a:bodyPr>
            <a:normAutofit/>
          </a:bodyPr>
          <a:lstStyle>
            <a:lvl1pPr>
              <a:buClr>
                <a:srgbClr val="C00000"/>
              </a:buClr>
              <a:defRPr sz="2800"/>
            </a:lvl1pPr>
            <a:lvl2pPr>
              <a:buClr>
                <a:srgbClr val="C00000"/>
              </a:buClr>
              <a:defRPr sz="2400"/>
            </a:lvl2pPr>
            <a:lvl3pPr>
              <a:buClr>
                <a:srgbClr val="C00000"/>
              </a:buClr>
              <a:defRPr sz="2000"/>
            </a:lvl3pPr>
            <a:lvl4pPr>
              <a:buClr>
                <a:srgbClr val="C00000"/>
              </a:buClr>
              <a:defRPr sz="1800"/>
            </a:lvl4pPr>
            <a:lvl5pPr>
              <a:buClr>
                <a:srgbClr val="C00000"/>
              </a:buClr>
              <a:defRPr sz="18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222936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3.jpe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76667-4B74-4987-9E3E-01C44A2374D1}"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latin typeface="Calibri"/>
            </a:endParaRPr>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A26A9-4CC1-7B46-A07C-EA4FE24DAABA}"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pic>
        <p:nvPicPr>
          <p:cNvPr id="9" name="Imagen 8" descr="PPT.jp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37803180"/>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15" r:id="rId3"/>
    <p:sldLayoutId id="2147483710" r:id="rId4"/>
    <p:sldLayoutId id="2147483747" r:id="rId5"/>
    <p:sldLayoutId id="2147483723" r:id="rId6"/>
    <p:sldLayoutId id="2147483711" r:id="rId7"/>
    <p:sldLayoutId id="2147483712" r:id="rId8"/>
    <p:sldLayoutId id="2147483716" r:id="rId9"/>
    <p:sldLayoutId id="2147483717" r:id="rId10"/>
    <p:sldLayoutId id="2147483718" r:id="rId11"/>
    <p:sldLayoutId id="2147483719" r:id="rId12"/>
    <p:sldLayoutId id="2147483721" r:id="rId13"/>
    <p:sldLayoutId id="2147483722" r:id="rId14"/>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n 8" descr="PPT6.jp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Marcador de título 1"/>
          <p:cNvSpPr>
            <a:spLocks noGrp="1"/>
          </p:cNvSpPr>
          <p:nvPr>
            <p:ph type="title"/>
          </p:nvPr>
        </p:nvSpPr>
        <p:spPr>
          <a:xfrm>
            <a:off x="457200" y="274638"/>
            <a:ext cx="5325414"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defRPr/>
            </a:pPr>
            <a:fld id="{28AA70DC-B5A8-43B0-B9DB-3E99EF7D23A8}" type="datetime1">
              <a:rPr lang="es-ES" smtClean="0">
                <a:solidFill>
                  <a:prstClr val="black">
                    <a:tint val="75000"/>
                  </a:prstClr>
                </a:solidFill>
              </a:rPr>
              <a:t>24/11/23</a:t>
            </a:fld>
            <a:endParaRPr lang="es-ES">
              <a:solidFill>
                <a:prstClr val="black">
                  <a:tint val="75000"/>
                </a:prstClr>
              </a:solidFill>
            </a:endParaRPr>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defRPr/>
            </a:pPr>
            <a:endParaRPr lang="es-ES">
              <a:solidFill>
                <a:prstClr val="black">
                  <a:tint val="75000"/>
                </a:prstClr>
              </a:solidFill>
            </a:endParaRPr>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defRPr/>
            </a:pPr>
            <a:fld id="{9DC25825-B1DE-1B44-BAFE-9EA3DBC1CEEA}" type="slidenum">
              <a:rPr lang="es-ES" smtClean="0">
                <a:solidFill>
                  <a:prstClr val="black">
                    <a:tint val="75000"/>
                  </a:prstClr>
                </a:solidFill>
              </a:rPr>
              <a:pPr defTabSz="457200">
                <a:defRPr/>
              </a:pPr>
              <a:t>‹Nº›</a:t>
            </a:fld>
            <a:endParaRPr lang="es-ES">
              <a:solidFill>
                <a:prstClr val="black">
                  <a:tint val="75000"/>
                </a:prstClr>
              </a:solidFill>
            </a:endParaRPr>
          </a:p>
        </p:txBody>
      </p:sp>
    </p:spTree>
    <p:extLst>
      <p:ext uri="{BB962C8B-B14F-4D97-AF65-F5344CB8AC3E}">
        <p14:creationId xmlns:p14="http://schemas.microsoft.com/office/powerpoint/2010/main" val="223497521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48" r:id="rId12"/>
  </p:sldLayoutIdLst>
  <p:hf hdr="0" dt="0"/>
  <p:txStyles>
    <p:titleStyle>
      <a:lvl1pPr algn="l"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chemeClr val="accent6">
            <a:lumMod val="75000"/>
          </a:schemeClr>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Clr>
          <a:srgbClr val="FF6600"/>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lumMod val="75000"/>
          </a:schemeClr>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lumMod val="75000"/>
          </a:schemeClr>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lumMod val="75000"/>
          </a:schemeClr>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74E07-CE98-4884-9992-BC8612472B77}" type="datetime1">
              <a:rPr lang="es-ES" smtClean="0">
                <a:solidFill>
                  <a:prstClr val="black">
                    <a:tint val="75000"/>
                  </a:prstClr>
                </a:solidFill>
                <a:latin typeface="Calibri"/>
              </a:rPr>
              <a:t>24/11/23</a:t>
            </a:fld>
            <a:endParaRPr lang="es-ES">
              <a:solidFill>
                <a:prstClr val="black">
                  <a:tint val="75000"/>
                </a:prstClr>
              </a:solidFill>
              <a:latin typeface="Calibri"/>
            </a:endParaRPr>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latin typeface="Calibri"/>
            </a:endParaRPr>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B248D-0EF5-8749-83AA-2DC4BBA24FC9}" type="slidenum">
              <a:rPr lang="es-ES" smtClean="0">
                <a:solidFill>
                  <a:prstClr val="black">
                    <a:tint val="75000"/>
                  </a:prstClr>
                </a:solidFill>
                <a:latin typeface="Calibri"/>
              </a:rPr>
              <a:pPr/>
              <a:t>‹Nº›</a:t>
            </a:fld>
            <a:endParaRPr lang="es-ES">
              <a:solidFill>
                <a:prstClr val="black">
                  <a:tint val="75000"/>
                </a:prstClr>
              </a:solidFill>
              <a:latin typeface="Calibri"/>
            </a:endParaRPr>
          </a:p>
        </p:txBody>
      </p:sp>
      <p:pic>
        <p:nvPicPr>
          <p:cNvPr id="9" name="Imagen 8" descr="PPT5.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1083729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hyperlink" Target="https://cloud.google.com/sdk/docs/install?hl=es-419"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hyperlink" Target="https://identity.getpostman.com/signup"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www.django-rest-framework.org/"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s://docs.djangoproject.com/en/4.2/topics/install/#database-installation"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hyperlink" Target="https://django-rest-framework.org/" TargetMode="External"/><Relationship Id="rId5" Type="http://schemas.openxmlformats.org/officeDocument/2006/relationships/hyperlink" Target="https://cloud.google.com/sdk/docs/install?hl=es-419" TargetMode="External"/><Relationship Id="rId4" Type="http://schemas.openxmlformats.org/officeDocument/2006/relationships/hyperlink" Target="https://dev.mysql.com/downloads/my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docs.djangoproject.com/en/4.2/topics/install/#database-installation"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1374" y="2183933"/>
            <a:ext cx="5830416" cy="1470025"/>
          </a:xfrm>
        </p:spPr>
        <p:txBody>
          <a:bodyPr/>
          <a:lstStyle/>
          <a:p>
            <a:pPr algn="l"/>
            <a:r>
              <a:rPr lang="es-CL" dirty="0"/>
              <a:t>Desarrollo </a:t>
            </a:r>
            <a:r>
              <a:rPr lang="es-CL" dirty="0" err="1"/>
              <a:t>Backend</a:t>
            </a:r>
            <a:endParaRPr lang="es-CL" dirty="0"/>
          </a:p>
        </p:txBody>
      </p:sp>
      <p:sp>
        <p:nvSpPr>
          <p:cNvPr id="3" name="Marcador de texto 2"/>
          <p:cNvSpPr>
            <a:spLocks noGrp="1"/>
          </p:cNvSpPr>
          <p:nvPr>
            <p:ph type="body" sz="quarter" idx="10"/>
          </p:nvPr>
        </p:nvSpPr>
        <p:spPr/>
        <p:txBody>
          <a:bodyPr/>
          <a:lstStyle/>
          <a:p>
            <a:endParaRPr lang="es-CL"/>
          </a:p>
        </p:txBody>
      </p:sp>
      <p:sp>
        <p:nvSpPr>
          <p:cNvPr id="6" name="Marcador de texto 5">
            <a:extLst>
              <a:ext uri="{FF2B5EF4-FFF2-40B4-BE49-F238E27FC236}">
                <a16:creationId xmlns:a16="http://schemas.microsoft.com/office/drawing/2014/main" id="{6D0BA8CA-07A8-1452-2A33-820BA3BA3461}"/>
              </a:ext>
            </a:extLst>
          </p:cNvPr>
          <p:cNvSpPr>
            <a:spLocks noGrp="1"/>
          </p:cNvSpPr>
          <p:nvPr>
            <p:ph type="body" sz="quarter" idx="11"/>
          </p:nvPr>
        </p:nvSpPr>
        <p:spPr/>
        <p:txBody>
          <a:bodyPr/>
          <a:lstStyle/>
          <a:p>
            <a:r>
              <a:rPr lang="es-CL" dirty="0" err="1"/>
              <a:t>BBDD’s</a:t>
            </a:r>
            <a:r>
              <a:rPr lang="es-CL" dirty="0"/>
              <a:t> Cloud &amp; </a:t>
            </a:r>
            <a:br>
              <a:rPr lang="es-CL" dirty="0"/>
            </a:br>
            <a:r>
              <a:rPr lang="es-CL" dirty="0"/>
              <a:t>Django </a:t>
            </a:r>
            <a:r>
              <a:rPr lang="es-CL" dirty="0" err="1"/>
              <a:t>Rest</a:t>
            </a:r>
            <a:r>
              <a:rPr lang="es-CL" dirty="0"/>
              <a:t> Framework</a:t>
            </a:r>
          </a:p>
        </p:txBody>
      </p:sp>
    </p:spTree>
    <p:extLst>
      <p:ext uri="{BB962C8B-B14F-4D97-AF65-F5344CB8AC3E}">
        <p14:creationId xmlns:p14="http://schemas.microsoft.com/office/powerpoint/2010/main" val="162043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61BBB-0AE9-298E-661D-D15120853223}"/>
              </a:ext>
            </a:extLst>
          </p:cNvPr>
          <p:cNvSpPr>
            <a:spLocks noGrp="1"/>
          </p:cNvSpPr>
          <p:nvPr>
            <p:ph type="title"/>
          </p:nvPr>
        </p:nvSpPr>
        <p:spPr/>
        <p:txBody>
          <a:bodyPr/>
          <a:lstStyle/>
          <a:p>
            <a:r>
              <a:rPr lang="es-CL" dirty="0"/>
              <a:t>Proxy SQL</a:t>
            </a:r>
          </a:p>
        </p:txBody>
      </p:sp>
      <p:sp>
        <p:nvSpPr>
          <p:cNvPr id="3" name="Marcador de pie de página 2">
            <a:extLst>
              <a:ext uri="{FF2B5EF4-FFF2-40B4-BE49-F238E27FC236}">
                <a16:creationId xmlns:a16="http://schemas.microsoft.com/office/drawing/2014/main" id="{DFF28FA3-2B86-EE54-9BD0-48E90C0B6658}"/>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F12D88BF-DCEC-A9A7-BDEC-EF9786BD47B5}"/>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10</a:t>
            </a:fld>
            <a:endParaRPr lang="es-ES">
              <a:solidFill>
                <a:prstClr val="black">
                  <a:tint val="75000"/>
                </a:prstClr>
              </a:solidFill>
            </a:endParaRPr>
          </a:p>
        </p:txBody>
      </p:sp>
      <p:sp>
        <p:nvSpPr>
          <p:cNvPr id="6" name="AutoShape 2" descr="About the Cloud SQL Auth Proxy | Cloud SQL for MySQL | Google Cloud">
            <a:extLst>
              <a:ext uri="{FF2B5EF4-FFF2-40B4-BE49-F238E27FC236}">
                <a16:creationId xmlns:a16="http://schemas.microsoft.com/office/drawing/2014/main" id="{28E1504E-F811-3D9A-3E20-5E2B436C81C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8" name="AutoShape 6" descr="About the Cloud SQL Auth Proxy | Cloud SQL for MySQL | Google Cloud">
            <a:extLst>
              <a:ext uri="{FF2B5EF4-FFF2-40B4-BE49-F238E27FC236}">
                <a16:creationId xmlns:a16="http://schemas.microsoft.com/office/drawing/2014/main" id="{18094CFC-ABD0-71AB-D987-6FB13FB0EC0D}"/>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9" name="AutoShape 8" descr="About the Cloud SQL Auth Proxy | Cloud SQL for MySQL | Google Cloud">
            <a:extLst>
              <a:ext uri="{FF2B5EF4-FFF2-40B4-BE49-F238E27FC236}">
                <a16:creationId xmlns:a16="http://schemas.microsoft.com/office/drawing/2014/main" id="{2B5E304B-F7F7-0354-FE57-C0A95FF2F959}"/>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0" name="AutoShape 10" descr="About the Cloud SQL Auth Proxy | Cloud SQL for MySQL | Google Cloud">
            <a:extLst>
              <a:ext uri="{FF2B5EF4-FFF2-40B4-BE49-F238E27FC236}">
                <a16:creationId xmlns:a16="http://schemas.microsoft.com/office/drawing/2014/main" id="{B30B6BA4-2DF5-A989-F8D1-4868FD6E46BC}"/>
              </a:ext>
            </a:extLst>
          </p:cNvPr>
          <p:cNvSpPr>
            <a:spLocks noChangeAspect="1" noChangeArrowheads="1"/>
          </p:cNvSpPr>
          <p:nvPr/>
        </p:nvSpPr>
        <p:spPr bwMode="auto">
          <a:xfrm>
            <a:off x="4876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2" name="Imagen 11">
            <a:extLst>
              <a:ext uri="{FF2B5EF4-FFF2-40B4-BE49-F238E27FC236}">
                <a16:creationId xmlns:a16="http://schemas.microsoft.com/office/drawing/2014/main" id="{CA002EC1-3C4B-DFC1-DCD3-E7D7738BC2D9}"/>
              </a:ext>
            </a:extLst>
          </p:cNvPr>
          <p:cNvPicPr>
            <a:picLocks noChangeAspect="1"/>
          </p:cNvPicPr>
          <p:nvPr/>
        </p:nvPicPr>
        <p:blipFill>
          <a:blip r:embed="rId2"/>
          <a:stretch>
            <a:fillRect/>
          </a:stretch>
        </p:blipFill>
        <p:spPr>
          <a:xfrm>
            <a:off x="533400" y="1733729"/>
            <a:ext cx="7772400" cy="3695341"/>
          </a:xfrm>
          <a:prstGeom prst="rect">
            <a:avLst/>
          </a:prstGeom>
        </p:spPr>
      </p:pic>
    </p:spTree>
    <p:extLst>
      <p:ext uri="{BB962C8B-B14F-4D97-AF65-F5344CB8AC3E}">
        <p14:creationId xmlns:p14="http://schemas.microsoft.com/office/powerpoint/2010/main" val="327498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176A2-A80C-5804-C263-CDBC8EBECF76}"/>
              </a:ext>
            </a:extLst>
          </p:cNvPr>
          <p:cNvSpPr>
            <a:spLocks noGrp="1"/>
          </p:cNvSpPr>
          <p:nvPr>
            <p:ph type="title"/>
          </p:nvPr>
        </p:nvSpPr>
        <p:spPr/>
        <p:txBody>
          <a:bodyPr/>
          <a:lstStyle/>
          <a:p>
            <a:r>
              <a:rPr lang="es-CL" dirty="0"/>
              <a:t>Proxy - Beneficios </a:t>
            </a:r>
          </a:p>
        </p:txBody>
      </p:sp>
      <p:sp>
        <p:nvSpPr>
          <p:cNvPr id="3" name="Marcador de pie de página 2">
            <a:extLst>
              <a:ext uri="{FF2B5EF4-FFF2-40B4-BE49-F238E27FC236}">
                <a16:creationId xmlns:a16="http://schemas.microsoft.com/office/drawing/2014/main" id="{F6550E4E-67DA-8355-0E7C-14A84AF81DFB}"/>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9C3A4075-2B98-AA5C-6858-E4E61ED7FC41}"/>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11</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969E080A-D714-650A-EE5A-B89B8B33649F}"/>
              </a:ext>
            </a:extLst>
          </p:cNvPr>
          <p:cNvSpPr>
            <a:spLocks noGrp="1"/>
          </p:cNvSpPr>
          <p:nvPr>
            <p:ph idx="13"/>
          </p:nvPr>
        </p:nvSpPr>
        <p:spPr/>
        <p:txBody>
          <a:bodyPr>
            <a:normAutofit fontScale="77500" lnSpcReduction="20000"/>
          </a:bodyPr>
          <a:lstStyle/>
          <a:p>
            <a:r>
              <a:rPr lang="es-CL" b="0" i="0" dirty="0">
                <a:solidFill>
                  <a:srgbClr val="0F0F0F"/>
                </a:solidFill>
                <a:effectLst/>
                <a:latin typeface="Söhne"/>
              </a:rPr>
              <a:t>Conexión Segura</a:t>
            </a:r>
          </a:p>
          <a:p>
            <a:pPr lvl="1"/>
            <a:r>
              <a:rPr lang="es-CL" b="0" i="0" dirty="0">
                <a:solidFill>
                  <a:srgbClr val="0F0F0F"/>
                </a:solidFill>
                <a:effectLst/>
                <a:latin typeface="Söhne"/>
              </a:rPr>
              <a:t>Utiliza autenticación basada en IAM</a:t>
            </a:r>
          </a:p>
          <a:p>
            <a:r>
              <a:rPr lang="es-CL" dirty="0">
                <a:solidFill>
                  <a:srgbClr val="0F0F0F"/>
                </a:solidFill>
                <a:latin typeface="Söhne"/>
              </a:rPr>
              <a:t>Eliminar la necesidad de </a:t>
            </a:r>
            <a:r>
              <a:rPr lang="es-CL" dirty="0" err="1">
                <a:solidFill>
                  <a:srgbClr val="0F0F0F"/>
                </a:solidFill>
                <a:latin typeface="Söhne"/>
              </a:rPr>
              <a:t>IP’s</a:t>
            </a:r>
            <a:r>
              <a:rPr lang="es-CL" dirty="0">
                <a:solidFill>
                  <a:srgbClr val="0F0F0F"/>
                </a:solidFill>
                <a:latin typeface="Söhne"/>
              </a:rPr>
              <a:t> Publicas	</a:t>
            </a:r>
          </a:p>
          <a:p>
            <a:pPr lvl="1"/>
            <a:r>
              <a:rPr lang="es-CL" b="0" i="0" dirty="0">
                <a:effectLst/>
                <a:latin typeface="Söhne"/>
              </a:rPr>
              <a:t>Esto mejora la seguridad y reduce la exposición de tus bases de datos a Internet.</a:t>
            </a:r>
            <a:endParaRPr lang="es-CL" dirty="0">
              <a:solidFill>
                <a:srgbClr val="0F0F0F"/>
              </a:solidFill>
              <a:latin typeface="Söhne"/>
            </a:endParaRPr>
          </a:p>
          <a:p>
            <a:r>
              <a:rPr lang="es-CL" b="0" i="0" dirty="0">
                <a:solidFill>
                  <a:srgbClr val="0F0F0F"/>
                </a:solidFill>
                <a:effectLst/>
                <a:latin typeface="Söhne"/>
              </a:rPr>
              <a:t>Uso de sockets locales</a:t>
            </a:r>
          </a:p>
          <a:p>
            <a:pPr lvl="1"/>
            <a:r>
              <a:rPr lang="es-CL" b="0" i="0" dirty="0">
                <a:effectLst/>
                <a:latin typeface="Söhne"/>
              </a:rPr>
              <a:t>En lugar de exponer tu base de datos directamente a través de una IP y un puerto, el Cloud SQL Proxy utiliza sockets locales para establecer conexiones entre la aplicación local y la base de datos en la nube.</a:t>
            </a:r>
          </a:p>
          <a:p>
            <a:r>
              <a:rPr lang="es-CL" b="0" i="0" dirty="0">
                <a:solidFill>
                  <a:srgbClr val="0F0F0F"/>
                </a:solidFill>
                <a:effectLst/>
                <a:latin typeface="Söhne"/>
              </a:rPr>
              <a:t>Compatibilidad multiplataforma</a:t>
            </a:r>
          </a:p>
          <a:p>
            <a:pPr lvl="1"/>
            <a:r>
              <a:rPr lang="es-CL" b="0" i="0" dirty="0">
                <a:effectLst/>
                <a:latin typeface="Söhne"/>
              </a:rPr>
              <a:t>Windows, macOS y Linux.</a:t>
            </a:r>
            <a:endParaRPr lang="es-CL" b="0" i="0" dirty="0">
              <a:solidFill>
                <a:srgbClr val="0F0F0F"/>
              </a:solidFill>
              <a:effectLst/>
              <a:latin typeface="Söhne"/>
            </a:endParaRPr>
          </a:p>
          <a:p>
            <a:r>
              <a:rPr lang="es-CL" dirty="0" err="1">
                <a:solidFill>
                  <a:srgbClr val="0F0F0F"/>
                </a:solidFill>
                <a:latin typeface="Söhne"/>
              </a:rPr>
              <a:t>Gestion</a:t>
            </a:r>
            <a:r>
              <a:rPr lang="es-CL" dirty="0">
                <a:solidFill>
                  <a:srgbClr val="0F0F0F"/>
                </a:solidFill>
                <a:latin typeface="Söhne"/>
              </a:rPr>
              <a:t> de conexiones automáticas</a:t>
            </a:r>
          </a:p>
          <a:p>
            <a:r>
              <a:rPr lang="es-CL" b="0" i="0" dirty="0" err="1">
                <a:solidFill>
                  <a:srgbClr val="0F0F0F"/>
                </a:solidFill>
                <a:effectLst/>
                <a:latin typeface="Söhne"/>
              </a:rPr>
              <a:t>Implementacion</a:t>
            </a:r>
            <a:r>
              <a:rPr lang="es-CL" b="0" i="0" dirty="0">
                <a:solidFill>
                  <a:srgbClr val="0F0F0F"/>
                </a:solidFill>
                <a:effectLst/>
                <a:latin typeface="Söhne"/>
              </a:rPr>
              <a:t> sencilla</a:t>
            </a:r>
          </a:p>
          <a:p>
            <a:r>
              <a:rPr lang="es-CL" dirty="0">
                <a:solidFill>
                  <a:srgbClr val="0F0F0F"/>
                </a:solidFill>
                <a:latin typeface="Söhne"/>
              </a:rPr>
              <a:t>Soporte para desarrollo y </a:t>
            </a:r>
            <a:r>
              <a:rPr lang="es-CL" dirty="0" err="1">
                <a:solidFill>
                  <a:srgbClr val="0F0F0F"/>
                </a:solidFill>
                <a:latin typeface="Söhne"/>
              </a:rPr>
              <a:t>produccion</a:t>
            </a:r>
            <a:endParaRPr lang="es-CL" b="0" i="0" dirty="0">
              <a:solidFill>
                <a:srgbClr val="0F0F0F"/>
              </a:solidFill>
              <a:effectLst/>
              <a:latin typeface="Söhne"/>
            </a:endParaRPr>
          </a:p>
        </p:txBody>
      </p:sp>
    </p:spTree>
    <p:extLst>
      <p:ext uri="{BB962C8B-B14F-4D97-AF65-F5344CB8AC3E}">
        <p14:creationId xmlns:p14="http://schemas.microsoft.com/office/powerpoint/2010/main" val="412948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826BA-4CBD-CC10-5999-8C64886CCDB6}"/>
              </a:ext>
            </a:extLst>
          </p:cNvPr>
          <p:cNvSpPr>
            <a:spLocks noGrp="1"/>
          </p:cNvSpPr>
          <p:nvPr>
            <p:ph type="title"/>
          </p:nvPr>
        </p:nvSpPr>
        <p:spPr/>
        <p:txBody>
          <a:bodyPr>
            <a:normAutofit fontScale="90000"/>
          </a:bodyPr>
          <a:lstStyle/>
          <a:p>
            <a:r>
              <a:rPr lang="es-CL" dirty="0"/>
              <a:t>Ejemplo de conexión con Proxy (SQL) LOCAL </a:t>
            </a:r>
          </a:p>
        </p:txBody>
      </p:sp>
      <p:sp>
        <p:nvSpPr>
          <p:cNvPr id="3" name="Marcador de pie de página 2">
            <a:extLst>
              <a:ext uri="{FF2B5EF4-FFF2-40B4-BE49-F238E27FC236}">
                <a16:creationId xmlns:a16="http://schemas.microsoft.com/office/drawing/2014/main" id="{6DE604A2-8AFB-0F39-37DC-8AFC6568F7B8}"/>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0DB44BB9-91A4-C1BB-855E-68D3CD8B8421}"/>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12</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0C72662D-2349-8415-17D0-23A73F752F60}"/>
              </a:ext>
            </a:extLst>
          </p:cNvPr>
          <p:cNvSpPr>
            <a:spLocks noGrp="1"/>
          </p:cNvSpPr>
          <p:nvPr>
            <p:ph idx="13"/>
          </p:nvPr>
        </p:nvSpPr>
        <p:spPr/>
        <p:txBody>
          <a:bodyPr/>
          <a:lstStyle/>
          <a:p>
            <a:r>
              <a:rPr lang="es-CL" dirty="0"/>
              <a:t>Para esto sentemos algunos precedentes para entender la arquitectura</a:t>
            </a:r>
          </a:p>
          <a:p>
            <a:pPr lvl="1"/>
            <a:r>
              <a:rPr lang="es-CL" dirty="0"/>
              <a:t>Nuestro objetivo es que, al levantar el proxy la </a:t>
            </a:r>
            <a:r>
              <a:rPr lang="es-CL" dirty="0" err="1"/>
              <a:t>ip</a:t>
            </a:r>
            <a:r>
              <a:rPr lang="es-CL" dirty="0"/>
              <a:t> de la base de datos en Cloud , se mapea como una </a:t>
            </a:r>
            <a:r>
              <a:rPr lang="es-CL" dirty="0" err="1"/>
              <a:t>ip</a:t>
            </a:r>
            <a:r>
              <a:rPr lang="es-CL" dirty="0"/>
              <a:t> localhost (127.0.0.1)</a:t>
            </a:r>
          </a:p>
          <a:p>
            <a:pPr lvl="1"/>
            <a:r>
              <a:rPr lang="es-CL" dirty="0"/>
              <a:t>Creamos un túnel </a:t>
            </a:r>
            <a:r>
              <a:rPr lang="es-CL" dirty="0" err="1"/>
              <a:t>tcp</a:t>
            </a:r>
            <a:r>
              <a:rPr lang="es-CL" dirty="0"/>
              <a:t> asignado y reservado para esta </a:t>
            </a:r>
            <a:r>
              <a:rPr lang="es-CL" dirty="0" err="1"/>
              <a:t>conexion</a:t>
            </a:r>
            <a:endParaRPr lang="es-CL" dirty="0"/>
          </a:p>
          <a:p>
            <a:pPr lvl="1"/>
            <a:endParaRPr lang="es-CL" dirty="0"/>
          </a:p>
          <a:p>
            <a:pPr lvl="3"/>
            <a:endParaRPr lang="es-CL" dirty="0"/>
          </a:p>
        </p:txBody>
      </p:sp>
    </p:spTree>
    <p:extLst>
      <p:ext uri="{BB962C8B-B14F-4D97-AF65-F5344CB8AC3E}">
        <p14:creationId xmlns:p14="http://schemas.microsoft.com/office/powerpoint/2010/main" val="27041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56F4F-3329-1287-B859-9051B2CC2428}"/>
              </a:ext>
            </a:extLst>
          </p:cNvPr>
          <p:cNvSpPr>
            <a:spLocks noGrp="1"/>
          </p:cNvSpPr>
          <p:nvPr>
            <p:ph type="title"/>
          </p:nvPr>
        </p:nvSpPr>
        <p:spPr/>
        <p:txBody>
          <a:bodyPr>
            <a:normAutofit fontScale="90000"/>
          </a:bodyPr>
          <a:lstStyle/>
          <a:p>
            <a:r>
              <a:rPr lang="es-CL" dirty="0"/>
              <a:t>Instalación Cloud SQL Proxy</a:t>
            </a:r>
          </a:p>
        </p:txBody>
      </p:sp>
      <p:sp>
        <p:nvSpPr>
          <p:cNvPr id="3" name="Marcador de pie de página 2">
            <a:extLst>
              <a:ext uri="{FF2B5EF4-FFF2-40B4-BE49-F238E27FC236}">
                <a16:creationId xmlns:a16="http://schemas.microsoft.com/office/drawing/2014/main" id="{9A76B4AD-B81D-C635-6BDC-1B8DFE3FBB21}"/>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78843893-2C67-EC1D-554E-4B4F896455CE}"/>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13</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6DF56DB8-E296-0C2A-DF00-94055046E3F6}"/>
              </a:ext>
            </a:extLst>
          </p:cNvPr>
          <p:cNvSpPr>
            <a:spLocks noGrp="1"/>
          </p:cNvSpPr>
          <p:nvPr>
            <p:ph idx="13"/>
          </p:nvPr>
        </p:nvSpPr>
        <p:spPr/>
        <p:txBody>
          <a:bodyPr>
            <a:normAutofit fontScale="92500" lnSpcReduction="20000"/>
          </a:bodyPr>
          <a:lstStyle/>
          <a:p>
            <a:r>
              <a:rPr lang="es-CL" sz="1800" dirty="0"/>
              <a:t>P</a:t>
            </a:r>
            <a:r>
              <a:rPr lang="es-CL" sz="1800" dirty="0">
                <a:latin typeface="Calibri" panose="020F0502020204030204" pitchFamily="34" charset="0"/>
                <a:cs typeface="Calibri" panose="020F0502020204030204" pitchFamily="34" charset="0"/>
              </a:rPr>
              <a:t>ara esto debemos decirle al equipo que use el Cloud Proxy de algún proveedor</a:t>
            </a:r>
          </a:p>
          <a:p>
            <a:r>
              <a:rPr lang="es-CL" sz="1800" dirty="0">
                <a:latin typeface="Calibri" panose="020F0502020204030204" pitchFamily="34" charset="0"/>
                <a:cs typeface="Calibri" panose="020F0502020204030204" pitchFamily="34" charset="0"/>
              </a:rPr>
              <a:t>Para este ejemplo usaremos Google Cloud CLI (</a:t>
            </a:r>
            <a:r>
              <a:rPr lang="es-CL" sz="1800" dirty="0" err="1">
                <a:latin typeface="Calibri" panose="020F0502020204030204" pitchFamily="34" charset="0"/>
                <a:cs typeface="Calibri" panose="020F0502020204030204" pitchFamily="34" charset="0"/>
              </a:rPr>
              <a:t>Command</a:t>
            </a:r>
            <a:r>
              <a:rPr lang="es-CL" sz="1800" dirty="0">
                <a:latin typeface="Calibri" panose="020F0502020204030204" pitchFamily="34" charset="0"/>
                <a:cs typeface="Calibri" panose="020F0502020204030204" pitchFamily="34" charset="0"/>
              </a:rPr>
              <a:t> Line interface)</a:t>
            </a:r>
          </a:p>
          <a:p>
            <a:pPr lvl="1"/>
            <a:r>
              <a:rPr lang="es-CL" sz="1800" dirty="0">
                <a:latin typeface="Calibri" panose="020F0502020204030204" pitchFamily="34" charset="0"/>
                <a:cs typeface="Calibri" panose="020F0502020204030204" pitchFamily="34" charset="0"/>
              </a:rPr>
              <a:t>Estos son comandos añadidos a nuestro equipo, simple.</a:t>
            </a:r>
          </a:p>
          <a:p>
            <a:pPr lvl="1"/>
            <a:r>
              <a:rPr lang="es-CL" sz="1800" dirty="0">
                <a:latin typeface="Calibri" panose="020F0502020204030204" pitchFamily="34" charset="0"/>
                <a:cs typeface="Calibri" panose="020F0502020204030204" pitchFamily="34" charset="0"/>
              </a:rPr>
              <a:t>1 Esto se instala según documentaci</a:t>
            </a:r>
            <a:r>
              <a:rPr lang="es-CL" sz="18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ó</a:t>
            </a:r>
            <a:r>
              <a:rPr lang="es-CL" sz="1800" dirty="0">
                <a:latin typeface="Calibri" panose="020F0502020204030204" pitchFamily="34" charset="0"/>
                <a:cs typeface="Calibri" panose="020F0502020204030204" pitchFamily="34" charset="0"/>
              </a:rPr>
              <a:t>n:</a:t>
            </a:r>
          </a:p>
          <a:p>
            <a:pPr lvl="2"/>
            <a:r>
              <a:rPr lang="es-CL" sz="1800"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https://cloud.google.com/sdk/docs/install?hl=es-419</a:t>
            </a:r>
            <a:endParaRPr lang="es-CL" sz="1800" dirty="0">
              <a:latin typeface="Calibri" panose="020F0502020204030204" pitchFamily="34" charset="0"/>
              <a:cs typeface="Calibri" panose="020F0502020204030204" pitchFamily="34" charset="0"/>
            </a:endParaRPr>
          </a:p>
          <a:p>
            <a:pPr lvl="2"/>
            <a:r>
              <a:rPr lang="es-CL" sz="1800" dirty="0">
                <a:effectLst/>
                <a:latin typeface="Calibri" panose="020F0502020204030204" pitchFamily="34" charset="0"/>
                <a:cs typeface="Calibri" panose="020F0502020204030204" pitchFamily="34" charset="0"/>
              </a:rPr>
              <a:t>Se descarga un archivo y se siguen los pasos.</a:t>
            </a:r>
          </a:p>
          <a:p>
            <a:pPr lvl="1"/>
            <a:r>
              <a:rPr lang="es-CL" sz="1800" dirty="0">
                <a:effectLst/>
                <a:latin typeface="Calibri" panose="020F0502020204030204" pitchFamily="34" charset="0"/>
                <a:cs typeface="Calibri" panose="020F0502020204030204" pitchFamily="34" charset="0"/>
              </a:rPr>
              <a:t>2 Instalamos Cloud SQL Proxy</a:t>
            </a:r>
          </a:p>
          <a:p>
            <a:pPr lvl="2"/>
            <a:r>
              <a:rPr lang="es-CL" sz="1800" dirty="0" err="1">
                <a:effectLst/>
                <a:latin typeface="Calibri" panose="020F0502020204030204" pitchFamily="34" charset="0"/>
                <a:cs typeface="Calibri" panose="020F0502020204030204" pitchFamily="34" charset="0"/>
              </a:rPr>
              <a:t>gcloud</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components</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install</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cloud_sql_proxy</a:t>
            </a:r>
            <a:endParaRPr lang="es-CL" sz="1800" dirty="0">
              <a:effectLst/>
              <a:latin typeface="Calibri" panose="020F0502020204030204" pitchFamily="34" charset="0"/>
              <a:cs typeface="Calibri" panose="020F0502020204030204" pitchFamily="34" charset="0"/>
            </a:endParaRPr>
          </a:p>
          <a:p>
            <a:pPr lvl="1"/>
            <a:r>
              <a:rPr lang="es-CL" sz="1800" dirty="0">
                <a:latin typeface="Calibri" panose="020F0502020204030204" pitchFamily="34" charset="0"/>
                <a:cs typeface="Calibri" panose="020F0502020204030204" pitchFamily="34" charset="0"/>
              </a:rPr>
              <a:t>3 </a:t>
            </a:r>
            <a:r>
              <a:rPr lang="es-CL" sz="1800" dirty="0">
                <a:effectLst/>
                <a:latin typeface="Calibri" panose="020F0502020204030204" pitchFamily="34" charset="0"/>
                <a:cs typeface="Calibri" panose="020F0502020204030204" pitchFamily="34" charset="0"/>
              </a:rPr>
              <a:t>Autenticamos con alguna cuenta de Google (El dueño de la base de datos tienes que darle acceso como </a:t>
            </a:r>
            <a:r>
              <a:rPr lang="es-CL" sz="1800" dirty="0" err="1">
                <a:effectLst/>
                <a:latin typeface="Calibri" panose="020F0502020204030204" pitchFamily="34" charset="0"/>
                <a:cs typeface="Calibri" panose="020F0502020204030204" pitchFamily="34" charset="0"/>
              </a:rPr>
              <a:t>usarios</a:t>
            </a:r>
            <a:r>
              <a:rPr lang="es-CL" sz="1800" dirty="0">
                <a:effectLst/>
                <a:latin typeface="Calibri" panose="020F0502020204030204" pitchFamily="34" charset="0"/>
                <a:cs typeface="Calibri" panose="020F0502020204030204" pitchFamily="34" charset="0"/>
              </a:rPr>
              <a:t> –hago yo-</a:t>
            </a:r>
            <a:r>
              <a:rPr lang="es-CL" sz="1800" dirty="0">
                <a:latin typeface="Calibri" panose="020F0502020204030204" pitchFamily="34" charset="0"/>
                <a:cs typeface="Calibri" panose="020F0502020204030204" pitchFamily="34" charset="0"/>
              </a:rPr>
              <a:t>)</a:t>
            </a:r>
          </a:p>
          <a:p>
            <a:pPr lvl="2"/>
            <a:r>
              <a:rPr lang="es-CL" sz="1800" dirty="0" err="1">
                <a:effectLst/>
                <a:latin typeface="Calibri" panose="020F0502020204030204" pitchFamily="34" charset="0"/>
                <a:cs typeface="Calibri" panose="020F0502020204030204" pitchFamily="34" charset="0"/>
              </a:rPr>
              <a:t>gcloud</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auth</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application</a:t>
            </a:r>
            <a:r>
              <a:rPr lang="es-CL" sz="1800" dirty="0">
                <a:effectLst/>
                <a:latin typeface="Calibri" panose="020F0502020204030204" pitchFamily="34" charset="0"/>
                <a:cs typeface="Calibri" panose="020F0502020204030204" pitchFamily="34" charset="0"/>
              </a:rPr>
              <a:t>-default </a:t>
            </a:r>
            <a:r>
              <a:rPr lang="es-CL" sz="1800" dirty="0" err="1">
                <a:effectLst/>
                <a:latin typeface="Calibri" panose="020F0502020204030204" pitchFamily="34" charset="0"/>
                <a:cs typeface="Calibri" panose="020F0502020204030204" pitchFamily="34" charset="0"/>
              </a:rPr>
              <a:t>login</a:t>
            </a:r>
            <a:endParaRPr lang="es-CL" sz="1800" dirty="0">
              <a:latin typeface="Calibri" panose="020F0502020204030204" pitchFamily="34" charset="0"/>
              <a:cs typeface="Calibri" panose="020F0502020204030204" pitchFamily="34" charset="0"/>
            </a:endParaRPr>
          </a:p>
          <a:p>
            <a:pPr lvl="1"/>
            <a:r>
              <a:rPr lang="es-CL" sz="1900" dirty="0">
                <a:solidFill>
                  <a:srgbClr val="000000"/>
                </a:solidFill>
                <a:effectLst/>
                <a:latin typeface="Calibri" panose="020F0502020204030204" pitchFamily="34" charset="0"/>
                <a:cs typeface="Calibri" panose="020F0502020204030204" pitchFamily="34" charset="0"/>
              </a:rPr>
              <a:t>4 Validar que existe</a:t>
            </a:r>
            <a:endParaRPr lang="es-CL" sz="1900" dirty="0">
              <a:effectLst/>
              <a:latin typeface="Calibri" panose="020F0502020204030204" pitchFamily="34" charset="0"/>
              <a:cs typeface="Calibri" panose="020F0502020204030204" pitchFamily="34" charset="0"/>
            </a:endParaRPr>
          </a:p>
          <a:p>
            <a:pPr lvl="2"/>
            <a:r>
              <a:rPr lang="es-CL" sz="1600" dirty="0" err="1">
                <a:solidFill>
                  <a:srgbClr val="000000"/>
                </a:solidFill>
                <a:effectLst/>
                <a:latin typeface="Menlo" panose="020B0609030804020204" pitchFamily="49" charset="0"/>
              </a:rPr>
              <a:t>gcloud</a:t>
            </a:r>
            <a:r>
              <a:rPr lang="es-CL" sz="1600" dirty="0">
                <a:solidFill>
                  <a:srgbClr val="000000"/>
                </a:solidFill>
                <a:effectLst/>
                <a:latin typeface="Menlo" panose="020B0609030804020204" pitchFamily="49" charset="0"/>
              </a:rPr>
              <a:t> </a:t>
            </a:r>
            <a:r>
              <a:rPr lang="es-CL" sz="1600" dirty="0" err="1">
                <a:solidFill>
                  <a:srgbClr val="000000"/>
                </a:solidFill>
                <a:effectLst/>
                <a:latin typeface="Menlo" panose="020B0609030804020204" pitchFamily="49" charset="0"/>
              </a:rPr>
              <a:t>auth</a:t>
            </a:r>
            <a:r>
              <a:rPr lang="es-CL" sz="1600" dirty="0">
                <a:solidFill>
                  <a:srgbClr val="000000"/>
                </a:solidFill>
                <a:effectLst/>
                <a:latin typeface="Menlo" panose="020B0609030804020204" pitchFamily="49" charset="0"/>
              </a:rPr>
              <a:t> </a:t>
            </a:r>
            <a:r>
              <a:rPr lang="es-CL" sz="1600" dirty="0" err="1">
                <a:solidFill>
                  <a:srgbClr val="000000"/>
                </a:solidFill>
                <a:effectLst/>
                <a:latin typeface="Menlo" panose="020B0609030804020204" pitchFamily="49" charset="0"/>
              </a:rPr>
              <a:t>application</a:t>
            </a:r>
            <a:r>
              <a:rPr lang="es-CL" sz="1600" dirty="0">
                <a:solidFill>
                  <a:srgbClr val="000000"/>
                </a:solidFill>
                <a:effectLst/>
                <a:latin typeface="Menlo" panose="020B0609030804020204" pitchFamily="49" charset="0"/>
              </a:rPr>
              <a:t>-default </a:t>
            </a:r>
            <a:r>
              <a:rPr lang="es-CL" sz="1600" dirty="0" err="1">
                <a:solidFill>
                  <a:srgbClr val="000000"/>
                </a:solidFill>
                <a:effectLst/>
                <a:latin typeface="Menlo" panose="020B0609030804020204" pitchFamily="49" charset="0"/>
              </a:rPr>
              <a:t>print</a:t>
            </a:r>
            <a:r>
              <a:rPr lang="es-CL" sz="1600" dirty="0">
                <a:solidFill>
                  <a:srgbClr val="000000"/>
                </a:solidFill>
                <a:effectLst/>
                <a:latin typeface="Menlo" panose="020B0609030804020204" pitchFamily="49" charset="0"/>
              </a:rPr>
              <a:t>-</a:t>
            </a:r>
            <a:r>
              <a:rPr lang="es-CL" sz="1600" dirty="0" err="1">
                <a:solidFill>
                  <a:srgbClr val="000000"/>
                </a:solidFill>
                <a:effectLst/>
                <a:latin typeface="Menlo" panose="020B0609030804020204" pitchFamily="49" charset="0"/>
              </a:rPr>
              <a:t>access</a:t>
            </a:r>
            <a:r>
              <a:rPr lang="es-CL" sz="1600" dirty="0">
                <a:solidFill>
                  <a:srgbClr val="000000"/>
                </a:solidFill>
                <a:effectLst/>
                <a:latin typeface="Menlo" panose="020B0609030804020204" pitchFamily="49" charset="0"/>
              </a:rPr>
              <a:t>-token </a:t>
            </a:r>
          </a:p>
          <a:p>
            <a:pPr lvl="2"/>
            <a:r>
              <a:rPr lang="es-CL" sz="1800" dirty="0">
                <a:latin typeface="Calibri" panose="020F0502020204030204" pitchFamily="34" charset="0"/>
                <a:cs typeface="Calibri" panose="020F0502020204030204" pitchFamily="34" charset="0"/>
              </a:rPr>
              <a:t>Ya con esto decimos a nuestro </a:t>
            </a:r>
            <a:r>
              <a:rPr lang="es-CL" sz="1800" dirty="0" err="1">
                <a:latin typeface="Calibri" panose="020F0502020204030204" pitchFamily="34" charset="0"/>
                <a:cs typeface="Calibri" panose="020F0502020204030204" pitchFamily="34" charset="0"/>
              </a:rPr>
              <a:t>cloud</a:t>
            </a:r>
            <a:r>
              <a:rPr lang="es-CL" sz="1800" dirty="0">
                <a:latin typeface="Calibri" panose="020F0502020204030204" pitchFamily="34" charset="0"/>
                <a:cs typeface="Calibri" panose="020F0502020204030204" pitchFamily="34" charset="0"/>
              </a:rPr>
              <a:t> </a:t>
            </a:r>
            <a:r>
              <a:rPr lang="es-CL" sz="1800" dirty="0" err="1">
                <a:latin typeface="Calibri" panose="020F0502020204030204" pitchFamily="34" charset="0"/>
                <a:cs typeface="Calibri" panose="020F0502020204030204" pitchFamily="34" charset="0"/>
              </a:rPr>
              <a:t>sql</a:t>
            </a:r>
            <a:r>
              <a:rPr lang="es-CL" sz="1800" dirty="0">
                <a:latin typeface="Calibri" panose="020F0502020204030204" pitchFamily="34" charset="0"/>
                <a:cs typeface="Calibri" panose="020F0502020204030204" pitchFamily="34" charset="0"/>
              </a:rPr>
              <a:t> proxy y en general al CLI que todo lo que hagamos será autenticado</a:t>
            </a:r>
          </a:p>
          <a:p>
            <a:pPr lvl="2"/>
            <a:r>
              <a:rPr lang="es-CL" sz="1800" dirty="0">
                <a:effectLst/>
                <a:latin typeface="Calibri" panose="020F0502020204030204" pitchFamily="34" charset="0"/>
                <a:cs typeface="Calibri" panose="020F0502020204030204" pitchFamily="34" charset="0"/>
              </a:rPr>
              <a:t>Ahora basta generar la llamada hacia la base de datos </a:t>
            </a:r>
            <a:r>
              <a:rPr lang="es-CL" sz="1800" dirty="0" err="1">
                <a:effectLst/>
                <a:latin typeface="Calibri" panose="020F0502020204030204" pitchFamily="34" charset="0"/>
                <a:cs typeface="Calibri" panose="020F0502020204030204" pitchFamily="34" charset="0"/>
              </a:rPr>
              <a:t>cloud</a:t>
            </a:r>
            <a:r>
              <a:rPr lang="es-CL" sz="1800" dirty="0">
                <a:effectLst/>
                <a:latin typeface="Calibri" panose="020F0502020204030204" pitchFamily="34" charset="0"/>
                <a:cs typeface="Calibri" panose="020F0502020204030204" pitchFamily="34" charset="0"/>
              </a:rPr>
              <a:t> y mapearla con nuestro local</a:t>
            </a:r>
          </a:p>
          <a:p>
            <a:pPr lvl="3"/>
            <a:endParaRPr lang="es-CL" dirty="0">
              <a:solidFill>
                <a:srgbClr val="DCA10D"/>
              </a:solidFill>
              <a:latin typeface="Helvetica Neue" panose="02000503000000020004" pitchFamily="2" charset="0"/>
            </a:endParaRPr>
          </a:p>
          <a:p>
            <a:pPr lvl="3"/>
            <a:endParaRPr lang="es-CL" dirty="0">
              <a:solidFill>
                <a:srgbClr val="DCA10D"/>
              </a:solidFill>
              <a:effectLst/>
              <a:latin typeface="Helvetica Neue" panose="02000503000000020004" pitchFamily="2" charset="0"/>
            </a:endParaRPr>
          </a:p>
          <a:p>
            <a:endParaRPr lang="es-CL" dirty="0"/>
          </a:p>
        </p:txBody>
      </p:sp>
    </p:spTree>
    <p:extLst>
      <p:ext uri="{BB962C8B-B14F-4D97-AF65-F5344CB8AC3E}">
        <p14:creationId xmlns:p14="http://schemas.microsoft.com/office/powerpoint/2010/main" val="185380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56F4F-3329-1287-B859-9051B2CC2428}"/>
              </a:ext>
            </a:extLst>
          </p:cNvPr>
          <p:cNvSpPr>
            <a:spLocks noGrp="1"/>
          </p:cNvSpPr>
          <p:nvPr>
            <p:ph type="title"/>
          </p:nvPr>
        </p:nvSpPr>
        <p:spPr/>
        <p:txBody>
          <a:bodyPr>
            <a:normAutofit fontScale="90000"/>
          </a:bodyPr>
          <a:lstStyle/>
          <a:p>
            <a:r>
              <a:rPr lang="es-CL" dirty="0"/>
              <a:t>Ejecutamos el proxy y configuramos nuestro Django Project</a:t>
            </a:r>
          </a:p>
        </p:txBody>
      </p:sp>
      <p:sp>
        <p:nvSpPr>
          <p:cNvPr id="3" name="Marcador de pie de página 2">
            <a:extLst>
              <a:ext uri="{FF2B5EF4-FFF2-40B4-BE49-F238E27FC236}">
                <a16:creationId xmlns:a16="http://schemas.microsoft.com/office/drawing/2014/main" id="{9A76B4AD-B81D-C635-6BDC-1B8DFE3FBB21}"/>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78843893-2C67-EC1D-554E-4B4F896455CE}"/>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14</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6DF56DB8-E296-0C2A-DF00-94055046E3F6}"/>
              </a:ext>
            </a:extLst>
          </p:cNvPr>
          <p:cNvSpPr>
            <a:spLocks noGrp="1"/>
          </p:cNvSpPr>
          <p:nvPr>
            <p:ph idx="13"/>
          </p:nvPr>
        </p:nvSpPr>
        <p:spPr>
          <a:xfrm>
            <a:off x="457200" y="1830389"/>
            <a:ext cx="8229600" cy="4525963"/>
          </a:xfrm>
        </p:spPr>
        <p:txBody>
          <a:bodyPr>
            <a:normAutofit fontScale="92500" lnSpcReduction="10000"/>
          </a:bodyPr>
          <a:lstStyle/>
          <a:p>
            <a:r>
              <a:rPr lang="es-CL" sz="1400" dirty="0">
                <a:latin typeface="Calibri" panose="020F0502020204030204" pitchFamily="34" charset="0"/>
                <a:cs typeface="Calibri" panose="020F0502020204030204" pitchFamily="34" charset="0"/>
              </a:rPr>
              <a:t>Ahora el código mágico</a:t>
            </a:r>
          </a:p>
          <a:p>
            <a:pPr lvl="1"/>
            <a:r>
              <a:rPr lang="es-CL" sz="1400" dirty="0">
                <a:effectLst/>
                <a:latin typeface="Calibri" panose="020F0502020204030204" pitchFamily="34" charset="0"/>
                <a:cs typeface="Calibri" panose="020F0502020204030204" pitchFamily="34" charset="0"/>
              </a:rPr>
              <a:t>./</a:t>
            </a:r>
            <a:r>
              <a:rPr lang="es-CL" sz="1400" dirty="0" err="1">
                <a:effectLst/>
                <a:latin typeface="Calibri" panose="020F0502020204030204" pitchFamily="34" charset="0"/>
                <a:cs typeface="Calibri" panose="020F0502020204030204" pitchFamily="34" charset="0"/>
              </a:rPr>
              <a:t>cloud</a:t>
            </a:r>
            <a:r>
              <a:rPr lang="es-CL" sz="1400" dirty="0">
                <a:effectLst/>
                <a:latin typeface="Calibri" panose="020F0502020204030204" pitchFamily="34" charset="0"/>
                <a:cs typeface="Calibri" panose="020F0502020204030204" pitchFamily="34" charset="0"/>
              </a:rPr>
              <a:t>-</a:t>
            </a:r>
            <a:r>
              <a:rPr lang="es-CL" sz="1400" dirty="0" err="1">
                <a:effectLst/>
                <a:latin typeface="Calibri" panose="020F0502020204030204" pitchFamily="34" charset="0"/>
                <a:cs typeface="Calibri" panose="020F0502020204030204" pitchFamily="34" charset="0"/>
              </a:rPr>
              <a:t>sql</a:t>
            </a:r>
            <a:r>
              <a:rPr lang="es-CL" sz="1400" dirty="0">
                <a:effectLst/>
                <a:latin typeface="Calibri" panose="020F0502020204030204" pitchFamily="34" charset="0"/>
                <a:cs typeface="Calibri" panose="020F0502020204030204" pitchFamily="34" charset="0"/>
              </a:rPr>
              <a:t>-proxy </a:t>
            </a:r>
            <a:r>
              <a:rPr lang="es-CL" sz="1400" dirty="0">
                <a:effectLst/>
                <a:highlight>
                  <a:srgbClr val="00FF00"/>
                </a:highlight>
                <a:latin typeface="Calibri" panose="020F0502020204030204" pitchFamily="34" charset="0"/>
                <a:cs typeface="Calibri" panose="020F0502020204030204" pitchFamily="34" charset="0"/>
              </a:rPr>
              <a:t>memos-tablet:us-central1:backendclases </a:t>
            </a:r>
          </a:p>
          <a:p>
            <a:pPr marL="457200" lvl="1" indent="0">
              <a:buNone/>
            </a:pPr>
            <a:r>
              <a:rPr lang="es-CL" sz="1400" dirty="0">
                <a:effectLst/>
                <a:highlight>
                  <a:srgbClr val="FF00FF"/>
                </a:highlight>
                <a:latin typeface="Calibri" panose="020F0502020204030204" pitchFamily="34" charset="0"/>
                <a:cs typeface="Calibri" panose="020F0502020204030204" pitchFamily="34" charset="0"/>
              </a:rPr>
              <a:t>-c /</a:t>
            </a:r>
            <a:r>
              <a:rPr lang="es-CL" sz="1400" dirty="0" err="1">
                <a:effectLst/>
                <a:highlight>
                  <a:srgbClr val="FF00FF"/>
                </a:highlight>
                <a:latin typeface="Calibri" panose="020F0502020204030204" pitchFamily="34" charset="0"/>
                <a:cs typeface="Calibri" panose="020F0502020204030204" pitchFamily="34" charset="0"/>
              </a:rPr>
              <a:t>Users</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imagemaker</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config</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gcloud</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application_default_credentials.json</a:t>
            </a:r>
            <a:r>
              <a:rPr lang="es-CL" sz="1400" dirty="0">
                <a:effectLst/>
                <a:highlight>
                  <a:srgbClr val="FF00FF"/>
                </a:highlight>
                <a:latin typeface="Calibri" panose="020F0502020204030204" pitchFamily="34" charset="0"/>
                <a:cs typeface="Calibri" panose="020F0502020204030204" pitchFamily="34" charset="0"/>
              </a:rPr>
              <a:t> </a:t>
            </a:r>
            <a:r>
              <a:rPr lang="es-CL" sz="1400" dirty="0">
                <a:effectLst/>
                <a:highlight>
                  <a:srgbClr val="FFFF00"/>
                </a:highlight>
                <a:latin typeface="Calibri" panose="020F0502020204030204" pitchFamily="34" charset="0"/>
                <a:cs typeface="Calibri" panose="020F0502020204030204" pitchFamily="34" charset="0"/>
              </a:rPr>
              <a:t>-p=3307</a:t>
            </a:r>
          </a:p>
          <a:p>
            <a:pPr lvl="2"/>
            <a:r>
              <a:rPr lang="es-CL" sz="1400" dirty="0">
                <a:latin typeface="Calibri" panose="020F0502020204030204" pitchFamily="34" charset="0"/>
                <a:cs typeface="Calibri" panose="020F0502020204030204" pitchFamily="34" charset="0"/>
              </a:rPr>
              <a:t>Aquí dado que les di el </a:t>
            </a:r>
            <a:r>
              <a:rPr lang="es-CL" sz="1400" dirty="0">
                <a:highlight>
                  <a:srgbClr val="00FF00"/>
                </a:highlight>
                <a:latin typeface="Calibri" panose="020F0502020204030204" pitchFamily="34" charset="0"/>
                <a:cs typeface="Calibri" panose="020F0502020204030204" pitchFamily="34" charset="0"/>
              </a:rPr>
              <a:t>nombre de la instancia </a:t>
            </a:r>
            <a:r>
              <a:rPr lang="es-CL" sz="1400" dirty="0">
                <a:latin typeface="Calibri" panose="020F0502020204030204" pitchFamily="34" charset="0"/>
                <a:cs typeface="Calibri" panose="020F0502020204030204" pitchFamily="34" charset="0"/>
              </a:rPr>
              <a:t>y dado que esta en GCP se coordinan automáticamente para que el proxy intermedie</a:t>
            </a:r>
            <a:endParaRPr lang="es-CL" sz="1400" dirty="0">
              <a:highlight>
                <a:srgbClr val="FF00FF"/>
              </a:highlight>
              <a:latin typeface="Calibri" panose="020F0502020204030204" pitchFamily="34" charset="0"/>
              <a:cs typeface="Calibri" panose="020F0502020204030204" pitchFamily="34" charset="0"/>
            </a:endParaRPr>
          </a:p>
          <a:p>
            <a:pPr lvl="1"/>
            <a:r>
              <a:rPr lang="es-CL" sz="1400" dirty="0">
                <a:highlight>
                  <a:srgbClr val="FF00FF"/>
                </a:highlight>
                <a:latin typeface="Calibri" panose="020F0502020204030204" pitchFamily="34" charset="0"/>
                <a:cs typeface="Calibri" panose="020F0502020204030204" pitchFamily="34" charset="0"/>
              </a:rPr>
              <a:t>Le añadí el archivo de credenciales</a:t>
            </a:r>
            <a:r>
              <a:rPr lang="es-CL" sz="1400" dirty="0">
                <a:latin typeface="Calibri" panose="020F0502020204030204" pitchFamily="34" charset="0"/>
                <a:cs typeface="Calibri" panose="020F0502020204030204" pitchFamily="34" charset="0"/>
              </a:rPr>
              <a:t>, pero no es necesario, igual funciona sin el</a:t>
            </a:r>
          </a:p>
          <a:p>
            <a:pPr lvl="2"/>
            <a:r>
              <a:rPr lang="es-CL" sz="1400" dirty="0">
                <a:latin typeface="Calibri" panose="020F0502020204030204" pitchFamily="34" charset="0"/>
                <a:cs typeface="Calibri" panose="020F0502020204030204" pitchFamily="34" charset="0"/>
              </a:rPr>
              <a:t>Este se creó con el comando anterior y se guardó por defecto.</a:t>
            </a:r>
          </a:p>
          <a:p>
            <a:pPr lvl="1"/>
            <a:r>
              <a:rPr lang="es-CL" sz="1400" dirty="0">
                <a:effectLst/>
                <a:latin typeface="Calibri" panose="020F0502020204030204" pitchFamily="34" charset="0"/>
                <a:cs typeface="Calibri" panose="020F0502020204030204" pitchFamily="34" charset="0"/>
              </a:rPr>
              <a:t>Dado que </a:t>
            </a:r>
            <a:r>
              <a:rPr lang="es-CL" sz="1400" dirty="0">
                <a:effectLst/>
                <a:highlight>
                  <a:srgbClr val="FFFF00"/>
                </a:highlight>
                <a:latin typeface="Calibri" panose="020F0502020204030204" pitchFamily="34" charset="0"/>
                <a:cs typeface="Calibri" panose="020F0502020204030204" pitchFamily="34" charset="0"/>
              </a:rPr>
              <a:t>el puerto 3306 lo ocupa mi base de datos local tengo que usar otro</a:t>
            </a:r>
            <a:endParaRPr lang="es-CL" sz="1400" dirty="0">
              <a:highlight>
                <a:srgbClr val="FFFF00"/>
              </a:highlight>
              <a:latin typeface="Calibri" panose="020F0502020204030204" pitchFamily="34" charset="0"/>
              <a:cs typeface="Calibri" panose="020F0502020204030204" pitchFamily="34" charset="0"/>
            </a:endParaRPr>
          </a:p>
          <a:p>
            <a:r>
              <a:rPr lang="es-CL" sz="1800" dirty="0">
                <a:effectLst/>
                <a:latin typeface="Calibri" panose="020F0502020204030204" pitchFamily="34" charset="0"/>
                <a:cs typeface="Calibri" panose="020F0502020204030204" pitchFamily="34" charset="0"/>
              </a:rPr>
              <a:t>Ahora tenemos que configurar nuestra base de datos para poder conectarnos a la base de datos </a:t>
            </a:r>
            <a:r>
              <a:rPr lang="es-CL" sz="1800" dirty="0" err="1">
                <a:effectLst/>
                <a:latin typeface="Calibri" panose="020F0502020204030204" pitchFamily="34" charset="0"/>
                <a:cs typeface="Calibri" panose="020F0502020204030204" pitchFamily="34" charset="0"/>
              </a:rPr>
              <a:t>cloud</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settings</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py</a:t>
            </a:r>
            <a:r>
              <a:rPr lang="es-CL" sz="1800" dirty="0">
                <a:effectLst/>
                <a:latin typeface="Calibri" panose="020F0502020204030204" pitchFamily="34" charset="0"/>
                <a:cs typeface="Calibri" panose="020F0502020204030204" pitchFamily="34" charset="0"/>
              </a:rPr>
              <a:t>)	</a:t>
            </a:r>
          </a:p>
          <a:p>
            <a:pPr lvl="1"/>
            <a:r>
              <a:rPr lang="es-CL" sz="1400" b="0" dirty="0">
                <a:solidFill>
                  <a:srgbClr val="4FC1FF"/>
                </a:solidFill>
                <a:effectLst/>
                <a:latin typeface="Menlo" panose="020B0609030804020204" pitchFamily="49" charset="0"/>
              </a:rPr>
              <a:t>DATABASES</a:t>
            </a:r>
            <a:r>
              <a:rPr lang="es-CL" sz="1400" b="0" dirty="0">
                <a:solidFill>
                  <a:srgbClr val="CCCCCC"/>
                </a:solidFill>
                <a:effectLst/>
                <a:latin typeface="Menlo" panose="020B0609030804020204" pitchFamily="49" charset="0"/>
              </a:rPr>
              <a:t> </a:t>
            </a:r>
            <a:r>
              <a:rPr lang="es-CL" sz="1400" b="0" dirty="0">
                <a:solidFill>
                  <a:srgbClr val="D4D4D4"/>
                </a:solidFill>
                <a:effectLst/>
                <a:latin typeface="Menlo" panose="020B0609030804020204" pitchFamily="49" charset="0"/>
              </a:rPr>
              <a:t>=</a:t>
            </a:r>
            <a:r>
              <a:rPr lang="es-CL" sz="1400" b="0" dirty="0">
                <a:solidFill>
                  <a:srgbClr val="CCCCCC"/>
                </a:solidFill>
                <a:effectLst/>
                <a:latin typeface="Menlo" panose="020B0609030804020204" pitchFamily="49" charset="0"/>
              </a:rPr>
              <a:t> {</a:t>
            </a:r>
          </a:p>
          <a:p>
            <a:pPr lvl="1"/>
            <a:r>
              <a:rPr lang="es-CL" sz="1400" b="0" dirty="0">
                <a:solidFill>
                  <a:srgbClr val="CE9178"/>
                </a:solidFill>
                <a:effectLst/>
                <a:latin typeface="Menlo" panose="020B0609030804020204" pitchFamily="49" charset="0"/>
              </a:rPr>
              <a:t>'default'</a:t>
            </a:r>
            <a:r>
              <a:rPr lang="es-CL" sz="1400" b="0" dirty="0">
                <a:solidFill>
                  <a:srgbClr val="CCCCCC"/>
                </a:solidFill>
                <a:effectLst/>
                <a:latin typeface="Menlo" panose="020B0609030804020204" pitchFamily="49" charset="0"/>
              </a:rPr>
              <a:t>: {</a:t>
            </a:r>
          </a:p>
          <a:p>
            <a:pPr lvl="1"/>
            <a:r>
              <a:rPr lang="es-CL" sz="1400" b="0" dirty="0">
                <a:solidFill>
                  <a:srgbClr val="CE9178"/>
                </a:solidFill>
                <a:effectLst/>
                <a:latin typeface="Menlo" panose="020B0609030804020204" pitchFamily="49" charset="0"/>
              </a:rPr>
              <a:t>'ENGINE'</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err="1">
                <a:solidFill>
                  <a:srgbClr val="CE9178"/>
                </a:solidFill>
                <a:effectLst/>
                <a:latin typeface="Menlo" panose="020B0609030804020204" pitchFamily="49" charset="0"/>
              </a:rPr>
              <a:t>django.db.backends.mysql</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'HOST'</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'127.0.0.1'</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'USER'</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err="1">
                <a:solidFill>
                  <a:srgbClr val="CE9178"/>
                </a:solidFill>
                <a:effectLst/>
                <a:latin typeface="Menlo" panose="020B0609030804020204" pitchFamily="49" charset="0"/>
              </a:rPr>
              <a:t>gcarcamo</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'PASSWORD'</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'NAME'</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err="1">
                <a:solidFill>
                  <a:srgbClr val="CE9178"/>
                </a:solidFill>
                <a:effectLst/>
                <a:latin typeface="Menlo" panose="020B0609030804020204" pitchFamily="49" charset="0"/>
              </a:rPr>
              <a:t>testbackend</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'PORT'</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'3307'</a:t>
            </a:r>
            <a:endParaRPr lang="es-CL" sz="1400" b="0" dirty="0">
              <a:solidFill>
                <a:srgbClr val="CCCCCC"/>
              </a:solidFill>
              <a:effectLst/>
              <a:latin typeface="Menlo" panose="020B0609030804020204" pitchFamily="49" charset="0"/>
            </a:endParaRPr>
          </a:p>
          <a:p>
            <a:pPr lvl="1"/>
            <a:r>
              <a:rPr lang="es-CL" sz="1400" b="0" dirty="0">
                <a:solidFill>
                  <a:srgbClr val="CCCCCC"/>
                </a:solidFill>
                <a:effectLst/>
                <a:latin typeface="Menlo" panose="020B0609030804020204" pitchFamily="49" charset="0"/>
              </a:rPr>
              <a:t>}</a:t>
            </a:r>
          </a:p>
          <a:p>
            <a:pPr lvl="1"/>
            <a:r>
              <a:rPr lang="es-CL" sz="1400" b="0" dirty="0">
                <a:solidFill>
                  <a:srgbClr val="CCCCCC"/>
                </a:solidFill>
                <a:effectLst/>
                <a:latin typeface="Menlo" panose="020B0609030804020204" pitchFamily="49" charset="0"/>
              </a:rPr>
              <a:t>}</a:t>
            </a:r>
          </a:p>
          <a:p>
            <a:endParaRPr lang="es-CL" sz="1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138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56F4F-3329-1287-B859-9051B2CC2428}"/>
              </a:ext>
            </a:extLst>
          </p:cNvPr>
          <p:cNvSpPr>
            <a:spLocks noGrp="1"/>
          </p:cNvSpPr>
          <p:nvPr>
            <p:ph type="title"/>
          </p:nvPr>
        </p:nvSpPr>
        <p:spPr/>
        <p:txBody>
          <a:bodyPr>
            <a:normAutofit fontScale="90000"/>
          </a:bodyPr>
          <a:lstStyle/>
          <a:p>
            <a:r>
              <a:rPr lang="es-CL" dirty="0"/>
              <a:t>Ejecutamos el proxy y configuramos nuestro Django Project</a:t>
            </a:r>
          </a:p>
        </p:txBody>
      </p:sp>
      <p:sp>
        <p:nvSpPr>
          <p:cNvPr id="3" name="Marcador de pie de página 2">
            <a:extLst>
              <a:ext uri="{FF2B5EF4-FFF2-40B4-BE49-F238E27FC236}">
                <a16:creationId xmlns:a16="http://schemas.microsoft.com/office/drawing/2014/main" id="{9A76B4AD-B81D-C635-6BDC-1B8DFE3FBB21}"/>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78843893-2C67-EC1D-554E-4B4F896455CE}"/>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15</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6DF56DB8-E296-0C2A-DF00-94055046E3F6}"/>
              </a:ext>
            </a:extLst>
          </p:cNvPr>
          <p:cNvSpPr>
            <a:spLocks noGrp="1"/>
          </p:cNvSpPr>
          <p:nvPr>
            <p:ph idx="13"/>
          </p:nvPr>
        </p:nvSpPr>
        <p:spPr>
          <a:xfrm>
            <a:off x="457200" y="1830389"/>
            <a:ext cx="8229600" cy="4525963"/>
          </a:xfrm>
        </p:spPr>
        <p:txBody>
          <a:bodyPr>
            <a:normAutofit fontScale="92500" lnSpcReduction="10000"/>
          </a:bodyPr>
          <a:lstStyle/>
          <a:p>
            <a:r>
              <a:rPr lang="es-CL" sz="1400" dirty="0">
                <a:latin typeface="Calibri" panose="020F0502020204030204" pitchFamily="34" charset="0"/>
                <a:cs typeface="Calibri" panose="020F0502020204030204" pitchFamily="34" charset="0"/>
              </a:rPr>
              <a:t>Ahora el código mágico</a:t>
            </a:r>
          </a:p>
          <a:p>
            <a:pPr lvl="1"/>
            <a:r>
              <a:rPr lang="es-CL" sz="1400" dirty="0">
                <a:effectLst/>
                <a:latin typeface="Calibri" panose="020F0502020204030204" pitchFamily="34" charset="0"/>
                <a:cs typeface="Calibri" panose="020F0502020204030204" pitchFamily="34" charset="0"/>
              </a:rPr>
              <a:t>./</a:t>
            </a:r>
            <a:r>
              <a:rPr lang="es-CL" sz="1400" dirty="0" err="1">
                <a:effectLst/>
                <a:latin typeface="Calibri" panose="020F0502020204030204" pitchFamily="34" charset="0"/>
                <a:cs typeface="Calibri" panose="020F0502020204030204" pitchFamily="34" charset="0"/>
              </a:rPr>
              <a:t>cloud</a:t>
            </a:r>
            <a:r>
              <a:rPr lang="es-CL" sz="1400" dirty="0">
                <a:effectLst/>
                <a:latin typeface="Calibri" panose="020F0502020204030204" pitchFamily="34" charset="0"/>
                <a:cs typeface="Calibri" panose="020F0502020204030204" pitchFamily="34" charset="0"/>
              </a:rPr>
              <a:t>-</a:t>
            </a:r>
            <a:r>
              <a:rPr lang="es-CL" sz="1400" dirty="0" err="1">
                <a:effectLst/>
                <a:latin typeface="Calibri" panose="020F0502020204030204" pitchFamily="34" charset="0"/>
                <a:cs typeface="Calibri" panose="020F0502020204030204" pitchFamily="34" charset="0"/>
              </a:rPr>
              <a:t>sql</a:t>
            </a:r>
            <a:r>
              <a:rPr lang="es-CL" sz="1400" dirty="0">
                <a:effectLst/>
                <a:latin typeface="Calibri" panose="020F0502020204030204" pitchFamily="34" charset="0"/>
                <a:cs typeface="Calibri" panose="020F0502020204030204" pitchFamily="34" charset="0"/>
              </a:rPr>
              <a:t>-proxy </a:t>
            </a:r>
            <a:r>
              <a:rPr lang="es-CL" sz="1400" dirty="0">
                <a:effectLst/>
                <a:highlight>
                  <a:srgbClr val="00FF00"/>
                </a:highlight>
                <a:latin typeface="Calibri" panose="020F0502020204030204" pitchFamily="34" charset="0"/>
                <a:cs typeface="Calibri" panose="020F0502020204030204" pitchFamily="34" charset="0"/>
              </a:rPr>
              <a:t>memos-tablet:us-central1:backendclases </a:t>
            </a:r>
          </a:p>
          <a:p>
            <a:pPr marL="457200" lvl="1" indent="0">
              <a:buNone/>
            </a:pPr>
            <a:r>
              <a:rPr lang="es-CL" sz="1400" dirty="0">
                <a:effectLst/>
                <a:highlight>
                  <a:srgbClr val="FF00FF"/>
                </a:highlight>
                <a:latin typeface="Calibri" panose="020F0502020204030204" pitchFamily="34" charset="0"/>
                <a:cs typeface="Calibri" panose="020F0502020204030204" pitchFamily="34" charset="0"/>
              </a:rPr>
              <a:t>-c /</a:t>
            </a:r>
            <a:r>
              <a:rPr lang="es-CL" sz="1400" dirty="0" err="1">
                <a:effectLst/>
                <a:highlight>
                  <a:srgbClr val="FF00FF"/>
                </a:highlight>
                <a:latin typeface="Calibri" panose="020F0502020204030204" pitchFamily="34" charset="0"/>
                <a:cs typeface="Calibri" panose="020F0502020204030204" pitchFamily="34" charset="0"/>
              </a:rPr>
              <a:t>Users</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imagemaker</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config</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gcloud</a:t>
            </a:r>
            <a:r>
              <a:rPr lang="es-CL" sz="1400" dirty="0">
                <a:effectLst/>
                <a:highlight>
                  <a:srgbClr val="FF00FF"/>
                </a:highlight>
                <a:latin typeface="Calibri" panose="020F0502020204030204" pitchFamily="34" charset="0"/>
                <a:cs typeface="Calibri" panose="020F0502020204030204" pitchFamily="34" charset="0"/>
              </a:rPr>
              <a:t>/</a:t>
            </a:r>
            <a:r>
              <a:rPr lang="es-CL" sz="1400" dirty="0" err="1">
                <a:effectLst/>
                <a:highlight>
                  <a:srgbClr val="FF00FF"/>
                </a:highlight>
                <a:latin typeface="Calibri" panose="020F0502020204030204" pitchFamily="34" charset="0"/>
                <a:cs typeface="Calibri" panose="020F0502020204030204" pitchFamily="34" charset="0"/>
              </a:rPr>
              <a:t>application_default_credentials.json</a:t>
            </a:r>
            <a:r>
              <a:rPr lang="es-CL" sz="1400" dirty="0">
                <a:effectLst/>
                <a:highlight>
                  <a:srgbClr val="FF00FF"/>
                </a:highlight>
                <a:latin typeface="Calibri" panose="020F0502020204030204" pitchFamily="34" charset="0"/>
                <a:cs typeface="Calibri" panose="020F0502020204030204" pitchFamily="34" charset="0"/>
              </a:rPr>
              <a:t> </a:t>
            </a:r>
            <a:r>
              <a:rPr lang="es-CL" sz="1400" dirty="0">
                <a:effectLst/>
                <a:highlight>
                  <a:srgbClr val="FFFF00"/>
                </a:highlight>
                <a:latin typeface="Calibri" panose="020F0502020204030204" pitchFamily="34" charset="0"/>
                <a:cs typeface="Calibri" panose="020F0502020204030204" pitchFamily="34" charset="0"/>
              </a:rPr>
              <a:t>-p=3307</a:t>
            </a:r>
          </a:p>
          <a:p>
            <a:pPr lvl="2"/>
            <a:r>
              <a:rPr lang="es-CL" sz="1400" dirty="0">
                <a:latin typeface="Calibri" panose="020F0502020204030204" pitchFamily="34" charset="0"/>
                <a:cs typeface="Calibri" panose="020F0502020204030204" pitchFamily="34" charset="0"/>
              </a:rPr>
              <a:t>Aquí dado que les di el </a:t>
            </a:r>
            <a:r>
              <a:rPr lang="es-CL" sz="1400" dirty="0">
                <a:highlight>
                  <a:srgbClr val="00FF00"/>
                </a:highlight>
                <a:latin typeface="Calibri" panose="020F0502020204030204" pitchFamily="34" charset="0"/>
                <a:cs typeface="Calibri" panose="020F0502020204030204" pitchFamily="34" charset="0"/>
              </a:rPr>
              <a:t>nombre de la instancia </a:t>
            </a:r>
            <a:r>
              <a:rPr lang="es-CL" sz="1400" dirty="0">
                <a:latin typeface="Calibri" panose="020F0502020204030204" pitchFamily="34" charset="0"/>
                <a:cs typeface="Calibri" panose="020F0502020204030204" pitchFamily="34" charset="0"/>
              </a:rPr>
              <a:t>y dado que esta en GCP se coordinan automáticamente para que el proxy intermedie</a:t>
            </a:r>
            <a:endParaRPr lang="es-CL" sz="1400" dirty="0">
              <a:highlight>
                <a:srgbClr val="FF00FF"/>
              </a:highlight>
              <a:latin typeface="Calibri" panose="020F0502020204030204" pitchFamily="34" charset="0"/>
              <a:cs typeface="Calibri" panose="020F0502020204030204" pitchFamily="34" charset="0"/>
            </a:endParaRPr>
          </a:p>
          <a:p>
            <a:pPr lvl="1"/>
            <a:r>
              <a:rPr lang="es-CL" sz="1400" dirty="0">
                <a:highlight>
                  <a:srgbClr val="FF00FF"/>
                </a:highlight>
                <a:latin typeface="Calibri" panose="020F0502020204030204" pitchFamily="34" charset="0"/>
                <a:cs typeface="Calibri" panose="020F0502020204030204" pitchFamily="34" charset="0"/>
              </a:rPr>
              <a:t>Le añadí el archivo de credenciales</a:t>
            </a:r>
            <a:r>
              <a:rPr lang="es-CL" sz="1400" dirty="0">
                <a:latin typeface="Calibri" panose="020F0502020204030204" pitchFamily="34" charset="0"/>
                <a:cs typeface="Calibri" panose="020F0502020204030204" pitchFamily="34" charset="0"/>
              </a:rPr>
              <a:t>, pero no es necesario, igual funciona sin el</a:t>
            </a:r>
          </a:p>
          <a:p>
            <a:pPr lvl="2"/>
            <a:r>
              <a:rPr lang="es-CL" sz="1400" dirty="0">
                <a:latin typeface="Calibri" panose="020F0502020204030204" pitchFamily="34" charset="0"/>
                <a:cs typeface="Calibri" panose="020F0502020204030204" pitchFamily="34" charset="0"/>
              </a:rPr>
              <a:t>Este se creó con el comando anterior y se guardó por defecto.</a:t>
            </a:r>
          </a:p>
          <a:p>
            <a:pPr lvl="1"/>
            <a:r>
              <a:rPr lang="es-CL" sz="1400" dirty="0">
                <a:effectLst/>
                <a:latin typeface="Calibri" panose="020F0502020204030204" pitchFamily="34" charset="0"/>
                <a:cs typeface="Calibri" panose="020F0502020204030204" pitchFamily="34" charset="0"/>
              </a:rPr>
              <a:t>Dado que </a:t>
            </a:r>
            <a:r>
              <a:rPr lang="es-CL" sz="1400" dirty="0">
                <a:effectLst/>
                <a:highlight>
                  <a:srgbClr val="FFFF00"/>
                </a:highlight>
                <a:latin typeface="Calibri" panose="020F0502020204030204" pitchFamily="34" charset="0"/>
                <a:cs typeface="Calibri" panose="020F0502020204030204" pitchFamily="34" charset="0"/>
              </a:rPr>
              <a:t>el puerto 3306 lo ocupa mi base de datos local tengo que usar otro</a:t>
            </a:r>
            <a:endParaRPr lang="es-CL" sz="1400" dirty="0">
              <a:highlight>
                <a:srgbClr val="FFFF00"/>
              </a:highlight>
              <a:latin typeface="Calibri" panose="020F0502020204030204" pitchFamily="34" charset="0"/>
              <a:cs typeface="Calibri" panose="020F0502020204030204" pitchFamily="34" charset="0"/>
            </a:endParaRPr>
          </a:p>
          <a:p>
            <a:r>
              <a:rPr lang="es-CL" sz="1800" dirty="0">
                <a:effectLst/>
                <a:latin typeface="Calibri" panose="020F0502020204030204" pitchFamily="34" charset="0"/>
                <a:cs typeface="Calibri" panose="020F0502020204030204" pitchFamily="34" charset="0"/>
              </a:rPr>
              <a:t>Ahora tenemos que configurar nuestra base de datos para poder conectarnos a la base de datos </a:t>
            </a:r>
            <a:r>
              <a:rPr lang="es-CL" sz="1800" dirty="0" err="1">
                <a:effectLst/>
                <a:latin typeface="Calibri" panose="020F0502020204030204" pitchFamily="34" charset="0"/>
                <a:cs typeface="Calibri" panose="020F0502020204030204" pitchFamily="34" charset="0"/>
              </a:rPr>
              <a:t>cloud</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settings</a:t>
            </a:r>
            <a:r>
              <a:rPr lang="es-CL" sz="1800" dirty="0">
                <a:effectLst/>
                <a:latin typeface="Calibri" panose="020F0502020204030204" pitchFamily="34" charset="0"/>
                <a:cs typeface="Calibri" panose="020F0502020204030204" pitchFamily="34" charset="0"/>
              </a:rPr>
              <a:t> .</a:t>
            </a:r>
            <a:r>
              <a:rPr lang="es-CL" sz="1800" dirty="0" err="1">
                <a:effectLst/>
                <a:latin typeface="Calibri" panose="020F0502020204030204" pitchFamily="34" charset="0"/>
                <a:cs typeface="Calibri" panose="020F0502020204030204" pitchFamily="34" charset="0"/>
              </a:rPr>
              <a:t>py</a:t>
            </a:r>
            <a:r>
              <a:rPr lang="es-CL" sz="1800" dirty="0">
                <a:effectLst/>
                <a:latin typeface="Calibri" panose="020F0502020204030204" pitchFamily="34" charset="0"/>
                <a:cs typeface="Calibri" panose="020F0502020204030204" pitchFamily="34" charset="0"/>
              </a:rPr>
              <a:t>)	</a:t>
            </a:r>
          </a:p>
          <a:p>
            <a:pPr lvl="1"/>
            <a:r>
              <a:rPr lang="es-CL" sz="1400" b="0" dirty="0">
                <a:solidFill>
                  <a:srgbClr val="4FC1FF"/>
                </a:solidFill>
                <a:effectLst/>
                <a:latin typeface="Menlo" panose="020B0609030804020204" pitchFamily="49" charset="0"/>
              </a:rPr>
              <a:t>DATABASES</a:t>
            </a:r>
            <a:r>
              <a:rPr lang="es-CL" sz="1400" b="0" dirty="0">
                <a:solidFill>
                  <a:srgbClr val="CCCCCC"/>
                </a:solidFill>
                <a:effectLst/>
                <a:latin typeface="Menlo" panose="020B0609030804020204" pitchFamily="49" charset="0"/>
              </a:rPr>
              <a:t> </a:t>
            </a:r>
            <a:r>
              <a:rPr lang="es-CL" sz="1400" b="0" dirty="0">
                <a:solidFill>
                  <a:srgbClr val="D4D4D4"/>
                </a:solidFill>
                <a:effectLst/>
                <a:latin typeface="Menlo" panose="020B0609030804020204" pitchFamily="49" charset="0"/>
              </a:rPr>
              <a:t>=</a:t>
            </a:r>
            <a:r>
              <a:rPr lang="es-CL" sz="1400" b="0" dirty="0">
                <a:solidFill>
                  <a:srgbClr val="CCCCCC"/>
                </a:solidFill>
                <a:effectLst/>
                <a:latin typeface="Menlo" panose="020B0609030804020204" pitchFamily="49" charset="0"/>
              </a:rPr>
              <a:t> {</a:t>
            </a:r>
          </a:p>
          <a:p>
            <a:pPr lvl="1"/>
            <a:r>
              <a:rPr lang="es-CL" sz="1400" b="0" dirty="0">
                <a:solidFill>
                  <a:srgbClr val="CE9178"/>
                </a:solidFill>
                <a:effectLst/>
                <a:latin typeface="Menlo" panose="020B0609030804020204" pitchFamily="49" charset="0"/>
              </a:rPr>
              <a:t>'default'</a:t>
            </a:r>
            <a:r>
              <a:rPr lang="es-CL" sz="1400" b="0" dirty="0">
                <a:solidFill>
                  <a:srgbClr val="CCCCCC"/>
                </a:solidFill>
                <a:effectLst/>
                <a:latin typeface="Menlo" panose="020B0609030804020204" pitchFamily="49" charset="0"/>
              </a:rPr>
              <a:t>: {</a:t>
            </a:r>
          </a:p>
          <a:p>
            <a:pPr lvl="1"/>
            <a:r>
              <a:rPr lang="es-CL" sz="1400" b="0" dirty="0">
                <a:solidFill>
                  <a:srgbClr val="CE9178"/>
                </a:solidFill>
                <a:effectLst/>
                <a:latin typeface="Menlo" panose="020B0609030804020204" pitchFamily="49" charset="0"/>
              </a:rPr>
              <a:t>'ENGINE'</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err="1">
                <a:solidFill>
                  <a:srgbClr val="CE9178"/>
                </a:solidFill>
                <a:effectLst/>
                <a:latin typeface="Menlo" panose="020B0609030804020204" pitchFamily="49" charset="0"/>
              </a:rPr>
              <a:t>django.db.backends.mysql</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'HOST'</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'127.0.0.1'</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'USER'</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err="1">
                <a:solidFill>
                  <a:srgbClr val="CE9178"/>
                </a:solidFill>
                <a:effectLst/>
                <a:latin typeface="Menlo" panose="020B0609030804020204" pitchFamily="49" charset="0"/>
              </a:rPr>
              <a:t>gcarcamo</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'PASSWORD'</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'NAME'</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a:t>
            </a:r>
            <a:r>
              <a:rPr lang="es-CL" sz="1400" b="0" dirty="0" err="1">
                <a:solidFill>
                  <a:srgbClr val="CE9178"/>
                </a:solidFill>
                <a:effectLst/>
                <a:latin typeface="Menlo" panose="020B0609030804020204" pitchFamily="49" charset="0"/>
              </a:rPr>
              <a:t>testbackend</a:t>
            </a:r>
            <a:r>
              <a:rPr lang="es-CL" sz="1400" b="0" dirty="0">
                <a:solidFill>
                  <a:srgbClr val="CE9178"/>
                </a:solidFill>
                <a:effectLst/>
                <a:latin typeface="Menlo" panose="020B0609030804020204" pitchFamily="49" charset="0"/>
              </a:rPr>
              <a:t>'</a:t>
            </a:r>
            <a:r>
              <a:rPr lang="es-CL" sz="1400" b="0" dirty="0">
                <a:solidFill>
                  <a:srgbClr val="CCCCCC"/>
                </a:solidFill>
                <a:effectLst/>
                <a:latin typeface="Menlo" panose="020B0609030804020204" pitchFamily="49" charset="0"/>
              </a:rPr>
              <a:t>,</a:t>
            </a:r>
          </a:p>
          <a:p>
            <a:pPr lvl="1"/>
            <a:r>
              <a:rPr lang="es-CL" sz="1400" b="0" dirty="0">
                <a:solidFill>
                  <a:srgbClr val="CE9178"/>
                </a:solidFill>
                <a:effectLst/>
                <a:latin typeface="Menlo" panose="020B0609030804020204" pitchFamily="49" charset="0"/>
              </a:rPr>
              <a:t>'PORT'</a:t>
            </a:r>
            <a:r>
              <a:rPr lang="es-CL" sz="1400" b="0" dirty="0">
                <a:solidFill>
                  <a:srgbClr val="CCCCCC"/>
                </a:solidFill>
                <a:effectLst/>
                <a:latin typeface="Menlo" panose="020B0609030804020204" pitchFamily="49" charset="0"/>
              </a:rPr>
              <a:t>: </a:t>
            </a:r>
            <a:r>
              <a:rPr lang="es-CL" sz="1400" b="0" dirty="0">
                <a:solidFill>
                  <a:srgbClr val="CE9178"/>
                </a:solidFill>
                <a:effectLst/>
                <a:latin typeface="Menlo" panose="020B0609030804020204" pitchFamily="49" charset="0"/>
              </a:rPr>
              <a:t>'3307'</a:t>
            </a:r>
            <a:endParaRPr lang="es-CL" sz="1400" b="0" dirty="0">
              <a:solidFill>
                <a:srgbClr val="CCCCCC"/>
              </a:solidFill>
              <a:effectLst/>
              <a:latin typeface="Menlo" panose="020B0609030804020204" pitchFamily="49" charset="0"/>
            </a:endParaRPr>
          </a:p>
          <a:p>
            <a:pPr lvl="1"/>
            <a:r>
              <a:rPr lang="es-CL" sz="1400" b="0" dirty="0">
                <a:solidFill>
                  <a:srgbClr val="CCCCCC"/>
                </a:solidFill>
                <a:effectLst/>
                <a:latin typeface="Menlo" panose="020B0609030804020204" pitchFamily="49" charset="0"/>
              </a:rPr>
              <a:t>}</a:t>
            </a:r>
          </a:p>
          <a:p>
            <a:pPr lvl="1"/>
            <a:r>
              <a:rPr lang="es-CL" sz="1400" b="0" dirty="0">
                <a:solidFill>
                  <a:srgbClr val="CCCCCC"/>
                </a:solidFill>
                <a:effectLst/>
                <a:latin typeface="Menlo" panose="020B0609030804020204" pitchFamily="49" charset="0"/>
              </a:rPr>
              <a:t>}</a:t>
            </a:r>
          </a:p>
          <a:p>
            <a:endParaRPr lang="es-CL" sz="1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218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AD89-EC81-B972-BA41-067DCD178DB1}"/>
              </a:ext>
            </a:extLst>
          </p:cNvPr>
          <p:cNvSpPr>
            <a:spLocks noGrp="1"/>
          </p:cNvSpPr>
          <p:nvPr>
            <p:ph type="title"/>
          </p:nvPr>
        </p:nvSpPr>
        <p:spPr/>
        <p:txBody>
          <a:bodyPr/>
          <a:lstStyle/>
          <a:p>
            <a:r>
              <a:rPr lang="es-CL" dirty="0"/>
              <a:t>Django </a:t>
            </a:r>
            <a:r>
              <a:rPr lang="es-CL" dirty="0" err="1"/>
              <a:t>Rest</a:t>
            </a:r>
            <a:r>
              <a:rPr lang="es-CL" dirty="0"/>
              <a:t> Framework</a:t>
            </a:r>
          </a:p>
        </p:txBody>
      </p:sp>
      <p:sp>
        <p:nvSpPr>
          <p:cNvPr id="3" name="Marcador de pie de página 2">
            <a:extLst>
              <a:ext uri="{FF2B5EF4-FFF2-40B4-BE49-F238E27FC236}">
                <a16:creationId xmlns:a16="http://schemas.microsoft.com/office/drawing/2014/main" id="{846D80CB-23CD-3E2A-26B9-2B8AE6E23683}"/>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954BB1EC-FDDB-FAF8-AC33-2256C2245814}"/>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16</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42622F97-83D8-3CB4-4E67-B3A78B2A03BA}"/>
              </a:ext>
            </a:extLst>
          </p:cNvPr>
          <p:cNvSpPr>
            <a:spLocks noGrp="1"/>
          </p:cNvSpPr>
          <p:nvPr>
            <p:ph idx="13"/>
          </p:nvPr>
        </p:nvSpPr>
        <p:spPr/>
        <p:txBody>
          <a:bodyPr>
            <a:normAutofit fontScale="77500" lnSpcReduction="20000"/>
          </a:bodyPr>
          <a:lstStyle/>
          <a:p>
            <a:pPr>
              <a:buFont typeface="+mj-lt"/>
              <a:buAutoNum type="arabicPeriod"/>
            </a:pPr>
            <a:r>
              <a:rPr lang="es-CL" b="1" i="0" dirty="0">
                <a:effectLst/>
                <a:latin typeface="Söhne"/>
              </a:rPr>
              <a:t>Django</a:t>
            </a:r>
            <a:r>
              <a:rPr lang="es-CL" dirty="0"/>
              <a:t> vs (?) </a:t>
            </a:r>
            <a:r>
              <a:rPr lang="es-CL" b="1" i="0" dirty="0">
                <a:effectLst/>
                <a:latin typeface="Söhne"/>
              </a:rPr>
              <a:t>Django </a:t>
            </a:r>
            <a:r>
              <a:rPr lang="es-CL" b="1" i="0" dirty="0" err="1">
                <a:effectLst/>
                <a:latin typeface="Söhne"/>
              </a:rPr>
              <a:t>Rest</a:t>
            </a:r>
            <a:r>
              <a:rPr lang="es-CL" b="1" i="0" dirty="0">
                <a:effectLst/>
                <a:latin typeface="Söhne"/>
              </a:rPr>
              <a:t> Framework (DRF):</a:t>
            </a:r>
          </a:p>
          <a:p>
            <a:pPr marL="457200" lvl="1" indent="0">
              <a:buNone/>
            </a:pPr>
            <a:r>
              <a:rPr lang="es-CL" b="1" i="0" dirty="0">
                <a:effectLst/>
                <a:latin typeface="Söhne"/>
              </a:rPr>
              <a:t>Django</a:t>
            </a:r>
            <a:endParaRPr lang="es-CL" b="0" i="0" dirty="0">
              <a:effectLst/>
              <a:latin typeface="Söhne"/>
            </a:endParaRPr>
          </a:p>
          <a:p>
            <a:pPr lvl="2" indent="-285750">
              <a:buFont typeface="+mj-lt"/>
              <a:buAutoNum type="arabicPeriod"/>
            </a:pPr>
            <a:r>
              <a:rPr lang="es-CL" b="1" i="0" dirty="0">
                <a:effectLst/>
                <a:latin typeface="Söhne"/>
              </a:rPr>
              <a:t>Django</a:t>
            </a:r>
            <a:r>
              <a:rPr lang="es-CL" b="0" i="0" dirty="0">
                <a:effectLst/>
                <a:latin typeface="Söhne"/>
              </a:rPr>
              <a:t> es un </a:t>
            </a:r>
            <a:r>
              <a:rPr lang="es-CL" b="0" i="0" dirty="0" err="1">
                <a:effectLst/>
                <a:latin typeface="Söhne"/>
              </a:rPr>
              <a:t>framework</a:t>
            </a:r>
            <a:r>
              <a:rPr lang="es-CL" b="0" i="0" dirty="0">
                <a:effectLst/>
                <a:latin typeface="Söhne"/>
              </a:rPr>
              <a:t> web de alto nivel para el desarrollo rápido de aplicaciones web. Está diseñado para seguir el principio de "baterías incluidas", lo que significa que proporciona una gran cantidad de funcionalidades incorporadas para facilitar el desarrollo.</a:t>
            </a:r>
          </a:p>
          <a:p>
            <a:pPr lvl="2" indent="-285750">
              <a:buFont typeface="+mj-lt"/>
              <a:buAutoNum type="arabicPeriod"/>
            </a:pPr>
            <a:r>
              <a:rPr lang="es-CL" b="1" i="0" dirty="0">
                <a:effectLst/>
                <a:latin typeface="Söhne"/>
              </a:rPr>
              <a:t>Django</a:t>
            </a:r>
            <a:r>
              <a:rPr lang="es-CL" b="0" i="0" dirty="0">
                <a:effectLst/>
                <a:latin typeface="Söhne"/>
              </a:rPr>
              <a:t> se centra en la construcción de aplicaciones web de manera eficiente, siguiendo el patrón de diseño Modelo-Vista-Controlador (MVC).</a:t>
            </a:r>
          </a:p>
          <a:p>
            <a:pPr lvl="1">
              <a:buFont typeface="+mj-lt"/>
              <a:buAutoNum type="arabicPeriod"/>
            </a:pPr>
            <a:r>
              <a:rPr lang="es-CL" b="1" i="0" dirty="0">
                <a:effectLst/>
                <a:latin typeface="Söhne"/>
              </a:rPr>
              <a:t>DRF</a:t>
            </a:r>
            <a:endParaRPr lang="es-CL" b="0" i="0" dirty="0">
              <a:effectLst/>
              <a:latin typeface="Söhne"/>
            </a:endParaRPr>
          </a:p>
          <a:p>
            <a:pPr lvl="2" indent="-285750">
              <a:buFont typeface="+mj-lt"/>
              <a:buAutoNum type="arabicPeriod"/>
            </a:pPr>
            <a:r>
              <a:rPr lang="es-CL" b="1" i="0" dirty="0">
                <a:effectLst/>
                <a:latin typeface="Söhne"/>
              </a:rPr>
              <a:t>DRF</a:t>
            </a:r>
            <a:r>
              <a:rPr lang="es-CL" b="0" i="0" dirty="0">
                <a:effectLst/>
                <a:latin typeface="Söhne"/>
              </a:rPr>
              <a:t> es una extensión de Django que agrega capacidades específicas para el desarrollo de </a:t>
            </a:r>
            <a:r>
              <a:rPr lang="es-CL" b="0" i="0" dirty="0">
                <a:effectLst/>
                <a:highlight>
                  <a:srgbClr val="FFFF00"/>
                </a:highlight>
                <a:latin typeface="Söhne"/>
              </a:rPr>
              <a:t>API </a:t>
            </a:r>
            <a:r>
              <a:rPr lang="es-CL" b="0" i="0" dirty="0" err="1">
                <a:effectLst/>
                <a:highlight>
                  <a:srgbClr val="FFFF00"/>
                </a:highlight>
                <a:latin typeface="Söhne"/>
              </a:rPr>
              <a:t>RESTful</a:t>
            </a:r>
            <a:r>
              <a:rPr lang="es-CL" b="0" i="0" dirty="0">
                <a:effectLst/>
                <a:highlight>
                  <a:srgbClr val="FFFF00"/>
                </a:highlight>
                <a:latin typeface="Söhne"/>
              </a:rPr>
              <a:t>.</a:t>
            </a:r>
          </a:p>
          <a:p>
            <a:pPr lvl="2" indent="-285750">
              <a:buFont typeface="+mj-lt"/>
              <a:buAutoNum type="arabicPeriod"/>
            </a:pPr>
            <a:r>
              <a:rPr lang="es-CL" b="0" i="0" dirty="0">
                <a:effectLst/>
                <a:latin typeface="Söhne"/>
              </a:rPr>
              <a:t>Se construye sobre las bases de Django, por lo que comparte muchas de las mismas características y principios. Sin embargo, DRF se enfoca específicamente en proporcionar herramientas y abstracciones para simplificar el desarrollo de API web.</a:t>
            </a:r>
          </a:p>
          <a:p>
            <a:pPr lvl="2" indent="-285750">
              <a:buFont typeface="+mj-lt"/>
              <a:buAutoNum type="arabicPeriod"/>
            </a:pPr>
            <a:r>
              <a:rPr lang="es-CL" b="0" i="0" dirty="0">
                <a:effectLst/>
                <a:latin typeface="Söhne"/>
              </a:rPr>
              <a:t>DRF facilita la creación de </a:t>
            </a:r>
            <a:r>
              <a:rPr lang="es-CL" b="0" i="0" dirty="0">
                <a:effectLst/>
                <a:highlight>
                  <a:srgbClr val="FFFF00"/>
                </a:highlight>
                <a:latin typeface="Söhne"/>
              </a:rPr>
              <a:t>API </a:t>
            </a:r>
            <a:r>
              <a:rPr lang="es-CL" b="0" i="0" dirty="0" err="1">
                <a:effectLst/>
                <a:highlight>
                  <a:srgbClr val="FFFF00"/>
                </a:highlight>
                <a:latin typeface="Söhne"/>
              </a:rPr>
              <a:t>RESTful</a:t>
            </a:r>
            <a:r>
              <a:rPr lang="es-CL" b="0" i="0" dirty="0">
                <a:effectLst/>
                <a:highlight>
                  <a:srgbClr val="FFFF00"/>
                </a:highlight>
                <a:latin typeface="Söhne"/>
              </a:rPr>
              <a:t> </a:t>
            </a:r>
            <a:r>
              <a:rPr lang="es-CL" b="0" i="0" dirty="0">
                <a:effectLst/>
                <a:latin typeface="Söhne"/>
              </a:rPr>
              <a:t>al proporcionar clases y funciones específicas para serializar datos, manejar autenticación, autorización, vistas basadas en clases para operaciones CRUD (Crear, Leer, Actualizar, Eliminar) y otras características comunes en el desarrollo de</a:t>
            </a:r>
            <a:r>
              <a:rPr lang="es-CL" b="0" i="0" dirty="0">
                <a:effectLst/>
                <a:highlight>
                  <a:srgbClr val="FFFF00"/>
                </a:highlight>
                <a:latin typeface="Söhne"/>
              </a:rPr>
              <a:t> </a:t>
            </a:r>
            <a:r>
              <a:rPr lang="es-CL" b="0" i="0" dirty="0" err="1">
                <a:effectLst/>
                <a:highlight>
                  <a:srgbClr val="FFFF00"/>
                </a:highlight>
                <a:latin typeface="Söhne"/>
              </a:rPr>
              <a:t>APIs</a:t>
            </a:r>
            <a:r>
              <a:rPr lang="es-CL" b="0" i="0" dirty="0">
                <a:effectLst/>
                <a:highlight>
                  <a:srgbClr val="FFFF00"/>
                </a:highlight>
                <a:latin typeface="Söhne"/>
              </a:rPr>
              <a:t> REST.</a:t>
            </a:r>
          </a:p>
          <a:p>
            <a:endParaRPr lang="es-CL" dirty="0"/>
          </a:p>
        </p:txBody>
      </p:sp>
    </p:spTree>
    <p:extLst>
      <p:ext uri="{BB962C8B-B14F-4D97-AF65-F5344CB8AC3E}">
        <p14:creationId xmlns:p14="http://schemas.microsoft.com/office/powerpoint/2010/main" val="30245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FB2B6-CE1C-282B-061B-09B1363883BD}"/>
              </a:ext>
            </a:extLst>
          </p:cNvPr>
          <p:cNvSpPr>
            <a:spLocks noGrp="1"/>
          </p:cNvSpPr>
          <p:nvPr>
            <p:ph type="title"/>
          </p:nvPr>
        </p:nvSpPr>
        <p:spPr/>
        <p:txBody>
          <a:bodyPr/>
          <a:lstStyle/>
          <a:p>
            <a:r>
              <a:rPr lang="es-CL" dirty="0"/>
              <a:t>API REST / API </a:t>
            </a:r>
            <a:r>
              <a:rPr lang="es-CL" dirty="0" err="1"/>
              <a:t>RESTful</a:t>
            </a:r>
            <a:endParaRPr lang="es-CL" dirty="0"/>
          </a:p>
        </p:txBody>
      </p:sp>
      <p:sp>
        <p:nvSpPr>
          <p:cNvPr id="3" name="Marcador de pie de página 2">
            <a:extLst>
              <a:ext uri="{FF2B5EF4-FFF2-40B4-BE49-F238E27FC236}">
                <a16:creationId xmlns:a16="http://schemas.microsoft.com/office/drawing/2014/main" id="{F6C580D9-1122-BE32-D79F-2661B1A31736}"/>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9C439518-01E0-11E1-883B-C9DB570C53A7}"/>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17</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39F8F7BC-0A32-5E8B-58CE-B778360F931B}"/>
              </a:ext>
            </a:extLst>
          </p:cNvPr>
          <p:cNvSpPr>
            <a:spLocks noGrp="1"/>
          </p:cNvSpPr>
          <p:nvPr>
            <p:ph idx="13"/>
          </p:nvPr>
        </p:nvSpPr>
        <p:spPr/>
        <p:txBody>
          <a:bodyPr>
            <a:normAutofit/>
          </a:bodyPr>
          <a:lstStyle/>
          <a:p>
            <a:r>
              <a:rPr lang="es-CL" b="1" i="0" dirty="0">
                <a:effectLst/>
                <a:latin typeface="Söhne"/>
              </a:rPr>
              <a:t>Definición:</a:t>
            </a:r>
            <a:endParaRPr lang="es-CL" b="0" i="0" dirty="0">
              <a:effectLst/>
              <a:latin typeface="Söhne"/>
            </a:endParaRPr>
          </a:p>
          <a:p>
            <a:pPr marL="457200" lvl="1" indent="0" algn="l">
              <a:buNone/>
            </a:pPr>
            <a:r>
              <a:rPr lang="es-CL" b="0" i="0" dirty="0">
                <a:effectLst/>
                <a:latin typeface="Söhne"/>
              </a:rPr>
              <a:t>Una API REST es un conjunto de principios arquitectónicos y reglas que se utilizan para diseñar servicios web que sean escalables, sencillos y que sigan las convenciones del protocolo HTTP. Se basa en la representación de recursos y utiliza métodos HTTP estándar para interactuar con estos recursos.</a:t>
            </a:r>
          </a:p>
          <a:p>
            <a:pPr algn="l"/>
            <a:endParaRPr lang="es-CL" dirty="0"/>
          </a:p>
        </p:txBody>
      </p:sp>
    </p:spTree>
    <p:extLst>
      <p:ext uri="{BB962C8B-B14F-4D97-AF65-F5344CB8AC3E}">
        <p14:creationId xmlns:p14="http://schemas.microsoft.com/office/powerpoint/2010/main" val="311704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B5AC8E-1550-0CC4-7CE7-C8C09438E22C}"/>
              </a:ext>
            </a:extLst>
          </p:cNvPr>
          <p:cNvSpPr>
            <a:spLocks noGrp="1"/>
          </p:cNvSpPr>
          <p:nvPr>
            <p:ph type="title"/>
          </p:nvPr>
        </p:nvSpPr>
        <p:spPr/>
        <p:txBody>
          <a:bodyPr>
            <a:normAutofit fontScale="90000"/>
          </a:bodyPr>
          <a:lstStyle/>
          <a:p>
            <a:r>
              <a:rPr lang="es-CL" dirty="0"/>
              <a:t>API REST – METODOS DE ACCESO</a:t>
            </a:r>
          </a:p>
        </p:txBody>
      </p:sp>
      <p:sp>
        <p:nvSpPr>
          <p:cNvPr id="3" name="Marcador de pie de página 2">
            <a:extLst>
              <a:ext uri="{FF2B5EF4-FFF2-40B4-BE49-F238E27FC236}">
                <a16:creationId xmlns:a16="http://schemas.microsoft.com/office/drawing/2014/main" id="{E64B014B-BB58-7307-C76A-0DCE0C8C960D}"/>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510CD78F-F414-E894-763C-4360D8B40DAA}"/>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18</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DC056A93-E88D-2213-D316-F06AB145FF17}"/>
              </a:ext>
            </a:extLst>
          </p:cNvPr>
          <p:cNvSpPr>
            <a:spLocks noGrp="1"/>
          </p:cNvSpPr>
          <p:nvPr>
            <p:ph idx="13"/>
          </p:nvPr>
        </p:nvSpPr>
        <p:spPr/>
        <p:txBody>
          <a:bodyPr>
            <a:normAutofit fontScale="77500" lnSpcReduction="20000"/>
          </a:bodyPr>
          <a:lstStyle/>
          <a:p>
            <a:pPr marL="0" indent="0" algn="l">
              <a:buNone/>
            </a:pPr>
            <a:r>
              <a:rPr lang="es-CL" b="1" i="0" dirty="0">
                <a:effectLst/>
                <a:latin typeface="Söhne"/>
              </a:rPr>
              <a:t>Métodos Comunes en API REST:</a:t>
            </a:r>
            <a:endParaRPr lang="es-CL" b="0" i="0" dirty="0">
              <a:effectLst/>
              <a:latin typeface="Söhne"/>
            </a:endParaRPr>
          </a:p>
          <a:p>
            <a:pPr marL="742950" lvl="1" indent="-285750" algn="l">
              <a:buFont typeface="+mj-lt"/>
              <a:buAutoNum type="arabicPeriod"/>
            </a:pPr>
            <a:r>
              <a:rPr lang="es-CL" b="1" i="0" dirty="0">
                <a:effectLst/>
                <a:latin typeface="Söhne"/>
              </a:rPr>
              <a:t>GET:</a:t>
            </a:r>
            <a:r>
              <a:rPr lang="es-CL" b="0" i="0" dirty="0">
                <a:effectLst/>
                <a:latin typeface="Söhne"/>
              </a:rPr>
              <a:t> Solicita la representación de un recurso. Se utiliza para recuperar información y no debería tener un impacto en el estado del servidor o de los datos.</a:t>
            </a:r>
          </a:p>
          <a:p>
            <a:pPr marL="742950" lvl="1" indent="-285750" algn="l">
              <a:buFont typeface="+mj-lt"/>
              <a:buAutoNum type="arabicPeriod"/>
            </a:pPr>
            <a:r>
              <a:rPr lang="es-CL" b="1" i="0" dirty="0">
                <a:effectLst/>
                <a:latin typeface="Söhne"/>
              </a:rPr>
              <a:t>POST:</a:t>
            </a:r>
            <a:r>
              <a:rPr lang="es-CL" b="0" i="0" dirty="0">
                <a:effectLst/>
                <a:latin typeface="Söhne"/>
              </a:rPr>
              <a:t> Envía datos para ser procesados a un recurso específico. Se utiliza para crear nuevos recursos.</a:t>
            </a:r>
          </a:p>
          <a:p>
            <a:pPr marL="742950" lvl="1" indent="-285750" algn="l">
              <a:buFont typeface="+mj-lt"/>
              <a:buAutoNum type="arabicPeriod"/>
            </a:pPr>
            <a:r>
              <a:rPr lang="es-CL" b="1" i="0" dirty="0">
                <a:effectLst/>
                <a:latin typeface="Söhne"/>
              </a:rPr>
              <a:t>PUT:</a:t>
            </a:r>
            <a:r>
              <a:rPr lang="es-CL" b="0" i="0" dirty="0">
                <a:effectLst/>
                <a:latin typeface="Söhne"/>
              </a:rPr>
              <a:t> Actualiza completamente un recurso existente o crea un nuevo recurso si no existe. Requiere que se proporcione toda la representación del recurso.</a:t>
            </a:r>
          </a:p>
          <a:p>
            <a:pPr marL="742950" lvl="1" indent="-285750" algn="l">
              <a:buFont typeface="+mj-lt"/>
              <a:buAutoNum type="arabicPeriod"/>
            </a:pPr>
            <a:r>
              <a:rPr lang="es-CL" b="1" i="0" dirty="0">
                <a:effectLst/>
                <a:latin typeface="Söhne"/>
              </a:rPr>
              <a:t>PATCH:</a:t>
            </a:r>
            <a:r>
              <a:rPr lang="es-CL" b="0" i="0" dirty="0">
                <a:effectLst/>
                <a:latin typeface="Söhne"/>
              </a:rPr>
              <a:t> Actualiza parcialmente un recurso existente. Solo se deben proporcionar los datos que se desean cambiar.</a:t>
            </a:r>
          </a:p>
          <a:p>
            <a:pPr marL="742950" lvl="1" indent="-285750" algn="l">
              <a:buFont typeface="+mj-lt"/>
              <a:buAutoNum type="arabicPeriod"/>
            </a:pPr>
            <a:r>
              <a:rPr lang="es-CL" b="1" i="0" dirty="0">
                <a:effectLst/>
                <a:latin typeface="Söhne"/>
              </a:rPr>
              <a:t>DELETE:</a:t>
            </a:r>
            <a:r>
              <a:rPr lang="es-CL" b="0" i="0" dirty="0">
                <a:effectLst/>
                <a:latin typeface="Söhne"/>
              </a:rPr>
              <a:t> Elimina un recurso. Se utiliza para eliminar el recurso identificado por la URL.</a:t>
            </a:r>
          </a:p>
          <a:p>
            <a:pPr marL="742950" lvl="1" indent="-285750" algn="l">
              <a:buFont typeface="+mj-lt"/>
              <a:buAutoNum type="arabicPeriod"/>
            </a:pPr>
            <a:r>
              <a:rPr lang="es-CL" b="1" i="0" dirty="0">
                <a:effectLst/>
                <a:latin typeface="Söhne"/>
              </a:rPr>
              <a:t>OPTIONS:</a:t>
            </a:r>
            <a:r>
              <a:rPr lang="es-CL" b="0" i="0" dirty="0">
                <a:effectLst/>
                <a:latin typeface="Söhne"/>
              </a:rPr>
              <a:t> Proporciona información sobre las opciones y/o requisitos asociados con una solicitud, sin realizar la acción real.</a:t>
            </a:r>
          </a:p>
          <a:p>
            <a:pPr marL="742950" lvl="1" indent="-285750" algn="l">
              <a:buFont typeface="+mj-lt"/>
              <a:buAutoNum type="arabicPeriod"/>
            </a:pPr>
            <a:r>
              <a:rPr lang="es-CL" b="1" i="0" dirty="0">
                <a:effectLst/>
                <a:latin typeface="Söhne"/>
              </a:rPr>
              <a:t>HEAD:</a:t>
            </a:r>
            <a:r>
              <a:rPr lang="es-CL" b="0" i="0" dirty="0">
                <a:effectLst/>
                <a:latin typeface="Söhne"/>
              </a:rPr>
              <a:t> Similar a GET, pero se utiliza para obtener solo las cabeceras de respuesta, sin el cuerpo del mensaje.</a:t>
            </a:r>
          </a:p>
          <a:p>
            <a:endParaRPr lang="es-CL" dirty="0"/>
          </a:p>
        </p:txBody>
      </p:sp>
    </p:spTree>
    <p:extLst>
      <p:ext uri="{BB962C8B-B14F-4D97-AF65-F5344CB8AC3E}">
        <p14:creationId xmlns:p14="http://schemas.microsoft.com/office/powerpoint/2010/main" val="2435734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1BBD7-46A3-1F4E-C689-4229BC7DDAEF}"/>
              </a:ext>
            </a:extLst>
          </p:cNvPr>
          <p:cNvSpPr>
            <a:spLocks noGrp="1"/>
          </p:cNvSpPr>
          <p:nvPr>
            <p:ph type="title"/>
          </p:nvPr>
        </p:nvSpPr>
        <p:spPr/>
        <p:txBody>
          <a:bodyPr/>
          <a:lstStyle/>
          <a:p>
            <a:r>
              <a:rPr lang="es-CL" dirty="0"/>
              <a:t>Herramienta - </a:t>
            </a:r>
            <a:r>
              <a:rPr lang="es-CL" dirty="0" err="1"/>
              <a:t>Postman</a:t>
            </a:r>
            <a:endParaRPr lang="es-CL" dirty="0"/>
          </a:p>
        </p:txBody>
      </p:sp>
      <p:sp>
        <p:nvSpPr>
          <p:cNvPr id="3" name="Marcador de pie de página 2">
            <a:extLst>
              <a:ext uri="{FF2B5EF4-FFF2-40B4-BE49-F238E27FC236}">
                <a16:creationId xmlns:a16="http://schemas.microsoft.com/office/drawing/2014/main" id="{D3C755FB-BA98-18B7-630C-21F2236E9C24}"/>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2BA6F157-458D-D3BD-EB46-529A9D13E393}"/>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19</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04CF7BE7-CAAB-BAD1-AD23-780ECFB6BD32}"/>
              </a:ext>
            </a:extLst>
          </p:cNvPr>
          <p:cNvSpPr>
            <a:spLocks noGrp="1"/>
          </p:cNvSpPr>
          <p:nvPr>
            <p:ph idx="13"/>
          </p:nvPr>
        </p:nvSpPr>
        <p:spPr/>
        <p:txBody>
          <a:bodyPr/>
          <a:lstStyle/>
          <a:p>
            <a:r>
              <a:rPr lang="es-CL" dirty="0">
                <a:hlinkClick r:id="rId2"/>
              </a:rPr>
              <a:t>https://identity.getpostman.com/signup</a:t>
            </a:r>
            <a:endParaRPr lang="es-CL" dirty="0"/>
          </a:p>
          <a:p>
            <a:r>
              <a:rPr lang="es-CL" dirty="0">
                <a:hlinkClick r:id="rId3"/>
              </a:rPr>
              <a:t>https://www.postman.com/downloads/</a:t>
            </a:r>
            <a:endParaRPr lang="es-CL" dirty="0"/>
          </a:p>
          <a:p>
            <a:pPr lvl="1"/>
            <a:r>
              <a:rPr lang="es-CL" dirty="0"/>
              <a:t>Con esto emulamos lo que hace un browser al solicitar alguna información</a:t>
            </a:r>
          </a:p>
          <a:p>
            <a:pPr lvl="1"/>
            <a:r>
              <a:rPr lang="es-CL" dirty="0"/>
              <a:t>En </a:t>
            </a:r>
            <a:r>
              <a:rPr lang="es-CL" dirty="0" err="1"/>
              <a:t>django</a:t>
            </a:r>
            <a:r>
              <a:rPr lang="es-CL" dirty="0"/>
              <a:t> suelen ser llamadas desde el browser a las vistas.</a:t>
            </a:r>
          </a:p>
          <a:p>
            <a:pPr lvl="1"/>
            <a:r>
              <a:rPr lang="es-CL" dirty="0"/>
              <a:t>En este caso emularíamos si una pagina web externa, solo requiera la información</a:t>
            </a:r>
          </a:p>
          <a:p>
            <a:pPr lvl="1"/>
            <a:r>
              <a:rPr lang="es-CL" dirty="0"/>
              <a:t>Descargan e instalan</a:t>
            </a:r>
          </a:p>
        </p:txBody>
      </p:sp>
    </p:spTree>
    <p:extLst>
      <p:ext uri="{BB962C8B-B14F-4D97-AF65-F5344CB8AC3E}">
        <p14:creationId xmlns:p14="http://schemas.microsoft.com/office/powerpoint/2010/main" val="302222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8E066-6F06-1D55-129A-36D1213F9564}"/>
              </a:ext>
            </a:extLst>
          </p:cNvPr>
          <p:cNvSpPr>
            <a:spLocks noGrp="1"/>
          </p:cNvSpPr>
          <p:nvPr>
            <p:ph type="ctrTitle"/>
          </p:nvPr>
        </p:nvSpPr>
        <p:spPr>
          <a:xfrm>
            <a:off x="-335602" y="81234"/>
            <a:ext cx="5830416" cy="1470025"/>
          </a:xfrm>
        </p:spPr>
        <p:txBody>
          <a:bodyPr/>
          <a:lstStyle/>
          <a:p>
            <a:r>
              <a:rPr lang="es-CL" dirty="0"/>
              <a:t>Previamente</a:t>
            </a:r>
          </a:p>
        </p:txBody>
      </p:sp>
      <p:sp>
        <p:nvSpPr>
          <p:cNvPr id="3" name="Marcador de texto 2">
            <a:extLst>
              <a:ext uri="{FF2B5EF4-FFF2-40B4-BE49-F238E27FC236}">
                <a16:creationId xmlns:a16="http://schemas.microsoft.com/office/drawing/2014/main" id="{7C3E177C-5598-9470-A219-091DAF452EF4}"/>
              </a:ext>
            </a:extLst>
          </p:cNvPr>
          <p:cNvSpPr>
            <a:spLocks noGrp="1"/>
          </p:cNvSpPr>
          <p:nvPr>
            <p:ph type="body" sz="quarter" idx="10"/>
          </p:nvPr>
        </p:nvSpPr>
        <p:spPr/>
        <p:txBody>
          <a:bodyPr/>
          <a:lstStyle/>
          <a:p>
            <a:endParaRPr lang="es-CL"/>
          </a:p>
        </p:txBody>
      </p:sp>
      <p:sp>
        <p:nvSpPr>
          <p:cNvPr id="4" name="Marcador de texto 3">
            <a:extLst>
              <a:ext uri="{FF2B5EF4-FFF2-40B4-BE49-F238E27FC236}">
                <a16:creationId xmlns:a16="http://schemas.microsoft.com/office/drawing/2014/main" id="{99CD20DF-0837-7273-9FAB-78CBA2446D32}"/>
              </a:ext>
            </a:extLst>
          </p:cNvPr>
          <p:cNvSpPr>
            <a:spLocks noGrp="1"/>
          </p:cNvSpPr>
          <p:nvPr>
            <p:ph type="body" sz="quarter" idx="11"/>
          </p:nvPr>
        </p:nvSpPr>
        <p:spPr>
          <a:xfrm>
            <a:off x="277062" y="1331590"/>
            <a:ext cx="5109326" cy="4111948"/>
          </a:xfrm>
        </p:spPr>
        <p:txBody>
          <a:bodyPr/>
          <a:lstStyle/>
          <a:p>
            <a:pPr marL="342900" indent="-342900">
              <a:buFont typeface="Arial" panose="020B0604020202020204" pitchFamily="34" charset="0"/>
              <a:buChar char="•"/>
            </a:pPr>
            <a:r>
              <a:rPr lang="es-CL" dirty="0"/>
              <a:t>Creamos nuestro proyecto,</a:t>
            </a:r>
          </a:p>
          <a:p>
            <a:pPr marL="342900" indent="-342900">
              <a:buFont typeface="Arial" panose="020B0604020202020204" pitchFamily="34" charset="0"/>
              <a:buChar char="•"/>
            </a:pPr>
            <a:r>
              <a:rPr lang="es-CL" dirty="0"/>
              <a:t> desde 0, </a:t>
            </a:r>
          </a:p>
          <a:p>
            <a:pPr marL="342900" indent="-342900">
              <a:buFont typeface="Arial" panose="020B0604020202020204" pitchFamily="34" charset="0"/>
              <a:buChar char="•"/>
            </a:pPr>
            <a:r>
              <a:rPr lang="es-CL" dirty="0"/>
              <a:t>Creamos nuestro modelo como esquema para BBDD</a:t>
            </a:r>
          </a:p>
          <a:p>
            <a:pPr marL="342900" indent="-342900">
              <a:buFont typeface="Arial" panose="020B0604020202020204" pitchFamily="34" charset="0"/>
              <a:buChar char="•"/>
            </a:pPr>
            <a:r>
              <a:rPr lang="es-CL" dirty="0"/>
              <a:t>Nos </a:t>
            </a:r>
            <a:r>
              <a:rPr lang="es-CL" dirty="0" err="1"/>
              <a:t>logueamos</a:t>
            </a:r>
            <a:r>
              <a:rPr lang="es-CL" dirty="0"/>
              <a:t> para poder generar accesos seguros a nuestra app</a:t>
            </a:r>
          </a:p>
          <a:p>
            <a:pPr marL="342900" indent="-342900">
              <a:buFont typeface="Arial" panose="020B0604020202020204" pitchFamily="34" charset="0"/>
              <a:buChar char="•"/>
            </a:pPr>
            <a:r>
              <a:rPr lang="es-CL" dirty="0"/>
              <a:t>Usamos variables de sesión asociadas a la </a:t>
            </a:r>
            <a:r>
              <a:rPr lang="es-CL" dirty="0" err="1"/>
              <a:t>ejecucion</a:t>
            </a:r>
            <a:r>
              <a:rPr lang="es-CL" dirty="0"/>
              <a:t> por usuarios (Asociados al pc Cliente)</a:t>
            </a:r>
          </a:p>
          <a:p>
            <a:pPr marL="342900" indent="-342900">
              <a:buFont typeface="Arial" panose="020B0604020202020204" pitchFamily="34" charset="0"/>
              <a:buChar char="•"/>
            </a:pPr>
            <a:r>
              <a:rPr lang="es-CL" dirty="0" err="1"/>
              <a:t>Logueamos</a:t>
            </a:r>
            <a:r>
              <a:rPr lang="es-CL" dirty="0"/>
              <a:t> nuestro usuario y diferenciamos vistas según si está o no activo</a:t>
            </a:r>
          </a:p>
        </p:txBody>
      </p:sp>
    </p:spTree>
    <p:extLst>
      <p:ext uri="{BB962C8B-B14F-4D97-AF65-F5344CB8AC3E}">
        <p14:creationId xmlns:p14="http://schemas.microsoft.com/office/powerpoint/2010/main" val="1079852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90F73-ED67-5A90-673D-BFC93E45CBFC}"/>
              </a:ext>
            </a:extLst>
          </p:cNvPr>
          <p:cNvSpPr>
            <a:spLocks noGrp="1"/>
          </p:cNvSpPr>
          <p:nvPr>
            <p:ph type="title"/>
          </p:nvPr>
        </p:nvSpPr>
        <p:spPr/>
        <p:txBody>
          <a:bodyPr/>
          <a:lstStyle/>
          <a:p>
            <a:r>
              <a:rPr lang="es-CL" dirty="0" err="1"/>
              <a:t>Postman</a:t>
            </a:r>
            <a:r>
              <a:rPr lang="es-CL" dirty="0"/>
              <a:t> </a:t>
            </a:r>
            <a:r>
              <a:rPr lang="es-CL" dirty="0" err="1"/>
              <a:t>Frontend</a:t>
            </a:r>
            <a:endParaRPr lang="es-CL" dirty="0"/>
          </a:p>
        </p:txBody>
      </p:sp>
      <p:sp>
        <p:nvSpPr>
          <p:cNvPr id="3" name="Marcador de pie de página 2">
            <a:extLst>
              <a:ext uri="{FF2B5EF4-FFF2-40B4-BE49-F238E27FC236}">
                <a16:creationId xmlns:a16="http://schemas.microsoft.com/office/drawing/2014/main" id="{E221825E-0607-C5C1-C42E-AD820F75D61A}"/>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BC1F5FA5-A5A7-5F3B-83BF-7ADD6BAABF68}"/>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20</a:t>
            </a:fld>
            <a:endParaRPr lang="es-ES">
              <a:solidFill>
                <a:prstClr val="black">
                  <a:tint val="75000"/>
                </a:prstClr>
              </a:solidFill>
            </a:endParaRPr>
          </a:p>
        </p:txBody>
      </p:sp>
      <p:pic>
        <p:nvPicPr>
          <p:cNvPr id="7" name="Marcador de contenido 6">
            <a:extLst>
              <a:ext uri="{FF2B5EF4-FFF2-40B4-BE49-F238E27FC236}">
                <a16:creationId xmlns:a16="http://schemas.microsoft.com/office/drawing/2014/main" id="{CBC4E3FE-9176-D391-CA04-7B65F677C960}"/>
              </a:ext>
            </a:extLst>
          </p:cNvPr>
          <p:cNvPicPr>
            <a:picLocks noGrp="1" noChangeAspect="1"/>
          </p:cNvPicPr>
          <p:nvPr>
            <p:ph idx="13"/>
          </p:nvPr>
        </p:nvPicPr>
        <p:blipFill>
          <a:blip r:embed="rId2"/>
          <a:stretch>
            <a:fillRect/>
          </a:stretch>
        </p:blipFill>
        <p:spPr>
          <a:xfrm>
            <a:off x="392055" y="1261997"/>
            <a:ext cx="8175748" cy="5119454"/>
          </a:xfrm>
        </p:spPr>
      </p:pic>
    </p:spTree>
    <p:extLst>
      <p:ext uri="{BB962C8B-B14F-4D97-AF65-F5344CB8AC3E}">
        <p14:creationId xmlns:p14="http://schemas.microsoft.com/office/powerpoint/2010/main" val="70821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35061-5A47-CA92-DA85-0409EC6DFE53}"/>
              </a:ext>
            </a:extLst>
          </p:cNvPr>
          <p:cNvSpPr>
            <a:spLocks noGrp="1"/>
          </p:cNvSpPr>
          <p:nvPr>
            <p:ph type="title"/>
          </p:nvPr>
        </p:nvSpPr>
        <p:spPr/>
        <p:txBody>
          <a:bodyPr>
            <a:normAutofit fontScale="90000"/>
          </a:bodyPr>
          <a:lstStyle/>
          <a:p>
            <a:r>
              <a:rPr lang="es-CL" dirty="0"/>
              <a:t>Programemos nuestra extensión de DRF</a:t>
            </a:r>
          </a:p>
        </p:txBody>
      </p:sp>
      <p:sp>
        <p:nvSpPr>
          <p:cNvPr id="3" name="Marcador de pie de página 2">
            <a:extLst>
              <a:ext uri="{FF2B5EF4-FFF2-40B4-BE49-F238E27FC236}">
                <a16:creationId xmlns:a16="http://schemas.microsoft.com/office/drawing/2014/main" id="{C21EC5E2-B161-4A97-DCF2-0BA4025760B4}"/>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4E3A15A8-CF94-2D0F-5782-8523055A6103}"/>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21</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2FF88B05-1320-C846-058A-A685E41CB636}"/>
              </a:ext>
            </a:extLst>
          </p:cNvPr>
          <p:cNvSpPr>
            <a:spLocks noGrp="1"/>
          </p:cNvSpPr>
          <p:nvPr>
            <p:ph idx="13"/>
          </p:nvPr>
        </p:nvSpPr>
        <p:spPr/>
        <p:txBody>
          <a:bodyPr>
            <a:normAutofit fontScale="70000" lnSpcReduction="20000"/>
          </a:bodyPr>
          <a:lstStyle/>
          <a:p>
            <a:r>
              <a:rPr lang="es-CL" dirty="0" err="1"/>
              <a:t>Segun</a:t>
            </a:r>
            <a:r>
              <a:rPr lang="es-CL" dirty="0"/>
              <a:t> documentación oficial (</a:t>
            </a:r>
            <a:r>
              <a:rPr lang="es-CL" dirty="0" err="1"/>
              <a:t>Vios</a:t>
            </a:r>
            <a:r>
              <a:rPr lang="es-CL" dirty="0"/>
              <a:t> porfa léanlo igual!):</a:t>
            </a:r>
          </a:p>
          <a:p>
            <a:r>
              <a:rPr lang="es-CL" dirty="0">
                <a:hlinkClick r:id="rId3"/>
              </a:rPr>
              <a:t>https://www.django-rest-framework.org/</a:t>
            </a:r>
            <a:endParaRPr lang="es-CL" dirty="0"/>
          </a:p>
          <a:p>
            <a:pPr lvl="1"/>
            <a:r>
              <a:rPr lang="es-CL" dirty="0" err="1"/>
              <a:t>Instalacion</a:t>
            </a:r>
            <a:r>
              <a:rPr lang="es-CL" dirty="0"/>
              <a:t> usando </a:t>
            </a:r>
            <a:r>
              <a:rPr lang="es-CL" dirty="0" err="1"/>
              <a:t>pip</a:t>
            </a:r>
            <a:endParaRPr lang="es-CL" dirty="0"/>
          </a:p>
          <a:p>
            <a:pPr lvl="2"/>
            <a:r>
              <a:rPr lang="es-CL" dirty="0" err="1">
                <a:solidFill>
                  <a:srgbClr val="48484C"/>
                </a:solidFill>
                <a:effectLst/>
              </a:rPr>
              <a:t>pip</a:t>
            </a:r>
            <a:r>
              <a:rPr lang="es-CL" dirty="0">
                <a:solidFill>
                  <a:srgbClr val="48484C"/>
                </a:solidFill>
                <a:effectLst/>
              </a:rPr>
              <a:t> </a:t>
            </a:r>
            <a:r>
              <a:rPr lang="es-CL" dirty="0" err="1">
                <a:solidFill>
                  <a:srgbClr val="48484C"/>
                </a:solidFill>
                <a:effectLst/>
              </a:rPr>
              <a:t>install</a:t>
            </a:r>
            <a:r>
              <a:rPr lang="es-CL" dirty="0">
                <a:solidFill>
                  <a:srgbClr val="48484C"/>
                </a:solidFill>
                <a:effectLst/>
              </a:rPr>
              <a:t> </a:t>
            </a:r>
            <a:r>
              <a:rPr lang="es-CL" dirty="0" err="1">
                <a:solidFill>
                  <a:srgbClr val="48484C"/>
                </a:solidFill>
                <a:effectLst/>
              </a:rPr>
              <a:t>djangorestframework</a:t>
            </a:r>
            <a:r>
              <a:rPr lang="es-CL" dirty="0">
                <a:solidFill>
                  <a:srgbClr val="48484C"/>
                </a:solidFill>
                <a:effectLst/>
              </a:rPr>
              <a:t> </a:t>
            </a:r>
          </a:p>
          <a:p>
            <a:pPr lvl="2"/>
            <a:r>
              <a:rPr lang="es-CL" dirty="0" err="1">
                <a:solidFill>
                  <a:srgbClr val="48484C"/>
                </a:solidFill>
                <a:effectLst/>
              </a:rPr>
              <a:t>pip</a:t>
            </a:r>
            <a:r>
              <a:rPr lang="es-CL" dirty="0">
                <a:solidFill>
                  <a:srgbClr val="48484C"/>
                </a:solidFill>
                <a:effectLst/>
              </a:rPr>
              <a:t> </a:t>
            </a:r>
            <a:r>
              <a:rPr lang="es-CL" dirty="0" err="1">
                <a:solidFill>
                  <a:srgbClr val="48484C"/>
                </a:solidFill>
                <a:effectLst/>
              </a:rPr>
              <a:t>install</a:t>
            </a:r>
            <a:r>
              <a:rPr lang="es-CL" dirty="0">
                <a:solidFill>
                  <a:srgbClr val="48484C"/>
                </a:solidFill>
                <a:effectLst/>
              </a:rPr>
              <a:t> </a:t>
            </a:r>
            <a:r>
              <a:rPr lang="es-CL" dirty="0" err="1">
                <a:solidFill>
                  <a:srgbClr val="48484C"/>
                </a:solidFill>
                <a:effectLst/>
              </a:rPr>
              <a:t>markdown</a:t>
            </a:r>
            <a:endParaRPr lang="es-CL" dirty="0">
              <a:solidFill>
                <a:srgbClr val="48484C"/>
              </a:solidFill>
              <a:effectLst/>
            </a:endParaRPr>
          </a:p>
          <a:p>
            <a:pPr lvl="2"/>
            <a:r>
              <a:rPr lang="es-CL" dirty="0" err="1">
                <a:solidFill>
                  <a:srgbClr val="48484C"/>
                </a:solidFill>
                <a:effectLst/>
              </a:rPr>
              <a:t>pip</a:t>
            </a:r>
            <a:r>
              <a:rPr lang="es-CL" dirty="0">
                <a:solidFill>
                  <a:srgbClr val="48484C"/>
                </a:solidFill>
                <a:effectLst/>
              </a:rPr>
              <a:t> </a:t>
            </a:r>
            <a:r>
              <a:rPr lang="es-CL" dirty="0" err="1">
                <a:solidFill>
                  <a:srgbClr val="48484C"/>
                </a:solidFill>
                <a:effectLst/>
              </a:rPr>
              <a:t>install</a:t>
            </a:r>
            <a:r>
              <a:rPr lang="es-CL" dirty="0">
                <a:solidFill>
                  <a:srgbClr val="48484C"/>
                </a:solidFill>
                <a:effectLst/>
              </a:rPr>
              <a:t> </a:t>
            </a:r>
            <a:r>
              <a:rPr lang="es-CL" dirty="0" err="1">
                <a:solidFill>
                  <a:srgbClr val="48484C"/>
                </a:solidFill>
                <a:effectLst/>
              </a:rPr>
              <a:t>django</a:t>
            </a:r>
            <a:r>
              <a:rPr lang="es-CL" dirty="0" err="1">
                <a:solidFill>
                  <a:srgbClr val="93A1A1"/>
                </a:solidFill>
                <a:effectLst/>
              </a:rPr>
              <a:t>-</a:t>
            </a:r>
            <a:r>
              <a:rPr lang="es-CL" dirty="0" err="1">
                <a:solidFill>
                  <a:srgbClr val="48484C"/>
                </a:solidFill>
                <a:effectLst/>
              </a:rPr>
              <a:t>filter</a:t>
            </a:r>
            <a:endParaRPr lang="es-CL" dirty="0">
              <a:solidFill>
                <a:srgbClr val="48484C"/>
              </a:solidFill>
              <a:effectLst/>
            </a:endParaRPr>
          </a:p>
          <a:p>
            <a:r>
              <a:rPr lang="es-CL" dirty="0">
                <a:solidFill>
                  <a:srgbClr val="48484C"/>
                </a:solidFill>
              </a:rPr>
              <a:t>En </a:t>
            </a:r>
            <a:r>
              <a:rPr lang="es-CL" dirty="0" err="1">
                <a:solidFill>
                  <a:srgbClr val="48484C"/>
                </a:solidFill>
              </a:rPr>
              <a:t>settings.py</a:t>
            </a:r>
            <a:endParaRPr lang="es-CL" dirty="0">
              <a:solidFill>
                <a:srgbClr val="48484C"/>
              </a:solidFill>
              <a:effectLst/>
            </a:endParaRPr>
          </a:p>
          <a:p>
            <a:pPr lvl="1"/>
            <a:r>
              <a:rPr lang="es-CL" dirty="0">
                <a:solidFill>
                  <a:srgbClr val="48484C"/>
                </a:solidFill>
                <a:effectLst/>
              </a:rPr>
              <a:t>INSTALLED_APPS </a:t>
            </a:r>
            <a:r>
              <a:rPr lang="es-CL" dirty="0">
                <a:solidFill>
                  <a:srgbClr val="93A1A1"/>
                </a:solidFill>
                <a:effectLst/>
              </a:rPr>
              <a:t>=</a:t>
            </a:r>
            <a:r>
              <a:rPr lang="es-CL" dirty="0">
                <a:solidFill>
                  <a:srgbClr val="48484C"/>
                </a:solidFill>
                <a:effectLst/>
              </a:rPr>
              <a:t> </a:t>
            </a:r>
            <a:r>
              <a:rPr lang="es-CL" dirty="0">
                <a:solidFill>
                  <a:srgbClr val="93A1A1"/>
                </a:solidFill>
                <a:effectLst/>
              </a:rPr>
              <a:t>[</a:t>
            </a:r>
            <a:r>
              <a:rPr lang="es-CL" dirty="0">
                <a:solidFill>
                  <a:srgbClr val="48484C"/>
                </a:solidFill>
                <a:effectLst/>
              </a:rPr>
              <a:t> </a:t>
            </a:r>
            <a:r>
              <a:rPr lang="es-CL" dirty="0">
                <a:solidFill>
                  <a:srgbClr val="93A1A1"/>
                </a:solidFill>
                <a:effectLst/>
              </a:rPr>
              <a:t>...</a:t>
            </a:r>
            <a:r>
              <a:rPr lang="es-CL" dirty="0">
                <a:solidFill>
                  <a:srgbClr val="48484C"/>
                </a:solidFill>
                <a:effectLst/>
              </a:rPr>
              <a:t> </a:t>
            </a:r>
            <a:r>
              <a:rPr lang="es-CL" dirty="0">
                <a:solidFill>
                  <a:srgbClr val="DD1144"/>
                </a:solidFill>
                <a:effectLst/>
              </a:rPr>
              <a:t>'</a:t>
            </a:r>
            <a:r>
              <a:rPr lang="es-CL" dirty="0" err="1">
                <a:solidFill>
                  <a:srgbClr val="DD1144"/>
                </a:solidFill>
                <a:effectLst/>
              </a:rPr>
              <a:t>rest_framework</a:t>
            </a:r>
            <a:r>
              <a:rPr lang="es-CL" dirty="0">
                <a:solidFill>
                  <a:srgbClr val="DD1144"/>
                </a:solidFill>
                <a:effectLst/>
              </a:rPr>
              <a:t>’</a:t>
            </a:r>
            <a:r>
              <a:rPr lang="es-CL" dirty="0">
                <a:solidFill>
                  <a:srgbClr val="93A1A1"/>
                </a:solidFill>
                <a:effectLst/>
              </a:rPr>
              <a:t>,</a:t>
            </a:r>
            <a:r>
              <a:rPr lang="es-CL" dirty="0">
                <a:solidFill>
                  <a:srgbClr val="48484C"/>
                </a:solidFill>
                <a:effectLst/>
              </a:rPr>
              <a:t> </a:t>
            </a:r>
            <a:r>
              <a:rPr lang="es-CL" dirty="0">
                <a:solidFill>
                  <a:srgbClr val="93A1A1"/>
                </a:solidFill>
                <a:effectLst/>
              </a:rPr>
              <a:t>]</a:t>
            </a:r>
          </a:p>
          <a:p>
            <a:r>
              <a:rPr lang="es-CL" b="0" i="0" dirty="0">
                <a:solidFill>
                  <a:srgbClr val="0F0F0F"/>
                </a:solidFill>
                <a:effectLst/>
                <a:latin typeface="Söhne"/>
              </a:rPr>
              <a:t>En </a:t>
            </a:r>
            <a:r>
              <a:rPr lang="es-CL" dirty="0" err="1"/>
              <a:t>books</a:t>
            </a:r>
            <a:r>
              <a:rPr lang="es-CL" dirty="0"/>
              <a:t>/</a:t>
            </a:r>
            <a:r>
              <a:rPr lang="es-CL" dirty="0" err="1"/>
              <a:t>serializers.py</a:t>
            </a:r>
            <a:r>
              <a:rPr lang="es-CL" b="0" i="0" dirty="0">
                <a:solidFill>
                  <a:srgbClr val="0F0F0F"/>
                </a:solidFill>
                <a:effectLst/>
                <a:latin typeface="Söhne"/>
              </a:rPr>
              <a:t>, crea un </a:t>
            </a:r>
            <a:r>
              <a:rPr lang="es-CL" b="0" i="0" dirty="0" err="1">
                <a:solidFill>
                  <a:srgbClr val="0F0F0F"/>
                </a:solidFill>
                <a:effectLst/>
                <a:latin typeface="Söhne"/>
              </a:rPr>
              <a:t>serializador</a:t>
            </a:r>
            <a:r>
              <a:rPr lang="es-CL" b="0" i="0" dirty="0">
                <a:solidFill>
                  <a:srgbClr val="0F0F0F"/>
                </a:solidFill>
                <a:effectLst/>
                <a:latin typeface="Söhne"/>
              </a:rPr>
              <a:t> para convertir objetos Python en formato JSON: (Esto es un ejemplo)</a:t>
            </a:r>
            <a:endParaRPr lang="es-CL" dirty="0">
              <a:solidFill>
                <a:srgbClr val="0F0F0F"/>
              </a:solidFill>
              <a:latin typeface="Söhne"/>
            </a:endParaRPr>
          </a:p>
          <a:p>
            <a:pPr lvl="2"/>
            <a:r>
              <a:rPr lang="es-CL" dirty="0" err="1"/>
              <a:t>from</a:t>
            </a:r>
            <a:r>
              <a:rPr lang="es-CL" dirty="0"/>
              <a:t> </a:t>
            </a:r>
            <a:r>
              <a:rPr lang="es-CL" dirty="0" err="1"/>
              <a:t>rest_framework</a:t>
            </a:r>
            <a:r>
              <a:rPr lang="es-CL" dirty="0"/>
              <a:t> </a:t>
            </a:r>
            <a:r>
              <a:rPr lang="es-CL" dirty="0" err="1"/>
              <a:t>import</a:t>
            </a:r>
            <a:r>
              <a:rPr lang="es-CL" dirty="0"/>
              <a:t> </a:t>
            </a:r>
            <a:r>
              <a:rPr lang="es-CL" dirty="0" err="1"/>
              <a:t>serializers</a:t>
            </a:r>
            <a:endParaRPr lang="es-CL" dirty="0"/>
          </a:p>
          <a:p>
            <a:pPr lvl="2"/>
            <a:r>
              <a:rPr lang="es-CL" dirty="0" err="1"/>
              <a:t>from</a:t>
            </a:r>
            <a:r>
              <a:rPr lang="es-CL" dirty="0"/>
              <a:t> .</a:t>
            </a:r>
            <a:r>
              <a:rPr lang="es-CL" dirty="0" err="1"/>
              <a:t>models</a:t>
            </a:r>
            <a:r>
              <a:rPr lang="es-CL" dirty="0"/>
              <a:t> </a:t>
            </a:r>
            <a:r>
              <a:rPr lang="es-CL" dirty="0" err="1"/>
              <a:t>import</a:t>
            </a:r>
            <a:r>
              <a:rPr lang="es-CL" dirty="0"/>
              <a:t> Book</a:t>
            </a:r>
          </a:p>
          <a:p>
            <a:pPr lvl="2"/>
            <a:endParaRPr lang="es-CL" dirty="0"/>
          </a:p>
          <a:p>
            <a:pPr lvl="2"/>
            <a:r>
              <a:rPr lang="es-CL" dirty="0" err="1"/>
              <a:t>class</a:t>
            </a:r>
            <a:r>
              <a:rPr lang="es-CL" dirty="0"/>
              <a:t> </a:t>
            </a:r>
            <a:r>
              <a:rPr lang="es-CL" dirty="0" err="1"/>
              <a:t>BookSerializer</a:t>
            </a:r>
            <a:r>
              <a:rPr lang="es-CL" dirty="0"/>
              <a:t>(</a:t>
            </a:r>
            <a:r>
              <a:rPr lang="es-CL" dirty="0" err="1"/>
              <a:t>serializers.ModelSerializer</a:t>
            </a:r>
            <a:r>
              <a:rPr lang="es-CL" dirty="0"/>
              <a:t>):</a:t>
            </a:r>
          </a:p>
          <a:p>
            <a:pPr lvl="2"/>
            <a:r>
              <a:rPr lang="es-CL" dirty="0"/>
              <a:t>    </a:t>
            </a:r>
            <a:r>
              <a:rPr lang="es-CL" dirty="0" err="1"/>
              <a:t>class</a:t>
            </a:r>
            <a:r>
              <a:rPr lang="es-CL" dirty="0"/>
              <a:t> Meta:</a:t>
            </a:r>
          </a:p>
          <a:p>
            <a:pPr lvl="2"/>
            <a:r>
              <a:rPr lang="es-CL" dirty="0"/>
              <a:t>        </a:t>
            </a:r>
            <a:r>
              <a:rPr lang="es-CL" dirty="0" err="1"/>
              <a:t>model</a:t>
            </a:r>
            <a:r>
              <a:rPr lang="es-CL" dirty="0"/>
              <a:t> = Book</a:t>
            </a:r>
          </a:p>
          <a:p>
            <a:pPr lvl="2"/>
            <a:r>
              <a:rPr lang="es-CL" dirty="0"/>
              <a:t>        </a:t>
            </a:r>
            <a:r>
              <a:rPr lang="es-CL" dirty="0" err="1"/>
              <a:t>fields</a:t>
            </a:r>
            <a:r>
              <a:rPr lang="es-CL" dirty="0"/>
              <a:t> = ['id', '</a:t>
            </a:r>
            <a:r>
              <a:rPr lang="es-CL" dirty="0" err="1"/>
              <a:t>title</a:t>
            </a:r>
            <a:r>
              <a:rPr lang="es-CL" dirty="0"/>
              <a:t>', '</a:t>
            </a:r>
            <a:r>
              <a:rPr lang="es-CL" dirty="0" err="1"/>
              <a:t>author</a:t>
            </a:r>
            <a:r>
              <a:rPr lang="es-CL" dirty="0"/>
              <a:t>', '</a:t>
            </a:r>
            <a:r>
              <a:rPr lang="es-CL" dirty="0" err="1"/>
              <a:t>published_date</a:t>
            </a:r>
            <a:r>
              <a:rPr lang="es-CL" dirty="0"/>
              <a:t>']</a:t>
            </a:r>
          </a:p>
          <a:p>
            <a:pPr lvl="2"/>
            <a:endParaRPr lang="es-CL" dirty="0"/>
          </a:p>
        </p:txBody>
      </p:sp>
    </p:spTree>
    <p:extLst>
      <p:ext uri="{BB962C8B-B14F-4D97-AF65-F5344CB8AC3E}">
        <p14:creationId xmlns:p14="http://schemas.microsoft.com/office/powerpoint/2010/main" val="348527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9C699-D027-8903-8048-5E6004FA1CCE}"/>
              </a:ext>
            </a:extLst>
          </p:cNvPr>
          <p:cNvSpPr>
            <a:spLocks noGrp="1"/>
          </p:cNvSpPr>
          <p:nvPr>
            <p:ph type="title"/>
          </p:nvPr>
        </p:nvSpPr>
        <p:spPr/>
        <p:txBody>
          <a:bodyPr>
            <a:normAutofit fontScale="90000"/>
          </a:bodyPr>
          <a:lstStyle/>
          <a:p>
            <a:r>
              <a:rPr lang="es-CL" dirty="0"/>
              <a:t>Ahora creamos las vistas tipo API </a:t>
            </a:r>
            <a:r>
              <a:rPr lang="es-CL" dirty="0" err="1"/>
              <a:t>Rest</a:t>
            </a:r>
            <a:endParaRPr lang="es-CL" dirty="0"/>
          </a:p>
        </p:txBody>
      </p:sp>
      <p:sp>
        <p:nvSpPr>
          <p:cNvPr id="3" name="Marcador de pie de página 2">
            <a:extLst>
              <a:ext uri="{FF2B5EF4-FFF2-40B4-BE49-F238E27FC236}">
                <a16:creationId xmlns:a16="http://schemas.microsoft.com/office/drawing/2014/main" id="{44158AFB-1BC3-692A-BB99-A0B2D1E30BDB}"/>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85AD3773-1972-4910-A691-FC5D23F5C938}"/>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22</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F9BB2143-8D6F-5E6B-BE3C-EF39541C77E4}"/>
              </a:ext>
            </a:extLst>
          </p:cNvPr>
          <p:cNvSpPr>
            <a:spLocks noGrp="1"/>
          </p:cNvSpPr>
          <p:nvPr>
            <p:ph idx="13"/>
          </p:nvPr>
        </p:nvSpPr>
        <p:spPr/>
        <p:txBody>
          <a:bodyPr>
            <a:normAutofit fontScale="62500" lnSpcReduction="20000"/>
          </a:bodyPr>
          <a:lstStyle/>
          <a:p>
            <a:r>
              <a:rPr lang="es-CL" dirty="0"/>
              <a:t>Ahora en las vistas añadimos las entradas de nuestras API </a:t>
            </a:r>
            <a:r>
              <a:rPr lang="es-CL" dirty="0" err="1"/>
              <a:t>Rest</a:t>
            </a:r>
            <a:endParaRPr lang="es-CL" dirty="0"/>
          </a:p>
          <a:p>
            <a:pPr lvl="1"/>
            <a:r>
              <a:rPr lang="es-CL" dirty="0" err="1"/>
              <a:t>from</a:t>
            </a:r>
            <a:r>
              <a:rPr lang="es-CL" dirty="0"/>
              <a:t> </a:t>
            </a:r>
            <a:r>
              <a:rPr lang="es-CL" dirty="0" err="1"/>
              <a:t>rest_framework.decorators</a:t>
            </a:r>
            <a:r>
              <a:rPr lang="es-CL" dirty="0"/>
              <a:t> </a:t>
            </a:r>
            <a:r>
              <a:rPr lang="es-CL" dirty="0" err="1"/>
              <a:t>import</a:t>
            </a:r>
            <a:r>
              <a:rPr lang="es-CL" dirty="0"/>
              <a:t> </a:t>
            </a:r>
            <a:r>
              <a:rPr lang="es-CL" dirty="0" err="1"/>
              <a:t>api_view</a:t>
            </a:r>
            <a:endParaRPr lang="es-CL" dirty="0"/>
          </a:p>
          <a:p>
            <a:pPr lvl="1"/>
            <a:r>
              <a:rPr lang="es-CL" dirty="0" err="1"/>
              <a:t>from</a:t>
            </a:r>
            <a:r>
              <a:rPr lang="es-CL" dirty="0"/>
              <a:t> </a:t>
            </a:r>
            <a:r>
              <a:rPr lang="es-CL" dirty="0" err="1"/>
              <a:t>rest_framework.response</a:t>
            </a:r>
            <a:r>
              <a:rPr lang="es-CL" dirty="0"/>
              <a:t> </a:t>
            </a:r>
            <a:r>
              <a:rPr lang="es-CL" dirty="0" err="1"/>
              <a:t>import</a:t>
            </a:r>
            <a:r>
              <a:rPr lang="es-CL" dirty="0"/>
              <a:t> Response</a:t>
            </a:r>
          </a:p>
          <a:p>
            <a:pPr lvl="1"/>
            <a:r>
              <a:rPr lang="es-CL" dirty="0" err="1"/>
              <a:t>from</a:t>
            </a:r>
            <a:r>
              <a:rPr lang="es-CL" dirty="0"/>
              <a:t> .</a:t>
            </a:r>
            <a:r>
              <a:rPr lang="es-CL" dirty="0" err="1"/>
              <a:t>models</a:t>
            </a:r>
            <a:r>
              <a:rPr lang="es-CL" dirty="0"/>
              <a:t> </a:t>
            </a:r>
            <a:r>
              <a:rPr lang="es-CL" dirty="0" err="1"/>
              <a:t>import</a:t>
            </a:r>
            <a:r>
              <a:rPr lang="es-CL" dirty="0"/>
              <a:t> Book</a:t>
            </a:r>
          </a:p>
          <a:p>
            <a:pPr lvl="1"/>
            <a:r>
              <a:rPr lang="es-CL" dirty="0" err="1"/>
              <a:t>from</a:t>
            </a:r>
            <a:r>
              <a:rPr lang="es-CL" dirty="0"/>
              <a:t> .</a:t>
            </a:r>
            <a:r>
              <a:rPr lang="es-CL" dirty="0" err="1"/>
              <a:t>serializers</a:t>
            </a:r>
            <a:r>
              <a:rPr lang="es-CL" dirty="0"/>
              <a:t> </a:t>
            </a:r>
            <a:r>
              <a:rPr lang="es-CL" dirty="0" err="1"/>
              <a:t>import</a:t>
            </a:r>
            <a:r>
              <a:rPr lang="es-CL" dirty="0"/>
              <a:t> </a:t>
            </a:r>
            <a:r>
              <a:rPr lang="es-CL" dirty="0" err="1"/>
              <a:t>BookSerializer</a:t>
            </a:r>
            <a:endParaRPr lang="es-CL" dirty="0"/>
          </a:p>
          <a:p>
            <a:pPr lvl="1"/>
            <a:endParaRPr lang="es-CL" dirty="0"/>
          </a:p>
          <a:p>
            <a:pPr lvl="1"/>
            <a:r>
              <a:rPr lang="es-CL" dirty="0"/>
              <a:t>@</a:t>
            </a:r>
            <a:r>
              <a:rPr lang="es-CL" dirty="0" err="1"/>
              <a:t>api_view</a:t>
            </a:r>
            <a:r>
              <a:rPr lang="es-CL" dirty="0"/>
              <a:t>(['GET', 'POST'])</a:t>
            </a:r>
          </a:p>
          <a:p>
            <a:pPr lvl="1"/>
            <a:r>
              <a:rPr lang="es-CL" dirty="0" err="1"/>
              <a:t>def</a:t>
            </a:r>
            <a:r>
              <a:rPr lang="es-CL" dirty="0"/>
              <a:t> </a:t>
            </a:r>
            <a:r>
              <a:rPr lang="es-CL" dirty="0" err="1"/>
              <a:t>book_list</a:t>
            </a:r>
            <a:r>
              <a:rPr lang="es-CL" dirty="0"/>
              <a:t>(</a:t>
            </a:r>
            <a:r>
              <a:rPr lang="es-CL" dirty="0" err="1"/>
              <a:t>request</a:t>
            </a:r>
            <a:r>
              <a:rPr lang="es-CL" dirty="0"/>
              <a:t>):</a:t>
            </a:r>
          </a:p>
          <a:p>
            <a:pPr lvl="1"/>
            <a:r>
              <a:rPr lang="es-CL" dirty="0"/>
              <a:t>    </a:t>
            </a:r>
            <a:r>
              <a:rPr lang="es-CL" dirty="0" err="1"/>
              <a:t>if</a:t>
            </a:r>
            <a:r>
              <a:rPr lang="es-CL" dirty="0"/>
              <a:t> </a:t>
            </a:r>
            <a:r>
              <a:rPr lang="es-CL" dirty="0" err="1"/>
              <a:t>request.method</a:t>
            </a:r>
            <a:r>
              <a:rPr lang="es-CL" dirty="0"/>
              <a:t> == 'GET':</a:t>
            </a:r>
          </a:p>
          <a:p>
            <a:pPr lvl="1"/>
            <a:r>
              <a:rPr lang="es-CL" dirty="0"/>
              <a:t>        </a:t>
            </a:r>
            <a:r>
              <a:rPr lang="es-CL" dirty="0" err="1"/>
              <a:t>books</a:t>
            </a:r>
            <a:r>
              <a:rPr lang="es-CL" dirty="0"/>
              <a:t> = </a:t>
            </a:r>
            <a:r>
              <a:rPr lang="es-CL" dirty="0" err="1"/>
              <a:t>Book.objects.all</a:t>
            </a:r>
            <a:r>
              <a:rPr lang="es-CL" dirty="0"/>
              <a:t>()</a:t>
            </a:r>
          </a:p>
          <a:p>
            <a:pPr lvl="1"/>
            <a:r>
              <a:rPr lang="es-CL" dirty="0"/>
              <a:t>        </a:t>
            </a:r>
            <a:r>
              <a:rPr lang="es-CL" dirty="0" err="1"/>
              <a:t>serializer</a:t>
            </a:r>
            <a:r>
              <a:rPr lang="es-CL" dirty="0"/>
              <a:t> = </a:t>
            </a:r>
            <a:r>
              <a:rPr lang="es-CL" dirty="0" err="1"/>
              <a:t>BookSerializer</a:t>
            </a:r>
            <a:r>
              <a:rPr lang="es-CL" dirty="0"/>
              <a:t>(</a:t>
            </a:r>
            <a:r>
              <a:rPr lang="es-CL" dirty="0" err="1"/>
              <a:t>books</a:t>
            </a:r>
            <a:r>
              <a:rPr lang="es-CL" dirty="0"/>
              <a:t>, </a:t>
            </a:r>
            <a:r>
              <a:rPr lang="es-CL" dirty="0" err="1"/>
              <a:t>many</a:t>
            </a:r>
            <a:r>
              <a:rPr lang="es-CL" dirty="0"/>
              <a:t>=True)</a:t>
            </a:r>
          </a:p>
          <a:p>
            <a:pPr lvl="1"/>
            <a:r>
              <a:rPr lang="es-CL" dirty="0"/>
              <a:t>        </a:t>
            </a:r>
            <a:r>
              <a:rPr lang="es-CL" dirty="0" err="1"/>
              <a:t>return</a:t>
            </a:r>
            <a:r>
              <a:rPr lang="es-CL" dirty="0"/>
              <a:t> Response(</a:t>
            </a:r>
            <a:r>
              <a:rPr lang="es-CL" dirty="0" err="1"/>
              <a:t>serializer.data</a:t>
            </a:r>
            <a:r>
              <a:rPr lang="es-CL" dirty="0"/>
              <a:t>)</a:t>
            </a:r>
          </a:p>
          <a:p>
            <a:pPr lvl="1"/>
            <a:endParaRPr lang="es-CL" dirty="0"/>
          </a:p>
          <a:p>
            <a:pPr lvl="1"/>
            <a:r>
              <a:rPr lang="es-CL" dirty="0"/>
              <a:t>    </a:t>
            </a:r>
            <a:r>
              <a:rPr lang="es-CL" dirty="0" err="1"/>
              <a:t>elif</a:t>
            </a:r>
            <a:r>
              <a:rPr lang="es-CL" dirty="0"/>
              <a:t> </a:t>
            </a:r>
            <a:r>
              <a:rPr lang="es-CL" dirty="0" err="1"/>
              <a:t>request.method</a:t>
            </a:r>
            <a:r>
              <a:rPr lang="es-CL" dirty="0"/>
              <a:t> == 'POST':</a:t>
            </a:r>
          </a:p>
          <a:p>
            <a:pPr lvl="1"/>
            <a:r>
              <a:rPr lang="es-CL" dirty="0"/>
              <a:t>        </a:t>
            </a:r>
            <a:r>
              <a:rPr lang="es-CL" dirty="0" err="1"/>
              <a:t>serializer</a:t>
            </a:r>
            <a:r>
              <a:rPr lang="es-CL" dirty="0"/>
              <a:t> = </a:t>
            </a:r>
            <a:r>
              <a:rPr lang="es-CL" dirty="0" err="1"/>
              <a:t>BookSerializer</a:t>
            </a:r>
            <a:r>
              <a:rPr lang="es-CL" dirty="0"/>
              <a:t>(data=</a:t>
            </a:r>
            <a:r>
              <a:rPr lang="es-CL" dirty="0" err="1"/>
              <a:t>request.data</a:t>
            </a:r>
            <a:r>
              <a:rPr lang="es-CL" dirty="0"/>
              <a:t>)</a:t>
            </a:r>
          </a:p>
          <a:p>
            <a:pPr lvl="1"/>
            <a:r>
              <a:rPr lang="es-CL" dirty="0"/>
              <a:t>        </a:t>
            </a:r>
            <a:r>
              <a:rPr lang="es-CL" dirty="0" err="1"/>
              <a:t>if</a:t>
            </a:r>
            <a:r>
              <a:rPr lang="es-CL" dirty="0"/>
              <a:t> </a:t>
            </a:r>
            <a:r>
              <a:rPr lang="es-CL" dirty="0" err="1"/>
              <a:t>serializer.is_valid</a:t>
            </a:r>
            <a:r>
              <a:rPr lang="es-CL" dirty="0"/>
              <a:t>():</a:t>
            </a:r>
          </a:p>
          <a:p>
            <a:pPr lvl="1"/>
            <a:r>
              <a:rPr lang="es-CL" dirty="0"/>
              <a:t>            </a:t>
            </a:r>
            <a:r>
              <a:rPr lang="es-CL" dirty="0" err="1"/>
              <a:t>serializer.save</a:t>
            </a:r>
            <a:r>
              <a:rPr lang="es-CL" dirty="0"/>
              <a:t>()</a:t>
            </a:r>
          </a:p>
          <a:p>
            <a:pPr lvl="1"/>
            <a:r>
              <a:rPr lang="es-CL" dirty="0"/>
              <a:t>            </a:t>
            </a:r>
            <a:r>
              <a:rPr lang="es-CL" dirty="0" err="1"/>
              <a:t>return</a:t>
            </a:r>
            <a:r>
              <a:rPr lang="es-CL" dirty="0"/>
              <a:t> Response(</a:t>
            </a:r>
            <a:r>
              <a:rPr lang="es-CL" dirty="0" err="1"/>
              <a:t>serializer.data</a:t>
            </a:r>
            <a:r>
              <a:rPr lang="es-CL" dirty="0"/>
              <a:t>, status=201)</a:t>
            </a:r>
          </a:p>
          <a:p>
            <a:pPr lvl="1"/>
            <a:r>
              <a:rPr lang="es-CL" dirty="0"/>
              <a:t>        </a:t>
            </a:r>
            <a:r>
              <a:rPr lang="es-CL" dirty="0" err="1"/>
              <a:t>return</a:t>
            </a:r>
            <a:r>
              <a:rPr lang="es-CL" dirty="0"/>
              <a:t> Response(</a:t>
            </a:r>
            <a:r>
              <a:rPr lang="es-CL" dirty="0" err="1"/>
              <a:t>serializer.errors</a:t>
            </a:r>
            <a:r>
              <a:rPr lang="es-CL" dirty="0"/>
              <a:t>, status=400)</a:t>
            </a:r>
          </a:p>
          <a:p>
            <a:pPr lvl="1"/>
            <a:endParaRPr lang="es-CL" dirty="0"/>
          </a:p>
          <a:p>
            <a:pPr lvl="1"/>
            <a:endParaRPr lang="es-CL" dirty="0"/>
          </a:p>
        </p:txBody>
      </p:sp>
    </p:spTree>
    <p:extLst>
      <p:ext uri="{BB962C8B-B14F-4D97-AF65-F5344CB8AC3E}">
        <p14:creationId xmlns:p14="http://schemas.microsoft.com/office/powerpoint/2010/main" val="3336724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B07352B5-0402-5E22-ECBC-90F6F3CDD802}"/>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DF861788-F4FC-AD0E-DE7C-35DF3E68E5E3}"/>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23</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64EFA357-F641-92AC-BA15-07C20EDA649A}"/>
              </a:ext>
            </a:extLst>
          </p:cNvPr>
          <p:cNvSpPr>
            <a:spLocks noGrp="1"/>
          </p:cNvSpPr>
          <p:nvPr>
            <p:ph idx="13"/>
          </p:nvPr>
        </p:nvSpPr>
        <p:spPr>
          <a:xfrm>
            <a:off x="457200" y="713984"/>
            <a:ext cx="8229600" cy="5412181"/>
          </a:xfrm>
        </p:spPr>
        <p:txBody>
          <a:bodyPr>
            <a:normAutofit fontScale="62500" lnSpcReduction="20000"/>
          </a:bodyPr>
          <a:lstStyle/>
          <a:p>
            <a:pPr lvl="1"/>
            <a:r>
              <a:rPr lang="es-CL" dirty="0"/>
              <a:t>@</a:t>
            </a:r>
            <a:r>
              <a:rPr lang="es-CL" dirty="0" err="1"/>
              <a:t>api_view</a:t>
            </a:r>
            <a:r>
              <a:rPr lang="es-CL" dirty="0"/>
              <a:t>(['GET', 'PUT', 'DELETE'])</a:t>
            </a:r>
          </a:p>
          <a:p>
            <a:pPr lvl="1"/>
            <a:r>
              <a:rPr lang="es-CL" dirty="0" err="1"/>
              <a:t>def</a:t>
            </a:r>
            <a:r>
              <a:rPr lang="es-CL" dirty="0"/>
              <a:t> </a:t>
            </a:r>
            <a:r>
              <a:rPr lang="es-CL" dirty="0" err="1"/>
              <a:t>book_detail</a:t>
            </a:r>
            <a:r>
              <a:rPr lang="es-CL" dirty="0"/>
              <a:t>(</a:t>
            </a:r>
            <a:r>
              <a:rPr lang="es-CL" dirty="0" err="1"/>
              <a:t>request</a:t>
            </a:r>
            <a:r>
              <a:rPr lang="es-CL" dirty="0"/>
              <a:t>, </a:t>
            </a:r>
            <a:r>
              <a:rPr lang="es-CL" dirty="0" err="1"/>
              <a:t>pk</a:t>
            </a:r>
            <a:r>
              <a:rPr lang="es-CL" dirty="0"/>
              <a:t>):</a:t>
            </a:r>
          </a:p>
          <a:p>
            <a:pPr lvl="1"/>
            <a:r>
              <a:rPr lang="es-CL" dirty="0"/>
              <a:t>    try:</a:t>
            </a:r>
          </a:p>
          <a:p>
            <a:pPr lvl="1"/>
            <a:r>
              <a:rPr lang="es-CL" dirty="0"/>
              <a:t>        </a:t>
            </a:r>
            <a:r>
              <a:rPr lang="es-CL" dirty="0" err="1"/>
              <a:t>book</a:t>
            </a:r>
            <a:r>
              <a:rPr lang="es-CL" dirty="0"/>
              <a:t> = </a:t>
            </a:r>
            <a:r>
              <a:rPr lang="es-CL" dirty="0" err="1"/>
              <a:t>Book.objects.get</a:t>
            </a:r>
            <a:r>
              <a:rPr lang="es-CL" dirty="0"/>
              <a:t>(</a:t>
            </a:r>
            <a:r>
              <a:rPr lang="es-CL" dirty="0" err="1"/>
              <a:t>pk</a:t>
            </a:r>
            <a:r>
              <a:rPr lang="es-CL" dirty="0"/>
              <a:t>=</a:t>
            </a:r>
            <a:r>
              <a:rPr lang="es-CL" dirty="0" err="1"/>
              <a:t>pk</a:t>
            </a:r>
            <a:r>
              <a:rPr lang="es-CL" dirty="0"/>
              <a:t>)</a:t>
            </a:r>
          </a:p>
          <a:p>
            <a:pPr lvl="1"/>
            <a:r>
              <a:rPr lang="es-CL" dirty="0"/>
              <a:t>    </a:t>
            </a:r>
            <a:r>
              <a:rPr lang="es-CL" dirty="0" err="1"/>
              <a:t>except</a:t>
            </a:r>
            <a:r>
              <a:rPr lang="es-CL" dirty="0"/>
              <a:t> </a:t>
            </a:r>
            <a:r>
              <a:rPr lang="es-CL" dirty="0" err="1"/>
              <a:t>Book.DoesNotExist</a:t>
            </a:r>
            <a:r>
              <a:rPr lang="es-CL" dirty="0"/>
              <a:t>:</a:t>
            </a:r>
          </a:p>
          <a:p>
            <a:pPr lvl="1"/>
            <a:r>
              <a:rPr lang="es-CL" dirty="0"/>
              <a:t>        </a:t>
            </a:r>
            <a:r>
              <a:rPr lang="es-CL" dirty="0" err="1"/>
              <a:t>return</a:t>
            </a:r>
            <a:r>
              <a:rPr lang="es-CL" dirty="0"/>
              <a:t> Response(status=404)</a:t>
            </a:r>
          </a:p>
          <a:p>
            <a:pPr lvl="1"/>
            <a:endParaRPr lang="es-CL" dirty="0"/>
          </a:p>
          <a:p>
            <a:pPr lvl="1"/>
            <a:r>
              <a:rPr lang="es-CL" dirty="0"/>
              <a:t>    </a:t>
            </a:r>
            <a:r>
              <a:rPr lang="es-CL" dirty="0" err="1"/>
              <a:t>if</a:t>
            </a:r>
            <a:r>
              <a:rPr lang="es-CL" dirty="0"/>
              <a:t> </a:t>
            </a:r>
            <a:r>
              <a:rPr lang="es-CL" dirty="0" err="1"/>
              <a:t>request.method</a:t>
            </a:r>
            <a:r>
              <a:rPr lang="es-CL" dirty="0"/>
              <a:t> == 'GET':</a:t>
            </a:r>
          </a:p>
          <a:p>
            <a:pPr lvl="1"/>
            <a:r>
              <a:rPr lang="es-CL" dirty="0"/>
              <a:t>        </a:t>
            </a:r>
            <a:r>
              <a:rPr lang="es-CL" dirty="0" err="1"/>
              <a:t>serializer</a:t>
            </a:r>
            <a:r>
              <a:rPr lang="es-CL" dirty="0"/>
              <a:t> = </a:t>
            </a:r>
            <a:r>
              <a:rPr lang="es-CL" dirty="0" err="1"/>
              <a:t>BookSerializer</a:t>
            </a:r>
            <a:r>
              <a:rPr lang="es-CL" dirty="0"/>
              <a:t>(</a:t>
            </a:r>
            <a:r>
              <a:rPr lang="es-CL" dirty="0" err="1"/>
              <a:t>book</a:t>
            </a:r>
            <a:r>
              <a:rPr lang="es-CL" dirty="0"/>
              <a:t>)</a:t>
            </a:r>
          </a:p>
          <a:p>
            <a:pPr lvl="1"/>
            <a:r>
              <a:rPr lang="es-CL" dirty="0"/>
              <a:t>        </a:t>
            </a:r>
            <a:r>
              <a:rPr lang="es-CL" dirty="0" err="1"/>
              <a:t>return</a:t>
            </a:r>
            <a:r>
              <a:rPr lang="es-CL" dirty="0"/>
              <a:t> Response(</a:t>
            </a:r>
            <a:r>
              <a:rPr lang="es-CL" dirty="0" err="1"/>
              <a:t>serializer.data</a:t>
            </a:r>
            <a:r>
              <a:rPr lang="es-CL" dirty="0"/>
              <a:t>)</a:t>
            </a:r>
          </a:p>
          <a:p>
            <a:pPr lvl="1"/>
            <a:endParaRPr lang="es-CL" dirty="0"/>
          </a:p>
          <a:p>
            <a:pPr lvl="1"/>
            <a:r>
              <a:rPr lang="es-CL" dirty="0"/>
              <a:t>    </a:t>
            </a:r>
            <a:r>
              <a:rPr lang="es-CL" dirty="0" err="1"/>
              <a:t>elif</a:t>
            </a:r>
            <a:r>
              <a:rPr lang="es-CL" dirty="0"/>
              <a:t> </a:t>
            </a:r>
            <a:r>
              <a:rPr lang="es-CL" dirty="0" err="1"/>
              <a:t>request.method</a:t>
            </a:r>
            <a:r>
              <a:rPr lang="es-CL" dirty="0"/>
              <a:t> == 'PUT':</a:t>
            </a:r>
          </a:p>
          <a:p>
            <a:pPr lvl="1"/>
            <a:r>
              <a:rPr lang="es-CL" dirty="0"/>
              <a:t>        </a:t>
            </a:r>
            <a:r>
              <a:rPr lang="es-CL" dirty="0" err="1"/>
              <a:t>serializer</a:t>
            </a:r>
            <a:r>
              <a:rPr lang="es-CL" dirty="0"/>
              <a:t> = </a:t>
            </a:r>
            <a:r>
              <a:rPr lang="es-CL" dirty="0" err="1"/>
              <a:t>BookSerializer</a:t>
            </a:r>
            <a:r>
              <a:rPr lang="es-CL" dirty="0"/>
              <a:t>(</a:t>
            </a:r>
            <a:r>
              <a:rPr lang="es-CL" dirty="0" err="1"/>
              <a:t>book</a:t>
            </a:r>
            <a:r>
              <a:rPr lang="es-CL" dirty="0"/>
              <a:t>, data=</a:t>
            </a:r>
            <a:r>
              <a:rPr lang="es-CL" dirty="0" err="1"/>
              <a:t>request.data</a:t>
            </a:r>
            <a:r>
              <a:rPr lang="es-CL" dirty="0"/>
              <a:t>)</a:t>
            </a:r>
          </a:p>
          <a:p>
            <a:pPr lvl="1"/>
            <a:r>
              <a:rPr lang="es-CL" dirty="0"/>
              <a:t>        </a:t>
            </a:r>
            <a:r>
              <a:rPr lang="es-CL" dirty="0" err="1"/>
              <a:t>if</a:t>
            </a:r>
            <a:r>
              <a:rPr lang="es-CL" dirty="0"/>
              <a:t> </a:t>
            </a:r>
            <a:r>
              <a:rPr lang="es-CL" dirty="0" err="1"/>
              <a:t>serializer.is_valid</a:t>
            </a:r>
            <a:r>
              <a:rPr lang="es-CL" dirty="0"/>
              <a:t>():</a:t>
            </a:r>
          </a:p>
          <a:p>
            <a:pPr lvl="1"/>
            <a:r>
              <a:rPr lang="es-CL" dirty="0"/>
              <a:t>            </a:t>
            </a:r>
            <a:r>
              <a:rPr lang="es-CL" dirty="0" err="1"/>
              <a:t>serializer.save</a:t>
            </a:r>
            <a:r>
              <a:rPr lang="es-CL" dirty="0"/>
              <a:t>()</a:t>
            </a:r>
          </a:p>
          <a:p>
            <a:pPr lvl="1"/>
            <a:r>
              <a:rPr lang="es-CL" dirty="0"/>
              <a:t>            </a:t>
            </a:r>
            <a:r>
              <a:rPr lang="es-CL" dirty="0" err="1"/>
              <a:t>return</a:t>
            </a:r>
            <a:r>
              <a:rPr lang="es-CL" dirty="0"/>
              <a:t> Response(</a:t>
            </a:r>
            <a:r>
              <a:rPr lang="es-CL" dirty="0" err="1"/>
              <a:t>serializer.data</a:t>
            </a:r>
            <a:r>
              <a:rPr lang="es-CL" dirty="0"/>
              <a:t>)</a:t>
            </a:r>
          </a:p>
          <a:p>
            <a:pPr lvl="1"/>
            <a:r>
              <a:rPr lang="es-CL" dirty="0"/>
              <a:t>        </a:t>
            </a:r>
            <a:r>
              <a:rPr lang="es-CL" dirty="0" err="1"/>
              <a:t>return</a:t>
            </a:r>
            <a:r>
              <a:rPr lang="es-CL" dirty="0"/>
              <a:t> Response(</a:t>
            </a:r>
            <a:r>
              <a:rPr lang="es-CL" dirty="0" err="1"/>
              <a:t>serializer.errors</a:t>
            </a:r>
            <a:r>
              <a:rPr lang="es-CL" dirty="0"/>
              <a:t>, status=400)</a:t>
            </a:r>
          </a:p>
          <a:p>
            <a:pPr lvl="1"/>
            <a:endParaRPr lang="es-CL" dirty="0"/>
          </a:p>
          <a:p>
            <a:pPr lvl="1"/>
            <a:r>
              <a:rPr lang="es-CL" dirty="0"/>
              <a:t>    </a:t>
            </a:r>
            <a:r>
              <a:rPr lang="es-CL" dirty="0" err="1"/>
              <a:t>elif</a:t>
            </a:r>
            <a:r>
              <a:rPr lang="es-CL" dirty="0"/>
              <a:t> </a:t>
            </a:r>
            <a:r>
              <a:rPr lang="es-CL" dirty="0" err="1"/>
              <a:t>request.method</a:t>
            </a:r>
            <a:r>
              <a:rPr lang="es-CL" dirty="0"/>
              <a:t> == 'DELETE':</a:t>
            </a:r>
          </a:p>
          <a:p>
            <a:pPr lvl="1"/>
            <a:r>
              <a:rPr lang="es-CL" dirty="0"/>
              <a:t>        </a:t>
            </a:r>
            <a:r>
              <a:rPr lang="es-CL" dirty="0" err="1"/>
              <a:t>book.delete</a:t>
            </a:r>
            <a:r>
              <a:rPr lang="es-CL" dirty="0"/>
              <a:t>()</a:t>
            </a:r>
          </a:p>
          <a:p>
            <a:pPr lvl="1"/>
            <a:r>
              <a:rPr lang="es-CL" dirty="0"/>
              <a:t>        </a:t>
            </a:r>
            <a:r>
              <a:rPr lang="es-CL" dirty="0" err="1"/>
              <a:t>return</a:t>
            </a:r>
            <a:r>
              <a:rPr lang="es-CL" dirty="0"/>
              <a:t> Response(status=204)</a:t>
            </a:r>
          </a:p>
        </p:txBody>
      </p:sp>
    </p:spTree>
    <p:extLst>
      <p:ext uri="{BB962C8B-B14F-4D97-AF65-F5344CB8AC3E}">
        <p14:creationId xmlns:p14="http://schemas.microsoft.com/office/powerpoint/2010/main" val="3691567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9C699-D027-8903-8048-5E6004FA1CCE}"/>
              </a:ext>
            </a:extLst>
          </p:cNvPr>
          <p:cNvSpPr>
            <a:spLocks noGrp="1"/>
          </p:cNvSpPr>
          <p:nvPr>
            <p:ph type="title"/>
          </p:nvPr>
        </p:nvSpPr>
        <p:spPr/>
        <p:txBody>
          <a:bodyPr>
            <a:normAutofit/>
          </a:bodyPr>
          <a:lstStyle/>
          <a:p>
            <a:r>
              <a:rPr lang="es-CL" dirty="0"/>
              <a:t>URLS </a:t>
            </a:r>
          </a:p>
        </p:txBody>
      </p:sp>
      <p:sp>
        <p:nvSpPr>
          <p:cNvPr id="3" name="Marcador de pie de página 2">
            <a:extLst>
              <a:ext uri="{FF2B5EF4-FFF2-40B4-BE49-F238E27FC236}">
                <a16:creationId xmlns:a16="http://schemas.microsoft.com/office/drawing/2014/main" id="{44158AFB-1BC3-692A-BB99-A0B2D1E30BDB}"/>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85AD3773-1972-4910-A691-FC5D23F5C938}"/>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24</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F9BB2143-8D6F-5E6B-BE3C-EF39541C77E4}"/>
              </a:ext>
            </a:extLst>
          </p:cNvPr>
          <p:cNvSpPr>
            <a:spLocks noGrp="1"/>
          </p:cNvSpPr>
          <p:nvPr>
            <p:ph idx="13"/>
          </p:nvPr>
        </p:nvSpPr>
        <p:spPr/>
        <p:txBody>
          <a:bodyPr>
            <a:normAutofit/>
          </a:bodyPr>
          <a:lstStyle/>
          <a:p>
            <a:r>
              <a:rPr lang="es-CL" dirty="0"/>
              <a:t>En </a:t>
            </a:r>
            <a:r>
              <a:rPr lang="es-CL" dirty="0" err="1"/>
              <a:t>URLs</a:t>
            </a:r>
            <a:r>
              <a:rPr lang="es-CL" dirty="0"/>
              <a:t> de App</a:t>
            </a:r>
          </a:p>
          <a:p>
            <a:pPr lvl="1"/>
            <a:r>
              <a:rPr lang="es-CL" dirty="0" err="1"/>
              <a:t>from</a:t>
            </a:r>
            <a:r>
              <a:rPr lang="es-CL" dirty="0"/>
              <a:t> </a:t>
            </a:r>
            <a:r>
              <a:rPr lang="es-CL" dirty="0" err="1"/>
              <a:t>django.urls</a:t>
            </a:r>
            <a:r>
              <a:rPr lang="es-CL" dirty="0"/>
              <a:t> </a:t>
            </a:r>
            <a:r>
              <a:rPr lang="es-CL" dirty="0" err="1"/>
              <a:t>import</a:t>
            </a:r>
            <a:r>
              <a:rPr lang="es-CL" dirty="0"/>
              <a:t> </a:t>
            </a:r>
            <a:r>
              <a:rPr lang="es-CL" dirty="0" err="1"/>
              <a:t>path</a:t>
            </a:r>
            <a:endParaRPr lang="es-CL" dirty="0"/>
          </a:p>
          <a:p>
            <a:pPr lvl="1"/>
            <a:r>
              <a:rPr lang="es-CL" dirty="0" err="1"/>
              <a:t>from</a:t>
            </a:r>
            <a:r>
              <a:rPr lang="es-CL" dirty="0"/>
              <a:t> .</a:t>
            </a:r>
            <a:r>
              <a:rPr lang="es-CL" dirty="0" err="1"/>
              <a:t>views</a:t>
            </a:r>
            <a:r>
              <a:rPr lang="es-CL" dirty="0"/>
              <a:t> </a:t>
            </a:r>
            <a:r>
              <a:rPr lang="es-CL" dirty="0" err="1"/>
              <a:t>import</a:t>
            </a:r>
            <a:r>
              <a:rPr lang="es-CL" dirty="0"/>
              <a:t> </a:t>
            </a:r>
            <a:r>
              <a:rPr lang="es-CL" dirty="0" err="1"/>
              <a:t>book_list</a:t>
            </a:r>
            <a:r>
              <a:rPr lang="es-CL" dirty="0"/>
              <a:t>, </a:t>
            </a:r>
            <a:r>
              <a:rPr lang="es-CL" dirty="0" err="1"/>
              <a:t>book_detail</a:t>
            </a:r>
            <a:endParaRPr lang="es-CL" dirty="0"/>
          </a:p>
          <a:p>
            <a:pPr lvl="1"/>
            <a:endParaRPr lang="es-CL" dirty="0"/>
          </a:p>
          <a:p>
            <a:pPr lvl="1"/>
            <a:r>
              <a:rPr lang="es-CL" dirty="0" err="1"/>
              <a:t>urlpatterns</a:t>
            </a:r>
            <a:r>
              <a:rPr lang="es-CL" dirty="0"/>
              <a:t> = [</a:t>
            </a:r>
          </a:p>
          <a:p>
            <a:pPr lvl="1"/>
            <a:r>
              <a:rPr lang="es-CL" dirty="0"/>
              <a:t>    </a:t>
            </a:r>
            <a:r>
              <a:rPr lang="es-CL" dirty="0" err="1"/>
              <a:t>path</a:t>
            </a:r>
            <a:r>
              <a:rPr lang="es-CL" dirty="0"/>
              <a:t>('</a:t>
            </a:r>
            <a:r>
              <a:rPr lang="es-CL" dirty="0" err="1"/>
              <a:t>books</a:t>
            </a:r>
            <a:r>
              <a:rPr lang="es-CL" dirty="0"/>
              <a:t>/', </a:t>
            </a:r>
            <a:r>
              <a:rPr lang="es-CL" dirty="0" err="1"/>
              <a:t>book_list</a:t>
            </a:r>
            <a:r>
              <a:rPr lang="es-CL" dirty="0"/>
              <a:t>, </a:t>
            </a:r>
            <a:r>
              <a:rPr lang="es-CL" dirty="0" err="1"/>
              <a:t>name</a:t>
            </a:r>
            <a:r>
              <a:rPr lang="es-CL" dirty="0"/>
              <a:t>='</a:t>
            </a:r>
            <a:r>
              <a:rPr lang="es-CL" dirty="0" err="1"/>
              <a:t>book-list</a:t>
            </a:r>
            <a:r>
              <a:rPr lang="es-CL" dirty="0"/>
              <a:t>'),</a:t>
            </a:r>
          </a:p>
          <a:p>
            <a:pPr lvl="1"/>
            <a:r>
              <a:rPr lang="es-CL" dirty="0"/>
              <a:t>    </a:t>
            </a:r>
            <a:r>
              <a:rPr lang="es-CL" dirty="0" err="1"/>
              <a:t>path</a:t>
            </a:r>
            <a:r>
              <a:rPr lang="es-CL" dirty="0"/>
              <a:t>('</a:t>
            </a:r>
            <a:r>
              <a:rPr lang="es-CL" dirty="0" err="1"/>
              <a:t>books</a:t>
            </a:r>
            <a:r>
              <a:rPr lang="es-CL" dirty="0"/>
              <a:t>/&lt;</a:t>
            </a:r>
            <a:r>
              <a:rPr lang="es-CL" dirty="0" err="1"/>
              <a:t>int:pk</a:t>
            </a:r>
            <a:r>
              <a:rPr lang="es-CL" dirty="0"/>
              <a:t>&gt;/', </a:t>
            </a:r>
            <a:r>
              <a:rPr lang="es-CL" dirty="0" err="1"/>
              <a:t>book_detail</a:t>
            </a:r>
            <a:r>
              <a:rPr lang="es-CL" dirty="0"/>
              <a:t>, </a:t>
            </a:r>
            <a:r>
              <a:rPr lang="es-CL" dirty="0" err="1"/>
              <a:t>name</a:t>
            </a:r>
            <a:r>
              <a:rPr lang="es-CL" dirty="0"/>
              <a:t>='</a:t>
            </a:r>
            <a:r>
              <a:rPr lang="es-CL" dirty="0" err="1"/>
              <a:t>book-detail</a:t>
            </a:r>
            <a:r>
              <a:rPr lang="es-CL" dirty="0"/>
              <a:t>'),</a:t>
            </a:r>
          </a:p>
          <a:p>
            <a:pPr lvl="1"/>
            <a:r>
              <a:rPr lang="es-CL" dirty="0"/>
              <a:t>]</a:t>
            </a:r>
          </a:p>
          <a:p>
            <a:pPr marL="457200" lvl="1" indent="0">
              <a:buNone/>
            </a:pPr>
            <a:endParaRPr lang="es-CL" dirty="0"/>
          </a:p>
          <a:p>
            <a:endParaRPr lang="es-CL" dirty="0"/>
          </a:p>
          <a:p>
            <a:pPr lvl="1"/>
            <a:endParaRPr lang="es-CL" dirty="0"/>
          </a:p>
          <a:p>
            <a:pPr lvl="1"/>
            <a:endParaRPr lang="es-CL" dirty="0"/>
          </a:p>
        </p:txBody>
      </p:sp>
    </p:spTree>
    <p:extLst>
      <p:ext uri="{BB962C8B-B14F-4D97-AF65-F5344CB8AC3E}">
        <p14:creationId xmlns:p14="http://schemas.microsoft.com/office/powerpoint/2010/main" val="3605331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9C699-D027-8903-8048-5E6004FA1CCE}"/>
              </a:ext>
            </a:extLst>
          </p:cNvPr>
          <p:cNvSpPr>
            <a:spLocks noGrp="1"/>
          </p:cNvSpPr>
          <p:nvPr>
            <p:ph type="title"/>
          </p:nvPr>
        </p:nvSpPr>
        <p:spPr/>
        <p:txBody>
          <a:bodyPr>
            <a:normAutofit/>
          </a:bodyPr>
          <a:lstStyle/>
          <a:p>
            <a:r>
              <a:rPr lang="es-CL" dirty="0"/>
              <a:t>URLS </a:t>
            </a:r>
          </a:p>
        </p:txBody>
      </p:sp>
      <p:sp>
        <p:nvSpPr>
          <p:cNvPr id="3" name="Marcador de pie de página 2">
            <a:extLst>
              <a:ext uri="{FF2B5EF4-FFF2-40B4-BE49-F238E27FC236}">
                <a16:creationId xmlns:a16="http://schemas.microsoft.com/office/drawing/2014/main" id="{44158AFB-1BC3-692A-BB99-A0B2D1E30BDB}"/>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85AD3773-1972-4910-A691-FC5D23F5C938}"/>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25</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F9BB2143-8D6F-5E6B-BE3C-EF39541C77E4}"/>
              </a:ext>
            </a:extLst>
          </p:cNvPr>
          <p:cNvSpPr>
            <a:spLocks noGrp="1"/>
          </p:cNvSpPr>
          <p:nvPr>
            <p:ph idx="13"/>
          </p:nvPr>
        </p:nvSpPr>
        <p:spPr/>
        <p:txBody>
          <a:bodyPr>
            <a:normAutofit fontScale="92500" lnSpcReduction="10000"/>
          </a:bodyPr>
          <a:lstStyle/>
          <a:p>
            <a:r>
              <a:rPr lang="es-CL" dirty="0"/>
              <a:t>En </a:t>
            </a:r>
            <a:r>
              <a:rPr lang="es-CL" dirty="0" err="1"/>
              <a:t>Url</a:t>
            </a:r>
            <a:r>
              <a:rPr lang="es-CL" dirty="0"/>
              <a:t> de proyecto</a:t>
            </a:r>
          </a:p>
          <a:p>
            <a:pPr lvl="1"/>
            <a:r>
              <a:rPr lang="es-CL" dirty="0" err="1"/>
              <a:t>from</a:t>
            </a:r>
            <a:r>
              <a:rPr lang="es-CL" dirty="0"/>
              <a:t> </a:t>
            </a:r>
            <a:r>
              <a:rPr lang="es-CL" dirty="0" err="1"/>
              <a:t>django.contrib</a:t>
            </a:r>
            <a:r>
              <a:rPr lang="es-CL" dirty="0"/>
              <a:t> </a:t>
            </a:r>
            <a:r>
              <a:rPr lang="es-CL" dirty="0" err="1"/>
              <a:t>import</a:t>
            </a:r>
            <a:r>
              <a:rPr lang="es-CL" dirty="0"/>
              <a:t> </a:t>
            </a:r>
            <a:r>
              <a:rPr lang="es-CL" dirty="0" err="1"/>
              <a:t>admin</a:t>
            </a:r>
            <a:endParaRPr lang="es-CL" dirty="0"/>
          </a:p>
          <a:p>
            <a:pPr lvl="1"/>
            <a:r>
              <a:rPr lang="es-CL" dirty="0" err="1"/>
              <a:t>from</a:t>
            </a:r>
            <a:r>
              <a:rPr lang="es-CL" dirty="0"/>
              <a:t> </a:t>
            </a:r>
            <a:r>
              <a:rPr lang="es-CL" dirty="0" err="1"/>
              <a:t>django.urls</a:t>
            </a:r>
            <a:r>
              <a:rPr lang="es-CL" dirty="0"/>
              <a:t> </a:t>
            </a:r>
            <a:r>
              <a:rPr lang="es-CL" dirty="0" err="1"/>
              <a:t>import</a:t>
            </a:r>
            <a:r>
              <a:rPr lang="es-CL" dirty="0"/>
              <a:t> </a:t>
            </a:r>
            <a:r>
              <a:rPr lang="es-CL" dirty="0" err="1"/>
              <a:t>path</a:t>
            </a:r>
            <a:r>
              <a:rPr lang="es-CL" dirty="0"/>
              <a:t>, </a:t>
            </a:r>
            <a:r>
              <a:rPr lang="es-CL" dirty="0" err="1"/>
              <a:t>include</a:t>
            </a:r>
            <a:endParaRPr lang="es-CL" dirty="0"/>
          </a:p>
          <a:p>
            <a:pPr lvl="1"/>
            <a:endParaRPr lang="es-CL" dirty="0"/>
          </a:p>
          <a:p>
            <a:pPr lvl="1"/>
            <a:r>
              <a:rPr lang="es-CL" dirty="0" err="1"/>
              <a:t>urlpatterns</a:t>
            </a:r>
            <a:r>
              <a:rPr lang="es-CL" dirty="0"/>
              <a:t> = [</a:t>
            </a:r>
          </a:p>
          <a:p>
            <a:pPr lvl="1"/>
            <a:r>
              <a:rPr lang="es-CL" dirty="0"/>
              <a:t>    </a:t>
            </a:r>
            <a:r>
              <a:rPr lang="es-CL" dirty="0" err="1"/>
              <a:t>path</a:t>
            </a:r>
            <a:r>
              <a:rPr lang="es-CL" dirty="0"/>
              <a:t>('</a:t>
            </a:r>
            <a:r>
              <a:rPr lang="es-CL" dirty="0" err="1"/>
              <a:t>admin</a:t>
            </a:r>
            <a:r>
              <a:rPr lang="es-CL" dirty="0"/>
              <a:t>/', </a:t>
            </a:r>
            <a:r>
              <a:rPr lang="es-CL" dirty="0" err="1"/>
              <a:t>admin.site.urls</a:t>
            </a:r>
            <a:r>
              <a:rPr lang="es-CL" dirty="0"/>
              <a:t>),</a:t>
            </a:r>
          </a:p>
          <a:p>
            <a:pPr lvl="1"/>
            <a:r>
              <a:rPr lang="es-CL" dirty="0"/>
              <a:t>    </a:t>
            </a:r>
            <a:r>
              <a:rPr lang="es-CL" dirty="0" err="1"/>
              <a:t>path</a:t>
            </a:r>
            <a:r>
              <a:rPr lang="es-CL" dirty="0"/>
              <a:t>('api/', </a:t>
            </a:r>
            <a:r>
              <a:rPr lang="es-CL" dirty="0" err="1"/>
              <a:t>include</a:t>
            </a:r>
            <a:r>
              <a:rPr lang="es-CL" dirty="0"/>
              <a:t>('</a:t>
            </a:r>
            <a:r>
              <a:rPr lang="es-CL" dirty="0" err="1"/>
              <a:t>books.urls</a:t>
            </a:r>
            <a:r>
              <a:rPr lang="es-CL" dirty="0"/>
              <a:t>')),</a:t>
            </a:r>
          </a:p>
          <a:p>
            <a:pPr lvl="1"/>
            <a:r>
              <a:rPr lang="es-CL" dirty="0"/>
              <a:t>]</a:t>
            </a:r>
          </a:p>
          <a:p>
            <a:r>
              <a:rPr lang="es-CL" dirty="0"/>
              <a:t>Les subiré mi app con estos cambios. Como actividad tratemos de hacer una capa </a:t>
            </a:r>
            <a:r>
              <a:rPr lang="es-CL" dirty="0" err="1"/>
              <a:t>rest</a:t>
            </a:r>
            <a:r>
              <a:rPr lang="es-CL" dirty="0"/>
              <a:t> api para algún objeto de nuestra app.</a:t>
            </a:r>
          </a:p>
          <a:p>
            <a:pPr marL="457200" lvl="1" indent="0">
              <a:buNone/>
            </a:pPr>
            <a:endParaRPr lang="es-CL" dirty="0"/>
          </a:p>
          <a:p>
            <a:endParaRPr lang="es-CL" dirty="0"/>
          </a:p>
          <a:p>
            <a:pPr lvl="1"/>
            <a:endParaRPr lang="es-CL" dirty="0"/>
          </a:p>
          <a:p>
            <a:pPr lvl="1"/>
            <a:endParaRPr lang="es-CL" dirty="0"/>
          </a:p>
        </p:txBody>
      </p:sp>
    </p:spTree>
    <p:extLst>
      <p:ext uri="{BB962C8B-B14F-4D97-AF65-F5344CB8AC3E}">
        <p14:creationId xmlns:p14="http://schemas.microsoft.com/office/powerpoint/2010/main" val="155835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9634" y="225287"/>
            <a:ext cx="5238115" cy="1017104"/>
          </a:xfrm>
        </p:spPr>
        <p:txBody>
          <a:bodyPr vert="horz" lIns="91440" tIns="45720" rIns="91440" bIns="45720" rtlCol="0" anchor="ctr">
            <a:noAutofit/>
          </a:bodyPr>
          <a:lstStyle/>
          <a:p>
            <a:pPr algn="l"/>
            <a:r>
              <a:rPr lang="es-CL" dirty="0"/>
              <a:t>Referencias bibliográficas</a:t>
            </a:r>
          </a:p>
        </p:txBody>
      </p:sp>
      <p:sp>
        <p:nvSpPr>
          <p:cNvPr id="5" name="Marcador de contenido 4"/>
          <p:cNvSpPr>
            <a:spLocks noGrp="1"/>
          </p:cNvSpPr>
          <p:nvPr>
            <p:ph sz="quarter" idx="4294967295"/>
          </p:nvPr>
        </p:nvSpPr>
        <p:spPr>
          <a:xfrm>
            <a:off x="130627" y="1336058"/>
            <a:ext cx="5447211" cy="4807573"/>
          </a:xfrm>
        </p:spPr>
        <p:txBody>
          <a:bodyPr>
            <a:normAutofit/>
          </a:bodyPr>
          <a:lstStyle/>
          <a:p>
            <a:pPr marL="465750" indent="-285750">
              <a:lnSpc>
                <a:spcPct val="200000"/>
              </a:lnSpc>
              <a:tabLst>
                <a:tab pos="252000" algn="l"/>
              </a:tabLst>
            </a:pPr>
            <a:r>
              <a:rPr lang="es-CL" sz="1600" dirty="0">
                <a:solidFill>
                  <a:schemeClr val="tx1">
                    <a:lumMod val="75000"/>
                    <a:lumOff val="25000"/>
                  </a:schemeClr>
                </a:solidFill>
                <a:hlinkClick r:id="rId3"/>
              </a:rPr>
              <a:t>https://docs.djangoproject.com/en/4.2/topics/install/#database-installation</a:t>
            </a:r>
            <a:endParaRPr lang="es-CL" sz="1600" dirty="0">
              <a:solidFill>
                <a:schemeClr val="tx1">
                  <a:lumMod val="75000"/>
                  <a:lumOff val="25000"/>
                </a:schemeClr>
              </a:solidFill>
            </a:endParaRPr>
          </a:p>
          <a:p>
            <a:pPr marL="465750" indent="-285750">
              <a:lnSpc>
                <a:spcPct val="200000"/>
              </a:lnSpc>
              <a:tabLst>
                <a:tab pos="252000" algn="l"/>
              </a:tabLst>
            </a:pPr>
            <a:r>
              <a:rPr lang="es-CL" sz="1600" dirty="0">
                <a:solidFill>
                  <a:schemeClr val="tx1">
                    <a:lumMod val="75000"/>
                    <a:lumOff val="25000"/>
                  </a:schemeClr>
                </a:solidFill>
                <a:hlinkClick r:id="rId4"/>
              </a:rPr>
              <a:t>https://dev.mysql.com/downloads/mysql/</a:t>
            </a:r>
            <a:endParaRPr lang="es-CL" sz="1600" dirty="0">
              <a:solidFill>
                <a:schemeClr val="tx1">
                  <a:lumMod val="75000"/>
                  <a:lumOff val="25000"/>
                </a:schemeClr>
              </a:solidFill>
            </a:endParaRPr>
          </a:p>
          <a:p>
            <a:pPr marL="465750" indent="-285750">
              <a:lnSpc>
                <a:spcPct val="200000"/>
              </a:lnSpc>
              <a:tabLst>
                <a:tab pos="252000" algn="l"/>
              </a:tabLst>
            </a:pPr>
            <a:r>
              <a:rPr lang="es-CL" sz="1600" dirty="0">
                <a:solidFill>
                  <a:schemeClr val="tx1">
                    <a:lumMod val="75000"/>
                    <a:lumOff val="25000"/>
                  </a:schemeClr>
                </a:solidFill>
                <a:hlinkClick r:id="rId5"/>
              </a:rPr>
              <a:t>https://cloud.google.com/sdk/docs/install?hl=es-419</a:t>
            </a:r>
            <a:endParaRPr lang="es-CL" sz="1600" dirty="0">
              <a:solidFill>
                <a:schemeClr val="tx1">
                  <a:lumMod val="75000"/>
                  <a:lumOff val="25000"/>
                </a:schemeClr>
              </a:solidFill>
            </a:endParaRPr>
          </a:p>
          <a:p>
            <a:pPr marL="465750" indent="-285750">
              <a:lnSpc>
                <a:spcPct val="200000"/>
              </a:lnSpc>
              <a:tabLst>
                <a:tab pos="252000" algn="l"/>
              </a:tabLst>
            </a:pPr>
            <a:r>
              <a:rPr lang="es-CL" sz="1600" dirty="0">
                <a:solidFill>
                  <a:schemeClr val="tx1">
                    <a:lumMod val="75000"/>
                    <a:lumOff val="25000"/>
                  </a:schemeClr>
                </a:solidFill>
                <a:hlinkClick r:id="rId6"/>
              </a:rPr>
              <a:t>https://django-rest-framework.org/</a:t>
            </a:r>
            <a:endParaRPr lang="es-CL" sz="1600" dirty="0">
              <a:solidFill>
                <a:schemeClr val="tx1">
                  <a:lumMod val="75000"/>
                  <a:lumOff val="25000"/>
                </a:schemeClr>
              </a:solidFill>
            </a:endParaRPr>
          </a:p>
          <a:p>
            <a:pPr marL="465750" indent="-285750">
              <a:lnSpc>
                <a:spcPct val="200000"/>
              </a:lnSpc>
              <a:tabLst>
                <a:tab pos="252000" algn="l"/>
              </a:tabLst>
            </a:pPr>
            <a:endParaRPr lang="es-CL" sz="1600" dirty="0">
              <a:solidFill>
                <a:schemeClr val="tx1">
                  <a:lumMod val="75000"/>
                  <a:lumOff val="25000"/>
                </a:schemeClr>
              </a:solidFill>
            </a:endParaRPr>
          </a:p>
          <a:p>
            <a:pPr marL="465750" indent="-285750">
              <a:lnSpc>
                <a:spcPct val="200000"/>
              </a:lnSpc>
              <a:tabLst>
                <a:tab pos="252000" algn="l"/>
              </a:tabLst>
            </a:pPr>
            <a:endParaRPr lang="es-CL" sz="1600" dirty="0">
              <a:solidFill>
                <a:schemeClr val="tx1">
                  <a:lumMod val="75000"/>
                  <a:lumOff val="25000"/>
                </a:schemeClr>
              </a:solidFill>
            </a:endParaRPr>
          </a:p>
          <a:p>
            <a:pPr marL="180000" indent="0" algn="just">
              <a:buNone/>
              <a:tabLst>
                <a:tab pos="252000" algn="l"/>
              </a:tabLst>
            </a:pPr>
            <a:endParaRPr lang="es-CL" sz="1600" dirty="0"/>
          </a:p>
        </p:txBody>
      </p:sp>
      <p:sp>
        <p:nvSpPr>
          <p:cNvPr id="4" name="Marcador de pie de página 3"/>
          <p:cNvSpPr>
            <a:spLocks noGrp="1"/>
          </p:cNvSpPr>
          <p:nvPr>
            <p:ph type="ftr" sz="quarter" idx="11"/>
          </p:nvPr>
        </p:nvSpPr>
        <p:spPr/>
        <p:txBody>
          <a:bodyPr/>
          <a:lstStyle/>
          <a:p>
            <a:endParaRPr lang="es-ES"/>
          </a:p>
        </p:txBody>
      </p:sp>
      <p:sp>
        <p:nvSpPr>
          <p:cNvPr id="3" name="Marcador de número de diapositiva 2"/>
          <p:cNvSpPr>
            <a:spLocks noGrp="1"/>
          </p:cNvSpPr>
          <p:nvPr>
            <p:ph type="sldNum" sz="quarter" idx="12"/>
          </p:nvPr>
        </p:nvSpPr>
        <p:spPr/>
        <p:txBody>
          <a:bodyPr/>
          <a:lstStyle/>
          <a:p>
            <a:fld id="{C0F9E0D3-51B3-8D47-9FA0-6C6BA96BAD74}" type="slidenum">
              <a:rPr lang="es-ES" smtClean="0"/>
              <a:t>26</a:t>
            </a:fld>
            <a:endParaRPr lang="es-ES"/>
          </a:p>
        </p:txBody>
      </p:sp>
    </p:spTree>
    <p:extLst>
      <p:ext uri="{BB962C8B-B14F-4D97-AF65-F5344CB8AC3E}">
        <p14:creationId xmlns:p14="http://schemas.microsoft.com/office/powerpoint/2010/main" val="422477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8E066-6F06-1D55-129A-36D1213F9564}"/>
              </a:ext>
            </a:extLst>
          </p:cNvPr>
          <p:cNvSpPr>
            <a:spLocks noGrp="1"/>
          </p:cNvSpPr>
          <p:nvPr>
            <p:ph type="ctrTitle"/>
          </p:nvPr>
        </p:nvSpPr>
        <p:spPr>
          <a:xfrm>
            <a:off x="-335602" y="81234"/>
            <a:ext cx="5830416" cy="1470025"/>
          </a:xfrm>
        </p:spPr>
        <p:txBody>
          <a:bodyPr/>
          <a:lstStyle/>
          <a:p>
            <a:r>
              <a:rPr lang="es-CL" dirty="0"/>
              <a:t>Hoy veremos</a:t>
            </a:r>
          </a:p>
        </p:txBody>
      </p:sp>
      <p:sp>
        <p:nvSpPr>
          <p:cNvPr id="3" name="Marcador de texto 2">
            <a:extLst>
              <a:ext uri="{FF2B5EF4-FFF2-40B4-BE49-F238E27FC236}">
                <a16:creationId xmlns:a16="http://schemas.microsoft.com/office/drawing/2014/main" id="{7C3E177C-5598-9470-A219-091DAF452EF4}"/>
              </a:ext>
            </a:extLst>
          </p:cNvPr>
          <p:cNvSpPr>
            <a:spLocks noGrp="1"/>
          </p:cNvSpPr>
          <p:nvPr>
            <p:ph type="body" sz="quarter" idx="10"/>
          </p:nvPr>
        </p:nvSpPr>
        <p:spPr/>
        <p:txBody>
          <a:bodyPr/>
          <a:lstStyle/>
          <a:p>
            <a:endParaRPr lang="es-CL"/>
          </a:p>
        </p:txBody>
      </p:sp>
      <p:sp>
        <p:nvSpPr>
          <p:cNvPr id="4" name="Marcador de texto 3">
            <a:extLst>
              <a:ext uri="{FF2B5EF4-FFF2-40B4-BE49-F238E27FC236}">
                <a16:creationId xmlns:a16="http://schemas.microsoft.com/office/drawing/2014/main" id="{99CD20DF-0837-7273-9FAB-78CBA2446D32}"/>
              </a:ext>
            </a:extLst>
          </p:cNvPr>
          <p:cNvSpPr>
            <a:spLocks noGrp="1"/>
          </p:cNvSpPr>
          <p:nvPr>
            <p:ph type="body" sz="quarter" idx="11"/>
          </p:nvPr>
        </p:nvSpPr>
        <p:spPr>
          <a:xfrm>
            <a:off x="277062" y="1331590"/>
            <a:ext cx="4294938" cy="4111948"/>
          </a:xfrm>
        </p:spPr>
        <p:txBody>
          <a:bodyPr/>
          <a:lstStyle/>
          <a:p>
            <a:endParaRPr lang="es-CL" dirty="0"/>
          </a:p>
          <a:p>
            <a:pPr marL="342900" indent="-342900">
              <a:buFont typeface="Arial" panose="020B0604020202020204" pitchFamily="34" charset="0"/>
              <a:buChar char="•"/>
            </a:pPr>
            <a:endParaRPr lang="es-CL" dirty="0"/>
          </a:p>
          <a:p>
            <a:pPr marL="342900" indent="-342900">
              <a:buFont typeface="Arial" panose="020B0604020202020204" pitchFamily="34" charset="0"/>
              <a:buChar char="•"/>
            </a:pPr>
            <a:r>
              <a:rPr lang="es-CL" dirty="0" err="1"/>
              <a:t>Revision</a:t>
            </a:r>
            <a:r>
              <a:rPr lang="es-CL" dirty="0"/>
              <a:t> dudas prueba</a:t>
            </a:r>
          </a:p>
          <a:p>
            <a:pPr marL="342900" indent="-342900">
              <a:buFont typeface="Arial" panose="020B0604020202020204" pitchFamily="34" charset="0"/>
              <a:buChar char="•"/>
            </a:pPr>
            <a:r>
              <a:rPr lang="es-CL" dirty="0"/>
              <a:t>Probaremos base de datos local y </a:t>
            </a:r>
            <a:r>
              <a:rPr lang="es-CL" dirty="0" err="1"/>
              <a:t>cloud</a:t>
            </a:r>
            <a:r>
              <a:rPr lang="es-CL" dirty="0"/>
              <a:t> a modo expositivo</a:t>
            </a:r>
          </a:p>
          <a:p>
            <a:pPr marL="342900" indent="-342900">
              <a:buFont typeface="Arial" panose="020B0604020202020204" pitchFamily="34" charset="0"/>
              <a:buChar char="•"/>
            </a:pPr>
            <a:r>
              <a:rPr lang="es-CL" dirty="0"/>
              <a:t>API </a:t>
            </a:r>
            <a:r>
              <a:rPr lang="es-CL" dirty="0" err="1"/>
              <a:t>Rest</a:t>
            </a:r>
            <a:endParaRPr lang="es-CL" dirty="0"/>
          </a:p>
          <a:p>
            <a:pPr marL="342900" indent="-342900">
              <a:buFont typeface="Arial" panose="020B0604020202020204" pitchFamily="34" charset="0"/>
              <a:buChar char="•"/>
            </a:pPr>
            <a:r>
              <a:rPr lang="es-CL" dirty="0"/>
              <a:t>Django </a:t>
            </a:r>
            <a:r>
              <a:rPr lang="es-CL" dirty="0" err="1"/>
              <a:t>Rest</a:t>
            </a:r>
            <a:r>
              <a:rPr lang="es-CL" dirty="0"/>
              <a:t> Framework </a:t>
            </a:r>
            <a:r>
              <a:rPr lang="es-CL" dirty="0" err="1"/>
              <a:t>Introduccion</a:t>
            </a:r>
            <a:endParaRPr lang="es-CL" dirty="0"/>
          </a:p>
          <a:p>
            <a:endParaRPr lang="es-CL" dirty="0"/>
          </a:p>
        </p:txBody>
      </p:sp>
    </p:spTree>
    <p:extLst>
      <p:ext uri="{BB962C8B-B14F-4D97-AF65-F5344CB8AC3E}">
        <p14:creationId xmlns:p14="http://schemas.microsoft.com/office/powerpoint/2010/main" val="49403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134B8-FFFB-B906-7492-1DA5EBB5EE03}"/>
              </a:ext>
            </a:extLst>
          </p:cNvPr>
          <p:cNvSpPr>
            <a:spLocks noGrp="1"/>
          </p:cNvSpPr>
          <p:nvPr>
            <p:ph type="title"/>
          </p:nvPr>
        </p:nvSpPr>
        <p:spPr>
          <a:xfrm>
            <a:off x="457200" y="528637"/>
            <a:ext cx="5338936" cy="1143000"/>
          </a:xfrm>
        </p:spPr>
        <p:txBody>
          <a:bodyPr/>
          <a:lstStyle/>
          <a:p>
            <a:r>
              <a:rPr lang="es-CL" dirty="0"/>
              <a:t>Aprendizaje Esperado</a:t>
            </a:r>
          </a:p>
        </p:txBody>
      </p:sp>
      <p:sp>
        <p:nvSpPr>
          <p:cNvPr id="3" name="Marcador de pie de página 2">
            <a:extLst>
              <a:ext uri="{FF2B5EF4-FFF2-40B4-BE49-F238E27FC236}">
                <a16:creationId xmlns:a16="http://schemas.microsoft.com/office/drawing/2014/main" id="{D80EC68D-6946-54FA-120D-CF8FB42D632A}"/>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FDCB2764-BD86-7FE3-D054-799421DF3CCC}"/>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4</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E2F4DD72-BF63-C856-5EB4-98A0AAE40645}"/>
              </a:ext>
            </a:extLst>
          </p:cNvPr>
          <p:cNvSpPr>
            <a:spLocks noGrp="1"/>
          </p:cNvSpPr>
          <p:nvPr>
            <p:ph idx="13"/>
          </p:nvPr>
        </p:nvSpPr>
        <p:spPr>
          <a:xfrm>
            <a:off x="395287" y="1830389"/>
            <a:ext cx="8229600" cy="4525963"/>
          </a:xfrm>
        </p:spPr>
        <p:txBody>
          <a:bodyPr>
            <a:normAutofit/>
          </a:bodyPr>
          <a:lstStyle/>
          <a:p>
            <a:pPr marL="335280" marR="116840" indent="-335280" algn="l">
              <a:spcAft>
                <a:spcPts val="0"/>
              </a:spcAft>
            </a:pPr>
            <a:r>
              <a:rPr lang="es-CL" sz="2400" b="0" i="0" dirty="0">
                <a:solidFill>
                  <a:srgbClr val="333333"/>
                </a:solidFill>
                <a:effectLst/>
                <a:latin typeface="Calibri" panose="020F0502020204030204" pitchFamily="34" charset="0"/>
                <a:cs typeface="Calibri" panose="020F0502020204030204" pitchFamily="34" charset="0"/>
              </a:rPr>
              <a:t>2.1.1  Implementa </a:t>
            </a:r>
            <a:r>
              <a:rPr lang="es-CL" sz="2400" b="0" i="0" dirty="0" err="1">
                <a:solidFill>
                  <a:srgbClr val="333333"/>
                </a:solidFill>
                <a:effectLst/>
                <a:latin typeface="Calibri" panose="020F0502020204030204" pitchFamily="34" charset="0"/>
                <a:cs typeface="Calibri" panose="020F0502020204030204" pitchFamily="34" charset="0"/>
              </a:rPr>
              <a:t>DjangoRest</a:t>
            </a:r>
            <a:r>
              <a:rPr lang="es-CL" sz="2400" b="0" i="0" dirty="0">
                <a:solidFill>
                  <a:srgbClr val="333333"/>
                </a:solidFill>
                <a:effectLst/>
                <a:latin typeface="Calibri" panose="020F0502020204030204" pitchFamily="34" charset="0"/>
                <a:cs typeface="Calibri" panose="020F0502020204030204" pitchFamily="34" charset="0"/>
              </a:rPr>
              <a:t> Framework según requerimiento.</a:t>
            </a:r>
          </a:p>
          <a:p>
            <a:pPr marL="335280" marR="116840" indent="-335280" algn="l">
              <a:spcAft>
                <a:spcPts val="0"/>
              </a:spcAft>
            </a:pPr>
            <a:r>
              <a:rPr lang="es-CL" sz="2400" b="0" i="0" dirty="0">
                <a:solidFill>
                  <a:srgbClr val="333333"/>
                </a:solidFill>
                <a:effectLst/>
                <a:latin typeface="Calibri" panose="020F0502020204030204" pitchFamily="34" charset="0"/>
                <a:cs typeface="Calibri" panose="020F0502020204030204" pitchFamily="34" charset="0"/>
              </a:rPr>
              <a:t>2.1.2  Codifica instrucciones para validar autenticación según requerimiento.</a:t>
            </a:r>
          </a:p>
          <a:p>
            <a:pPr marL="335280" marR="116840" indent="-335280" algn="l">
              <a:spcAft>
                <a:spcPts val="0"/>
              </a:spcAft>
            </a:pPr>
            <a:r>
              <a:rPr lang="es-CL" sz="2400" b="0" i="0" dirty="0">
                <a:solidFill>
                  <a:srgbClr val="333333"/>
                </a:solidFill>
                <a:effectLst/>
                <a:latin typeface="Calibri" panose="020F0502020204030204" pitchFamily="34" charset="0"/>
                <a:cs typeface="Calibri" panose="020F0502020204030204" pitchFamily="34" charset="0"/>
              </a:rPr>
              <a:t>2.1.3   Codifica instrucciones que generan salidas en formato JSON según requerimiento.</a:t>
            </a:r>
          </a:p>
          <a:p>
            <a:pPr marL="335280" marR="116840" indent="-335280" algn="l">
              <a:spcAft>
                <a:spcPts val="0"/>
              </a:spcAft>
            </a:pPr>
            <a:r>
              <a:rPr lang="es-CL" sz="2400" b="0" i="0" dirty="0">
                <a:solidFill>
                  <a:srgbClr val="333333"/>
                </a:solidFill>
                <a:effectLst/>
                <a:latin typeface="Calibri" panose="020F0502020204030204" pitchFamily="34" charset="0"/>
                <a:cs typeface="Calibri" panose="020F0502020204030204" pitchFamily="34" charset="0"/>
              </a:rPr>
              <a:t>2.1.4     Cumple con las tareas asignadas en el tiempo definido.</a:t>
            </a:r>
          </a:p>
          <a:p>
            <a:pPr marL="335280" marR="116840" indent="-335280" algn="l">
              <a:spcAft>
                <a:spcPts val="0"/>
              </a:spcAft>
            </a:pPr>
            <a:r>
              <a:rPr lang="es-CL" sz="2400" b="0" i="0" dirty="0">
                <a:solidFill>
                  <a:srgbClr val="333333"/>
                </a:solidFill>
                <a:effectLst/>
                <a:latin typeface="Calibri" panose="020F0502020204030204" pitchFamily="34" charset="0"/>
                <a:cs typeface="Calibri" panose="020F0502020204030204" pitchFamily="34" charset="0"/>
              </a:rPr>
              <a:t>Aporta información e ideas , de acuerdo a la consecución de las tareas.</a:t>
            </a:r>
            <a:endParaRPr lang="es-C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667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5073-CA93-6ED0-8400-8A0FAC7E1070}"/>
              </a:ext>
            </a:extLst>
          </p:cNvPr>
          <p:cNvSpPr>
            <a:spLocks noGrp="1"/>
          </p:cNvSpPr>
          <p:nvPr>
            <p:ph type="title"/>
          </p:nvPr>
        </p:nvSpPr>
        <p:spPr/>
        <p:txBody>
          <a:bodyPr/>
          <a:lstStyle/>
          <a:p>
            <a:r>
              <a:rPr lang="es-CL" dirty="0"/>
              <a:t>Base de datos</a:t>
            </a:r>
          </a:p>
        </p:txBody>
      </p:sp>
      <p:sp>
        <p:nvSpPr>
          <p:cNvPr id="3" name="Marcador de pie de página 2">
            <a:extLst>
              <a:ext uri="{FF2B5EF4-FFF2-40B4-BE49-F238E27FC236}">
                <a16:creationId xmlns:a16="http://schemas.microsoft.com/office/drawing/2014/main" id="{5ADF2829-23C7-1CE0-4E1C-ED93B506D6BE}"/>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C33DB632-B353-0A6B-F6E9-23D8480046D0}"/>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5</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1341410B-9528-AE27-C518-132594ED3802}"/>
              </a:ext>
            </a:extLst>
          </p:cNvPr>
          <p:cNvSpPr>
            <a:spLocks noGrp="1"/>
          </p:cNvSpPr>
          <p:nvPr>
            <p:ph idx="13"/>
          </p:nvPr>
        </p:nvSpPr>
        <p:spPr/>
        <p:txBody>
          <a:bodyPr>
            <a:normAutofit/>
          </a:bodyPr>
          <a:lstStyle/>
          <a:p>
            <a:r>
              <a:rPr lang="es-CL" dirty="0"/>
              <a:t>Usaremos </a:t>
            </a:r>
            <a:r>
              <a:rPr lang="es-CL" dirty="0" err="1"/>
              <a:t>My</a:t>
            </a:r>
            <a:r>
              <a:rPr lang="es-CL" dirty="0"/>
              <a:t> SQL </a:t>
            </a:r>
          </a:p>
          <a:p>
            <a:pPr lvl="1"/>
            <a:r>
              <a:rPr lang="es-CL" dirty="0"/>
              <a:t>Dentro de clase configuraremos una y conectaremos una app a esta.</a:t>
            </a:r>
          </a:p>
          <a:p>
            <a:r>
              <a:rPr lang="es-CL" dirty="0"/>
              <a:t>[Paso a paso ] Cambiaremos nuestra configuración en </a:t>
            </a:r>
            <a:r>
              <a:rPr lang="es-CL" dirty="0" err="1"/>
              <a:t>django</a:t>
            </a:r>
            <a:endParaRPr lang="es-CL" dirty="0"/>
          </a:p>
          <a:p>
            <a:pPr lvl="1"/>
            <a:r>
              <a:rPr lang="es-CL" b="1" i="0" dirty="0">
                <a:effectLst/>
                <a:latin typeface="Söhne"/>
              </a:rPr>
              <a:t>Instalar el conector de la base de datos</a:t>
            </a:r>
          </a:p>
          <a:p>
            <a:pPr lvl="2"/>
            <a:r>
              <a:rPr lang="es-CL" b="0" i="0" dirty="0" err="1">
                <a:solidFill>
                  <a:srgbClr val="374151"/>
                </a:solidFill>
                <a:effectLst/>
                <a:latin typeface="Söhne"/>
              </a:rPr>
              <a:t>pip</a:t>
            </a:r>
            <a:r>
              <a:rPr lang="es-CL" b="0" i="0" dirty="0">
                <a:solidFill>
                  <a:srgbClr val="374151"/>
                </a:solidFill>
                <a:effectLst/>
                <a:latin typeface="Söhne"/>
              </a:rPr>
              <a:t> </a:t>
            </a:r>
            <a:r>
              <a:rPr lang="es-CL" b="0" i="0" dirty="0" err="1">
                <a:solidFill>
                  <a:srgbClr val="374151"/>
                </a:solidFill>
                <a:effectLst/>
                <a:latin typeface="Söhne"/>
              </a:rPr>
              <a:t>install</a:t>
            </a:r>
            <a:r>
              <a:rPr lang="es-CL" b="0" i="0" dirty="0">
                <a:solidFill>
                  <a:srgbClr val="374151"/>
                </a:solidFill>
                <a:effectLst/>
                <a:latin typeface="Söhne"/>
              </a:rPr>
              <a:t> </a:t>
            </a:r>
            <a:r>
              <a:rPr lang="es-CL" b="0" i="0" dirty="0" err="1">
                <a:solidFill>
                  <a:srgbClr val="374151"/>
                </a:solidFill>
                <a:effectLst/>
                <a:latin typeface="Söhne"/>
              </a:rPr>
              <a:t>mysqlclient</a:t>
            </a:r>
            <a:endParaRPr lang="es-CL" b="1" i="0" dirty="0">
              <a:effectLst/>
              <a:latin typeface="Söhne"/>
            </a:endParaRPr>
          </a:p>
          <a:p>
            <a:pPr lvl="1"/>
            <a:r>
              <a:rPr lang="es-CL" b="1" i="0" dirty="0">
                <a:effectLst/>
                <a:latin typeface="Söhne"/>
              </a:rPr>
              <a:t>Actualizar la configuración de la base de datos -&gt;</a:t>
            </a:r>
          </a:p>
          <a:p>
            <a:pPr marL="0" indent="0">
              <a:buNone/>
            </a:pPr>
            <a:br>
              <a:rPr lang="es-CL" dirty="0"/>
            </a:br>
            <a:endParaRPr lang="es-CL" b="1" i="0" dirty="0">
              <a:effectLst/>
              <a:latin typeface="Söhne"/>
            </a:endParaRPr>
          </a:p>
          <a:p>
            <a:pPr lvl="1"/>
            <a:endParaRPr lang="es-CL" b="1" i="0" dirty="0">
              <a:effectLst/>
              <a:latin typeface="Söhne"/>
            </a:endParaRPr>
          </a:p>
          <a:p>
            <a:endParaRPr lang="es-CL" dirty="0"/>
          </a:p>
        </p:txBody>
      </p:sp>
    </p:spTree>
    <p:extLst>
      <p:ext uri="{BB962C8B-B14F-4D97-AF65-F5344CB8AC3E}">
        <p14:creationId xmlns:p14="http://schemas.microsoft.com/office/powerpoint/2010/main" val="5778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5073-CA93-6ED0-8400-8A0FAC7E1070}"/>
              </a:ext>
            </a:extLst>
          </p:cNvPr>
          <p:cNvSpPr>
            <a:spLocks noGrp="1"/>
          </p:cNvSpPr>
          <p:nvPr>
            <p:ph type="title"/>
          </p:nvPr>
        </p:nvSpPr>
        <p:spPr/>
        <p:txBody>
          <a:bodyPr/>
          <a:lstStyle/>
          <a:p>
            <a:pPr lvl="1"/>
            <a:r>
              <a:rPr lang="es-CL" b="1" i="0" dirty="0">
                <a:effectLst/>
                <a:latin typeface="Söhne"/>
              </a:rPr>
              <a:t>Actualizar la configuración de la base de datos</a:t>
            </a:r>
          </a:p>
        </p:txBody>
      </p:sp>
      <p:sp>
        <p:nvSpPr>
          <p:cNvPr id="3" name="Marcador de pie de página 2">
            <a:extLst>
              <a:ext uri="{FF2B5EF4-FFF2-40B4-BE49-F238E27FC236}">
                <a16:creationId xmlns:a16="http://schemas.microsoft.com/office/drawing/2014/main" id="{5ADF2829-23C7-1CE0-4E1C-ED93B506D6BE}"/>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C33DB632-B353-0A6B-F6E9-23D8480046D0}"/>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6</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1341410B-9528-AE27-C518-132594ED3802}"/>
              </a:ext>
            </a:extLst>
          </p:cNvPr>
          <p:cNvSpPr>
            <a:spLocks noGrp="1"/>
          </p:cNvSpPr>
          <p:nvPr>
            <p:ph idx="13"/>
          </p:nvPr>
        </p:nvSpPr>
        <p:spPr/>
        <p:txBody>
          <a:bodyPr>
            <a:normAutofit fontScale="55000" lnSpcReduction="20000"/>
          </a:bodyPr>
          <a:lstStyle/>
          <a:p>
            <a:r>
              <a:rPr lang="es-CL" dirty="0"/>
              <a:t>DATABASES = {</a:t>
            </a:r>
          </a:p>
          <a:p>
            <a:r>
              <a:rPr lang="es-CL" dirty="0"/>
              <a:t>    'default': {</a:t>
            </a:r>
          </a:p>
          <a:p>
            <a:r>
              <a:rPr lang="es-CL" dirty="0"/>
              <a:t>        'ENGINE': '</a:t>
            </a:r>
            <a:r>
              <a:rPr lang="es-CL" dirty="0" err="1"/>
              <a:t>django.db.backends.mysql</a:t>
            </a:r>
            <a:r>
              <a:rPr lang="es-CL" dirty="0"/>
              <a:t>',</a:t>
            </a:r>
          </a:p>
          <a:p>
            <a:r>
              <a:rPr lang="es-CL" dirty="0"/>
              <a:t>        'HOST': '/</a:t>
            </a:r>
            <a:r>
              <a:rPr lang="es-CL" dirty="0" err="1"/>
              <a:t>cloudsql</a:t>
            </a:r>
            <a:r>
              <a:rPr lang="es-CL" dirty="0"/>
              <a:t>/YOUR_PROJECT_ID:REGION:INSTANCE_NAME',</a:t>
            </a:r>
          </a:p>
          <a:p>
            <a:r>
              <a:rPr lang="es-CL" dirty="0"/>
              <a:t>        'USER': '</a:t>
            </a:r>
            <a:r>
              <a:rPr lang="es-CL" dirty="0" err="1"/>
              <a:t>your_database_user</a:t>
            </a:r>
            <a:r>
              <a:rPr lang="es-CL" dirty="0"/>
              <a:t>',</a:t>
            </a:r>
          </a:p>
          <a:p>
            <a:r>
              <a:rPr lang="es-CL" dirty="0"/>
              <a:t>        'PASSWORD': '</a:t>
            </a:r>
            <a:r>
              <a:rPr lang="es-CL" dirty="0" err="1"/>
              <a:t>your_database_password</a:t>
            </a:r>
            <a:r>
              <a:rPr lang="es-CL" dirty="0"/>
              <a:t>',</a:t>
            </a:r>
          </a:p>
          <a:p>
            <a:r>
              <a:rPr lang="es-CL" dirty="0"/>
              <a:t>        'NAME': '</a:t>
            </a:r>
            <a:r>
              <a:rPr lang="es-CL" dirty="0" err="1"/>
              <a:t>your_database_name</a:t>
            </a:r>
            <a:r>
              <a:rPr lang="es-CL" dirty="0"/>
              <a:t>',</a:t>
            </a:r>
          </a:p>
          <a:p>
            <a:r>
              <a:rPr lang="es-CL" dirty="0"/>
              <a:t>        'OPTIONS': {</a:t>
            </a:r>
          </a:p>
          <a:p>
            <a:r>
              <a:rPr lang="es-CL" dirty="0"/>
              <a:t>            '</a:t>
            </a:r>
            <a:r>
              <a:rPr lang="es-CL" dirty="0" err="1"/>
              <a:t>sql_mode</a:t>
            </a:r>
            <a:r>
              <a:rPr lang="es-CL" dirty="0"/>
              <a:t>': '</a:t>
            </a:r>
            <a:r>
              <a:rPr lang="es-CL" dirty="0" err="1"/>
              <a:t>traditional</a:t>
            </a:r>
            <a:r>
              <a:rPr lang="es-CL" dirty="0"/>
              <a:t>',</a:t>
            </a:r>
          </a:p>
          <a:p>
            <a:r>
              <a:rPr lang="es-CL" dirty="0"/>
              <a:t>        },</a:t>
            </a:r>
          </a:p>
          <a:p>
            <a:r>
              <a:rPr lang="es-CL" dirty="0"/>
              <a:t>        'TEST': {</a:t>
            </a:r>
          </a:p>
          <a:p>
            <a:r>
              <a:rPr lang="es-CL" dirty="0"/>
              <a:t>            'NAME': '</a:t>
            </a:r>
            <a:r>
              <a:rPr lang="es-CL" dirty="0" err="1"/>
              <a:t>test_database_name</a:t>
            </a:r>
            <a:r>
              <a:rPr lang="es-CL" dirty="0"/>
              <a:t>',</a:t>
            </a:r>
          </a:p>
          <a:p>
            <a:r>
              <a:rPr lang="es-CL" dirty="0"/>
              <a:t>        },</a:t>
            </a:r>
          </a:p>
          <a:p>
            <a:r>
              <a:rPr lang="es-CL" dirty="0"/>
              <a:t>    }</a:t>
            </a:r>
          </a:p>
          <a:p>
            <a:r>
              <a:rPr lang="es-CL" dirty="0"/>
              <a:t>}</a:t>
            </a:r>
          </a:p>
          <a:p>
            <a:pPr marL="0" indent="0">
              <a:buNone/>
            </a:pPr>
            <a:br>
              <a:rPr lang="es-CL" dirty="0"/>
            </a:br>
            <a:endParaRPr lang="es-CL" b="1" i="0" dirty="0">
              <a:effectLst/>
              <a:latin typeface="Söhne"/>
            </a:endParaRPr>
          </a:p>
          <a:p>
            <a:pPr lvl="1"/>
            <a:endParaRPr lang="es-CL" b="1" i="0" dirty="0">
              <a:effectLst/>
              <a:latin typeface="Söhne"/>
            </a:endParaRPr>
          </a:p>
          <a:p>
            <a:endParaRPr lang="es-CL" dirty="0"/>
          </a:p>
        </p:txBody>
      </p:sp>
    </p:spTree>
    <p:extLst>
      <p:ext uri="{BB962C8B-B14F-4D97-AF65-F5344CB8AC3E}">
        <p14:creationId xmlns:p14="http://schemas.microsoft.com/office/powerpoint/2010/main" val="115372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5073-CA93-6ED0-8400-8A0FAC7E1070}"/>
              </a:ext>
            </a:extLst>
          </p:cNvPr>
          <p:cNvSpPr>
            <a:spLocks noGrp="1"/>
          </p:cNvSpPr>
          <p:nvPr>
            <p:ph type="title"/>
          </p:nvPr>
        </p:nvSpPr>
        <p:spPr/>
        <p:txBody>
          <a:bodyPr>
            <a:normAutofit/>
          </a:bodyPr>
          <a:lstStyle/>
          <a:p>
            <a:pPr lvl="1"/>
            <a:r>
              <a:rPr lang="es-CL" sz="3200" b="1" i="0" dirty="0">
                <a:effectLst/>
                <a:latin typeface="Söhne"/>
              </a:rPr>
              <a:t>Migrar la Base de Datos</a:t>
            </a:r>
          </a:p>
        </p:txBody>
      </p:sp>
      <p:sp>
        <p:nvSpPr>
          <p:cNvPr id="3" name="Marcador de pie de página 2">
            <a:extLst>
              <a:ext uri="{FF2B5EF4-FFF2-40B4-BE49-F238E27FC236}">
                <a16:creationId xmlns:a16="http://schemas.microsoft.com/office/drawing/2014/main" id="{5ADF2829-23C7-1CE0-4E1C-ED93B506D6BE}"/>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C33DB632-B353-0A6B-F6E9-23D8480046D0}"/>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7</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1341410B-9528-AE27-C518-132594ED3802}"/>
              </a:ext>
            </a:extLst>
          </p:cNvPr>
          <p:cNvSpPr>
            <a:spLocks noGrp="1"/>
          </p:cNvSpPr>
          <p:nvPr>
            <p:ph idx="13"/>
          </p:nvPr>
        </p:nvSpPr>
        <p:spPr/>
        <p:txBody>
          <a:bodyPr>
            <a:normAutofit fontScale="77500" lnSpcReduction="20000"/>
          </a:bodyPr>
          <a:lstStyle/>
          <a:p>
            <a:pPr algn="l"/>
            <a:r>
              <a:rPr lang="es-CL" b="1" i="0" dirty="0">
                <a:solidFill>
                  <a:srgbClr val="374151"/>
                </a:solidFill>
                <a:effectLst/>
                <a:latin typeface="Söhne"/>
              </a:rPr>
              <a:t>Realizar migraciones:</a:t>
            </a:r>
          </a:p>
          <a:p>
            <a:pPr lvl="1"/>
            <a:r>
              <a:rPr lang="es-CL" b="0" i="0" dirty="0" err="1">
                <a:solidFill>
                  <a:srgbClr val="374151"/>
                </a:solidFill>
                <a:effectLst/>
                <a:latin typeface="Söhne"/>
              </a:rPr>
              <a:t>python</a:t>
            </a:r>
            <a:r>
              <a:rPr lang="es-CL" b="0" i="0" dirty="0">
                <a:solidFill>
                  <a:srgbClr val="374151"/>
                </a:solidFill>
                <a:effectLst/>
                <a:latin typeface="Söhne"/>
              </a:rPr>
              <a:t> </a:t>
            </a:r>
            <a:r>
              <a:rPr lang="es-CL" b="0" i="0" dirty="0" err="1">
                <a:solidFill>
                  <a:srgbClr val="374151"/>
                </a:solidFill>
                <a:effectLst/>
                <a:latin typeface="Söhne"/>
              </a:rPr>
              <a:t>manage.py</a:t>
            </a:r>
            <a:r>
              <a:rPr lang="es-CL" b="0" i="0" dirty="0">
                <a:solidFill>
                  <a:srgbClr val="374151"/>
                </a:solidFill>
                <a:effectLst/>
                <a:latin typeface="Söhne"/>
              </a:rPr>
              <a:t> </a:t>
            </a:r>
            <a:r>
              <a:rPr lang="es-CL" b="0" i="0" dirty="0" err="1">
                <a:solidFill>
                  <a:srgbClr val="374151"/>
                </a:solidFill>
                <a:effectLst/>
                <a:latin typeface="Söhne"/>
              </a:rPr>
              <a:t>migrate</a:t>
            </a:r>
            <a:endParaRPr lang="es-CL" b="0" i="0" dirty="0">
              <a:solidFill>
                <a:srgbClr val="374151"/>
              </a:solidFill>
              <a:effectLst/>
              <a:latin typeface="Söhne"/>
            </a:endParaRPr>
          </a:p>
          <a:p>
            <a:pPr algn="l"/>
            <a:r>
              <a:rPr lang="es-CL" b="1" i="0" dirty="0">
                <a:solidFill>
                  <a:srgbClr val="374151"/>
                </a:solidFill>
                <a:effectLst/>
                <a:latin typeface="Söhne"/>
              </a:rPr>
              <a:t>Cargar datos iniciales (si es necesario):</a:t>
            </a:r>
          </a:p>
          <a:p>
            <a:pPr lvl="1"/>
            <a:r>
              <a:rPr lang="es-CL" b="0" i="0" dirty="0">
                <a:solidFill>
                  <a:srgbClr val="374151"/>
                </a:solidFill>
                <a:effectLst/>
                <a:latin typeface="Söhne"/>
              </a:rPr>
              <a:t>Si tienes datos iniciales que debes cargar en la nueva base de datos, utiliza el comando </a:t>
            </a:r>
            <a:r>
              <a:rPr lang="es-CL" dirty="0" err="1"/>
              <a:t>loaddata</a:t>
            </a:r>
            <a:r>
              <a:rPr lang="es-CL" b="0" i="0" dirty="0">
                <a:solidFill>
                  <a:srgbClr val="374151"/>
                </a:solidFill>
                <a:effectLst/>
                <a:latin typeface="Söhne"/>
              </a:rPr>
              <a:t> de Django.</a:t>
            </a:r>
          </a:p>
          <a:p>
            <a:pPr lvl="1"/>
            <a:r>
              <a:rPr lang="es-CL" b="0" i="0" dirty="0" err="1">
                <a:solidFill>
                  <a:srgbClr val="374151"/>
                </a:solidFill>
                <a:effectLst/>
                <a:latin typeface="Söhne"/>
              </a:rPr>
              <a:t>python</a:t>
            </a:r>
            <a:r>
              <a:rPr lang="es-CL" b="0" i="0" dirty="0">
                <a:solidFill>
                  <a:srgbClr val="374151"/>
                </a:solidFill>
                <a:effectLst/>
                <a:latin typeface="Söhne"/>
              </a:rPr>
              <a:t> </a:t>
            </a:r>
            <a:r>
              <a:rPr lang="es-CL" b="0" i="0" dirty="0" err="1">
                <a:solidFill>
                  <a:srgbClr val="374151"/>
                </a:solidFill>
                <a:effectLst/>
                <a:latin typeface="Söhne"/>
              </a:rPr>
              <a:t>manage.py</a:t>
            </a:r>
            <a:r>
              <a:rPr lang="es-CL" b="0" i="0" dirty="0">
                <a:solidFill>
                  <a:srgbClr val="374151"/>
                </a:solidFill>
                <a:effectLst/>
                <a:latin typeface="Söhne"/>
              </a:rPr>
              <a:t> </a:t>
            </a:r>
            <a:r>
              <a:rPr lang="es-CL" b="0" i="0" dirty="0" err="1">
                <a:solidFill>
                  <a:srgbClr val="374151"/>
                </a:solidFill>
                <a:effectLst/>
                <a:latin typeface="Söhne"/>
              </a:rPr>
              <a:t>loaddata</a:t>
            </a:r>
            <a:r>
              <a:rPr lang="es-CL" b="0" i="0" dirty="0">
                <a:solidFill>
                  <a:srgbClr val="374151"/>
                </a:solidFill>
                <a:effectLst/>
                <a:latin typeface="Söhne"/>
              </a:rPr>
              <a:t> </a:t>
            </a:r>
            <a:r>
              <a:rPr lang="es-CL" b="0" i="0" dirty="0" err="1">
                <a:solidFill>
                  <a:srgbClr val="374151"/>
                </a:solidFill>
                <a:effectLst/>
                <a:latin typeface="Söhne"/>
              </a:rPr>
              <a:t>your_fixture.json</a:t>
            </a:r>
            <a:endParaRPr lang="es-CL" b="0" i="0" dirty="0">
              <a:solidFill>
                <a:srgbClr val="374151"/>
              </a:solidFill>
              <a:effectLst/>
              <a:latin typeface="Söhne"/>
            </a:endParaRPr>
          </a:p>
          <a:p>
            <a:r>
              <a:rPr lang="es-CL" b="0" i="0" dirty="0">
                <a:solidFill>
                  <a:srgbClr val="374151"/>
                </a:solidFill>
                <a:effectLst/>
                <a:latin typeface="Söhne"/>
              </a:rPr>
              <a:t>BBDD </a:t>
            </a:r>
            <a:r>
              <a:rPr lang="es-CL" sz="2800" dirty="0">
                <a:solidFill>
                  <a:schemeClr val="tx1">
                    <a:lumMod val="75000"/>
                    <a:lumOff val="25000"/>
                  </a:schemeClr>
                </a:solidFill>
                <a:hlinkClick r:id="rId3"/>
              </a:rPr>
              <a:t>https://docs.djangoproject.com/en/4.2/topics/install/#database-installation</a:t>
            </a:r>
            <a:endParaRPr lang="es-CL" sz="2800" dirty="0">
              <a:solidFill>
                <a:schemeClr val="tx1">
                  <a:lumMod val="75000"/>
                  <a:lumOff val="25000"/>
                </a:schemeClr>
              </a:solidFill>
            </a:endParaRPr>
          </a:p>
          <a:p>
            <a:r>
              <a:rPr lang="es-CL" dirty="0">
                <a:solidFill>
                  <a:srgbClr val="374151"/>
                </a:solidFill>
                <a:latin typeface="Söhne"/>
              </a:rPr>
              <a:t>Instalar </a:t>
            </a:r>
            <a:r>
              <a:rPr lang="es-CL" dirty="0" err="1">
                <a:solidFill>
                  <a:srgbClr val="374151"/>
                </a:solidFill>
                <a:latin typeface="Söhne"/>
              </a:rPr>
              <a:t>MysqlServer</a:t>
            </a:r>
            <a:r>
              <a:rPr lang="es-CL" dirty="0">
                <a:solidFill>
                  <a:srgbClr val="374151"/>
                </a:solidFill>
                <a:latin typeface="Söhne"/>
              </a:rPr>
              <a:t> para </a:t>
            </a:r>
            <a:r>
              <a:rPr lang="es-CL" dirty="0" err="1">
                <a:solidFill>
                  <a:srgbClr val="374151"/>
                </a:solidFill>
                <a:latin typeface="Söhne"/>
              </a:rPr>
              <a:t>bbdd</a:t>
            </a:r>
            <a:r>
              <a:rPr lang="es-CL" dirty="0">
                <a:solidFill>
                  <a:srgbClr val="374151"/>
                </a:solidFill>
                <a:latin typeface="Söhne"/>
              </a:rPr>
              <a:t> local : </a:t>
            </a:r>
          </a:p>
          <a:p>
            <a:pPr lvl="1"/>
            <a:r>
              <a:rPr lang="es-CL" b="0" i="0" dirty="0">
                <a:solidFill>
                  <a:srgbClr val="374151"/>
                </a:solidFill>
                <a:effectLst/>
                <a:latin typeface="Söhne"/>
              </a:rPr>
              <a:t>https://</a:t>
            </a:r>
            <a:r>
              <a:rPr lang="es-CL" b="0" i="0" dirty="0" err="1">
                <a:solidFill>
                  <a:srgbClr val="374151"/>
                </a:solidFill>
                <a:effectLst/>
                <a:latin typeface="Söhne"/>
              </a:rPr>
              <a:t>dev.mysql.com</a:t>
            </a:r>
            <a:r>
              <a:rPr lang="es-CL" b="0" i="0" dirty="0">
                <a:solidFill>
                  <a:srgbClr val="374151"/>
                </a:solidFill>
                <a:effectLst/>
                <a:latin typeface="Söhne"/>
              </a:rPr>
              <a:t>/</a:t>
            </a:r>
            <a:r>
              <a:rPr lang="es-CL" b="0" i="0" dirty="0" err="1">
                <a:solidFill>
                  <a:srgbClr val="374151"/>
                </a:solidFill>
                <a:effectLst/>
                <a:latin typeface="Söhne"/>
              </a:rPr>
              <a:t>downloads</a:t>
            </a:r>
            <a:r>
              <a:rPr lang="es-CL" b="0" i="0" dirty="0">
                <a:solidFill>
                  <a:srgbClr val="374151"/>
                </a:solidFill>
                <a:effectLst/>
                <a:latin typeface="Söhne"/>
              </a:rPr>
              <a:t>/</a:t>
            </a:r>
            <a:r>
              <a:rPr lang="es-CL" b="0" i="0" dirty="0" err="1">
                <a:solidFill>
                  <a:srgbClr val="374151"/>
                </a:solidFill>
                <a:effectLst/>
                <a:latin typeface="Söhne"/>
              </a:rPr>
              <a:t>mysql</a:t>
            </a:r>
            <a:r>
              <a:rPr lang="es-CL" b="0" i="0" dirty="0">
                <a:solidFill>
                  <a:srgbClr val="374151"/>
                </a:solidFill>
                <a:effectLst/>
                <a:latin typeface="Söhne"/>
              </a:rPr>
              <a:t>/</a:t>
            </a:r>
          </a:p>
          <a:p>
            <a:pPr marL="0" indent="0">
              <a:buNone/>
            </a:pPr>
            <a:br>
              <a:rPr lang="es-CL" b="0" i="0" dirty="0">
                <a:solidFill>
                  <a:srgbClr val="374151"/>
                </a:solidFill>
                <a:effectLst/>
                <a:latin typeface="Söhne"/>
              </a:rPr>
            </a:br>
            <a:endParaRPr lang="es-CL" b="0" i="0" dirty="0">
              <a:solidFill>
                <a:srgbClr val="374151"/>
              </a:solidFill>
              <a:effectLst/>
              <a:latin typeface="Söhne"/>
            </a:endParaRPr>
          </a:p>
          <a:p>
            <a:pPr marL="0" indent="0">
              <a:buNone/>
            </a:pPr>
            <a:br>
              <a:rPr lang="es-CL" dirty="0"/>
            </a:br>
            <a:endParaRPr lang="es-CL" b="1" i="0" dirty="0">
              <a:effectLst/>
              <a:latin typeface="Söhne"/>
            </a:endParaRPr>
          </a:p>
          <a:p>
            <a:pPr lvl="1"/>
            <a:endParaRPr lang="es-CL" b="1" i="0" dirty="0">
              <a:effectLst/>
              <a:latin typeface="Söhne"/>
            </a:endParaRPr>
          </a:p>
          <a:p>
            <a:endParaRPr lang="es-CL" dirty="0"/>
          </a:p>
        </p:txBody>
      </p:sp>
    </p:spTree>
    <p:extLst>
      <p:ext uri="{BB962C8B-B14F-4D97-AF65-F5344CB8AC3E}">
        <p14:creationId xmlns:p14="http://schemas.microsoft.com/office/powerpoint/2010/main" val="297567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62705-FD64-0227-0A14-39A3E33B7A1C}"/>
              </a:ext>
            </a:extLst>
          </p:cNvPr>
          <p:cNvSpPr>
            <a:spLocks noGrp="1"/>
          </p:cNvSpPr>
          <p:nvPr>
            <p:ph type="title"/>
          </p:nvPr>
        </p:nvSpPr>
        <p:spPr/>
        <p:txBody>
          <a:bodyPr/>
          <a:lstStyle/>
          <a:p>
            <a:r>
              <a:rPr lang="es-CL" dirty="0"/>
              <a:t>Base de datos Cloud</a:t>
            </a:r>
          </a:p>
        </p:txBody>
      </p:sp>
      <p:sp>
        <p:nvSpPr>
          <p:cNvPr id="3" name="Marcador de pie de página 2">
            <a:extLst>
              <a:ext uri="{FF2B5EF4-FFF2-40B4-BE49-F238E27FC236}">
                <a16:creationId xmlns:a16="http://schemas.microsoft.com/office/drawing/2014/main" id="{B2759F37-64D8-6DF2-DDCD-E2FFE84C9FCD}"/>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859383B1-63BE-AC5A-EF53-303424DF546E}"/>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8</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1D94BE6D-BC33-69A4-42F8-36F3398CAE8F}"/>
              </a:ext>
            </a:extLst>
          </p:cNvPr>
          <p:cNvSpPr>
            <a:spLocks noGrp="1"/>
          </p:cNvSpPr>
          <p:nvPr>
            <p:ph idx="13"/>
          </p:nvPr>
        </p:nvSpPr>
        <p:spPr/>
        <p:txBody>
          <a:bodyPr/>
          <a:lstStyle/>
          <a:p>
            <a:r>
              <a:rPr lang="es-CL" dirty="0"/>
              <a:t>La conexión desde bases de datos locales actualmente ha cambiado por temas de seguridad:</a:t>
            </a:r>
          </a:p>
          <a:p>
            <a:pPr lvl="1"/>
            <a:r>
              <a:rPr lang="es-CL" dirty="0"/>
              <a:t>Las verificaciones por </a:t>
            </a:r>
            <a:r>
              <a:rPr lang="es-CL" dirty="0" err="1"/>
              <a:t>cloud</a:t>
            </a:r>
            <a:r>
              <a:rPr lang="es-CL" dirty="0"/>
              <a:t> suelen realizarse autenticándose contra el el proveedor de la base de datos (AWS o GCP)</a:t>
            </a:r>
          </a:p>
          <a:p>
            <a:pPr lvl="1"/>
            <a:r>
              <a:rPr lang="es-CL" dirty="0"/>
              <a:t>Necesitamos de un proxy para poder relacionar nuestra </a:t>
            </a:r>
            <a:r>
              <a:rPr lang="es-CL" dirty="0" err="1"/>
              <a:t>ip</a:t>
            </a:r>
            <a:r>
              <a:rPr lang="es-CL" dirty="0"/>
              <a:t> hacia la </a:t>
            </a:r>
            <a:r>
              <a:rPr lang="es-CL" dirty="0" err="1"/>
              <a:t>ip</a:t>
            </a:r>
            <a:r>
              <a:rPr lang="es-CL" dirty="0"/>
              <a:t> del servidor de </a:t>
            </a:r>
            <a:r>
              <a:rPr lang="es-CL" dirty="0" err="1"/>
              <a:t>bbdd</a:t>
            </a:r>
            <a:r>
              <a:rPr lang="es-CL" dirty="0"/>
              <a:t> </a:t>
            </a:r>
            <a:r>
              <a:rPr lang="es-CL" dirty="0" err="1"/>
              <a:t>cloud</a:t>
            </a:r>
            <a:endParaRPr lang="es-CL" dirty="0"/>
          </a:p>
          <a:p>
            <a:pPr lvl="2"/>
            <a:r>
              <a:rPr lang="es-CL" dirty="0"/>
              <a:t>Para esto debemos autenticarnos como los usuarios de la Nube (Servidor) y servidor local donde se ejecuta nuestra aplicación por y se abre en el Browser (Cliente)</a:t>
            </a:r>
          </a:p>
        </p:txBody>
      </p:sp>
    </p:spTree>
    <p:extLst>
      <p:ext uri="{BB962C8B-B14F-4D97-AF65-F5344CB8AC3E}">
        <p14:creationId xmlns:p14="http://schemas.microsoft.com/office/powerpoint/2010/main" val="51490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176A2-A80C-5804-C263-CDBC8EBECF76}"/>
              </a:ext>
            </a:extLst>
          </p:cNvPr>
          <p:cNvSpPr>
            <a:spLocks noGrp="1"/>
          </p:cNvSpPr>
          <p:nvPr>
            <p:ph type="title"/>
          </p:nvPr>
        </p:nvSpPr>
        <p:spPr/>
        <p:txBody>
          <a:bodyPr/>
          <a:lstStyle/>
          <a:p>
            <a:r>
              <a:rPr lang="es-CL" dirty="0"/>
              <a:t>Proxy </a:t>
            </a:r>
          </a:p>
        </p:txBody>
      </p:sp>
      <p:sp>
        <p:nvSpPr>
          <p:cNvPr id="3" name="Marcador de pie de página 2">
            <a:extLst>
              <a:ext uri="{FF2B5EF4-FFF2-40B4-BE49-F238E27FC236}">
                <a16:creationId xmlns:a16="http://schemas.microsoft.com/office/drawing/2014/main" id="{F6550E4E-67DA-8355-0E7C-14A84AF81DFB}"/>
              </a:ext>
            </a:extLst>
          </p:cNvPr>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Marcador de número de diapositiva 3">
            <a:extLst>
              <a:ext uri="{FF2B5EF4-FFF2-40B4-BE49-F238E27FC236}">
                <a16:creationId xmlns:a16="http://schemas.microsoft.com/office/drawing/2014/main" id="{9C3A4075-2B98-AA5C-6858-E4E61ED7FC41}"/>
              </a:ext>
            </a:extLst>
          </p:cNvPr>
          <p:cNvSpPr>
            <a:spLocks noGrp="1"/>
          </p:cNvSpPr>
          <p:nvPr>
            <p:ph type="sldNum" sz="quarter" idx="12"/>
          </p:nvPr>
        </p:nvSpPr>
        <p:spPr/>
        <p:txBody>
          <a:bodyPr/>
          <a:lstStyle/>
          <a:p>
            <a:pPr defTabSz="457200">
              <a:defRPr/>
            </a:pPr>
            <a:fld id="{9DC25825-B1DE-1B44-BAFE-9EA3DBC1CEEA}" type="slidenum">
              <a:rPr lang="es-ES" smtClean="0">
                <a:solidFill>
                  <a:prstClr val="black">
                    <a:tint val="75000"/>
                  </a:prstClr>
                </a:solidFill>
              </a:rPr>
              <a:pPr defTabSz="457200">
                <a:defRPr/>
              </a:pPr>
              <a:t>9</a:t>
            </a:fld>
            <a:endParaRPr lang="es-ES">
              <a:solidFill>
                <a:prstClr val="black">
                  <a:tint val="75000"/>
                </a:prstClr>
              </a:solidFill>
            </a:endParaRPr>
          </a:p>
        </p:txBody>
      </p:sp>
      <p:sp>
        <p:nvSpPr>
          <p:cNvPr id="5" name="Marcador de contenido 4">
            <a:extLst>
              <a:ext uri="{FF2B5EF4-FFF2-40B4-BE49-F238E27FC236}">
                <a16:creationId xmlns:a16="http://schemas.microsoft.com/office/drawing/2014/main" id="{969E080A-D714-650A-EE5A-B89B8B33649F}"/>
              </a:ext>
            </a:extLst>
          </p:cNvPr>
          <p:cNvSpPr>
            <a:spLocks noGrp="1"/>
          </p:cNvSpPr>
          <p:nvPr>
            <p:ph idx="13"/>
          </p:nvPr>
        </p:nvSpPr>
        <p:spPr/>
        <p:txBody>
          <a:bodyPr>
            <a:normAutofit/>
          </a:bodyPr>
          <a:lstStyle/>
          <a:p>
            <a:r>
              <a:rPr lang="es-CL" dirty="0"/>
              <a:t>Brevemente dado que nos interesa ser CLOUD NATIVE (Completamente en nube)</a:t>
            </a:r>
          </a:p>
          <a:p>
            <a:r>
              <a:rPr lang="es-CL" b="0" i="0" dirty="0">
                <a:solidFill>
                  <a:srgbClr val="0F0F0F"/>
                </a:solidFill>
                <a:effectLst/>
                <a:latin typeface="Söhne"/>
              </a:rPr>
              <a:t>Un servidor intermediario que actúa como un punto de conexión entre un cliente y otro servidor. </a:t>
            </a:r>
          </a:p>
          <a:p>
            <a:r>
              <a:rPr lang="es-CL" b="0" i="0" dirty="0">
                <a:solidFill>
                  <a:srgbClr val="0F0F0F"/>
                </a:solidFill>
                <a:effectLst/>
                <a:latin typeface="Söhne"/>
              </a:rPr>
              <a:t>El proxy procesa las solicitudes del cliente y las reenvía al servidor de destino, actuando como un representante en nombre del cliente.</a:t>
            </a:r>
          </a:p>
        </p:txBody>
      </p:sp>
    </p:spTree>
    <p:extLst>
      <p:ext uri="{BB962C8B-B14F-4D97-AF65-F5344CB8AC3E}">
        <p14:creationId xmlns:p14="http://schemas.microsoft.com/office/powerpoint/2010/main" val="829708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Escriba el nombre de la instancia  de participación o tema&amp;quot;&quot;/&gt;&lt;property id=&quot;20307&quot; value=&quot;256&quot;/&gt;&lt;/object&gt;&lt;object type=&quot;3&quot; unique_id=&quot;10004&quot;&gt;&lt;property id=&quot;20148&quot; value=&quot;5&quot;/&gt;&lt;property id=&quot;20300&quot; value=&quot;Slide 2 - &amp;quot;Índice de Contenido&amp;quot;&quot;/&gt;&lt;property id=&quot;20307&quot; value=&quot;262&quot;/&gt;&lt;/object&gt;&lt;object type=&quot;3&quot; unique_id=&quot;10010&quot;&gt;&lt;property id=&quot;20148&quot; value=&quot;5&quot;/&gt;&lt;property id=&quot;20300&quot; value=&quot;Slide 7 - &amp;quot;Escriba el nombre de la instancia  de participación o tema&amp;quot;&quot;/&gt;&lt;property id=&quot;20307&quot; value=&quot;261&quot;/&gt;&lt;/object&gt;&lt;object type=&quot;3&quot; unique_id=&quot;10089&quot;&gt;&lt;property id=&quot;20148&quot; value=&quot;5&quot;/&gt;&lt;property id=&quot;20300&quot; value=&quot;Slide 3 - &amp;quot;Presentación de temas: &amp;quot;&quot;/&gt;&lt;property id=&quot;20307&quot; value=&quot;263&quot;/&gt;&lt;/object&gt;&lt;object type=&quot;3&quot; unique_id=&quot;10125&quot;&gt;&lt;property id=&quot;20148&quot; value=&quot;5&quot;/&gt;&lt;property id=&quot;20300&quot; value=&quot;Slide 4 - &amp;quot;Tema 1: Alteraciones bioquímicas&amp;quot;&quot;/&gt;&lt;property id=&quot;20307&quot; value=&quot;264&quot;/&gt;&lt;/object&gt;&lt;object type=&quot;3&quot; unique_id=&quot;10126&quot;&gt;&lt;property id=&quot;20148&quot; value=&quot;5&quot;/&gt;&lt;property id=&quot;20300&quot; value=&quot;Slide 5 - &amp;quot;Conclusiones&amp;quot;&quot;/&gt;&lt;property id=&quot;20307&quot; value=&quot;265&quot;/&gt;&lt;/object&gt;&lt;object type=&quot;3&quot; unique_id=&quot;10127&quot;&gt;&lt;property id=&quot;20148&quot; value=&quot;5&quot;/&gt;&lt;property id=&quot;20300&quot; value=&quot;Slide 6 - &amp;quot;Bibliografía&amp;quot;&quot;/&gt;&lt;property id=&quot;20307&quot; value=&quot;266&quot;/&gt;&lt;/object&gt;&lt;/object&gt;&lt;object type=&quot;8&quot; unique_id=&quot;10020&quot;&gt;&lt;/object&gt;&lt;/object&gt;&lt;/database&gt;"/>
  <p:tag name="ISPRING_RESOURCE_PATHS_HASH_2" val="68f67140c2dbc790efbde71ff1f073f621e6a944"/>
  <p:tag name="SECTOMILLISECCONVERTED" val="1"/>
</p:tagLst>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INACAP2017.potx" id="{F1545786-228D-4577-903D-371615BC4283}" vid="{824646AA-9942-4AB1-8816-2A82BB9ADD6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INACAP2017.potx" id="{F1545786-228D-4577-903D-371615BC4283}" vid="{71E36411-6304-46CA-B658-3C496EDF0A58}"/>
    </a:ext>
  </a:extLst>
</a:theme>
</file>

<file path=ppt/theme/theme3.xml><?xml version="1.0" encoding="utf-8"?>
<a:theme xmlns:a="http://schemas.openxmlformats.org/drawingml/2006/main" name="4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INACAP2017.potx" id="{F1545786-228D-4577-903D-371615BC4283}" vid="{E2FAE59F-98E0-4095-B780-215D62F91E3F}"/>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0DE8A2076F06A44BB2BE65E50FA778C" ma:contentTypeVersion="0" ma:contentTypeDescription="Crear nuevo documento." ma:contentTypeScope="" ma:versionID="b58743f9116d70ab89cf07d0cf49ade0">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C2BF76-BB0A-4267-BEFD-4A85DFE432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7BC7EFF-F6A5-46A1-B973-BC543C86928B}">
  <ds:schemaRefs>
    <ds:schemaRef ds:uri="http://purl.org/dc/dcmitype/"/>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AF2F9DA8-E6EE-4A55-B1BF-8F222A7179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12990</TotalTime>
  <Words>3164</Words>
  <Application>Microsoft Macintosh PowerPoint</Application>
  <PresentationFormat>Presentación en pantalla (4:3)</PresentationFormat>
  <Paragraphs>347</Paragraphs>
  <Slides>26</Slides>
  <Notes>9</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26</vt:i4>
      </vt:variant>
    </vt:vector>
  </HeadingPairs>
  <TitlesOfParts>
    <vt:vector size="35" baseType="lpstr">
      <vt:lpstr>Arial</vt:lpstr>
      <vt:lpstr>Calibri</vt:lpstr>
      <vt:lpstr>Helvetica Neue</vt:lpstr>
      <vt:lpstr>Menlo</vt:lpstr>
      <vt:lpstr>Söhne</vt:lpstr>
      <vt:lpstr>Söhne Mono</vt:lpstr>
      <vt:lpstr>1_Tema de Office</vt:lpstr>
      <vt:lpstr>2_Tema de Office</vt:lpstr>
      <vt:lpstr>4_Tema de Office</vt:lpstr>
      <vt:lpstr>Desarrollo Backend</vt:lpstr>
      <vt:lpstr>Previamente</vt:lpstr>
      <vt:lpstr>Hoy veremos</vt:lpstr>
      <vt:lpstr>Aprendizaje Esperado</vt:lpstr>
      <vt:lpstr>Base de datos</vt:lpstr>
      <vt:lpstr>Actualizar la configuración de la base de datos</vt:lpstr>
      <vt:lpstr>Migrar la Base de Datos</vt:lpstr>
      <vt:lpstr>Base de datos Cloud</vt:lpstr>
      <vt:lpstr>Proxy </vt:lpstr>
      <vt:lpstr>Proxy SQL</vt:lpstr>
      <vt:lpstr>Proxy - Beneficios </vt:lpstr>
      <vt:lpstr>Ejemplo de conexión con Proxy (SQL) LOCAL </vt:lpstr>
      <vt:lpstr>Instalación Cloud SQL Proxy</vt:lpstr>
      <vt:lpstr>Ejecutamos el proxy y configuramos nuestro Django Project</vt:lpstr>
      <vt:lpstr>Ejecutamos el proxy y configuramos nuestro Django Project</vt:lpstr>
      <vt:lpstr>Django Rest Framework</vt:lpstr>
      <vt:lpstr>API REST / API RESTful</vt:lpstr>
      <vt:lpstr>API REST – METODOS DE ACCESO</vt:lpstr>
      <vt:lpstr>Herramienta - Postman</vt:lpstr>
      <vt:lpstr>Postman Frontend</vt:lpstr>
      <vt:lpstr>Programemos nuestra extensión de DRF</vt:lpstr>
      <vt:lpstr>Ahora creamos las vistas tipo API Rest</vt:lpstr>
      <vt:lpstr>Presentación de PowerPoint</vt:lpstr>
      <vt:lpstr>URLS </vt:lpstr>
      <vt:lpstr>URLS </vt:lpstr>
      <vt:lpstr>Referencias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Jescica Puschel Oyaneder</dc:creator>
  <cp:lastModifiedBy>GUILLERMO SEBASTIAN CARCAMO DIAZ</cp:lastModifiedBy>
  <cp:revision>177</cp:revision>
  <dcterms:created xsi:type="dcterms:W3CDTF">2015-11-09T19:21:12Z</dcterms:created>
  <dcterms:modified xsi:type="dcterms:W3CDTF">2023-11-25T14:41:52Z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0x010100F0DE8A2076F06A44BB2BE65E50FA778C</vt:lpwstr>
  </property>
</Properties>
</file>