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8288000" cy="10287000"/>
  <p:notesSz cx="6858000" cy="9144000"/>
  <p:embeddedFontLst>
    <p:embeddedFont>
      <p:font typeface="Agrandir Bold" panose="020B0604020202020204" charset="0"/>
      <p:regular r:id="rId49"/>
    </p:embeddedFont>
    <p:embeddedFont>
      <p:font typeface="Calibri" panose="020F0502020204030204" pitchFamily="34" charset="0"/>
      <p:regular r:id="rId50"/>
      <p:bold r:id="rId51"/>
      <p:italic r:id="rId52"/>
      <p:boldItalic r:id="rId53"/>
    </p:embeddedFont>
    <p:embeddedFont>
      <p:font typeface="Montserrat" panose="020B0604020202020204" charset="0"/>
      <p:regular r:id="rId54"/>
    </p:embeddedFont>
    <p:embeddedFont>
      <p:font typeface="Montserrat Bold" panose="020B0604020202020204" charset="0"/>
      <p:regular r:id="rId55"/>
    </p:embeddedFont>
    <p:embeddedFont>
      <p:font typeface="Montserrat Classic" panose="020B0604020202020204" charset="0"/>
      <p:regular r:id="rId56"/>
    </p:embeddedFont>
    <p:embeddedFont>
      <p:font typeface="Open Sans" panose="020B0604020202020204" charset="0"/>
      <p:regular r:id="rId57"/>
    </p:embeddedFont>
    <p:embeddedFont>
      <p:font typeface="Open Sans Bold" panose="020B0604020202020204"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5098" y="1702763"/>
            <a:ext cx="7376940" cy="6881474"/>
          </a:xfrm>
          <a:custGeom>
            <a:avLst/>
            <a:gdLst/>
            <a:ahLst/>
            <a:cxnLst/>
            <a:rect l="l" t="t" r="r" b="b"/>
            <a:pathLst>
              <a:path w="7376940" h="6881474">
                <a:moveTo>
                  <a:pt x="0" y="0"/>
                </a:moveTo>
                <a:lnTo>
                  <a:pt x="7376939" y="0"/>
                </a:lnTo>
                <a:lnTo>
                  <a:pt x="7376939" y="6881474"/>
                </a:lnTo>
                <a:lnTo>
                  <a:pt x="0" y="68814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AutoShape 4"/>
          <p:cNvSpPr/>
          <p:nvPr/>
        </p:nvSpPr>
        <p:spPr>
          <a:xfrm>
            <a:off x="-1536078" y="1457325"/>
            <a:ext cx="4764386" cy="64770"/>
          </a:xfrm>
          <a:prstGeom prst="line">
            <a:avLst/>
          </a:prstGeom>
          <a:ln w="857250" cap="rnd">
            <a:solidFill>
              <a:srgbClr val="43B4BE"/>
            </a:solidFill>
            <a:prstDash val="solid"/>
            <a:headEnd type="none" w="sm" len="sm"/>
            <a:tailEnd type="none" w="sm" len="sm"/>
          </a:ln>
        </p:spPr>
      </p:sp>
      <p:sp>
        <p:nvSpPr>
          <p:cNvPr id="5" name="AutoShape 5"/>
          <p:cNvSpPr/>
          <p:nvPr/>
        </p:nvSpPr>
        <p:spPr>
          <a:xfrm>
            <a:off x="1028700" y="6658472"/>
            <a:ext cx="5085066" cy="0"/>
          </a:xfrm>
          <a:prstGeom prst="line">
            <a:avLst/>
          </a:prstGeom>
          <a:ln w="952500" cap="rnd">
            <a:solidFill>
              <a:srgbClr val="43B4BE"/>
            </a:solidFill>
            <a:prstDash val="solid"/>
            <a:headEnd type="none" w="sm" len="sm"/>
            <a:tailEnd type="none" w="sm" len="sm"/>
          </a:ln>
        </p:spPr>
      </p:sp>
      <p:sp>
        <p:nvSpPr>
          <p:cNvPr id="6" name="Freeform 6"/>
          <p:cNvSpPr/>
          <p:nvPr/>
        </p:nvSpPr>
        <p:spPr>
          <a:xfrm>
            <a:off x="16702512" y="498685"/>
            <a:ext cx="3083349" cy="1552887"/>
          </a:xfrm>
          <a:custGeom>
            <a:avLst/>
            <a:gdLst/>
            <a:ahLst/>
            <a:cxnLst/>
            <a:rect l="l" t="t" r="r" b="b"/>
            <a:pathLst>
              <a:path w="3083349" h="1552887">
                <a:moveTo>
                  <a:pt x="0" y="0"/>
                </a:moveTo>
                <a:lnTo>
                  <a:pt x="3083350" y="0"/>
                </a:lnTo>
                <a:lnTo>
                  <a:pt x="3083350" y="1552887"/>
                </a:lnTo>
                <a:lnTo>
                  <a:pt x="0" y="15528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7148563" y="9051811"/>
            <a:ext cx="1060016" cy="1235189"/>
          </a:xfrm>
          <a:custGeom>
            <a:avLst/>
            <a:gdLst/>
            <a:ahLst/>
            <a:cxnLst/>
            <a:rect l="l" t="t" r="r" b="b"/>
            <a:pathLst>
              <a:path w="1060016" h="1235189">
                <a:moveTo>
                  <a:pt x="0" y="0"/>
                </a:moveTo>
                <a:lnTo>
                  <a:pt x="1060017" y="0"/>
                </a:lnTo>
                <a:lnTo>
                  <a:pt x="1060017" y="1235189"/>
                </a:lnTo>
                <a:lnTo>
                  <a:pt x="0" y="12351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695325" y="3398806"/>
            <a:ext cx="8384819" cy="1897266"/>
          </a:xfrm>
          <a:prstGeom prst="rect">
            <a:avLst/>
          </a:prstGeom>
        </p:spPr>
        <p:txBody>
          <a:bodyPr lIns="0" tIns="0" rIns="0" bIns="0" rtlCol="0" anchor="t">
            <a:spAutoFit/>
          </a:bodyPr>
          <a:lstStyle/>
          <a:p>
            <a:pPr algn="l">
              <a:lnSpc>
                <a:spcPts val="4945"/>
              </a:lnSpc>
            </a:pPr>
            <a:r>
              <a:rPr lang="en-US" sz="4945">
                <a:solidFill>
                  <a:srgbClr val="1E3048"/>
                </a:solidFill>
                <a:latin typeface="Montserrat Classic"/>
                <a:ea typeface="Montserrat Classic"/>
                <a:cs typeface="Montserrat Classic"/>
                <a:sym typeface="Montserrat Classic"/>
              </a:rPr>
              <a:t>From Features to Insights: A Comprehensive Analysis of Housing Prices</a:t>
            </a:r>
          </a:p>
        </p:txBody>
      </p:sp>
      <p:sp>
        <p:nvSpPr>
          <p:cNvPr id="9" name="TextBox 9"/>
          <p:cNvSpPr txBox="1"/>
          <p:nvPr/>
        </p:nvSpPr>
        <p:spPr>
          <a:xfrm>
            <a:off x="14550652" y="8689017"/>
            <a:ext cx="1954003" cy="356235"/>
          </a:xfrm>
          <a:prstGeom prst="rect">
            <a:avLst/>
          </a:prstGeom>
        </p:spPr>
        <p:txBody>
          <a:bodyPr lIns="0" tIns="0" rIns="0" bIns="0" rtlCol="0" anchor="t">
            <a:spAutoFit/>
          </a:bodyPr>
          <a:lstStyle/>
          <a:p>
            <a:pPr algn="r">
              <a:lnSpc>
                <a:spcPts val="2940"/>
              </a:lnSpc>
            </a:pPr>
            <a:r>
              <a:rPr lang="en-US" sz="2100">
                <a:solidFill>
                  <a:srgbClr val="1E3048"/>
                </a:solidFill>
                <a:latin typeface="Montserrat"/>
                <a:ea typeface="Montserrat"/>
                <a:cs typeface="Montserrat"/>
                <a:sym typeface="Montserrat"/>
              </a:rPr>
              <a:t>Get Started</a:t>
            </a:r>
          </a:p>
        </p:txBody>
      </p:sp>
      <p:sp>
        <p:nvSpPr>
          <p:cNvPr id="10" name="TextBox 10"/>
          <p:cNvSpPr txBox="1"/>
          <p:nvPr/>
        </p:nvSpPr>
        <p:spPr>
          <a:xfrm>
            <a:off x="1401221" y="6422569"/>
            <a:ext cx="4340024" cy="471805"/>
          </a:xfrm>
          <a:prstGeom prst="rect">
            <a:avLst/>
          </a:prstGeom>
        </p:spPr>
        <p:txBody>
          <a:bodyPr lIns="0" tIns="0" rIns="0" bIns="0" rtlCol="0" anchor="t">
            <a:spAutoFit/>
          </a:bodyPr>
          <a:lstStyle/>
          <a:p>
            <a:pPr algn="ctr">
              <a:lnSpc>
                <a:spcPts val="3919"/>
              </a:lnSpc>
            </a:pPr>
            <a:r>
              <a:rPr lang="en-US" sz="2799" dirty="0">
                <a:solidFill>
                  <a:srgbClr val="FFFFFF"/>
                </a:solidFill>
                <a:latin typeface="Montserrat"/>
                <a:ea typeface="Montserrat"/>
                <a:cs typeface="Montserrat"/>
                <a:sym typeface="Montserrat"/>
              </a:rPr>
              <a:t>YASSINE ELMOUHI</a:t>
            </a:r>
          </a:p>
        </p:txBody>
      </p:sp>
      <p:sp>
        <p:nvSpPr>
          <p:cNvPr id="11" name="TextBox 11"/>
          <p:cNvSpPr txBox="1"/>
          <p:nvPr/>
        </p:nvSpPr>
        <p:spPr>
          <a:xfrm>
            <a:off x="695325" y="1241108"/>
            <a:ext cx="2532984" cy="504826"/>
          </a:xfrm>
          <a:prstGeom prst="rect">
            <a:avLst/>
          </a:prstGeom>
        </p:spPr>
        <p:txBody>
          <a:bodyPr lIns="0" tIns="0" rIns="0" bIns="0" rtlCol="0" anchor="t">
            <a:spAutoFit/>
          </a:bodyPr>
          <a:lstStyle/>
          <a:p>
            <a:pPr algn="l">
              <a:lnSpc>
                <a:spcPts val="4199"/>
              </a:lnSpc>
            </a:pPr>
            <a:r>
              <a:rPr lang="en-US" sz="2999" spc="44">
                <a:solidFill>
                  <a:srgbClr val="FFFFFF"/>
                </a:solidFill>
                <a:latin typeface="Montserrat Classic"/>
                <a:ea typeface="Montserrat Classic"/>
                <a:cs typeface="Montserrat Classic"/>
                <a:sym typeface="Montserrat Classic"/>
              </a:rPr>
              <a:t>BCG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80444" y="1965144"/>
            <a:ext cx="7548699" cy="7548699"/>
            <a:chOff x="0" y="0"/>
            <a:chExt cx="812800" cy="812800"/>
          </a:xfrm>
        </p:grpSpPr>
        <p:sp>
          <p:nvSpPr>
            <p:cNvPr id="3" name="Freeform 3"/>
            <p:cNvSpPr/>
            <p:nvPr/>
          </p:nvSpPr>
          <p:spPr>
            <a:xfrm>
              <a:off x="0" y="0"/>
              <a:ext cx="812800" cy="812800"/>
            </a:xfrm>
            <a:custGeom>
              <a:avLst/>
              <a:gdLst/>
              <a:ahLst/>
              <a:cxnLst/>
              <a:rect l="l" t="t" r="r" b="b"/>
              <a:pathLst>
                <a:path w="812800" h="812800">
                  <a:moveTo>
                    <a:pt x="23589" y="0"/>
                  </a:moveTo>
                  <a:lnTo>
                    <a:pt x="789211" y="0"/>
                  </a:lnTo>
                  <a:cubicBezTo>
                    <a:pt x="802239" y="0"/>
                    <a:pt x="812800" y="10561"/>
                    <a:pt x="812800" y="23589"/>
                  </a:cubicBezTo>
                  <a:lnTo>
                    <a:pt x="812800" y="789211"/>
                  </a:lnTo>
                  <a:cubicBezTo>
                    <a:pt x="812800" y="802239"/>
                    <a:pt x="802239" y="812800"/>
                    <a:pt x="789211" y="812800"/>
                  </a:cubicBezTo>
                  <a:lnTo>
                    <a:pt x="23589" y="812800"/>
                  </a:lnTo>
                  <a:cubicBezTo>
                    <a:pt x="10561" y="812800"/>
                    <a:pt x="0" y="802239"/>
                    <a:pt x="0" y="789211"/>
                  </a:cubicBezTo>
                  <a:lnTo>
                    <a:pt x="0" y="23589"/>
                  </a:lnTo>
                  <a:cubicBezTo>
                    <a:pt x="0" y="10561"/>
                    <a:pt x="10561" y="0"/>
                    <a:pt x="23589" y="0"/>
                  </a:cubicBezTo>
                  <a:close/>
                </a:path>
              </a:pathLst>
            </a:custGeom>
            <a:blipFill>
              <a:blip r:embed="rId2"/>
              <a:stretch>
                <a:fillRect t="-9869" b="-9869"/>
              </a:stretch>
            </a:blipFill>
          </p:spPr>
        </p:sp>
      </p:grpSp>
      <p:sp>
        <p:nvSpPr>
          <p:cNvPr id="4" name="TextBox 4"/>
          <p:cNvSpPr txBox="1"/>
          <p:nvPr/>
        </p:nvSpPr>
        <p:spPr>
          <a:xfrm>
            <a:off x="1582117" y="591750"/>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FINDING VARIABLES WITH MISSING VALUES</a:t>
            </a:r>
          </a:p>
        </p:txBody>
      </p:sp>
      <p:sp>
        <p:nvSpPr>
          <p:cNvPr id="5" name="TextBox 5"/>
          <p:cNvSpPr txBox="1"/>
          <p:nvPr/>
        </p:nvSpPr>
        <p:spPr>
          <a:xfrm>
            <a:off x="1028700" y="3066737"/>
            <a:ext cx="7266330" cy="5808155"/>
          </a:xfrm>
          <a:prstGeom prst="rect">
            <a:avLst/>
          </a:prstGeom>
        </p:spPr>
        <p:txBody>
          <a:bodyPr lIns="0" tIns="0" rIns="0" bIns="0" rtlCol="0" anchor="t">
            <a:spAutoFit/>
          </a:bodyPr>
          <a:lstStyle/>
          <a:p>
            <a:pPr marL="551623" lvl="1" indent="-275812" algn="l">
              <a:lnSpc>
                <a:spcPts val="3832"/>
              </a:lnSpc>
              <a:buFont typeface="Arial"/>
              <a:buChar char="•"/>
            </a:pPr>
            <a:r>
              <a:rPr lang="en-US" sz="2554" b="1">
                <a:solidFill>
                  <a:srgbClr val="000000"/>
                </a:solidFill>
                <a:latin typeface="Montserrat Bold"/>
                <a:ea typeface="Montserrat Bold"/>
                <a:cs typeface="Montserrat Bold"/>
                <a:sym typeface="Montserrat Bold"/>
              </a:rPr>
              <a:t>Variables with over </a:t>
            </a:r>
            <a:r>
              <a:rPr lang="en-US" sz="2554" b="1">
                <a:solidFill>
                  <a:srgbClr val="F7323C"/>
                </a:solidFill>
                <a:latin typeface="Montserrat Bold"/>
                <a:ea typeface="Montserrat Bold"/>
                <a:cs typeface="Montserrat Bold"/>
                <a:sym typeface="Montserrat Bold"/>
              </a:rPr>
              <a:t>45% missing values</a:t>
            </a:r>
            <a:r>
              <a:rPr lang="en-US" sz="2554" b="1">
                <a:solidFill>
                  <a:srgbClr val="000000"/>
                </a:solidFill>
                <a:latin typeface="Montserrat Bold"/>
                <a:ea typeface="Montserrat Bold"/>
                <a:cs typeface="Montserrat Bold"/>
                <a:sym typeface="Montserrat Bold"/>
              </a:rPr>
              <a:t> were </a:t>
            </a:r>
            <a:r>
              <a:rPr lang="en-US" sz="2554" b="1">
                <a:solidFill>
                  <a:srgbClr val="015F8C"/>
                </a:solidFill>
                <a:latin typeface="Montserrat Bold"/>
                <a:ea typeface="Montserrat Bold"/>
                <a:cs typeface="Montserrat Bold"/>
                <a:sym typeface="Montserrat Bold"/>
              </a:rPr>
              <a:t>removed</a:t>
            </a:r>
            <a:r>
              <a:rPr lang="en-US" sz="2554" b="1">
                <a:solidFill>
                  <a:srgbClr val="000000"/>
                </a:solidFill>
                <a:latin typeface="Montserrat Bold"/>
                <a:ea typeface="Montserrat Bold"/>
                <a:cs typeface="Montserrat Bold"/>
                <a:sym typeface="Montserrat Bold"/>
              </a:rPr>
              <a:t> to maintain data quality and consistency. </a:t>
            </a:r>
          </a:p>
          <a:p>
            <a:pPr marL="551623" lvl="1" indent="-275812" algn="l">
              <a:lnSpc>
                <a:spcPts val="3832"/>
              </a:lnSpc>
              <a:buFont typeface="Arial"/>
              <a:buChar char="•"/>
            </a:pPr>
            <a:r>
              <a:rPr lang="en-US" sz="2554" b="1">
                <a:solidFill>
                  <a:srgbClr val="000000"/>
                </a:solidFill>
                <a:latin typeface="Montserrat Bold"/>
                <a:ea typeface="Montserrat Bold"/>
                <a:cs typeface="Montserrat Bold"/>
                <a:sym typeface="Montserrat Bold"/>
              </a:rPr>
              <a:t>For the remaining missing values, we’ll address them after conducting dimensionality reduction. This approach ensures we don’t fill variables that may later be discarded and avoids potential biases in correlation and feature relationship studies.</a:t>
            </a:r>
          </a:p>
          <a:p>
            <a:pPr algn="l">
              <a:lnSpc>
                <a:spcPts val="3832"/>
              </a:lnSpc>
            </a:pPr>
            <a:endParaRPr lang="en-US" sz="2554" b="1">
              <a:solidFill>
                <a:srgbClr val="000000"/>
              </a:solidFill>
              <a:latin typeface="Montserrat Bold"/>
              <a:ea typeface="Montserrat Bold"/>
              <a:cs typeface="Montserrat Bold"/>
              <a:sym typeface="Montserrat Bold"/>
            </a:endParaRPr>
          </a:p>
        </p:txBody>
      </p:sp>
      <p:sp>
        <p:nvSpPr>
          <p:cNvPr id="6" name="AutoShape 6"/>
          <p:cNvSpPr/>
          <p:nvPr/>
        </p:nvSpPr>
        <p:spPr>
          <a:xfrm>
            <a:off x="9876336" y="5729968"/>
            <a:ext cx="7956913" cy="19050"/>
          </a:xfrm>
          <a:prstGeom prst="line">
            <a:avLst/>
          </a:prstGeom>
          <a:ln w="38100" cap="flat">
            <a:solidFill>
              <a:srgbClr val="F7323C"/>
            </a:solidFill>
            <a:prstDash val="sysDash"/>
            <a:headEnd type="none" w="sm" len="sm"/>
            <a:tailEnd type="none" w="sm" len="sm"/>
          </a:ln>
        </p:spPr>
      </p:sp>
      <p:sp>
        <p:nvSpPr>
          <p:cNvPr id="7" name="TextBox 7"/>
          <p:cNvSpPr txBox="1"/>
          <p:nvPr/>
        </p:nvSpPr>
        <p:spPr>
          <a:xfrm>
            <a:off x="17259300" y="9532892"/>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84647" y="2069561"/>
            <a:ext cx="10203608" cy="7548699"/>
            <a:chOff x="0" y="0"/>
            <a:chExt cx="1098665" cy="812800"/>
          </a:xfrm>
        </p:grpSpPr>
        <p:sp>
          <p:nvSpPr>
            <p:cNvPr id="3" name="Freeform 3"/>
            <p:cNvSpPr/>
            <p:nvPr/>
          </p:nvSpPr>
          <p:spPr>
            <a:xfrm>
              <a:off x="0" y="0"/>
              <a:ext cx="1098665" cy="812800"/>
            </a:xfrm>
            <a:custGeom>
              <a:avLst/>
              <a:gdLst/>
              <a:ahLst/>
              <a:cxnLst/>
              <a:rect l="l" t="t" r="r" b="b"/>
              <a:pathLst>
                <a:path w="1098665" h="812800">
                  <a:moveTo>
                    <a:pt x="17451" y="0"/>
                  </a:moveTo>
                  <a:lnTo>
                    <a:pt x="1081214" y="0"/>
                  </a:lnTo>
                  <a:cubicBezTo>
                    <a:pt x="1090852" y="0"/>
                    <a:pt x="1098665" y="7813"/>
                    <a:pt x="1098665" y="17451"/>
                  </a:cubicBezTo>
                  <a:lnTo>
                    <a:pt x="1098665" y="795349"/>
                  </a:lnTo>
                  <a:cubicBezTo>
                    <a:pt x="1098665" y="804987"/>
                    <a:pt x="1090852" y="812800"/>
                    <a:pt x="1081214" y="812800"/>
                  </a:cubicBezTo>
                  <a:lnTo>
                    <a:pt x="17451" y="812800"/>
                  </a:lnTo>
                  <a:cubicBezTo>
                    <a:pt x="7813" y="812800"/>
                    <a:pt x="0" y="804987"/>
                    <a:pt x="0" y="795349"/>
                  </a:cubicBezTo>
                  <a:lnTo>
                    <a:pt x="0" y="17451"/>
                  </a:lnTo>
                  <a:cubicBezTo>
                    <a:pt x="0" y="7813"/>
                    <a:pt x="7813" y="0"/>
                    <a:pt x="17451" y="0"/>
                  </a:cubicBezTo>
                  <a:close/>
                </a:path>
              </a:pathLst>
            </a:custGeom>
            <a:blipFill>
              <a:blip r:embed="rId2"/>
              <a:stretch>
                <a:fillRect r="-30650"/>
              </a:stretch>
            </a:blipFill>
          </p:spPr>
        </p:sp>
      </p:grpSp>
      <p:sp>
        <p:nvSpPr>
          <p:cNvPr id="4" name="TextBox 4"/>
          <p:cNvSpPr txBox="1"/>
          <p:nvPr/>
        </p:nvSpPr>
        <p:spPr>
          <a:xfrm>
            <a:off x="225879" y="295275"/>
            <a:ext cx="18435073" cy="1533525"/>
          </a:xfrm>
          <a:prstGeom prst="rect">
            <a:avLst/>
          </a:prstGeom>
        </p:spPr>
        <p:txBody>
          <a:bodyPr lIns="0" tIns="0" rIns="0" bIns="0" rtlCol="0" anchor="t">
            <a:spAutoFit/>
          </a:bodyPr>
          <a:lstStyle/>
          <a:p>
            <a:pPr algn="l">
              <a:lnSpc>
                <a:spcPts val="6066"/>
              </a:lnSpc>
            </a:pPr>
            <a:r>
              <a:rPr lang="en-US" sz="5055">
                <a:solidFill>
                  <a:srgbClr val="06213C"/>
                </a:solidFill>
                <a:latin typeface="Montserrat Classic"/>
                <a:ea typeface="Montserrat Classic"/>
                <a:cs typeface="Montserrat Classic"/>
                <a:sym typeface="Montserrat Classic"/>
              </a:rPr>
              <a:t>3 -CORRELATION ANALYSIS AND FEATURE REDUCTION</a:t>
            </a:r>
          </a:p>
          <a:p>
            <a:pPr marL="0" lvl="0" indent="0" algn="l">
              <a:lnSpc>
                <a:spcPts val="6066"/>
              </a:lnSpc>
              <a:spcBef>
                <a:spcPct val="0"/>
              </a:spcBef>
            </a:pPr>
            <a:endParaRPr lang="en-US" sz="5055">
              <a:solidFill>
                <a:srgbClr val="06213C"/>
              </a:solidFill>
              <a:latin typeface="Montserrat Classic"/>
              <a:ea typeface="Montserrat Classic"/>
              <a:cs typeface="Montserrat Classic"/>
              <a:sym typeface="Montserrat Classic"/>
            </a:endParaRPr>
          </a:p>
        </p:txBody>
      </p:sp>
      <p:sp>
        <p:nvSpPr>
          <p:cNvPr id="5" name="TextBox 5"/>
          <p:cNvSpPr txBox="1"/>
          <p:nvPr/>
        </p:nvSpPr>
        <p:spPr>
          <a:xfrm>
            <a:off x="518316" y="6059271"/>
            <a:ext cx="7266330" cy="2407730"/>
          </a:xfrm>
          <a:prstGeom prst="rect">
            <a:avLst/>
          </a:prstGeom>
        </p:spPr>
        <p:txBody>
          <a:bodyPr lIns="0" tIns="0" rIns="0" bIns="0" rtlCol="0" anchor="t">
            <a:spAutoFit/>
          </a:bodyPr>
          <a:lstStyle/>
          <a:p>
            <a:pPr algn="l">
              <a:lnSpc>
                <a:spcPts val="3832"/>
              </a:lnSpc>
            </a:pPr>
            <a:r>
              <a:rPr lang="en-US" sz="2554" b="1">
                <a:solidFill>
                  <a:srgbClr val="000000"/>
                </a:solidFill>
                <a:latin typeface="Montserrat Bold"/>
                <a:ea typeface="Montserrat Bold"/>
                <a:cs typeface="Montserrat Bold"/>
                <a:sym typeface="Montserrat Bold"/>
              </a:rPr>
              <a:t>To perform correlation analysis and feature reduction effectively, we need to preprocess categorical variables.</a:t>
            </a:r>
          </a:p>
          <a:p>
            <a:pPr marL="551623" lvl="1" indent="-275812" algn="l">
              <a:lnSpc>
                <a:spcPts val="3832"/>
              </a:lnSpc>
              <a:buFont typeface="Arial"/>
              <a:buChar char="•"/>
            </a:pPr>
            <a:r>
              <a:rPr lang="en-US" sz="2554" b="1">
                <a:solidFill>
                  <a:srgbClr val="103668"/>
                </a:solidFill>
                <a:latin typeface="Montserrat Bold"/>
                <a:ea typeface="Montserrat Bold"/>
                <a:cs typeface="Montserrat Bold"/>
                <a:sym typeface="Montserrat Bold"/>
              </a:rPr>
              <a:t>Mapping ordinal variables</a:t>
            </a:r>
          </a:p>
          <a:p>
            <a:pPr marL="551623" lvl="1" indent="-275812" algn="l">
              <a:lnSpc>
                <a:spcPts val="3832"/>
              </a:lnSpc>
              <a:buFont typeface="Arial"/>
              <a:buChar char="•"/>
            </a:pPr>
            <a:r>
              <a:rPr lang="en-US" sz="2554" b="1">
                <a:solidFill>
                  <a:srgbClr val="103668"/>
                </a:solidFill>
                <a:latin typeface="Montserrat Bold"/>
                <a:ea typeface="Montserrat Bold"/>
                <a:cs typeface="Montserrat Bold"/>
                <a:sym typeface="Montserrat Bold"/>
              </a:rPr>
              <a:t>Nominal variables one-hot encoding</a:t>
            </a:r>
          </a:p>
        </p:txBody>
      </p:sp>
      <p:sp>
        <p:nvSpPr>
          <p:cNvPr id="6" name="TextBox 6"/>
          <p:cNvSpPr txBox="1"/>
          <p:nvPr/>
        </p:nvSpPr>
        <p:spPr>
          <a:xfrm>
            <a:off x="838200" y="1247775"/>
            <a:ext cx="18435073"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3-1 CATEGORICAL VARIABLE REVIEW</a:t>
            </a:r>
          </a:p>
        </p:txBody>
      </p:sp>
      <p:sp>
        <p:nvSpPr>
          <p:cNvPr id="7" name="TextBox 7"/>
          <p:cNvSpPr txBox="1"/>
          <p:nvPr/>
        </p:nvSpPr>
        <p:spPr>
          <a:xfrm>
            <a:off x="17259300" y="970398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8897" y="3236678"/>
            <a:ext cx="14282669" cy="5323206"/>
            <a:chOff x="0" y="0"/>
            <a:chExt cx="1098665" cy="409477"/>
          </a:xfrm>
        </p:grpSpPr>
        <p:sp>
          <p:nvSpPr>
            <p:cNvPr id="3" name="Freeform 3"/>
            <p:cNvSpPr/>
            <p:nvPr/>
          </p:nvSpPr>
          <p:spPr>
            <a:xfrm>
              <a:off x="0" y="0"/>
              <a:ext cx="1098665" cy="409477"/>
            </a:xfrm>
            <a:custGeom>
              <a:avLst/>
              <a:gdLst/>
              <a:ahLst/>
              <a:cxnLst/>
              <a:rect l="l" t="t" r="r" b="b"/>
              <a:pathLst>
                <a:path w="1098665" h="409477">
                  <a:moveTo>
                    <a:pt x="12467" y="0"/>
                  </a:moveTo>
                  <a:lnTo>
                    <a:pt x="1086198" y="0"/>
                  </a:lnTo>
                  <a:cubicBezTo>
                    <a:pt x="1093083" y="0"/>
                    <a:pt x="1098665" y="5582"/>
                    <a:pt x="1098665" y="12467"/>
                  </a:cubicBezTo>
                  <a:lnTo>
                    <a:pt x="1098665" y="397010"/>
                  </a:lnTo>
                  <a:cubicBezTo>
                    <a:pt x="1098665" y="403895"/>
                    <a:pt x="1093083" y="409477"/>
                    <a:pt x="1086198" y="409477"/>
                  </a:cubicBezTo>
                  <a:lnTo>
                    <a:pt x="12467" y="409477"/>
                  </a:lnTo>
                  <a:cubicBezTo>
                    <a:pt x="5582" y="409477"/>
                    <a:pt x="0" y="403895"/>
                    <a:pt x="0" y="397010"/>
                  </a:cubicBezTo>
                  <a:lnTo>
                    <a:pt x="0" y="12467"/>
                  </a:lnTo>
                  <a:cubicBezTo>
                    <a:pt x="0" y="5582"/>
                    <a:pt x="5582" y="0"/>
                    <a:pt x="12467" y="0"/>
                  </a:cubicBezTo>
                  <a:close/>
                </a:path>
              </a:pathLst>
            </a:custGeom>
            <a:blipFill>
              <a:blip r:embed="rId2"/>
              <a:stretch>
                <a:fillRect r="-9618"/>
              </a:stretch>
            </a:blipFill>
          </p:spPr>
        </p:sp>
      </p:grpSp>
      <p:sp>
        <p:nvSpPr>
          <p:cNvPr id="4" name="TextBox 4"/>
          <p:cNvSpPr txBox="1"/>
          <p:nvPr/>
        </p:nvSpPr>
        <p:spPr>
          <a:xfrm>
            <a:off x="225879" y="295275"/>
            <a:ext cx="18435073" cy="1533525"/>
          </a:xfrm>
          <a:prstGeom prst="rect">
            <a:avLst/>
          </a:prstGeom>
        </p:spPr>
        <p:txBody>
          <a:bodyPr lIns="0" tIns="0" rIns="0" bIns="0" rtlCol="0" anchor="t">
            <a:spAutoFit/>
          </a:bodyPr>
          <a:lstStyle/>
          <a:p>
            <a:pPr algn="l">
              <a:lnSpc>
                <a:spcPts val="6066"/>
              </a:lnSpc>
            </a:pPr>
            <a:r>
              <a:rPr lang="en-US" sz="5055">
                <a:solidFill>
                  <a:srgbClr val="06213C"/>
                </a:solidFill>
                <a:latin typeface="Montserrat Classic"/>
                <a:ea typeface="Montserrat Classic"/>
                <a:cs typeface="Montserrat Classic"/>
                <a:sym typeface="Montserrat Classic"/>
              </a:rPr>
              <a:t>3 -CORRELATION ANALYSIS AND FEATURE REDUCTION</a:t>
            </a:r>
          </a:p>
          <a:p>
            <a:pPr marL="0" lvl="0" indent="0" algn="l">
              <a:lnSpc>
                <a:spcPts val="6066"/>
              </a:lnSpc>
              <a:spcBef>
                <a:spcPct val="0"/>
              </a:spcBef>
            </a:pPr>
            <a:endParaRPr lang="en-US" sz="5055">
              <a:solidFill>
                <a:srgbClr val="06213C"/>
              </a:solidFill>
              <a:latin typeface="Montserrat Classic"/>
              <a:ea typeface="Montserrat Classic"/>
              <a:cs typeface="Montserrat Classic"/>
              <a:sym typeface="Montserrat Classic"/>
            </a:endParaRPr>
          </a:p>
        </p:txBody>
      </p:sp>
      <p:sp>
        <p:nvSpPr>
          <p:cNvPr id="5" name="TextBox 5"/>
          <p:cNvSpPr txBox="1"/>
          <p:nvPr/>
        </p:nvSpPr>
        <p:spPr>
          <a:xfrm>
            <a:off x="838200" y="1247775"/>
            <a:ext cx="17449800" cy="11525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3.2 MAPPING ORDINAL VARIABLES &amp; ONE-HOT ENCODING NOMINAL VARIABLE</a:t>
            </a:r>
          </a:p>
        </p:txBody>
      </p:sp>
      <p:sp>
        <p:nvSpPr>
          <p:cNvPr id="6" name="TextBox 6"/>
          <p:cNvSpPr txBox="1"/>
          <p:nvPr/>
        </p:nvSpPr>
        <p:spPr>
          <a:xfrm>
            <a:off x="17259300" y="96678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40954" y="1776412"/>
            <a:ext cx="12806092" cy="8054176"/>
            <a:chOff x="0" y="0"/>
            <a:chExt cx="1234624" cy="776496"/>
          </a:xfrm>
        </p:grpSpPr>
        <p:sp>
          <p:nvSpPr>
            <p:cNvPr id="3" name="Freeform 3"/>
            <p:cNvSpPr/>
            <p:nvPr/>
          </p:nvSpPr>
          <p:spPr>
            <a:xfrm>
              <a:off x="0" y="0"/>
              <a:ext cx="1234624" cy="776496"/>
            </a:xfrm>
            <a:custGeom>
              <a:avLst/>
              <a:gdLst/>
              <a:ahLst/>
              <a:cxnLst/>
              <a:rect l="l" t="t" r="r" b="b"/>
              <a:pathLst>
                <a:path w="1234624" h="776496">
                  <a:moveTo>
                    <a:pt x="13905" y="0"/>
                  </a:moveTo>
                  <a:lnTo>
                    <a:pt x="1220719" y="0"/>
                  </a:lnTo>
                  <a:cubicBezTo>
                    <a:pt x="1224407" y="0"/>
                    <a:pt x="1227944" y="1465"/>
                    <a:pt x="1230551" y="4073"/>
                  </a:cubicBezTo>
                  <a:cubicBezTo>
                    <a:pt x="1233159" y="6680"/>
                    <a:pt x="1234624" y="10217"/>
                    <a:pt x="1234624" y="13905"/>
                  </a:cubicBezTo>
                  <a:lnTo>
                    <a:pt x="1234624" y="762591"/>
                  </a:lnTo>
                  <a:cubicBezTo>
                    <a:pt x="1234624" y="770271"/>
                    <a:pt x="1228399" y="776496"/>
                    <a:pt x="1220719" y="776496"/>
                  </a:cubicBezTo>
                  <a:lnTo>
                    <a:pt x="13905" y="776496"/>
                  </a:lnTo>
                  <a:cubicBezTo>
                    <a:pt x="10217" y="776496"/>
                    <a:pt x="6680" y="775031"/>
                    <a:pt x="4073" y="772423"/>
                  </a:cubicBezTo>
                  <a:cubicBezTo>
                    <a:pt x="1465" y="769816"/>
                    <a:pt x="0" y="766279"/>
                    <a:pt x="0" y="762591"/>
                  </a:cubicBezTo>
                  <a:lnTo>
                    <a:pt x="0" y="13905"/>
                  </a:lnTo>
                  <a:cubicBezTo>
                    <a:pt x="0" y="6225"/>
                    <a:pt x="6225" y="0"/>
                    <a:pt x="13905" y="0"/>
                  </a:cubicBezTo>
                  <a:close/>
                </a:path>
              </a:pathLst>
            </a:custGeom>
            <a:blipFill>
              <a:blip r:embed="rId2"/>
              <a:stretch>
                <a:fillRect t="-728" b="-42172"/>
              </a:stretch>
            </a:blipFill>
          </p:spPr>
        </p:sp>
      </p:grpSp>
      <p:sp>
        <p:nvSpPr>
          <p:cNvPr id="4" name="TextBox 4"/>
          <p:cNvSpPr txBox="1"/>
          <p:nvPr/>
        </p:nvSpPr>
        <p:spPr>
          <a:xfrm>
            <a:off x="492637" y="271462"/>
            <a:ext cx="18435073" cy="1504950"/>
          </a:xfrm>
          <a:prstGeom prst="rect">
            <a:avLst/>
          </a:prstGeom>
        </p:spPr>
        <p:txBody>
          <a:bodyPr lIns="0" tIns="0" rIns="0" bIns="0" rtlCol="0" anchor="t">
            <a:spAutoFit/>
          </a:bodyPr>
          <a:lstStyle/>
          <a:p>
            <a:pPr algn="l">
              <a:lnSpc>
                <a:spcPts val="5826"/>
              </a:lnSpc>
            </a:pPr>
            <a:r>
              <a:rPr lang="en-US" sz="4855">
                <a:solidFill>
                  <a:srgbClr val="06213C"/>
                </a:solidFill>
                <a:latin typeface="Montserrat Classic"/>
                <a:ea typeface="Montserrat Classic"/>
                <a:cs typeface="Montserrat Classic"/>
                <a:sym typeface="Montserrat Classic"/>
              </a:rPr>
              <a:t>3 -CORRELATION ANALYSIS AND FEATURE REDUCTION</a:t>
            </a:r>
          </a:p>
          <a:p>
            <a:pPr marL="0" lvl="0" indent="0" algn="l">
              <a:lnSpc>
                <a:spcPts val="6066"/>
              </a:lnSpc>
              <a:spcBef>
                <a:spcPct val="0"/>
              </a:spcBef>
            </a:pPr>
            <a:endParaRPr lang="en-US" sz="4855">
              <a:solidFill>
                <a:srgbClr val="06213C"/>
              </a:solidFill>
              <a:latin typeface="Montserrat Classic"/>
              <a:ea typeface="Montserrat Classic"/>
              <a:cs typeface="Montserrat Classic"/>
              <a:sym typeface="Montserrat Classic"/>
            </a:endParaRPr>
          </a:p>
        </p:txBody>
      </p:sp>
      <p:sp>
        <p:nvSpPr>
          <p:cNvPr id="5" name="TextBox 5"/>
          <p:cNvSpPr txBox="1"/>
          <p:nvPr/>
        </p:nvSpPr>
        <p:spPr>
          <a:xfrm>
            <a:off x="838200" y="1019175"/>
            <a:ext cx="17449800"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3.3 CORRELATION MATRIX ANALYSIS</a:t>
            </a:r>
          </a:p>
        </p:txBody>
      </p:sp>
      <p:sp>
        <p:nvSpPr>
          <p:cNvPr id="6" name="TextBox 6"/>
          <p:cNvSpPr txBox="1"/>
          <p:nvPr/>
        </p:nvSpPr>
        <p:spPr>
          <a:xfrm rot="-1812227">
            <a:off x="-398696" y="8947301"/>
            <a:ext cx="6864251" cy="514983"/>
          </a:xfrm>
          <a:prstGeom prst="rect">
            <a:avLst/>
          </a:prstGeom>
        </p:spPr>
        <p:txBody>
          <a:bodyPr lIns="0" tIns="0" rIns="0" bIns="0" rtlCol="0" anchor="t">
            <a:spAutoFit/>
          </a:bodyPr>
          <a:lstStyle/>
          <a:p>
            <a:pPr algn="ctr">
              <a:lnSpc>
                <a:spcPts val="3640"/>
              </a:lnSpc>
            </a:pPr>
            <a:r>
              <a:rPr lang="en-US" sz="2600" b="1">
                <a:solidFill>
                  <a:srgbClr val="F7323C"/>
                </a:solidFill>
                <a:latin typeface="Agrandir Bold"/>
                <a:ea typeface="Agrandir Bold"/>
                <a:cs typeface="Agrandir Bold"/>
                <a:sym typeface="Agrandir Bold"/>
              </a:rPr>
              <a:t>full bath ?</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0905" y="1524000"/>
          <a:ext cx="17726190" cy="8361008"/>
        </p:xfrm>
        <a:graphic>
          <a:graphicData uri="http://schemas.openxmlformats.org/drawingml/2006/table">
            <a:tbl>
              <a:tblPr/>
              <a:tblGrid>
                <a:gridCol w="3201996">
                  <a:extLst>
                    <a:ext uri="{9D8B030D-6E8A-4147-A177-3AD203B41FA5}">
                      <a16:colId xmlns:a16="http://schemas.microsoft.com/office/drawing/2014/main" val="20000"/>
                    </a:ext>
                  </a:extLst>
                </a:gridCol>
                <a:gridCol w="9248666">
                  <a:extLst>
                    <a:ext uri="{9D8B030D-6E8A-4147-A177-3AD203B41FA5}">
                      <a16:colId xmlns:a16="http://schemas.microsoft.com/office/drawing/2014/main" val="20001"/>
                    </a:ext>
                  </a:extLst>
                </a:gridCol>
                <a:gridCol w="5275528">
                  <a:extLst>
                    <a:ext uri="{9D8B030D-6E8A-4147-A177-3AD203B41FA5}">
                      <a16:colId xmlns:a16="http://schemas.microsoft.com/office/drawing/2014/main" val="20002"/>
                    </a:ext>
                  </a:extLst>
                </a:gridCol>
              </a:tblGrid>
              <a:tr h="1127336">
                <a:tc>
                  <a:txBody>
                    <a:bodyPr/>
                    <a:lstStyle/>
                    <a:p>
                      <a:pPr algn="ctr">
                        <a:lnSpc>
                          <a:spcPts val="4339"/>
                        </a:lnSpc>
                        <a:defRPr/>
                      </a:pPr>
                      <a:r>
                        <a:rPr lang="en-US" sz="3099" b="1">
                          <a:solidFill>
                            <a:srgbClr val="000000"/>
                          </a:solidFill>
                          <a:latin typeface="Montserrat Bold"/>
                          <a:ea typeface="Montserrat Bold"/>
                          <a:cs typeface="Montserrat Bold"/>
                          <a:sym typeface="Montserrat Bold"/>
                        </a:rPr>
                        <a:t>Variables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339"/>
                        </a:lnSpc>
                        <a:defRPr/>
                      </a:pPr>
                      <a:r>
                        <a:rPr lang="en-US" sz="3099" b="1">
                          <a:solidFill>
                            <a:srgbClr val="000000"/>
                          </a:solidFill>
                          <a:latin typeface="Montserrat Bold"/>
                          <a:ea typeface="Montserrat Bold"/>
                          <a:cs typeface="Montserrat Bold"/>
                          <a:sym typeface="Montserrat Bold"/>
                        </a:rPr>
                        <a:t>Observation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339"/>
                        </a:lnSpc>
                        <a:defRPr/>
                      </a:pPr>
                      <a:r>
                        <a:rPr lang="en-US" sz="3099" b="1">
                          <a:solidFill>
                            <a:srgbClr val="000000"/>
                          </a:solidFill>
                          <a:latin typeface="Montserrat Bold"/>
                          <a:ea typeface="Montserrat Bold"/>
                          <a:cs typeface="Montserrat Bold"/>
                          <a:sym typeface="Montserrat Bold"/>
                        </a:rPr>
                        <a:t>Decision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9595">
                <a:tc>
                  <a:txBody>
                    <a:bodyPr/>
                    <a:lstStyle/>
                    <a:p>
                      <a:pPr algn="ctr">
                        <a:lnSpc>
                          <a:spcPts val="3499"/>
                        </a:lnSpc>
                        <a:defRPr/>
                      </a:pPr>
                      <a:r>
                        <a:rPr lang="en-US" sz="2499">
                          <a:solidFill>
                            <a:srgbClr val="000000"/>
                          </a:solidFill>
                          <a:latin typeface="Montserrat"/>
                          <a:ea typeface="Montserrat"/>
                          <a:cs typeface="Montserrat"/>
                          <a:sym typeface="Montserrat"/>
                        </a:rPr>
                        <a:t>OverallQual, GrLivArea, TotalBsmtSF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ontserrat"/>
                          <a:ea typeface="Montserrat"/>
                          <a:cs typeface="Montserrat"/>
                          <a:sym typeface="Montserrat"/>
                        </a:rPr>
                        <a:t>strongly correlated with Sale Price. This suggests that these features significantly influence how much a property sells for. In other words, better quality and larger living areas usually lead to higher sale prices.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a:solidFill>
                            <a:srgbClr val="000000"/>
                          </a:solidFill>
                          <a:latin typeface="Montserrat"/>
                          <a:ea typeface="Montserrat"/>
                          <a:cs typeface="Montserrat"/>
                          <a:sym typeface="Montserrat"/>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5024">
                <a:tc>
                  <a:txBody>
                    <a:bodyPr/>
                    <a:lstStyle/>
                    <a:p>
                      <a:pPr algn="ctr">
                        <a:lnSpc>
                          <a:spcPts val="3499"/>
                        </a:lnSpc>
                        <a:defRPr/>
                      </a:pPr>
                      <a:r>
                        <a:rPr lang="en-US" sz="2499">
                          <a:solidFill>
                            <a:srgbClr val="000000"/>
                          </a:solidFill>
                          <a:latin typeface="Montserrat"/>
                          <a:ea typeface="Montserrat"/>
                          <a:cs typeface="Montserrat"/>
                          <a:sym typeface="Montserrat"/>
                        </a:rPr>
                        <a:t>Garage Cars (GarageCars) and Garage Area (GarageArea)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ontserrat"/>
                          <a:ea typeface="Montserrat"/>
                          <a:cs typeface="Montserrat"/>
                          <a:sym typeface="Montserrat"/>
                        </a:rPr>
                        <a:t>show a strong correlation of approximately 0.88. This makes sense, as both variables essentially provide similar information regarding the garage's capacity.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ontserrat"/>
                          <a:ea typeface="Montserrat"/>
                          <a:cs typeface="Montserrat"/>
                          <a:sym typeface="Montserrat"/>
                        </a:rPr>
                        <a:t>Keep GarageCars only, as it is more strongly correlated with SalePrice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39053">
                <a:tc>
                  <a:txBody>
                    <a:bodyPr/>
                    <a:lstStyle/>
                    <a:p>
                      <a:pPr algn="ctr">
                        <a:lnSpc>
                          <a:spcPts val="3499"/>
                        </a:lnSpc>
                        <a:defRPr/>
                      </a:pPr>
                      <a:r>
                        <a:rPr lang="en-US" sz="2499">
                          <a:solidFill>
                            <a:srgbClr val="000000"/>
                          </a:solidFill>
                          <a:latin typeface="Montserrat"/>
                          <a:ea typeface="Montserrat"/>
                          <a:cs typeface="Montserrat"/>
                          <a:sym typeface="Montserrat"/>
                        </a:rPr>
                        <a:t>TotRmsAbvGrd,</a:t>
                      </a:r>
                      <a:endParaRPr lang="en-US" sz="1100"/>
                    </a:p>
                    <a:p>
                      <a:pPr algn="ctr">
                        <a:lnSpc>
                          <a:spcPts val="3499"/>
                        </a:lnSpc>
                      </a:pPr>
                      <a:r>
                        <a:rPr lang="en-US" sz="2499">
                          <a:solidFill>
                            <a:srgbClr val="000000"/>
                          </a:solidFill>
                          <a:latin typeface="Montserrat"/>
                          <a:ea typeface="Montserrat"/>
                          <a:cs typeface="Montserrat"/>
                          <a:sym typeface="Montserrat"/>
                        </a:rPr>
                        <a:t>GrLivArea</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ontserrat"/>
                          <a:ea typeface="Montserrat"/>
                          <a:cs typeface="Montserrat"/>
                          <a:sym typeface="Montserrat"/>
                        </a:rPr>
                        <a:t>another pair of highly correlated variables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ontserrat"/>
                          <a:ea typeface="Montserrat"/>
                          <a:cs typeface="Montserrat"/>
                          <a:sym typeface="Montserrat"/>
                        </a:rPr>
                        <a:t>Eliminate TotalRmsAbvGrd and keep GrLivArea, as it is more strongly correlated with SalePrice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172782" y="47625"/>
            <a:ext cx="18435073" cy="1476375"/>
          </a:xfrm>
          <a:prstGeom prst="rect">
            <a:avLst/>
          </a:prstGeom>
        </p:spPr>
        <p:txBody>
          <a:bodyPr lIns="0" tIns="0" rIns="0" bIns="0" rtlCol="0" anchor="t">
            <a:spAutoFit/>
          </a:bodyPr>
          <a:lstStyle/>
          <a:p>
            <a:pPr algn="l">
              <a:lnSpc>
                <a:spcPts val="5826"/>
              </a:lnSpc>
            </a:pPr>
            <a:r>
              <a:rPr lang="en-US" sz="4855">
                <a:solidFill>
                  <a:srgbClr val="06213C"/>
                </a:solidFill>
                <a:latin typeface="Montserrat Classic"/>
                <a:ea typeface="Montserrat Classic"/>
                <a:cs typeface="Montserrat Classic"/>
                <a:sym typeface="Montserrat Classic"/>
              </a:rPr>
              <a:t>3 -CORRELATION ANALYSIS AND FEATURE REDUCTION</a:t>
            </a:r>
          </a:p>
          <a:p>
            <a:pPr marL="0" lvl="0" indent="0" algn="l">
              <a:lnSpc>
                <a:spcPts val="5826"/>
              </a:lnSpc>
              <a:spcBef>
                <a:spcPct val="0"/>
              </a:spcBef>
            </a:pPr>
            <a:endParaRPr lang="en-US" sz="4855">
              <a:solidFill>
                <a:srgbClr val="06213C"/>
              </a:solidFill>
              <a:latin typeface="Montserrat Classic"/>
              <a:ea typeface="Montserrat Classic"/>
              <a:cs typeface="Montserrat Classic"/>
              <a:sym typeface="Montserrat Classic"/>
            </a:endParaRPr>
          </a:p>
        </p:txBody>
      </p:sp>
      <p:sp>
        <p:nvSpPr>
          <p:cNvPr id="4" name="TextBox 4"/>
          <p:cNvSpPr txBox="1"/>
          <p:nvPr/>
        </p:nvSpPr>
        <p:spPr>
          <a:xfrm>
            <a:off x="665418" y="781050"/>
            <a:ext cx="17449800"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3.3 CORRELATION MATRIX ANALYSIS</a:t>
            </a:r>
          </a:p>
        </p:txBody>
      </p:sp>
      <p:sp>
        <p:nvSpPr>
          <p:cNvPr id="5" name="TextBox 5"/>
          <p:cNvSpPr txBox="1"/>
          <p:nvPr/>
        </p:nvSpPr>
        <p:spPr>
          <a:xfrm>
            <a:off x="17861839" y="9837384"/>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1474" y="1965144"/>
            <a:ext cx="17327669" cy="7548699"/>
            <a:chOff x="0" y="0"/>
            <a:chExt cx="1865743" cy="812800"/>
          </a:xfrm>
        </p:grpSpPr>
        <p:sp>
          <p:nvSpPr>
            <p:cNvPr id="3" name="Freeform 3"/>
            <p:cNvSpPr/>
            <p:nvPr/>
          </p:nvSpPr>
          <p:spPr>
            <a:xfrm>
              <a:off x="0" y="0"/>
              <a:ext cx="1865743" cy="812800"/>
            </a:xfrm>
            <a:custGeom>
              <a:avLst/>
              <a:gdLst/>
              <a:ahLst/>
              <a:cxnLst/>
              <a:rect l="l" t="t" r="r" b="b"/>
              <a:pathLst>
                <a:path w="1865743" h="812800">
                  <a:moveTo>
                    <a:pt x="10276" y="0"/>
                  </a:moveTo>
                  <a:lnTo>
                    <a:pt x="1855466" y="0"/>
                  </a:lnTo>
                  <a:cubicBezTo>
                    <a:pt x="1858192" y="0"/>
                    <a:pt x="1860806" y="1083"/>
                    <a:pt x="1862733" y="3010"/>
                  </a:cubicBezTo>
                  <a:cubicBezTo>
                    <a:pt x="1864660" y="4937"/>
                    <a:pt x="1865743" y="7551"/>
                    <a:pt x="1865743" y="10276"/>
                  </a:cubicBezTo>
                  <a:lnTo>
                    <a:pt x="1865743" y="802524"/>
                  </a:lnTo>
                  <a:cubicBezTo>
                    <a:pt x="1865743" y="805249"/>
                    <a:pt x="1864660" y="807863"/>
                    <a:pt x="1862733" y="809790"/>
                  </a:cubicBezTo>
                  <a:cubicBezTo>
                    <a:pt x="1860806" y="811717"/>
                    <a:pt x="1858192" y="812800"/>
                    <a:pt x="1855466" y="812800"/>
                  </a:cubicBezTo>
                  <a:lnTo>
                    <a:pt x="10276" y="812800"/>
                  </a:lnTo>
                  <a:cubicBezTo>
                    <a:pt x="7551" y="812800"/>
                    <a:pt x="4937" y="811717"/>
                    <a:pt x="3010" y="809790"/>
                  </a:cubicBezTo>
                  <a:cubicBezTo>
                    <a:pt x="1083" y="807863"/>
                    <a:pt x="0" y="805249"/>
                    <a:pt x="0" y="802524"/>
                  </a:cubicBezTo>
                  <a:lnTo>
                    <a:pt x="0" y="10276"/>
                  </a:lnTo>
                  <a:cubicBezTo>
                    <a:pt x="0" y="7551"/>
                    <a:pt x="1083" y="4937"/>
                    <a:pt x="3010" y="3010"/>
                  </a:cubicBezTo>
                  <a:cubicBezTo>
                    <a:pt x="4937" y="1083"/>
                    <a:pt x="7551" y="0"/>
                    <a:pt x="10276" y="0"/>
                  </a:cubicBezTo>
                  <a:close/>
                </a:path>
              </a:pathLst>
            </a:custGeom>
            <a:blipFill>
              <a:blip r:embed="rId2"/>
              <a:stretch>
                <a:fillRect b="-129545"/>
              </a:stretch>
            </a:blipFill>
          </p:spPr>
        </p:sp>
      </p:grpSp>
      <p:sp>
        <p:nvSpPr>
          <p:cNvPr id="4" name="TextBox 4"/>
          <p:cNvSpPr txBox="1"/>
          <p:nvPr/>
        </p:nvSpPr>
        <p:spPr>
          <a:xfrm>
            <a:off x="1582117" y="591750"/>
            <a:ext cx="14810130"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4- SCATTER PLOTS ANALYSIS</a:t>
            </a:r>
          </a:p>
        </p:txBody>
      </p:sp>
      <p:sp>
        <p:nvSpPr>
          <p:cNvPr id="5" name="TextBox 5"/>
          <p:cNvSpPr txBox="1"/>
          <p:nvPr/>
        </p:nvSpPr>
        <p:spPr>
          <a:xfrm>
            <a:off x="17638667" y="973772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82117" y="591750"/>
            <a:ext cx="14810130"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INSIGHTS FROM SCATTER PLOTS</a:t>
            </a:r>
          </a:p>
        </p:txBody>
      </p:sp>
      <p:sp>
        <p:nvSpPr>
          <p:cNvPr id="3" name="TextBox 3"/>
          <p:cNvSpPr txBox="1"/>
          <p:nvPr/>
        </p:nvSpPr>
        <p:spPr>
          <a:xfrm>
            <a:off x="1028700" y="1907735"/>
            <a:ext cx="16397026" cy="7071119"/>
          </a:xfrm>
          <a:prstGeom prst="rect">
            <a:avLst/>
          </a:prstGeom>
        </p:spPr>
        <p:txBody>
          <a:bodyPr lIns="0" tIns="0" rIns="0" bIns="0" rtlCol="0" anchor="t">
            <a:spAutoFit/>
          </a:bodyPr>
          <a:lstStyle/>
          <a:p>
            <a:pPr algn="l">
              <a:lnSpc>
                <a:spcPts val="4423"/>
              </a:lnSpc>
            </a:pPr>
            <a:r>
              <a:rPr lang="en-US" sz="3159">
                <a:solidFill>
                  <a:srgbClr val="06213C"/>
                </a:solidFill>
                <a:latin typeface="Montserrat"/>
                <a:ea typeface="Montserrat"/>
                <a:cs typeface="Montserrat"/>
                <a:sym typeface="Montserrat"/>
              </a:rPr>
              <a:t>The scatter plots reveal valuable insights that enhance our understanding of the data:</a:t>
            </a:r>
          </a:p>
          <a:p>
            <a:pPr marL="682135" lvl="1" indent="-341067" algn="l">
              <a:lnSpc>
                <a:spcPts val="4423"/>
              </a:lnSpc>
              <a:buFont typeface="Arial"/>
              <a:buChar char="•"/>
            </a:pPr>
            <a:r>
              <a:rPr lang="en-US" sz="3159" b="1">
                <a:solidFill>
                  <a:srgbClr val="06213C"/>
                </a:solidFill>
                <a:latin typeface="Montserrat Bold"/>
                <a:ea typeface="Montserrat Bold"/>
                <a:cs typeface="Montserrat Bold"/>
                <a:sym typeface="Montserrat Bold"/>
              </a:rPr>
              <a:t>TotalBsmtSF vs. GrLivArea</a:t>
            </a:r>
            <a:r>
              <a:rPr lang="en-US" sz="3159">
                <a:solidFill>
                  <a:srgbClr val="06213C"/>
                </a:solidFill>
                <a:latin typeface="Montserrat"/>
                <a:ea typeface="Montserrat"/>
                <a:cs typeface="Montserrat"/>
                <a:sym typeface="Montserrat"/>
              </a:rPr>
              <a:t> : The plot shows a clear linear pattern where most data points cluster below the line. It makes sense that the basement area (TotalBsmtSF) would not exceed the above-ground living area (GrLivArea). While the two areas can be equal, it’s rare for the basement area to surpass the living space above ground.</a:t>
            </a:r>
          </a:p>
          <a:p>
            <a:pPr marL="682135" lvl="1" indent="-341067" algn="l">
              <a:lnSpc>
                <a:spcPts val="4423"/>
              </a:lnSpc>
              <a:buFont typeface="Arial"/>
              <a:buChar char="•"/>
            </a:pPr>
            <a:r>
              <a:rPr lang="en-US" sz="3159" b="1">
                <a:solidFill>
                  <a:srgbClr val="06213C"/>
                </a:solidFill>
                <a:latin typeface="Montserrat Bold"/>
                <a:ea typeface="Montserrat Bold"/>
                <a:cs typeface="Montserrat Bold"/>
                <a:sym typeface="Montserrat Bold"/>
              </a:rPr>
              <a:t>SalePrice vs. YearBuilt</a:t>
            </a:r>
            <a:r>
              <a:rPr lang="en-US" sz="3159">
                <a:solidFill>
                  <a:srgbClr val="06213C"/>
                </a:solidFill>
                <a:latin typeface="Montserrat"/>
                <a:ea typeface="Montserrat"/>
                <a:cs typeface="Montserrat"/>
                <a:sym typeface="Montserrat"/>
              </a:rPr>
              <a:t>: This scatter plot presents an interesting relationship. At the lower end, there's a subtle exponential trend indicating that older houses generally have lower sale prices. In contrast, newer builds typically fetch higher prices. The most recent years are positioned above the upper trend line, indicating a sharp rise in property values in today’s market.</a:t>
            </a:r>
          </a:p>
          <a:p>
            <a:pPr algn="l">
              <a:lnSpc>
                <a:spcPts val="3583"/>
              </a:lnSpc>
            </a:pPr>
            <a:endParaRPr lang="en-US" sz="3159">
              <a:solidFill>
                <a:srgbClr val="06213C"/>
              </a:solidFill>
              <a:latin typeface="Montserrat"/>
              <a:ea typeface="Montserrat"/>
              <a:cs typeface="Montserrat"/>
              <a:sym typeface="Montserrat"/>
            </a:endParaRP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434761" y="2340526"/>
            <a:ext cx="5640979" cy="7333273"/>
          </a:xfrm>
          <a:custGeom>
            <a:avLst/>
            <a:gdLst/>
            <a:ahLst/>
            <a:cxnLst/>
            <a:rect l="l" t="t" r="r" b="b"/>
            <a:pathLst>
              <a:path w="5640979" h="7333273">
                <a:moveTo>
                  <a:pt x="0" y="0"/>
                </a:moveTo>
                <a:lnTo>
                  <a:pt x="5640979" y="0"/>
                </a:lnTo>
                <a:lnTo>
                  <a:pt x="5640979" y="7333272"/>
                </a:lnTo>
                <a:lnTo>
                  <a:pt x="0" y="7333272"/>
                </a:lnTo>
                <a:lnTo>
                  <a:pt x="0" y="0"/>
                </a:lnTo>
                <a:close/>
              </a:path>
            </a:pathLst>
          </a:custGeom>
          <a:blipFill>
            <a:blip r:embed="rId2"/>
            <a:stretch>
              <a:fillRect/>
            </a:stretch>
          </a:blipFill>
        </p:spPr>
      </p:sp>
      <p:sp>
        <p:nvSpPr>
          <p:cNvPr id="3" name="TextBox 3"/>
          <p:cNvSpPr txBox="1"/>
          <p:nvPr/>
        </p:nvSpPr>
        <p:spPr>
          <a:xfrm>
            <a:off x="1582117" y="591750"/>
            <a:ext cx="14810130"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5- MISSING DATA</a:t>
            </a:r>
          </a:p>
        </p:txBody>
      </p:sp>
      <p:sp>
        <p:nvSpPr>
          <p:cNvPr id="4" name="TextBox 4"/>
          <p:cNvSpPr txBox="1"/>
          <p:nvPr/>
        </p:nvSpPr>
        <p:spPr>
          <a:xfrm>
            <a:off x="868881" y="1506574"/>
            <a:ext cx="17206859" cy="1546619"/>
          </a:xfrm>
          <a:prstGeom prst="rect">
            <a:avLst/>
          </a:prstGeom>
        </p:spPr>
        <p:txBody>
          <a:bodyPr lIns="0" tIns="0" rIns="0" bIns="0" rtlCol="0" anchor="t">
            <a:spAutoFit/>
          </a:bodyPr>
          <a:lstStyle/>
          <a:p>
            <a:pPr algn="l">
              <a:lnSpc>
                <a:spcPts val="4423"/>
              </a:lnSpc>
            </a:pPr>
            <a:r>
              <a:rPr lang="en-US" sz="3159">
                <a:solidFill>
                  <a:srgbClr val="06213C"/>
                </a:solidFill>
                <a:latin typeface="Montserrat"/>
                <a:ea typeface="Montserrat"/>
                <a:cs typeface="Montserrat"/>
                <a:sym typeface="Montserrat"/>
              </a:rPr>
              <a:t>After conducting the correlation analysis, we still have some variables with missing data that we need to address</a:t>
            </a:r>
          </a:p>
          <a:p>
            <a:pPr algn="l">
              <a:lnSpc>
                <a:spcPts val="3583"/>
              </a:lnSpc>
            </a:pPr>
            <a:endParaRPr lang="en-US" sz="3159">
              <a:solidFill>
                <a:srgbClr val="06213C"/>
              </a:solidFill>
              <a:latin typeface="Montserrat"/>
              <a:ea typeface="Montserrat"/>
              <a:cs typeface="Montserrat"/>
              <a:sym typeface="Montserrat"/>
            </a:endParaRPr>
          </a:p>
        </p:txBody>
      </p:sp>
      <p:sp>
        <p:nvSpPr>
          <p:cNvPr id="5" name="TextBox 5"/>
          <p:cNvSpPr txBox="1"/>
          <p:nvPr/>
        </p:nvSpPr>
        <p:spPr>
          <a:xfrm>
            <a:off x="296204" y="2759264"/>
            <a:ext cx="11897797" cy="6438645"/>
          </a:xfrm>
          <a:prstGeom prst="rect">
            <a:avLst/>
          </a:prstGeom>
        </p:spPr>
        <p:txBody>
          <a:bodyPr lIns="0" tIns="0" rIns="0" bIns="0" rtlCol="0" anchor="t">
            <a:spAutoFit/>
          </a:bodyPr>
          <a:lstStyle/>
          <a:p>
            <a:pPr marL="509419" lvl="1" indent="-254710" algn="l">
              <a:lnSpc>
                <a:spcPts val="3303"/>
              </a:lnSpc>
              <a:buFont typeface="Arial"/>
              <a:buChar char="•"/>
            </a:pPr>
            <a:r>
              <a:rPr lang="en-US" sz="2359" b="1">
                <a:solidFill>
                  <a:srgbClr val="06213C"/>
                </a:solidFill>
                <a:latin typeface="Montserrat Bold"/>
                <a:ea typeface="Montserrat Bold"/>
                <a:cs typeface="Montserrat Bold"/>
                <a:sym typeface="Montserrat Bold"/>
              </a:rPr>
              <a:t>Frontge_Lot:</a:t>
            </a:r>
            <a:r>
              <a:rPr lang="en-US" sz="2359">
                <a:solidFill>
                  <a:srgbClr val="06213C"/>
                </a:solidFill>
                <a:latin typeface="Montserrat"/>
                <a:ea typeface="Montserrat"/>
                <a:cs typeface="Montserrat"/>
                <a:sym typeface="Montserrat"/>
              </a:rPr>
              <a:t> Given that the frontge_lot column has approximately 17% missing data and is not critical for our analysis, we will remove this column from the dataset.</a:t>
            </a:r>
          </a:p>
          <a:p>
            <a:pPr marL="509419" lvl="1" indent="-254710" algn="l">
              <a:lnSpc>
                <a:spcPts val="3303"/>
              </a:lnSpc>
              <a:buFont typeface="Arial"/>
              <a:buChar char="•"/>
            </a:pPr>
            <a:r>
              <a:rPr lang="en-US" sz="2359" b="1">
                <a:solidFill>
                  <a:srgbClr val="06213C"/>
                </a:solidFill>
                <a:latin typeface="Montserrat Bold"/>
                <a:ea typeface="Montserrat Bold"/>
                <a:cs typeface="Montserrat Bold"/>
                <a:sym typeface="Montserrat Bold"/>
              </a:rPr>
              <a:t>Electrical:</a:t>
            </a:r>
            <a:r>
              <a:rPr lang="en-US" sz="2359">
                <a:solidFill>
                  <a:srgbClr val="06213C"/>
                </a:solidFill>
                <a:latin typeface="Montserrat"/>
                <a:ea typeface="Montserrat"/>
                <a:cs typeface="Montserrat"/>
                <a:sym typeface="Montserrat"/>
              </a:rPr>
              <a:t> We have just one missing observation in 'electrical'. Since it's only one, we will remove this single observation and keep the variable.</a:t>
            </a:r>
          </a:p>
          <a:p>
            <a:pPr marL="509419" lvl="1" indent="-254710" algn="l">
              <a:lnSpc>
                <a:spcPts val="3303"/>
              </a:lnSpc>
              <a:buFont typeface="Arial"/>
              <a:buChar char="•"/>
            </a:pPr>
            <a:r>
              <a:rPr lang="en-US" sz="2359" b="1">
                <a:solidFill>
                  <a:srgbClr val="06213C"/>
                </a:solidFill>
                <a:latin typeface="Montserrat Bold"/>
                <a:ea typeface="Montserrat Bold"/>
                <a:cs typeface="Montserrat Bold"/>
                <a:sym typeface="Montserrat Bold"/>
              </a:rPr>
              <a:t>GarageX Variables</a:t>
            </a:r>
            <a:r>
              <a:rPr lang="en-US" sz="2359">
                <a:solidFill>
                  <a:srgbClr val="06213C"/>
                </a:solidFill>
                <a:latin typeface="Montserrat"/>
                <a:ea typeface="Montserrat"/>
                <a:cs typeface="Montserrat"/>
                <a:sym typeface="Montserrat"/>
              </a:rPr>
              <a:t>: The 'GarageX' variables have the same number of missing entries, likely referring to the same set of observations. Given that these missing values constitute only about 5%, we will not spend excessive time delving into them. Considering that the most critical information about garages is captured by 'GarageCars', and the missing values are not substantial, we'll remove these 'GarageX' variables.</a:t>
            </a:r>
          </a:p>
          <a:p>
            <a:pPr marL="509419" lvl="1" indent="-254710" algn="l">
              <a:lnSpc>
                <a:spcPts val="3303"/>
              </a:lnSpc>
              <a:buFont typeface="Arial"/>
              <a:buChar char="•"/>
            </a:pPr>
            <a:r>
              <a:rPr lang="en-US" sz="2359" b="1">
                <a:solidFill>
                  <a:srgbClr val="06213C"/>
                </a:solidFill>
                <a:latin typeface="Montserrat Bold"/>
                <a:ea typeface="Montserrat Bold"/>
                <a:cs typeface="Montserrat Bold"/>
                <a:sym typeface="Montserrat Bold"/>
              </a:rPr>
              <a:t>BsmtX Variables:</a:t>
            </a:r>
            <a:r>
              <a:rPr lang="en-US" sz="2359">
                <a:solidFill>
                  <a:srgbClr val="06213C"/>
                </a:solidFill>
                <a:latin typeface="Montserrat"/>
                <a:ea typeface="Montserrat"/>
                <a:cs typeface="Montserrat"/>
                <a:sym typeface="Montserrat"/>
              </a:rPr>
              <a:t> A similar rationale applies to the 'BsmtX' variables. We'll remove these variables as well.</a:t>
            </a:r>
          </a:p>
          <a:p>
            <a:pPr marL="509419" lvl="1" indent="-254710" algn="l">
              <a:lnSpc>
                <a:spcPts val="3303"/>
              </a:lnSpc>
              <a:buFont typeface="Arial"/>
              <a:buChar char="•"/>
            </a:pPr>
            <a:r>
              <a:rPr lang="en-US" sz="2359" b="1">
                <a:solidFill>
                  <a:srgbClr val="06213C"/>
                </a:solidFill>
                <a:latin typeface="Montserrat Bold"/>
                <a:ea typeface="Montserrat Bold"/>
                <a:cs typeface="Montserrat Bold"/>
                <a:sym typeface="Montserrat Bold"/>
              </a:rPr>
              <a:t>MasVnrArea:</a:t>
            </a:r>
            <a:r>
              <a:rPr lang="en-US" sz="2359">
                <a:solidFill>
                  <a:srgbClr val="06213C"/>
                </a:solidFill>
                <a:latin typeface="Montserrat"/>
                <a:ea typeface="Montserrat"/>
                <a:cs typeface="Montserrat"/>
                <a:sym typeface="Montserrat"/>
              </a:rPr>
              <a:t> For 'masvnrarea', we will fill in the missing values with 0, assuming that a missing entry indicates no masonry veneer area.area.</a:t>
            </a:r>
          </a:p>
          <a:p>
            <a:pPr algn="l">
              <a:lnSpc>
                <a:spcPts val="1203"/>
              </a:lnSpc>
            </a:pPr>
            <a:endParaRPr lang="en-US" sz="2359">
              <a:solidFill>
                <a:srgbClr val="06213C"/>
              </a:solidFill>
              <a:latin typeface="Montserrat"/>
              <a:ea typeface="Montserrat"/>
              <a:cs typeface="Montserrat"/>
              <a:sym typeface="Montserrat"/>
            </a:endParaRPr>
          </a:p>
        </p:txBody>
      </p:sp>
      <p:sp>
        <p:nvSpPr>
          <p:cNvPr id="6" name="TextBox 6"/>
          <p:cNvSpPr txBox="1"/>
          <p:nvPr/>
        </p:nvSpPr>
        <p:spPr>
          <a:xfrm>
            <a:off x="17570967" y="9626173"/>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6741" y="4594650"/>
            <a:ext cx="11301259" cy="2669922"/>
          </a:xfrm>
          <a:custGeom>
            <a:avLst/>
            <a:gdLst/>
            <a:ahLst/>
            <a:cxnLst/>
            <a:rect l="l" t="t" r="r" b="b"/>
            <a:pathLst>
              <a:path w="11301259" h="2669922">
                <a:moveTo>
                  <a:pt x="0" y="0"/>
                </a:moveTo>
                <a:lnTo>
                  <a:pt x="11301259" y="0"/>
                </a:lnTo>
                <a:lnTo>
                  <a:pt x="11301259" y="2669922"/>
                </a:lnTo>
                <a:lnTo>
                  <a:pt x="0" y="2669922"/>
                </a:lnTo>
                <a:lnTo>
                  <a:pt x="0" y="0"/>
                </a:lnTo>
                <a:close/>
              </a:path>
            </a:pathLst>
          </a:custGeom>
          <a:blipFill>
            <a:blip r:embed="rId2"/>
            <a:stretch>
              <a:fillRect/>
            </a:stretch>
          </a:blipFill>
        </p:spPr>
      </p:sp>
      <p:sp>
        <p:nvSpPr>
          <p:cNvPr id="3" name="Freeform 3"/>
          <p:cNvSpPr/>
          <p:nvPr/>
        </p:nvSpPr>
        <p:spPr>
          <a:xfrm>
            <a:off x="10165707" y="6009652"/>
            <a:ext cx="3686637" cy="2105991"/>
          </a:xfrm>
          <a:custGeom>
            <a:avLst/>
            <a:gdLst/>
            <a:ahLst/>
            <a:cxnLst/>
            <a:rect l="l" t="t" r="r" b="b"/>
            <a:pathLst>
              <a:path w="3686637" h="2105991">
                <a:moveTo>
                  <a:pt x="0" y="0"/>
                </a:moveTo>
                <a:lnTo>
                  <a:pt x="3686637" y="0"/>
                </a:lnTo>
                <a:lnTo>
                  <a:pt x="3686637" y="2105992"/>
                </a:lnTo>
                <a:lnTo>
                  <a:pt x="0" y="2105992"/>
                </a:lnTo>
                <a:lnTo>
                  <a:pt x="0" y="0"/>
                </a:lnTo>
                <a:close/>
              </a:path>
            </a:pathLst>
          </a:custGeom>
          <a:blipFill>
            <a:blip r:embed="rId3">
              <a:alphaModFix amt="77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1705175" y="8103834"/>
            <a:ext cx="1306326" cy="1154466"/>
          </a:xfrm>
          <a:custGeom>
            <a:avLst/>
            <a:gdLst/>
            <a:ahLst/>
            <a:cxnLst/>
            <a:rect l="l" t="t" r="r" b="b"/>
            <a:pathLst>
              <a:path w="1306326" h="1154466">
                <a:moveTo>
                  <a:pt x="0" y="0"/>
                </a:moveTo>
                <a:lnTo>
                  <a:pt x="1306326" y="0"/>
                </a:lnTo>
                <a:lnTo>
                  <a:pt x="1306326" y="1154466"/>
                </a:lnTo>
                <a:lnTo>
                  <a:pt x="0" y="11544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82117" y="591750"/>
            <a:ext cx="14810130"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 6- IDENTIFYING OUTLIERS</a:t>
            </a:r>
          </a:p>
        </p:txBody>
      </p:sp>
      <p:sp>
        <p:nvSpPr>
          <p:cNvPr id="6" name="TextBox 6"/>
          <p:cNvSpPr txBox="1"/>
          <p:nvPr/>
        </p:nvSpPr>
        <p:spPr>
          <a:xfrm>
            <a:off x="1085850" y="1687549"/>
            <a:ext cx="15231039" cy="2260359"/>
          </a:xfrm>
          <a:prstGeom prst="rect">
            <a:avLst/>
          </a:prstGeom>
        </p:spPr>
        <p:txBody>
          <a:bodyPr lIns="0" tIns="0" rIns="0" bIns="0" rtlCol="0" anchor="t">
            <a:spAutoFit/>
          </a:bodyPr>
          <a:lstStyle/>
          <a:p>
            <a:pPr marL="703724" lvl="1" indent="-351862" algn="l">
              <a:lnSpc>
                <a:spcPts val="4563"/>
              </a:lnSpc>
              <a:buFont typeface="Arial"/>
              <a:buChar char="•"/>
            </a:pPr>
            <a:r>
              <a:rPr lang="en-US" sz="3259">
                <a:solidFill>
                  <a:srgbClr val="06213C"/>
                </a:solidFill>
                <a:latin typeface="Montserrat"/>
                <a:ea typeface="Montserrat"/>
                <a:cs typeface="Montserrat"/>
                <a:sym typeface="Montserrat"/>
              </a:rPr>
              <a:t>Standardize the SalePrice data.</a:t>
            </a:r>
          </a:p>
          <a:p>
            <a:pPr marL="703724" lvl="1" indent="-351862" algn="l">
              <a:lnSpc>
                <a:spcPts val="4563"/>
              </a:lnSpc>
              <a:buFont typeface="Arial"/>
              <a:buChar char="•"/>
            </a:pPr>
            <a:r>
              <a:rPr lang="en-US" sz="3259">
                <a:solidFill>
                  <a:srgbClr val="06213C"/>
                </a:solidFill>
                <a:latin typeface="Montserrat"/>
                <a:ea typeface="Montserrat"/>
                <a:cs typeface="Montserrat"/>
                <a:sym typeface="Montserrat"/>
              </a:rPr>
              <a:t>Define the outlier Threshold</a:t>
            </a:r>
          </a:p>
          <a:p>
            <a:pPr marL="703724" lvl="1" indent="-351862" algn="l">
              <a:lnSpc>
                <a:spcPts val="4563"/>
              </a:lnSpc>
              <a:buFont typeface="Arial"/>
              <a:buChar char="•"/>
            </a:pPr>
            <a:r>
              <a:rPr lang="en-US" sz="3259">
                <a:solidFill>
                  <a:srgbClr val="06213C"/>
                </a:solidFill>
                <a:latin typeface="Montserrat"/>
                <a:ea typeface="Montserrat"/>
                <a:cs typeface="Montserrat"/>
                <a:sym typeface="Montserrat"/>
              </a:rPr>
              <a:t>Visualize the lower and upper outer ranges of the distribution.</a:t>
            </a:r>
          </a:p>
          <a:p>
            <a:pPr marL="703724" lvl="1" indent="-351862" algn="l">
              <a:lnSpc>
                <a:spcPts val="4563"/>
              </a:lnSpc>
              <a:buFont typeface="Arial"/>
              <a:buChar char="•"/>
            </a:pPr>
            <a:r>
              <a:rPr lang="en-US" sz="3259">
                <a:solidFill>
                  <a:srgbClr val="06213C"/>
                </a:solidFill>
                <a:latin typeface="Montserrat"/>
                <a:ea typeface="Montserrat"/>
                <a:cs typeface="Montserrat"/>
                <a:sym typeface="Montserrat"/>
              </a:rPr>
              <a:t>Visualize the distribution of SalePrice</a:t>
            </a:r>
          </a:p>
        </p:txBody>
      </p:sp>
      <p:sp>
        <p:nvSpPr>
          <p:cNvPr id="7" name="TextBox 7"/>
          <p:cNvSpPr txBox="1"/>
          <p:nvPr/>
        </p:nvSpPr>
        <p:spPr>
          <a:xfrm>
            <a:off x="288763" y="4739424"/>
            <a:ext cx="6736078" cy="2323224"/>
          </a:xfrm>
          <a:prstGeom prst="rect">
            <a:avLst/>
          </a:prstGeom>
        </p:spPr>
        <p:txBody>
          <a:bodyPr lIns="0" tIns="0" rIns="0" bIns="0" rtlCol="0" anchor="t">
            <a:spAutoFit/>
          </a:bodyPr>
          <a:lstStyle/>
          <a:p>
            <a:pPr algn="l">
              <a:lnSpc>
                <a:spcPts val="3723"/>
              </a:lnSpc>
            </a:pPr>
            <a:r>
              <a:rPr lang="en-US" sz="2659">
                <a:solidFill>
                  <a:srgbClr val="000000"/>
                </a:solidFill>
                <a:latin typeface="Montserrat"/>
                <a:ea typeface="Montserrat"/>
                <a:cs typeface="Montserrat"/>
                <a:sym typeface="Montserrat"/>
              </a:rPr>
              <a:t>The negative values are close to zero, which looks normal. However, the high values above </a:t>
            </a:r>
            <a:r>
              <a:rPr lang="en-US" sz="2659" b="1">
                <a:solidFill>
                  <a:srgbClr val="000000"/>
                </a:solidFill>
                <a:latin typeface="Montserrat Bold"/>
                <a:ea typeface="Montserrat Bold"/>
                <a:cs typeface="Montserrat Bold"/>
                <a:sym typeface="Montserrat Bold"/>
              </a:rPr>
              <a:t>7</a:t>
            </a:r>
            <a:r>
              <a:rPr lang="en-US" sz="2659">
                <a:solidFill>
                  <a:srgbClr val="000000"/>
                </a:solidFill>
                <a:latin typeface="Montserrat"/>
                <a:ea typeface="Montserrat"/>
                <a:cs typeface="Montserrat"/>
                <a:sym typeface="Montserrat"/>
              </a:rPr>
              <a:t> could be problematic. We should take a closer look at those outliers.</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5403" y="1960929"/>
            <a:ext cx="15277195" cy="8326071"/>
          </a:xfrm>
          <a:custGeom>
            <a:avLst/>
            <a:gdLst/>
            <a:ahLst/>
            <a:cxnLst/>
            <a:rect l="l" t="t" r="r" b="b"/>
            <a:pathLst>
              <a:path w="15277195" h="8326071">
                <a:moveTo>
                  <a:pt x="0" y="0"/>
                </a:moveTo>
                <a:lnTo>
                  <a:pt x="15277194" y="0"/>
                </a:lnTo>
                <a:lnTo>
                  <a:pt x="15277194" y="8326071"/>
                </a:lnTo>
                <a:lnTo>
                  <a:pt x="0" y="8326071"/>
                </a:lnTo>
                <a:lnTo>
                  <a:pt x="0" y="0"/>
                </a:lnTo>
                <a:close/>
              </a:path>
            </a:pathLst>
          </a:custGeom>
          <a:blipFill>
            <a:blip r:embed="rId2"/>
            <a:stretch>
              <a:fillRect/>
            </a:stretch>
          </a:blipFill>
        </p:spPr>
      </p:sp>
      <p:sp>
        <p:nvSpPr>
          <p:cNvPr id="3" name="TextBox 3"/>
          <p:cNvSpPr txBox="1"/>
          <p:nvPr/>
        </p:nvSpPr>
        <p:spPr>
          <a:xfrm>
            <a:off x="1582117" y="591750"/>
            <a:ext cx="14810130"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STANDARDIZED SALEPRICE DISTRIBUTION</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9204270" y="2037583"/>
            <a:ext cx="7322748" cy="726281"/>
          </a:xfrm>
          <a:prstGeom prst="rect">
            <a:avLst/>
          </a:prstGeom>
        </p:spPr>
        <p:txBody>
          <a:bodyPr lIns="0" tIns="0" rIns="0" bIns="0" rtlCol="0" anchor="t">
            <a:spAutoFit/>
          </a:bodyPr>
          <a:lstStyle/>
          <a:p>
            <a:pPr algn="l">
              <a:lnSpc>
                <a:spcPts val="6328"/>
              </a:lnSpc>
            </a:pPr>
            <a:r>
              <a:rPr lang="en-US" sz="3164">
                <a:solidFill>
                  <a:srgbClr val="06213C"/>
                </a:solidFill>
                <a:latin typeface="Montserrat"/>
                <a:ea typeface="Montserrat"/>
                <a:cs typeface="Montserrat"/>
                <a:sym typeface="Montserrat"/>
              </a:rPr>
              <a:t>Data Overview</a:t>
            </a:r>
          </a:p>
        </p:txBody>
      </p:sp>
      <p:grpSp>
        <p:nvGrpSpPr>
          <p:cNvPr id="9" name="Group 9"/>
          <p:cNvGrpSpPr/>
          <p:nvPr/>
        </p:nvGrpSpPr>
        <p:grpSpPr>
          <a:xfrm>
            <a:off x="7788453" y="2191841"/>
            <a:ext cx="771999" cy="77199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1" name="TextBox 11"/>
          <p:cNvSpPr txBox="1"/>
          <p:nvPr/>
        </p:nvSpPr>
        <p:spPr>
          <a:xfrm>
            <a:off x="7901847" y="2171885"/>
            <a:ext cx="545211" cy="678561"/>
          </a:xfrm>
          <a:prstGeom prst="rect">
            <a:avLst/>
          </a:prstGeom>
        </p:spPr>
        <p:txBody>
          <a:bodyPr lIns="0" tIns="0" rIns="0" bIns="0" rtlCol="0" anchor="t">
            <a:spAutoFit/>
          </a:bodyPr>
          <a:lstStyle/>
          <a:p>
            <a:pPr algn="ctr">
              <a:lnSpc>
                <a:spcPts val="5652"/>
              </a:lnSpc>
            </a:pPr>
            <a:r>
              <a:rPr lang="en-US" sz="3600" spc="53">
                <a:solidFill>
                  <a:srgbClr val="FFFFFF"/>
                </a:solidFill>
                <a:latin typeface="Montserrat Classic"/>
                <a:ea typeface="Montserrat Classic"/>
                <a:cs typeface="Montserrat Classic"/>
                <a:sym typeface="Montserrat Classic"/>
              </a:rPr>
              <a:t>1</a:t>
            </a:r>
          </a:p>
        </p:txBody>
      </p:sp>
      <p:sp>
        <p:nvSpPr>
          <p:cNvPr id="12" name="TextBox 12"/>
          <p:cNvSpPr txBox="1"/>
          <p:nvPr/>
        </p:nvSpPr>
        <p:spPr>
          <a:xfrm>
            <a:off x="9204270" y="3319651"/>
            <a:ext cx="7322748" cy="726281"/>
          </a:xfrm>
          <a:prstGeom prst="rect">
            <a:avLst/>
          </a:prstGeom>
        </p:spPr>
        <p:txBody>
          <a:bodyPr lIns="0" tIns="0" rIns="0" bIns="0" rtlCol="0" anchor="t">
            <a:spAutoFit/>
          </a:bodyPr>
          <a:lstStyle/>
          <a:p>
            <a:pPr marL="0" lvl="1" indent="0" algn="l">
              <a:lnSpc>
                <a:spcPts val="6328"/>
              </a:lnSpc>
              <a:spcBef>
                <a:spcPct val="0"/>
              </a:spcBef>
            </a:pPr>
            <a:r>
              <a:rPr lang="en-US" sz="3164">
                <a:solidFill>
                  <a:srgbClr val="06213C"/>
                </a:solidFill>
                <a:latin typeface="Montserrat"/>
                <a:ea typeface="Montserrat"/>
                <a:cs typeface="Montserrat"/>
                <a:sym typeface="Montserrat"/>
              </a:rPr>
              <a:t>Data Preparation</a:t>
            </a:r>
          </a:p>
        </p:txBody>
      </p:sp>
      <p:grpSp>
        <p:nvGrpSpPr>
          <p:cNvPr id="13" name="Group 13"/>
          <p:cNvGrpSpPr/>
          <p:nvPr/>
        </p:nvGrpSpPr>
        <p:grpSpPr>
          <a:xfrm>
            <a:off x="7788453" y="3471682"/>
            <a:ext cx="771999" cy="7719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5" name="TextBox 15"/>
          <p:cNvSpPr txBox="1"/>
          <p:nvPr/>
        </p:nvSpPr>
        <p:spPr>
          <a:xfrm>
            <a:off x="7901847" y="3451726"/>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spc="53">
                <a:solidFill>
                  <a:srgbClr val="FFFFFF"/>
                </a:solidFill>
                <a:latin typeface="Montserrat Classic"/>
                <a:ea typeface="Montserrat Classic"/>
                <a:cs typeface="Montserrat Classic"/>
                <a:sym typeface="Montserrat Classic"/>
              </a:rPr>
              <a:t>2</a:t>
            </a:r>
          </a:p>
        </p:txBody>
      </p:sp>
      <p:sp>
        <p:nvSpPr>
          <p:cNvPr id="16" name="TextBox 16"/>
          <p:cNvSpPr txBox="1"/>
          <p:nvPr/>
        </p:nvSpPr>
        <p:spPr>
          <a:xfrm>
            <a:off x="9204270" y="5883788"/>
            <a:ext cx="7322748" cy="726281"/>
          </a:xfrm>
          <a:prstGeom prst="rect">
            <a:avLst/>
          </a:prstGeom>
        </p:spPr>
        <p:txBody>
          <a:bodyPr lIns="0" tIns="0" rIns="0" bIns="0" rtlCol="0" anchor="t">
            <a:spAutoFit/>
          </a:bodyPr>
          <a:lstStyle/>
          <a:p>
            <a:pPr marL="0" lvl="1" indent="0" algn="l">
              <a:lnSpc>
                <a:spcPts val="6328"/>
              </a:lnSpc>
              <a:spcBef>
                <a:spcPct val="0"/>
              </a:spcBef>
            </a:pPr>
            <a:r>
              <a:rPr lang="en-US" sz="3164">
                <a:solidFill>
                  <a:srgbClr val="06213C"/>
                </a:solidFill>
                <a:latin typeface="Montserrat"/>
                <a:ea typeface="Montserrat"/>
                <a:cs typeface="Montserrat"/>
                <a:sym typeface="Montserrat"/>
              </a:rPr>
              <a:t>Clustering Analysis</a:t>
            </a:r>
          </a:p>
        </p:txBody>
      </p:sp>
      <p:grpSp>
        <p:nvGrpSpPr>
          <p:cNvPr id="17" name="Group 17"/>
          <p:cNvGrpSpPr/>
          <p:nvPr/>
        </p:nvGrpSpPr>
        <p:grpSpPr>
          <a:xfrm>
            <a:off x="7788453" y="6031363"/>
            <a:ext cx="771999" cy="771999"/>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9" name="TextBox 19"/>
          <p:cNvSpPr txBox="1"/>
          <p:nvPr/>
        </p:nvSpPr>
        <p:spPr>
          <a:xfrm>
            <a:off x="7901847" y="6011407"/>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spc="53">
                <a:solidFill>
                  <a:srgbClr val="FFFFFF"/>
                </a:solidFill>
                <a:latin typeface="Montserrat Classic"/>
                <a:ea typeface="Montserrat Classic"/>
                <a:cs typeface="Montserrat Classic"/>
                <a:sym typeface="Montserrat Classic"/>
              </a:rPr>
              <a:t>4</a:t>
            </a:r>
          </a:p>
        </p:txBody>
      </p:sp>
      <p:sp>
        <p:nvSpPr>
          <p:cNvPr id="20" name="TextBox 20"/>
          <p:cNvSpPr txBox="1"/>
          <p:nvPr/>
        </p:nvSpPr>
        <p:spPr>
          <a:xfrm>
            <a:off x="9204270" y="4601719"/>
            <a:ext cx="7322748" cy="726281"/>
          </a:xfrm>
          <a:prstGeom prst="rect">
            <a:avLst/>
          </a:prstGeom>
        </p:spPr>
        <p:txBody>
          <a:bodyPr lIns="0" tIns="0" rIns="0" bIns="0" rtlCol="0" anchor="t">
            <a:spAutoFit/>
          </a:bodyPr>
          <a:lstStyle/>
          <a:p>
            <a:pPr marL="0" lvl="1" indent="0" algn="l">
              <a:lnSpc>
                <a:spcPts val="6328"/>
              </a:lnSpc>
              <a:spcBef>
                <a:spcPct val="0"/>
              </a:spcBef>
            </a:pPr>
            <a:r>
              <a:rPr lang="en-US" sz="3164">
                <a:solidFill>
                  <a:srgbClr val="06213C"/>
                </a:solidFill>
                <a:latin typeface="Montserrat"/>
                <a:ea typeface="Montserrat"/>
                <a:cs typeface="Montserrat"/>
                <a:sym typeface="Montserrat"/>
              </a:rPr>
              <a:t>Regression Analysis</a:t>
            </a:r>
          </a:p>
        </p:txBody>
      </p:sp>
      <p:grpSp>
        <p:nvGrpSpPr>
          <p:cNvPr id="21" name="Group 21"/>
          <p:cNvGrpSpPr/>
          <p:nvPr/>
        </p:nvGrpSpPr>
        <p:grpSpPr>
          <a:xfrm>
            <a:off x="7788453" y="4751522"/>
            <a:ext cx="771999" cy="771999"/>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3" name="TextBox 23"/>
          <p:cNvSpPr txBox="1"/>
          <p:nvPr/>
        </p:nvSpPr>
        <p:spPr>
          <a:xfrm>
            <a:off x="7901847" y="4731566"/>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spc="53">
                <a:solidFill>
                  <a:srgbClr val="FFFFFF"/>
                </a:solidFill>
                <a:latin typeface="Montserrat Classic"/>
                <a:ea typeface="Montserrat Classic"/>
                <a:cs typeface="Montserrat Classic"/>
                <a:sym typeface="Montserrat Classic"/>
              </a:rPr>
              <a:t>3</a:t>
            </a:r>
          </a:p>
        </p:txBody>
      </p:sp>
      <p:sp>
        <p:nvSpPr>
          <p:cNvPr id="24" name="TextBox 24"/>
          <p:cNvSpPr txBox="1"/>
          <p:nvPr/>
        </p:nvSpPr>
        <p:spPr>
          <a:xfrm>
            <a:off x="577028" y="2175753"/>
            <a:ext cx="6127211" cy="3600450"/>
          </a:xfrm>
          <a:prstGeom prst="rect">
            <a:avLst/>
          </a:prstGeom>
        </p:spPr>
        <p:txBody>
          <a:bodyPr lIns="0" tIns="0" rIns="0" bIns="0" rtlCol="0" anchor="t">
            <a:spAutoFit/>
          </a:bodyPr>
          <a:lstStyle/>
          <a:p>
            <a:pPr algn="l">
              <a:lnSpc>
                <a:spcPts val="9480"/>
              </a:lnSpc>
              <a:spcBef>
                <a:spcPct val="0"/>
              </a:spcBef>
            </a:pPr>
            <a:r>
              <a:rPr lang="en-US" sz="7900">
                <a:solidFill>
                  <a:srgbClr val="06213C"/>
                </a:solidFill>
                <a:latin typeface="Montserrat Classic"/>
                <a:ea typeface="Montserrat Classic"/>
                <a:cs typeface="Montserrat Classic"/>
                <a:sym typeface="Montserrat Classic"/>
              </a:rPr>
              <a:t>Plan of Contents</a:t>
            </a:r>
          </a:p>
          <a:p>
            <a:pPr marL="0" lvl="0" indent="0" algn="l">
              <a:lnSpc>
                <a:spcPts val="9480"/>
              </a:lnSpc>
              <a:spcBef>
                <a:spcPct val="0"/>
              </a:spcBef>
            </a:pPr>
            <a:endParaRPr lang="en-US" sz="7900">
              <a:solidFill>
                <a:srgbClr val="06213C"/>
              </a:solidFill>
              <a:latin typeface="Montserrat Classic"/>
              <a:ea typeface="Montserrat Classic"/>
              <a:cs typeface="Montserrat Classic"/>
              <a:sym typeface="Montserrat Class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47750" y="2932949"/>
            <a:ext cx="15481563" cy="2789949"/>
          </a:xfrm>
          <a:prstGeom prst="rect">
            <a:avLst/>
          </a:prstGeom>
        </p:spPr>
        <p:txBody>
          <a:bodyPr lIns="0" tIns="0" rIns="0" bIns="0" rtlCol="0" anchor="t">
            <a:spAutoFit/>
          </a:bodyPr>
          <a:lstStyle/>
          <a:p>
            <a:pPr algn="l">
              <a:lnSpc>
                <a:spcPts val="3723"/>
              </a:lnSpc>
            </a:pPr>
            <a:r>
              <a:rPr lang="en-US" sz="2659">
                <a:solidFill>
                  <a:srgbClr val="000000"/>
                </a:solidFill>
                <a:latin typeface="Montserrat"/>
                <a:ea typeface="Montserrat"/>
                <a:cs typeface="Montserrat"/>
                <a:sym typeface="Montserrat"/>
              </a:rPr>
              <a:t>To do this, we will create scatter plots to visualize the relationships between </a:t>
            </a:r>
            <a:r>
              <a:rPr lang="en-US" sz="2659" b="1">
                <a:solidFill>
                  <a:srgbClr val="000000"/>
                </a:solidFill>
                <a:latin typeface="Montserrat Bold"/>
                <a:ea typeface="Montserrat Bold"/>
                <a:cs typeface="Montserrat Bold"/>
                <a:sym typeface="Montserrat Bold"/>
              </a:rPr>
              <a:t>SalePrice</a:t>
            </a:r>
            <a:r>
              <a:rPr lang="en-US" sz="2659">
                <a:solidFill>
                  <a:srgbClr val="000000"/>
                </a:solidFill>
                <a:latin typeface="Montserrat"/>
                <a:ea typeface="Montserrat"/>
                <a:cs typeface="Montserrat"/>
                <a:sym typeface="Montserrat"/>
              </a:rPr>
              <a:t> and three different variables:</a:t>
            </a:r>
          </a:p>
          <a:p>
            <a:pPr marL="574186" lvl="1" indent="-287093" algn="l">
              <a:lnSpc>
                <a:spcPts val="3723"/>
              </a:lnSpc>
              <a:buAutoNum type="arabicPeriod"/>
            </a:pPr>
            <a:r>
              <a:rPr lang="en-US" sz="2659" b="1">
                <a:solidFill>
                  <a:srgbClr val="000000"/>
                </a:solidFill>
                <a:latin typeface="Montserrat Bold"/>
                <a:ea typeface="Montserrat Bold"/>
                <a:cs typeface="Montserrat Bold"/>
                <a:sym typeface="Montserrat Bold"/>
              </a:rPr>
              <a:t>Overall Quality (ovl_quality)</a:t>
            </a:r>
          </a:p>
          <a:p>
            <a:pPr marL="574186" lvl="1" indent="-287093" algn="l">
              <a:lnSpc>
                <a:spcPts val="3723"/>
              </a:lnSpc>
              <a:buAutoNum type="arabicPeriod"/>
            </a:pPr>
            <a:r>
              <a:rPr lang="en-US" sz="2659" b="1">
                <a:solidFill>
                  <a:srgbClr val="000000"/>
                </a:solidFill>
                <a:latin typeface="Montserrat Bold"/>
                <a:ea typeface="Montserrat Bold"/>
                <a:cs typeface="Montserrat Bold"/>
                <a:sym typeface="Montserrat Bold"/>
              </a:rPr>
              <a:t>Ground Living Area (grlivarea)</a:t>
            </a:r>
          </a:p>
          <a:p>
            <a:pPr marL="574186" lvl="1" indent="-287093" algn="l">
              <a:lnSpc>
                <a:spcPts val="3723"/>
              </a:lnSpc>
              <a:buAutoNum type="arabicPeriod"/>
            </a:pPr>
            <a:r>
              <a:rPr lang="en-US" sz="2659" b="1">
                <a:solidFill>
                  <a:srgbClr val="000000"/>
                </a:solidFill>
                <a:latin typeface="Montserrat Bold"/>
                <a:ea typeface="Montserrat Bold"/>
                <a:cs typeface="Montserrat Bold"/>
                <a:sym typeface="Montserrat Bold"/>
              </a:rPr>
              <a:t>Total Basement Area (totalbsm)</a:t>
            </a:r>
          </a:p>
          <a:p>
            <a:pPr algn="l">
              <a:lnSpc>
                <a:spcPts val="3723"/>
              </a:lnSpc>
            </a:pPr>
            <a:endParaRPr lang="en-US" sz="2659" b="1">
              <a:solidFill>
                <a:srgbClr val="000000"/>
              </a:solidFill>
              <a:latin typeface="Montserrat Bold"/>
              <a:ea typeface="Montserrat Bold"/>
              <a:cs typeface="Montserrat Bold"/>
              <a:sym typeface="Montserrat Bold"/>
            </a:endParaRPr>
          </a:p>
        </p:txBody>
      </p:sp>
      <p:sp>
        <p:nvSpPr>
          <p:cNvPr id="3" name="Freeform 3"/>
          <p:cNvSpPr/>
          <p:nvPr/>
        </p:nvSpPr>
        <p:spPr>
          <a:xfrm>
            <a:off x="104775" y="5386057"/>
            <a:ext cx="18183225" cy="4900943"/>
          </a:xfrm>
          <a:custGeom>
            <a:avLst/>
            <a:gdLst/>
            <a:ahLst/>
            <a:cxnLst/>
            <a:rect l="l" t="t" r="r" b="b"/>
            <a:pathLst>
              <a:path w="18183225" h="4900943">
                <a:moveTo>
                  <a:pt x="0" y="0"/>
                </a:moveTo>
                <a:lnTo>
                  <a:pt x="18183225" y="0"/>
                </a:lnTo>
                <a:lnTo>
                  <a:pt x="18183225" y="4900943"/>
                </a:lnTo>
                <a:lnTo>
                  <a:pt x="0" y="4900943"/>
                </a:lnTo>
                <a:lnTo>
                  <a:pt x="0" y="0"/>
                </a:lnTo>
                <a:close/>
              </a:path>
            </a:pathLst>
          </a:custGeom>
          <a:blipFill>
            <a:blip r:embed="rId2"/>
            <a:stretch>
              <a:fillRect t="-318" b="-318"/>
            </a:stretch>
          </a:blipFill>
        </p:spPr>
      </p:sp>
      <p:sp>
        <p:nvSpPr>
          <p:cNvPr id="4" name="Freeform 4"/>
          <p:cNvSpPr/>
          <p:nvPr/>
        </p:nvSpPr>
        <p:spPr>
          <a:xfrm>
            <a:off x="10553368" y="8383404"/>
            <a:ext cx="1913958" cy="1093349"/>
          </a:xfrm>
          <a:custGeom>
            <a:avLst/>
            <a:gdLst/>
            <a:ahLst/>
            <a:cxnLst/>
            <a:rect l="l" t="t" r="r" b="b"/>
            <a:pathLst>
              <a:path w="1913958" h="1093349">
                <a:moveTo>
                  <a:pt x="0" y="0"/>
                </a:moveTo>
                <a:lnTo>
                  <a:pt x="1913958" y="0"/>
                </a:lnTo>
                <a:lnTo>
                  <a:pt x="1913958" y="1093349"/>
                </a:lnTo>
                <a:lnTo>
                  <a:pt x="0" y="109334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ysDot"/>
            <a:miter/>
          </a:ln>
        </p:spPr>
      </p:sp>
      <p:sp>
        <p:nvSpPr>
          <p:cNvPr id="5" name="TextBox 5"/>
          <p:cNvSpPr txBox="1"/>
          <p:nvPr/>
        </p:nvSpPr>
        <p:spPr>
          <a:xfrm>
            <a:off x="1582117" y="591750"/>
            <a:ext cx="16087561"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ANALYZING OUTLIERS IN SALEPRICE</a:t>
            </a:r>
          </a:p>
        </p:txBody>
      </p:sp>
      <p:sp>
        <p:nvSpPr>
          <p:cNvPr id="6" name="TextBox 6"/>
          <p:cNvSpPr txBox="1"/>
          <p:nvPr/>
        </p:nvSpPr>
        <p:spPr>
          <a:xfrm>
            <a:off x="1047750" y="1676526"/>
            <a:ext cx="15481563" cy="1389774"/>
          </a:xfrm>
          <a:prstGeom prst="rect">
            <a:avLst/>
          </a:prstGeom>
        </p:spPr>
        <p:txBody>
          <a:bodyPr lIns="0" tIns="0" rIns="0" bIns="0" rtlCol="0" anchor="t">
            <a:spAutoFit/>
          </a:bodyPr>
          <a:lstStyle/>
          <a:p>
            <a:pPr algn="l">
              <a:lnSpc>
                <a:spcPts val="3723"/>
              </a:lnSpc>
            </a:pPr>
            <a:r>
              <a:rPr lang="en-US" sz="2659">
                <a:solidFill>
                  <a:srgbClr val="000000"/>
                </a:solidFill>
                <a:latin typeface="Montserrat"/>
                <a:ea typeface="Montserrat"/>
                <a:cs typeface="Montserrat"/>
                <a:sym typeface="Montserrat"/>
              </a:rPr>
              <a:t>Now that we have identified the outlier values in the </a:t>
            </a:r>
            <a:r>
              <a:rPr lang="en-US" sz="2659" b="1">
                <a:solidFill>
                  <a:srgbClr val="000000"/>
                </a:solidFill>
                <a:latin typeface="Montserrat Bold"/>
                <a:ea typeface="Montserrat Bold"/>
                <a:cs typeface="Montserrat Bold"/>
                <a:sym typeface="Montserrat Bold"/>
              </a:rPr>
              <a:t>`SalePrice`</a:t>
            </a:r>
            <a:r>
              <a:rPr lang="en-US" sz="2659">
                <a:solidFill>
                  <a:srgbClr val="000000"/>
                </a:solidFill>
                <a:latin typeface="Montserrat"/>
                <a:ea typeface="Montserrat"/>
                <a:cs typeface="Montserrat"/>
                <a:sym typeface="Montserrat"/>
              </a:rPr>
              <a:t>, particularly those above 7 in the standardized scale, we will further investigate these observations. </a:t>
            </a:r>
          </a:p>
          <a:p>
            <a:pPr algn="l">
              <a:lnSpc>
                <a:spcPts val="3723"/>
              </a:lnSpc>
            </a:pPr>
            <a:endParaRPr lang="en-US" sz="2659">
              <a:solidFill>
                <a:srgbClr val="000000"/>
              </a:solidFill>
              <a:latin typeface="Montserrat"/>
              <a:ea typeface="Montserrat"/>
              <a:cs typeface="Montserrat"/>
              <a:sym typeface="Montserrat"/>
            </a:endParaRPr>
          </a:p>
        </p:txBody>
      </p:sp>
      <p:sp>
        <p:nvSpPr>
          <p:cNvPr id="7" name="Freeform 7"/>
          <p:cNvSpPr/>
          <p:nvPr/>
        </p:nvSpPr>
        <p:spPr>
          <a:xfrm>
            <a:off x="16879442" y="8355455"/>
            <a:ext cx="1580472" cy="902845"/>
          </a:xfrm>
          <a:custGeom>
            <a:avLst/>
            <a:gdLst/>
            <a:ahLst/>
            <a:cxnLst/>
            <a:rect l="l" t="t" r="r" b="b"/>
            <a:pathLst>
              <a:path w="1580472" h="902845">
                <a:moveTo>
                  <a:pt x="0" y="0"/>
                </a:moveTo>
                <a:lnTo>
                  <a:pt x="1580472" y="0"/>
                </a:lnTo>
                <a:lnTo>
                  <a:pt x="1580472" y="902845"/>
                </a:lnTo>
                <a:lnTo>
                  <a:pt x="0" y="90284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ysDot"/>
            <a:miter/>
          </a:ln>
        </p:spPr>
      </p:sp>
      <p:sp>
        <p:nvSpPr>
          <p:cNvPr id="8" name="TextBox 8"/>
          <p:cNvSpPr txBox="1"/>
          <p:nvPr/>
        </p:nvSpPr>
        <p:spPr>
          <a:xfrm>
            <a:off x="17997488" y="9937750"/>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0413" y="828675"/>
            <a:ext cx="17783374" cy="9079041"/>
          </a:xfrm>
          <a:prstGeom prst="rect">
            <a:avLst/>
          </a:prstGeom>
        </p:spPr>
        <p:txBody>
          <a:bodyPr lIns="0" tIns="0" rIns="0" bIns="0" rtlCol="0" anchor="t">
            <a:spAutoFit/>
          </a:bodyPr>
          <a:lstStyle/>
          <a:p>
            <a:pPr algn="l">
              <a:lnSpc>
                <a:spcPts val="7084"/>
              </a:lnSpc>
            </a:pPr>
            <a:r>
              <a:rPr lang="en-US" sz="5060" u="sng">
                <a:solidFill>
                  <a:srgbClr val="103668"/>
                </a:solidFill>
                <a:latin typeface="Montserrat"/>
                <a:ea typeface="Montserrat"/>
                <a:cs typeface="Montserrat"/>
                <a:sym typeface="Montserrat"/>
              </a:rPr>
              <a:t>Outlier Analysis Results :</a:t>
            </a:r>
          </a:p>
          <a:p>
            <a:pPr algn="l">
              <a:lnSpc>
                <a:spcPts val="4696"/>
              </a:lnSpc>
            </a:pPr>
            <a:endParaRPr lang="en-US" sz="5060" u="sng">
              <a:solidFill>
                <a:srgbClr val="103668"/>
              </a:solidFill>
              <a:latin typeface="Montserrat"/>
              <a:ea typeface="Montserrat"/>
              <a:cs typeface="Montserrat"/>
              <a:sym typeface="Montserrat"/>
            </a:endParaRPr>
          </a:p>
          <a:p>
            <a:pPr algn="l">
              <a:lnSpc>
                <a:spcPts val="4276"/>
              </a:lnSpc>
            </a:pPr>
            <a:r>
              <a:rPr lang="en-US" sz="3054" b="1">
                <a:solidFill>
                  <a:srgbClr val="000000"/>
                </a:solidFill>
                <a:latin typeface="Montserrat Bold"/>
                <a:ea typeface="Montserrat Bold"/>
                <a:cs typeface="Montserrat Bold"/>
                <a:sym typeface="Montserrat Bold"/>
              </a:rPr>
              <a:t>Ground Living Area (GrLivArea):</a:t>
            </a:r>
          </a:p>
          <a:p>
            <a:pPr marL="659556" lvl="1" indent="-329778" algn="l">
              <a:lnSpc>
                <a:spcPts val="4276"/>
              </a:lnSpc>
              <a:buFont typeface="Arial"/>
              <a:buChar char="•"/>
            </a:pPr>
            <a:r>
              <a:rPr lang="en-US" sz="3054">
                <a:solidFill>
                  <a:srgbClr val="000000"/>
                </a:solidFill>
                <a:latin typeface="Montserrat"/>
                <a:ea typeface="Montserrat"/>
                <a:cs typeface="Montserrat"/>
                <a:sym typeface="Montserrat"/>
              </a:rPr>
              <a:t>The two values with the largest GrLivArea appear to be outliers. They significantly deviate from the majority of the data points and do not align with the overall trend.</a:t>
            </a:r>
          </a:p>
          <a:p>
            <a:pPr marL="659556" lvl="1" indent="-329778" algn="l">
              <a:lnSpc>
                <a:spcPts val="4276"/>
              </a:lnSpc>
              <a:buFont typeface="Arial"/>
              <a:buChar char="•"/>
            </a:pPr>
            <a:r>
              <a:rPr lang="en-US" sz="3054">
                <a:solidFill>
                  <a:srgbClr val="000000"/>
                </a:solidFill>
                <a:latin typeface="Montserrat"/>
                <a:ea typeface="Montserrat"/>
                <a:cs typeface="Montserrat"/>
                <a:sym typeface="Montserrat"/>
              </a:rPr>
              <a:t>One possible explanation for this discrepancy is that these values may correspond to agricultural areas, which could account for their relatively low sale prices. Given that these points do not represent typical cases, we will classify them as outliers and proceed to remove them from our dataset.</a:t>
            </a:r>
          </a:p>
          <a:p>
            <a:pPr algn="l">
              <a:lnSpc>
                <a:spcPts val="4276"/>
              </a:lnSpc>
            </a:pPr>
            <a:r>
              <a:rPr lang="en-US" sz="3054" b="1">
                <a:solidFill>
                  <a:srgbClr val="000000"/>
                </a:solidFill>
                <a:latin typeface="Montserrat Bold"/>
                <a:ea typeface="Montserrat Bold"/>
                <a:cs typeface="Montserrat Bold"/>
                <a:sym typeface="Montserrat Bold"/>
              </a:rPr>
              <a:t>Sale Price Observations:</a:t>
            </a:r>
          </a:p>
          <a:p>
            <a:pPr marL="659556" lvl="1" indent="-329778" algn="l">
              <a:lnSpc>
                <a:spcPts val="4276"/>
              </a:lnSpc>
              <a:buFont typeface="Arial"/>
              <a:buChar char="•"/>
            </a:pPr>
            <a:r>
              <a:rPr lang="en-US" sz="3054">
                <a:solidFill>
                  <a:srgbClr val="000000"/>
                </a:solidFill>
                <a:latin typeface="Montserrat"/>
                <a:ea typeface="Montserrat"/>
                <a:cs typeface="Montserrat"/>
                <a:sym typeface="Montserrat"/>
              </a:rPr>
              <a:t>The two observations at the top of the plot, which correspond to the highest saleprice values (around 7.something), do not appear to be outliers in the same sense. While they are notably high, they seem to follow the established trend of the data.</a:t>
            </a:r>
          </a:p>
          <a:p>
            <a:pPr marL="659556" lvl="1" indent="-329778" algn="l">
              <a:lnSpc>
                <a:spcPts val="4276"/>
              </a:lnSpc>
              <a:buFont typeface="Arial"/>
              <a:buChar char="•"/>
            </a:pPr>
            <a:r>
              <a:rPr lang="en-US" sz="3054">
                <a:solidFill>
                  <a:srgbClr val="000000"/>
                </a:solidFill>
                <a:latin typeface="Montserrat"/>
                <a:ea typeface="Montserrat"/>
                <a:cs typeface="Montserrat"/>
                <a:sym typeface="Montserrat"/>
              </a:rPr>
              <a:t>Therefore, we will retain these two observations in our dataset, as they may represent valid, high-value properties.</a:t>
            </a:r>
          </a:p>
          <a:p>
            <a:pPr algn="l">
              <a:lnSpc>
                <a:spcPts val="4276"/>
              </a:lnSpc>
            </a:pPr>
            <a:endParaRPr lang="en-US" sz="3054">
              <a:solidFill>
                <a:srgbClr val="000000"/>
              </a:solidFill>
              <a:latin typeface="Montserrat"/>
              <a:ea typeface="Montserrat"/>
              <a:cs typeface="Montserrat"/>
              <a:sym typeface="Montserrat"/>
            </a:endParaRP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AutoShape 8"/>
          <p:cNvSpPr/>
          <p:nvPr/>
        </p:nvSpPr>
        <p:spPr>
          <a:xfrm>
            <a:off x="1190625" y="5133975"/>
            <a:ext cx="16068675" cy="0"/>
          </a:xfrm>
          <a:prstGeom prst="line">
            <a:avLst/>
          </a:prstGeom>
          <a:ln w="19050" cap="rnd">
            <a:solidFill>
              <a:srgbClr val="1E3048"/>
            </a:solidFill>
            <a:prstDash val="solid"/>
            <a:headEnd type="none" w="sm" len="sm"/>
            <a:tailEnd type="none" w="sm" len="sm"/>
          </a:ln>
        </p:spPr>
      </p:sp>
      <p:grpSp>
        <p:nvGrpSpPr>
          <p:cNvPr id="9" name="Group 9"/>
          <p:cNvGrpSpPr/>
          <p:nvPr/>
        </p:nvGrpSpPr>
        <p:grpSpPr>
          <a:xfrm>
            <a:off x="1028700" y="498157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1" name="Group 11"/>
          <p:cNvGrpSpPr/>
          <p:nvPr/>
        </p:nvGrpSpPr>
        <p:grpSpPr>
          <a:xfrm>
            <a:off x="5317258" y="4972050"/>
            <a:ext cx="323850" cy="32385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3" name="Group 13"/>
          <p:cNvGrpSpPr/>
          <p:nvPr/>
        </p:nvGrpSpPr>
        <p:grpSpPr>
          <a:xfrm>
            <a:off x="9605817" y="4972050"/>
            <a:ext cx="323850" cy="32385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5" name="Group 15"/>
          <p:cNvGrpSpPr/>
          <p:nvPr/>
        </p:nvGrpSpPr>
        <p:grpSpPr>
          <a:xfrm>
            <a:off x="13894375" y="4972050"/>
            <a:ext cx="323850" cy="323850"/>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7" name="TextBox 17"/>
          <p:cNvSpPr txBox="1"/>
          <p:nvPr/>
        </p:nvSpPr>
        <p:spPr>
          <a:xfrm>
            <a:off x="1028700" y="5981700"/>
            <a:ext cx="3364925" cy="247642"/>
          </a:xfrm>
          <a:prstGeom prst="rect">
            <a:avLst/>
          </a:prstGeom>
        </p:spPr>
        <p:txBody>
          <a:bodyPr lIns="0" tIns="0" rIns="0" bIns="0" rtlCol="0" anchor="t">
            <a:spAutoFit/>
          </a:bodyPr>
          <a:lstStyle/>
          <a:p>
            <a:pPr marL="0" lvl="0" indent="0" algn="l">
              <a:lnSpc>
                <a:spcPts val="1950"/>
              </a:lnSpc>
              <a:spcBef>
                <a:spcPct val="0"/>
              </a:spcBef>
            </a:pPr>
            <a:r>
              <a:rPr lang="en-US" sz="1500" spc="22">
                <a:solidFill>
                  <a:srgbClr val="06213C"/>
                </a:solidFill>
                <a:latin typeface="Montserrat Classic"/>
                <a:ea typeface="Montserrat Classic"/>
                <a:cs typeface="Montserrat Classic"/>
                <a:sym typeface="Montserrat Classic"/>
              </a:rPr>
              <a:t>DATA OVERVIEW</a:t>
            </a:r>
          </a:p>
        </p:txBody>
      </p:sp>
      <p:sp>
        <p:nvSpPr>
          <p:cNvPr id="18" name="TextBox 18"/>
          <p:cNvSpPr txBox="1"/>
          <p:nvPr/>
        </p:nvSpPr>
        <p:spPr>
          <a:xfrm>
            <a:off x="9605817" y="5972175"/>
            <a:ext cx="5395711" cy="529590"/>
          </a:xfrm>
          <a:prstGeom prst="rect">
            <a:avLst/>
          </a:prstGeom>
        </p:spPr>
        <p:txBody>
          <a:bodyPr lIns="0" tIns="0" rIns="0" bIns="0" rtlCol="0" anchor="t">
            <a:spAutoFit/>
          </a:bodyPr>
          <a:lstStyle/>
          <a:p>
            <a:pPr marL="0" lvl="0" indent="0" algn="l">
              <a:lnSpc>
                <a:spcPts val="4290"/>
              </a:lnSpc>
              <a:spcBef>
                <a:spcPct val="0"/>
              </a:spcBef>
            </a:pPr>
            <a:r>
              <a:rPr lang="en-US" sz="3300" spc="49">
                <a:solidFill>
                  <a:srgbClr val="06213C"/>
                </a:solidFill>
                <a:latin typeface="Montserrat Classic"/>
                <a:ea typeface="Montserrat Classic"/>
                <a:cs typeface="Montserrat Classic"/>
                <a:sym typeface="Montserrat Classic"/>
              </a:rPr>
              <a:t>REGRESSION ANALYSIS</a:t>
            </a:r>
          </a:p>
        </p:txBody>
      </p:sp>
      <p:sp>
        <p:nvSpPr>
          <p:cNvPr id="19" name="TextBox 19"/>
          <p:cNvSpPr txBox="1"/>
          <p:nvPr/>
        </p:nvSpPr>
        <p:spPr>
          <a:xfrm>
            <a:off x="1028700" y="1637364"/>
            <a:ext cx="16230600" cy="120015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CHRONOLOGIE</a:t>
            </a:r>
          </a:p>
        </p:txBody>
      </p:sp>
      <p:sp>
        <p:nvSpPr>
          <p:cNvPr id="20" name="TextBox 20"/>
          <p:cNvSpPr txBox="1"/>
          <p:nvPr/>
        </p:nvSpPr>
        <p:spPr>
          <a:xfrm>
            <a:off x="5317258" y="5972175"/>
            <a:ext cx="4612408" cy="327025"/>
          </a:xfrm>
          <a:prstGeom prst="rect">
            <a:avLst/>
          </a:prstGeom>
        </p:spPr>
        <p:txBody>
          <a:bodyPr lIns="0" tIns="0" rIns="0" bIns="0" rtlCol="0" anchor="t">
            <a:spAutoFit/>
          </a:bodyPr>
          <a:lstStyle/>
          <a:p>
            <a:pPr marL="0" lvl="0" indent="0" algn="l">
              <a:lnSpc>
                <a:spcPts val="2600"/>
              </a:lnSpc>
              <a:spcBef>
                <a:spcPct val="0"/>
              </a:spcBef>
            </a:pPr>
            <a:r>
              <a:rPr lang="en-US" sz="2000" spc="30">
                <a:solidFill>
                  <a:srgbClr val="06213C"/>
                </a:solidFill>
                <a:latin typeface="Montserrat Classic"/>
                <a:ea typeface="Montserrat Classic"/>
                <a:cs typeface="Montserrat Classic"/>
                <a:sym typeface="Montserrat Classic"/>
              </a:rPr>
              <a:t>DATA PREPARATION</a:t>
            </a:r>
          </a:p>
        </p:txBody>
      </p:sp>
      <p:sp>
        <p:nvSpPr>
          <p:cNvPr id="21" name="TextBox 2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7257053" y="8732256"/>
            <a:ext cx="556788" cy="556788"/>
          </a:xfrm>
          <a:custGeom>
            <a:avLst/>
            <a:gdLst/>
            <a:ahLst/>
            <a:cxnLst/>
            <a:rect l="l" t="t" r="r" b="b"/>
            <a:pathLst>
              <a:path w="556788" h="556788">
                <a:moveTo>
                  <a:pt x="0" y="0"/>
                </a:moveTo>
                <a:lnTo>
                  <a:pt x="556788" y="0"/>
                </a:lnTo>
                <a:lnTo>
                  <a:pt x="556788" y="556788"/>
                </a:lnTo>
                <a:lnTo>
                  <a:pt x="0" y="5567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9204270" y="1911202"/>
            <a:ext cx="7322748" cy="677234"/>
          </a:xfrm>
          <a:prstGeom prst="rect">
            <a:avLst/>
          </a:prstGeom>
        </p:spPr>
        <p:txBody>
          <a:bodyPr lIns="0" tIns="0" rIns="0" bIns="0" rtlCol="0" anchor="t">
            <a:spAutoFit/>
          </a:bodyPr>
          <a:lstStyle/>
          <a:p>
            <a:pPr algn="l">
              <a:lnSpc>
                <a:spcPts val="5981"/>
              </a:lnSpc>
            </a:pPr>
            <a:r>
              <a:rPr lang="en-US" sz="2990" b="1">
                <a:solidFill>
                  <a:srgbClr val="06213C"/>
                </a:solidFill>
                <a:latin typeface="Montserrat Bold"/>
                <a:ea typeface="Montserrat Bold"/>
                <a:cs typeface="Montserrat Bold"/>
                <a:sym typeface="Montserrat Bold"/>
              </a:rPr>
              <a:t>Assumptions of Regression</a:t>
            </a:r>
          </a:p>
        </p:txBody>
      </p:sp>
      <p:grpSp>
        <p:nvGrpSpPr>
          <p:cNvPr id="6" name="Group 6"/>
          <p:cNvGrpSpPr/>
          <p:nvPr/>
        </p:nvGrpSpPr>
        <p:grpSpPr>
          <a:xfrm>
            <a:off x="7788453" y="2046410"/>
            <a:ext cx="771999" cy="77199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8" name="TextBox 8"/>
          <p:cNvSpPr txBox="1"/>
          <p:nvPr/>
        </p:nvSpPr>
        <p:spPr>
          <a:xfrm>
            <a:off x="7901847" y="2026454"/>
            <a:ext cx="545211" cy="678561"/>
          </a:xfrm>
          <a:prstGeom prst="rect">
            <a:avLst/>
          </a:prstGeom>
        </p:spPr>
        <p:txBody>
          <a:bodyPr lIns="0" tIns="0" rIns="0" bIns="0" rtlCol="0" anchor="t">
            <a:spAutoFit/>
          </a:bodyPr>
          <a:lstStyle/>
          <a:p>
            <a:pPr algn="ctr">
              <a:lnSpc>
                <a:spcPts val="5652"/>
              </a:lnSpc>
            </a:pPr>
            <a:r>
              <a:rPr lang="en-US" sz="3600">
                <a:solidFill>
                  <a:srgbClr val="FFFFFF"/>
                </a:solidFill>
                <a:latin typeface="Montserrat Classic"/>
                <a:ea typeface="Montserrat Classic"/>
                <a:cs typeface="Montserrat Classic"/>
                <a:sym typeface="Montserrat Classic"/>
              </a:rPr>
              <a:t>1</a:t>
            </a:r>
          </a:p>
        </p:txBody>
      </p:sp>
      <p:sp>
        <p:nvSpPr>
          <p:cNvPr id="9" name="TextBox 9"/>
          <p:cNvSpPr txBox="1"/>
          <p:nvPr/>
        </p:nvSpPr>
        <p:spPr>
          <a:xfrm>
            <a:off x="9204270" y="3275684"/>
            <a:ext cx="8331177" cy="1429709"/>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Feature Scaling, Mapping, and One-Hot Encoding</a:t>
            </a:r>
          </a:p>
        </p:txBody>
      </p:sp>
      <p:grpSp>
        <p:nvGrpSpPr>
          <p:cNvPr id="10" name="Group 10"/>
          <p:cNvGrpSpPr/>
          <p:nvPr/>
        </p:nvGrpSpPr>
        <p:grpSpPr>
          <a:xfrm>
            <a:off x="7788453" y="3408665"/>
            <a:ext cx="771999" cy="77199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2" name="TextBox 12"/>
          <p:cNvSpPr txBox="1"/>
          <p:nvPr/>
        </p:nvSpPr>
        <p:spPr>
          <a:xfrm>
            <a:off x="7901847" y="3388709"/>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2</a:t>
            </a:r>
          </a:p>
        </p:txBody>
      </p:sp>
      <p:sp>
        <p:nvSpPr>
          <p:cNvPr id="13" name="TextBox 13"/>
          <p:cNvSpPr txBox="1"/>
          <p:nvPr/>
        </p:nvSpPr>
        <p:spPr>
          <a:xfrm>
            <a:off x="9204270" y="6596642"/>
            <a:ext cx="7322748"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Training &amp; Evaluating the Model</a:t>
            </a:r>
          </a:p>
        </p:txBody>
      </p:sp>
      <p:grpSp>
        <p:nvGrpSpPr>
          <p:cNvPr id="14" name="Group 14"/>
          <p:cNvGrpSpPr/>
          <p:nvPr/>
        </p:nvGrpSpPr>
        <p:grpSpPr>
          <a:xfrm>
            <a:off x="7788453" y="6725167"/>
            <a:ext cx="771999" cy="77199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6" name="TextBox 16"/>
          <p:cNvSpPr txBox="1"/>
          <p:nvPr/>
        </p:nvSpPr>
        <p:spPr>
          <a:xfrm>
            <a:off x="7901847" y="6705211"/>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4</a:t>
            </a:r>
          </a:p>
        </p:txBody>
      </p:sp>
      <p:sp>
        <p:nvSpPr>
          <p:cNvPr id="17" name="TextBox 17"/>
          <p:cNvSpPr txBox="1"/>
          <p:nvPr/>
        </p:nvSpPr>
        <p:spPr>
          <a:xfrm>
            <a:off x="9204270" y="5136615"/>
            <a:ext cx="8758143"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Dividing Data into Training and Test Sets</a:t>
            </a:r>
          </a:p>
        </p:txBody>
      </p:sp>
      <p:grpSp>
        <p:nvGrpSpPr>
          <p:cNvPr id="18" name="Group 18"/>
          <p:cNvGrpSpPr/>
          <p:nvPr/>
        </p:nvGrpSpPr>
        <p:grpSpPr>
          <a:xfrm>
            <a:off x="7788453" y="5267368"/>
            <a:ext cx="771999" cy="771999"/>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0" name="TextBox 20"/>
          <p:cNvSpPr txBox="1"/>
          <p:nvPr/>
        </p:nvSpPr>
        <p:spPr>
          <a:xfrm>
            <a:off x="7901847" y="5247412"/>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3</a:t>
            </a:r>
          </a:p>
        </p:txBody>
      </p:sp>
      <p:sp>
        <p:nvSpPr>
          <p:cNvPr id="21" name="TextBox 21"/>
          <p:cNvSpPr txBox="1"/>
          <p:nvPr/>
        </p:nvSpPr>
        <p:spPr>
          <a:xfrm>
            <a:off x="9204270" y="7761393"/>
            <a:ext cx="7322748"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Insights and Recommendations</a:t>
            </a:r>
          </a:p>
        </p:txBody>
      </p:sp>
      <p:grpSp>
        <p:nvGrpSpPr>
          <p:cNvPr id="22" name="Group 22"/>
          <p:cNvGrpSpPr/>
          <p:nvPr/>
        </p:nvGrpSpPr>
        <p:grpSpPr>
          <a:xfrm>
            <a:off x="7788453" y="7887691"/>
            <a:ext cx="771999" cy="771999"/>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4" name="TextBox 24"/>
          <p:cNvSpPr txBox="1"/>
          <p:nvPr/>
        </p:nvSpPr>
        <p:spPr>
          <a:xfrm>
            <a:off x="7901847" y="7867735"/>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5</a:t>
            </a:r>
          </a:p>
        </p:txBody>
      </p:sp>
      <p:sp>
        <p:nvSpPr>
          <p:cNvPr id="25" name="TextBox 25"/>
          <p:cNvSpPr txBox="1"/>
          <p:nvPr/>
        </p:nvSpPr>
        <p:spPr>
          <a:xfrm>
            <a:off x="317483" y="2175753"/>
            <a:ext cx="6043857" cy="240030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Regression Analysis</a:t>
            </a:r>
          </a:p>
        </p:txBody>
      </p:sp>
      <p:sp>
        <p:nvSpPr>
          <p:cNvPr id="26" name="TextBox 26"/>
          <p:cNvSpPr txBox="1"/>
          <p:nvPr/>
        </p:nvSpPr>
        <p:spPr>
          <a:xfrm>
            <a:off x="17390191" y="9524997"/>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900" y="1782817"/>
            <a:ext cx="7342101" cy="3667125"/>
          </a:xfrm>
          <a:prstGeom prst="rect">
            <a:avLst/>
          </a:prstGeom>
        </p:spPr>
        <p:txBody>
          <a:bodyPr lIns="0" tIns="0" rIns="0" bIns="0" rtlCol="0" anchor="t">
            <a:spAutoFit/>
          </a:bodyPr>
          <a:lstStyle/>
          <a:p>
            <a:pPr algn="l">
              <a:lnSpc>
                <a:spcPts val="9600"/>
              </a:lnSpc>
              <a:spcBef>
                <a:spcPct val="0"/>
              </a:spcBef>
            </a:pPr>
            <a:r>
              <a:rPr lang="en-US" sz="8000">
                <a:solidFill>
                  <a:srgbClr val="06213C"/>
                </a:solidFill>
                <a:latin typeface="Montserrat Classic"/>
                <a:ea typeface="Montserrat Classic"/>
                <a:cs typeface="Montserrat Classic"/>
                <a:sym typeface="Montserrat Classic"/>
              </a:rPr>
              <a:t>Hopes and Expectations</a:t>
            </a:r>
          </a:p>
          <a:p>
            <a:pPr marL="0" lvl="0" indent="0" algn="l">
              <a:lnSpc>
                <a:spcPts val="9600"/>
              </a:lnSpc>
              <a:spcBef>
                <a:spcPct val="0"/>
              </a:spcBef>
            </a:pPr>
            <a:endParaRPr lang="en-US" sz="8000">
              <a:solidFill>
                <a:srgbClr val="06213C"/>
              </a:solidFill>
              <a:latin typeface="Montserrat Classic"/>
              <a:ea typeface="Montserrat Classic"/>
              <a:cs typeface="Montserrat Classic"/>
              <a:sym typeface="Montserrat Classic"/>
            </a:endParaRPr>
          </a:p>
        </p:txBody>
      </p:sp>
      <p:sp>
        <p:nvSpPr>
          <p:cNvPr id="3" name="TextBox 3"/>
          <p:cNvSpPr txBox="1"/>
          <p:nvPr/>
        </p:nvSpPr>
        <p:spPr>
          <a:xfrm>
            <a:off x="8459422" y="1900155"/>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Objective of Regression Analysis:</a:t>
            </a:r>
          </a:p>
        </p:txBody>
      </p:sp>
      <p:sp>
        <p:nvSpPr>
          <p:cNvPr id="4" name="TextBox 4"/>
          <p:cNvSpPr txBox="1"/>
          <p:nvPr/>
        </p:nvSpPr>
        <p:spPr>
          <a:xfrm>
            <a:off x="8459422" y="2670816"/>
            <a:ext cx="8352502" cy="777240"/>
          </a:xfrm>
          <a:prstGeom prst="rect">
            <a:avLst/>
          </a:prstGeom>
        </p:spPr>
        <p:txBody>
          <a:bodyPr lIns="0" tIns="0" rIns="0" bIns="0" rtlCol="0" anchor="t">
            <a:spAutoFit/>
          </a:bodyPr>
          <a:lstStyle/>
          <a:p>
            <a:pPr marL="0" lvl="0" indent="0" algn="l">
              <a:lnSpc>
                <a:spcPts val="3150"/>
              </a:lnSpc>
              <a:spcBef>
                <a:spcPct val="0"/>
              </a:spcBef>
            </a:pPr>
            <a:r>
              <a:rPr lang="en-US" sz="2100">
                <a:solidFill>
                  <a:srgbClr val="06213C"/>
                </a:solidFill>
                <a:latin typeface="Montserrat"/>
                <a:ea typeface="Montserrat"/>
                <a:cs typeface="Montserrat"/>
                <a:sym typeface="Montserrat"/>
              </a:rPr>
              <a:t>We aim to identify features that significantly influence sale prices, both positively and negatively.</a:t>
            </a:r>
          </a:p>
        </p:txBody>
      </p:sp>
      <p:sp>
        <p:nvSpPr>
          <p:cNvPr id="5" name="TextBox 5"/>
          <p:cNvSpPr txBox="1"/>
          <p:nvPr/>
        </p:nvSpPr>
        <p:spPr>
          <a:xfrm>
            <a:off x="8459422" y="4355262"/>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Why Regression?</a:t>
            </a:r>
          </a:p>
        </p:txBody>
      </p:sp>
      <p:sp>
        <p:nvSpPr>
          <p:cNvPr id="6" name="TextBox 6"/>
          <p:cNvSpPr txBox="1"/>
          <p:nvPr/>
        </p:nvSpPr>
        <p:spPr>
          <a:xfrm>
            <a:off x="8459422" y="5125923"/>
            <a:ext cx="8352502" cy="777240"/>
          </a:xfrm>
          <a:prstGeom prst="rect">
            <a:avLst/>
          </a:prstGeom>
        </p:spPr>
        <p:txBody>
          <a:bodyPr lIns="0" tIns="0" rIns="0" bIns="0" rtlCol="0" anchor="t">
            <a:spAutoFit/>
          </a:bodyPr>
          <a:lstStyle/>
          <a:p>
            <a:pPr marL="0" lvl="0" indent="0" algn="l">
              <a:lnSpc>
                <a:spcPts val="3150"/>
              </a:lnSpc>
              <a:spcBef>
                <a:spcPct val="0"/>
              </a:spcBef>
            </a:pPr>
            <a:r>
              <a:rPr lang="en-US" sz="2100">
                <a:solidFill>
                  <a:srgbClr val="06213C"/>
                </a:solidFill>
                <a:latin typeface="Montserrat"/>
                <a:ea typeface="Montserrat"/>
                <a:cs typeface="Montserrat"/>
                <a:sym typeface="Montserrat"/>
              </a:rPr>
              <a:t>By understanding these relationships, we can make informed decisions that maximize our gains in the housing market.</a:t>
            </a:r>
          </a:p>
        </p:txBody>
      </p:sp>
      <p:sp>
        <p:nvSpPr>
          <p:cNvPr id="7" name="TextBox 7"/>
          <p:cNvSpPr txBox="1"/>
          <p:nvPr/>
        </p:nvSpPr>
        <p:spPr>
          <a:xfrm>
            <a:off x="8459422" y="6810369"/>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Anticipated Outcomes:</a:t>
            </a:r>
          </a:p>
        </p:txBody>
      </p:sp>
      <p:sp>
        <p:nvSpPr>
          <p:cNvPr id="8" name="TextBox 8"/>
          <p:cNvSpPr txBox="1"/>
          <p:nvPr/>
        </p:nvSpPr>
        <p:spPr>
          <a:xfrm>
            <a:off x="7855766" y="7581030"/>
            <a:ext cx="8352502" cy="1177290"/>
          </a:xfrm>
          <a:prstGeom prst="rect">
            <a:avLst/>
          </a:prstGeom>
        </p:spPr>
        <p:txBody>
          <a:bodyPr lIns="0" tIns="0" rIns="0" bIns="0" rtlCol="0" anchor="t">
            <a:spAutoFit/>
          </a:bodyPr>
          <a:lstStyle/>
          <a:p>
            <a:pPr marL="906780" lvl="2" indent="-302260" algn="l">
              <a:lnSpc>
                <a:spcPts val="3150"/>
              </a:lnSpc>
              <a:buFont typeface="Arial"/>
              <a:buChar char="⚬"/>
            </a:pPr>
            <a:r>
              <a:rPr lang="en-US" sz="2100">
                <a:solidFill>
                  <a:srgbClr val="06213C"/>
                </a:solidFill>
                <a:latin typeface="Montserrat"/>
                <a:ea typeface="Montserrat"/>
                <a:cs typeface="Montserrat"/>
                <a:sym typeface="Montserrat"/>
              </a:rPr>
              <a:t>Pinpointing key features that enhance property value.</a:t>
            </a:r>
          </a:p>
          <a:p>
            <a:pPr marL="906780" lvl="2" indent="-302260" algn="l">
              <a:lnSpc>
                <a:spcPts val="3150"/>
              </a:lnSpc>
              <a:buFont typeface="Arial"/>
              <a:buChar char="⚬"/>
            </a:pPr>
            <a:r>
              <a:rPr lang="en-US" sz="2100">
                <a:solidFill>
                  <a:srgbClr val="06213C"/>
                </a:solidFill>
                <a:latin typeface="Montserrat"/>
                <a:ea typeface="Montserrat"/>
                <a:cs typeface="Montserrat"/>
                <a:sym typeface="Montserrat"/>
              </a:rPr>
              <a:t>Recognizing features that may detract from sale prices.</a:t>
            </a:r>
          </a:p>
          <a:p>
            <a:pPr marL="0" lvl="0" indent="0" algn="l">
              <a:lnSpc>
                <a:spcPts val="3150"/>
              </a:lnSpc>
              <a:spcBef>
                <a:spcPct val="0"/>
              </a:spcBef>
            </a:pPr>
            <a:endParaRPr lang="en-US" sz="2100">
              <a:solidFill>
                <a:srgbClr val="06213C"/>
              </a:solidFill>
              <a:latin typeface="Montserrat"/>
              <a:ea typeface="Montserrat"/>
              <a:cs typeface="Montserrat"/>
              <a:sym typeface="Montserrat"/>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575356"/>
            <a:ext cx="15481563" cy="469685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Before proceeding with regression analysis, it is essential to verify that the following assumptions are met:</a:t>
            </a:r>
          </a:p>
          <a:p>
            <a:pPr algn="l">
              <a:lnSpc>
                <a:spcPts val="4143"/>
              </a:lnSpc>
            </a:pPr>
            <a:endParaRPr lang="en-US" sz="2959">
              <a:solidFill>
                <a:srgbClr val="000000"/>
              </a:solidFill>
              <a:latin typeface="Montserrat"/>
              <a:ea typeface="Montserrat"/>
              <a:cs typeface="Montserrat"/>
              <a:sym typeface="Montserrat"/>
            </a:endParaRPr>
          </a:p>
          <a:p>
            <a:pPr marL="638954" lvl="1" indent="-319477" algn="l">
              <a:lnSpc>
                <a:spcPts val="4143"/>
              </a:lnSpc>
              <a:buAutoNum type="arabicPeriod"/>
            </a:pPr>
            <a:r>
              <a:rPr lang="en-US" sz="2959" b="1">
                <a:solidFill>
                  <a:srgbClr val="000000"/>
                </a:solidFill>
                <a:latin typeface="Montserrat Bold"/>
                <a:ea typeface="Montserrat Bold"/>
                <a:cs typeface="Montserrat Bold"/>
                <a:sym typeface="Montserrat Bold"/>
              </a:rPr>
              <a:t>Normality</a:t>
            </a:r>
          </a:p>
          <a:p>
            <a:pPr marL="638954" lvl="1" indent="-319477" algn="l">
              <a:lnSpc>
                <a:spcPts val="4143"/>
              </a:lnSpc>
              <a:buAutoNum type="arabicPeriod"/>
            </a:pPr>
            <a:r>
              <a:rPr lang="en-US" sz="2959" b="1">
                <a:solidFill>
                  <a:srgbClr val="000000"/>
                </a:solidFill>
                <a:latin typeface="Montserrat Bold"/>
                <a:ea typeface="Montserrat Bold"/>
                <a:cs typeface="Montserrat Bold"/>
                <a:sym typeface="Montserrat Bold"/>
              </a:rPr>
              <a:t>Homoscedasticity</a:t>
            </a:r>
          </a:p>
          <a:p>
            <a:pPr marL="638954" lvl="1" indent="-319477" algn="l">
              <a:lnSpc>
                <a:spcPts val="4143"/>
              </a:lnSpc>
              <a:buAutoNum type="arabicPeriod"/>
            </a:pPr>
            <a:r>
              <a:rPr lang="en-US" sz="2959" b="1">
                <a:solidFill>
                  <a:srgbClr val="000000"/>
                </a:solidFill>
                <a:latin typeface="Montserrat Bold"/>
                <a:ea typeface="Montserrat Bold"/>
                <a:cs typeface="Montserrat Bold"/>
                <a:sym typeface="Montserrat Bold"/>
              </a:rPr>
              <a:t>Linearity :</a:t>
            </a:r>
            <a:r>
              <a:rPr lang="en-US" sz="2959">
                <a:solidFill>
                  <a:srgbClr val="000000"/>
                </a:solidFill>
                <a:latin typeface="Montserrat"/>
                <a:ea typeface="Montserrat"/>
                <a:cs typeface="Montserrat"/>
                <a:sym typeface="Montserrat"/>
              </a:rPr>
              <a:t> Linearity was evaluated as part of our outlier analysis</a:t>
            </a:r>
          </a:p>
          <a:p>
            <a:pPr marL="638954" lvl="1" indent="-319477" algn="l">
              <a:lnSpc>
                <a:spcPts val="4143"/>
              </a:lnSpc>
              <a:buAutoNum type="arabicPeriod"/>
            </a:pPr>
            <a:r>
              <a:rPr lang="en-US" sz="2959" b="1">
                <a:solidFill>
                  <a:srgbClr val="000000"/>
                </a:solidFill>
                <a:latin typeface="Montserrat Bold"/>
                <a:ea typeface="Montserrat Bold"/>
                <a:cs typeface="Montserrat Bold"/>
                <a:sym typeface="Montserrat Bold"/>
              </a:rPr>
              <a:t>Absence of Correlated Errors : </a:t>
            </a:r>
            <a:r>
              <a:rPr lang="en-US" sz="2959">
                <a:solidFill>
                  <a:srgbClr val="000000"/>
                </a:solidFill>
                <a:latin typeface="Montserrat"/>
                <a:ea typeface="Montserrat"/>
                <a:cs typeface="Montserrat"/>
                <a:sym typeface="Montserrat"/>
              </a:rPr>
              <a:t>We've already conducted a correlation study to address potential correlation issues among features.</a:t>
            </a:r>
          </a:p>
          <a:p>
            <a:pPr algn="l">
              <a:lnSpc>
                <a:spcPts val="4143"/>
              </a:lnSpc>
            </a:pPr>
            <a:endParaRPr lang="en-US" sz="2959">
              <a:solidFill>
                <a:srgbClr val="000000"/>
              </a:solidFill>
              <a:latin typeface="Montserrat"/>
              <a:ea typeface="Montserrat"/>
              <a:cs typeface="Montserrat"/>
              <a:sym typeface="Montserrat"/>
            </a:endParaRPr>
          </a:p>
        </p:txBody>
      </p:sp>
      <p:sp>
        <p:nvSpPr>
          <p:cNvPr id="3" name="Freeform 3"/>
          <p:cNvSpPr/>
          <p:nvPr/>
        </p:nvSpPr>
        <p:spPr>
          <a:xfrm>
            <a:off x="458529" y="5725172"/>
            <a:ext cx="570171" cy="570171"/>
          </a:xfrm>
          <a:custGeom>
            <a:avLst/>
            <a:gdLst/>
            <a:ahLst/>
            <a:cxnLst/>
            <a:rect l="l" t="t" r="r" b="b"/>
            <a:pathLst>
              <a:path w="570171" h="570171">
                <a:moveTo>
                  <a:pt x="0" y="0"/>
                </a:moveTo>
                <a:lnTo>
                  <a:pt x="570171" y="0"/>
                </a:lnTo>
                <a:lnTo>
                  <a:pt x="570171" y="570171"/>
                </a:lnTo>
                <a:lnTo>
                  <a:pt x="0" y="5701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34517" y="591750"/>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ASSUMPTIONS OF REGRESSION</a:t>
            </a:r>
          </a:p>
        </p:txBody>
      </p:sp>
      <p:sp>
        <p:nvSpPr>
          <p:cNvPr id="5" name="Freeform 5"/>
          <p:cNvSpPr/>
          <p:nvPr/>
        </p:nvSpPr>
        <p:spPr>
          <a:xfrm>
            <a:off x="410904" y="5143500"/>
            <a:ext cx="570171" cy="570171"/>
          </a:xfrm>
          <a:custGeom>
            <a:avLst/>
            <a:gdLst/>
            <a:ahLst/>
            <a:cxnLst/>
            <a:rect l="l" t="t" r="r" b="b"/>
            <a:pathLst>
              <a:path w="570171" h="570171">
                <a:moveTo>
                  <a:pt x="0" y="0"/>
                </a:moveTo>
                <a:lnTo>
                  <a:pt x="570171" y="0"/>
                </a:lnTo>
                <a:lnTo>
                  <a:pt x="570171" y="570171"/>
                </a:lnTo>
                <a:lnTo>
                  <a:pt x="0" y="5701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318625"/>
            <a:ext cx="8750708" cy="7166798"/>
          </a:xfrm>
          <a:custGeom>
            <a:avLst/>
            <a:gdLst/>
            <a:ahLst/>
            <a:cxnLst/>
            <a:rect l="l" t="t" r="r" b="b"/>
            <a:pathLst>
              <a:path w="8750708" h="7166798">
                <a:moveTo>
                  <a:pt x="0" y="0"/>
                </a:moveTo>
                <a:lnTo>
                  <a:pt x="8750708" y="0"/>
                </a:lnTo>
                <a:lnTo>
                  <a:pt x="8750708" y="7166798"/>
                </a:lnTo>
                <a:lnTo>
                  <a:pt x="0" y="7166798"/>
                </a:lnTo>
                <a:lnTo>
                  <a:pt x="0" y="0"/>
                </a:lnTo>
                <a:close/>
              </a:path>
            </a:pathLst>
          </a:custGeom>
          <a:blipFill>
            <a:blip r:embed="rId2"/>
            <a:stretch>
              <a:fillRect/>
            </a:stretch>
          </a:blipFill>
        </p:spPr>
      </p:sp>
      <p:sp>
        <p:nvSpPr>
          <p:cNvPr id="3" name="Freeform 3"/>
          <p:cNvSpPr/>
          <p:nvPr/>
        </p:nvSpPr>
        <p:spPr>
          <a:xfrm>
            <a:off x="9144000" y="2642619"/>
            <a:ext cx="8508592" cy="6480711"/>
          </a:xfrm>
          <a:custGeom>
            <a:avLst/>
            <a:gdLst/>
            <a:ahLst/>
            <a:cxnLst/>
            <a:rect l="l" t="t" r="r" b="b"/>
            <a:pathLst>
              <a:path w="8508592" h="6480711">
                <a:moveTo>
                  <a:pt x="0" y="0"/>
                </a:moveTo>
                <a:lnTo>
                  <a:pt x="8508592" y="0"/>
                </a:lnTo>
                <a:lnTo>
                  <a:pt x="8508592" y="6480711"/>
                </a:lnTo>
                <a:lnTo>
                  <a:pt x="0" y="6480711"/>
                </a:lnTo>
                <a:lnTo>
                  <a:pt x="0" y="0"/>
                </a:lnTo>
                <a:close/>
              </a:path>
            </a:pathLst>
          </a:custGeom>
          <a:blipFill>
            <a:blip r:embed="rId3"/>
            <a:stretch>
              <a:fillRect/>
            </a:stretch>
          </a:blipFill>
        </p:spPr>
      </p:sp>
      <p:sp>
        <p:nvSpPr>
          <p:cNvPr id="4" name="TextBox 4"/>
          <p:cNvSpPr txBox="1"/>
          <p:nvPr/>
        </p:nvSpPr>
        <p:spPr>
          <a:xfrm>
            <a:off x="555351" y="257175"/>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ASSUMPTIONS OF REGRESSION</a:t>
            </a:r>
          </a:p>
        </p:txBody>
      </p:sp>
      <p:sp>
        <p:nvSpPr>
          <p:cNvPr id="5" name="TextBox 5"/>
          <p:cNvSpPr txBox="1"/>
          <p:nvPr/>
        </p:nvSpPr>
        <p:spPr>
          <a:xfrm>
            <a:off x="885825" y="1114425"/>
            <a:ext cx="18435073"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1-1 STUDY OF LINEARITY FOR SALEPRICE</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5351" y="2184600"/>
            <a:ext cx="17149862" cy="5860650"/>
          </a:xfrm>
          <a:prstGeom prst="rect">
            <a:avLst/>
          </a:prstGeom>
        </p:spPr>
        <p:txBody>
          <a:bodyPr lIns="0" tIns="0" rIns="0" bIns="0" rtlCol="0" anchor="t">
            <a:spAutoFit/>
          </a:bodyPr>
          <a:lstStyle/>
          <a:p>
            <a:pPr algn="l">
              <a:lnSpc>
                <a:spcPts val="4249"/>
              </a:lnSpc>
            </a:pPr>
            <a:r>
              <a:rPr lang="en-US" sz="3035" b="1" u="sng">
                <a:solidFill>
                  <a:srgbClr val="103668"/>
                </a:solidFill>
                <a:latin typeface="Montserrat Bold"/>
                <a:ea typeface="Montserrat Bold"/>
                <a:cs typeface="Montserrat Bold"/>
                <a:sym typeface="Montserrat Bold"/>
              </a:rPr>
              <a:t>Remark on SalePrice Normality :</a:t>
            </a:r>
          </a:p>
          <a:p>
            <a:pPr marL="592880" lvl="1" indent="-296440" algn="l">
              <a:lnSpc>
                <a:spcPts val="3844"/>
              </a:lnSpc>
              <a:buFont typeface="Arial"/>
              <a:buChar char="•"/>
            </a:pPr>
            <a:r>
              <a:rPr lang="en-US" sz="2746" b="1">
                <a:solidFill>
                  <a:srgbClr val="000000"/>
                </a:solidFill>
                <a:latin typeface="Montserrat Bold"/>
                <a:ea typeface="Montserrat Bold"/>
                <a:cs typeface="Montserrat Bold"/>
                <a:sym typeface="Montserrat Bold"/>
              </a:rPr>
              <a:t>Distribution Characteristics:</a:t>
            </a:r>
          </a:p>
          <a:p>
            <a:pPr algn="l">
              <a:lnSpc>
                <a:spcPts val="3844"/>
              </a:lnSpc>
            </a:pPr>
            <a:r>
              <a:rPr lang="en-US" sz="2746">
                <a:solidFill>
                  <a:srgbClr val="000000"/>
                </a:solidFill>
                <a:latin typeface="Montserrat"/>
                <a:ea typeface="Montserrat"/>
                <a:cs typeface="Montserrat"/>
                <a:sym typeface="Montserrat"/>
              </a:rPr>
              <a:t>The distribution of '</a:t>
            </a:r>
            <a:r>
              <a:rPr lang="en-US" sz="2746">
                <a:solidFill>
                  <a:srgbClr val="015F8C"/>
                </a:solidFill>
                <a:latin typeface="Montserrat"/>
                <a:ea typeface="Montserrat"/>
                <a:cs typeface="Montserrat"/>
                <a:sym typeface="Montserrat"/>
              </a:rPr>
              <a:t>SalePrice</a:t>
            </a:r>
            <a:r>
              <a:rPr lang="en-US" sz="2746">
                <a:solidFill>
                  <a:srgbClr val="000000"/>
                </a:solidFill>
                <a:latin typeface="Montserrat"/>
                <a:ea typeface="Montserrat"/>
                <a:cs typeface="Montserrat"/>
                <a:sym typeface="Montserrat"/>
              </a:rPr>
              <a:t>' is </a:t>
            </a:r>
            <a:r>
              <a:rPr lang="en-US" sz="2746">
                <a:solidFill>
                  <a:srgbClr val="F7323C"/>
                </a:solidFill>
                <a:latin typeface="Montserrat"/>
                <a:ea typeface="Montserrat"/>
                <a:cs typeface="Montserrat"/>
                <a:sym typeface="Montserrat"/>
              </a:rPr>
              <a:t>not normal</a:t>
            </a:r>
            <a:r>
              <a:rPr lang="en-US" sz="2746">
                <a:solidFill>
                  <a:srgbClr val="000000"/>
                </a:solidFill>
                <a:latin typeface="Montserrat"/>
                <a:ea typeface="Montserrat"/>
                <a:cs typeface="Montserrat"/>
                <a:sym typeface="Montserrat"/>
              </a:rPr>
              <a:t>; it shows peakedness and positive skewness, deviating from the diagonal line in the Q-Q plot.</a:t>
            </a:r>
          </a:p>
          <a:p>
            <a:pPr marL="592880" lvl="1" indent="-296440" algn="l">
              <a:lnSpc>
                <a:spcPts val="3844"/>
              </a:lnSpc>
              <a:buFont typeface="Arial"/>
              <a:buChar char="•"/>
            </a:pPr>
            <a:r>
              <a:rPr lang="en-US" sz="2746" b="1">
                <a:solidFill>
                  <a:srgbClr val="000000"/>
                </a:solidFill>
                <a:latin typeface="Montserrat Bold"/>
                <a:ea typeface="Montserrat Bold"/>
                <a:cs typeface="Montserrat Bold"/>
                <a:sym typeface="Montserrat Bold"/>
              </a:rPr>
              <a:t>Transformation Approach:</a:t>
            </a:r>
          </a:p>
          <a:p>
            <a:pPr algn="l">
              <a:lnSpc>
                <a:spcPts val="3844"/>
              </a:lnSpc>
            </a:pPr>
            <a:r>
              <a:rPr lang="en-US" sz="2746">
                <a:solidFill>
                  <a:srgbClr val="000000"/>
                </a:solidFill>
                <a:latin typeface="Montserrat"/>
                <a:ea typeface="Montserrat"/>
                <a:cs typeface="Montserrat"/>
                <a:sym typeface="Montserrat"/>
              </a:rPr>
              <a:t>To address the </a:t>
            </a:r>
            <a:r>
              <a:rPr lang="en-US" sz="2746" u="sng">
                <a:solidFill>
                  <a:srgbClr val="000000"/>
                </a:solidFill>
                <a:latin typeface="Montserrat"/>
                <a:ea typeface="Montserrat"/>
                <a:cs typeface="Montserrat"/>
                <a:sym typeface="Montserrat"/>
              </a:rPr>
              <a:t>positive skewness</a:t>
            </a:r>
            <a:r>
              <a:rPr lang="en-US" sz="2746">
                <a:solidFill>
                  <a:srgbClr val="000000"/>
                </a:solidFill>
                <a:latin typeface="Montserrat"/>
                <a:ea typeface="Montserrat"/>
                <a:cs typeface="Montserrat"/>
                <a:sym typeface="Montserrat"/>
              </a:rPr>
              <a:t>, we will first apply log transformations, which often help in normalizing skewed data.</a:t>
            </a:r>
          </a:p>
          <a:p>
            <a:pPr marL="592880" lvl="1" indent="-296440" algn="l">
              <a:lnSpc>
                <a:spcPts val="3844"/>
              </a:lnSpc>
              <a:buFont typeface="Arial"/>
              <a:buChar char="•"/>
            </a:pPr>
            <a:r>
              <a:rPr lang="en-US" sz="2746" b="1">
                <a:solidFill>
                  <a:srgbClr val="000000"/>
                </a:solidFill>
                <a:latin typeface="Montserrat Bold"/>
                <a:ea typeface="Montserrat Bold"/>
                <a:cs typeface="Montserrat Bold"/>
                <a:sym typeface="Montserrat Bold"/>
              </a:rPr>
              <a:t>Alternative Considerations:</a:t>
            </a:r>
          </a:p>
          <a:p>
            <a:pPr algn="l">
              <a:lnSpc>
                <a:spcPts val="3844"/>
              </a:lnSpc>
            </a:pPr>
            <a:r>
              <a:rPr lang="en-US" sz="2746">
                <a:solidFill>
                  <a:srgbClr val="000000"/>
                </a:solidFill>
                <a:latin typeface="Montserrat"/>
                <a:ea typeface="Montserrat"/>
                <a:cs typeface="Montserrat"/>
                <a:sym typeface="Montserrat"/>
              </a:rPr>
              <a:t>If the transformations do not adequately normalize the data, we may need to explore other regression techniques that are better suited for non-normally distributed data.</a:t>
            </a:r>
          </a:p>
          <a:p>
            <a:pPr algn="l">
              <a:lnSpc>
                <a:spcPts val="3844"/>
              </a:lnSpc>
            </a:pPr>
            <a:endParaRPr lang="en-US" sz="2746">
              <a:solidFill>
                <a:srgbClr val="000000"/>
              </a:solidFill>
              <a:latin typeface="Montserrat"/>
              <a:ea typeface="Montserrat"/>
              <a:cs typeface="Montserrat"/>
              <a:sym typeface="Montserrat"/>
            </a:endParaRPr>
          </a:p>
          <a:p>
            <a:pPr algn="l">
              <a:lnSpc>
                <a:spcPts val="3844"/>
              </a:lnSpc>
            </a:pPr>
            <a:endParaRPr lang="en-US" sz="2746">
              <a:solidFill>
                <a:srgbClr val="000000"/>
              </a:solidFill>
              <a:latin typeface="Montserrat"/>
              <a:ea typeface="Montserrat"/>
              <a:cs typeface="Montserrat"/>
              <a:sym typeface="Montserrat"/>
            </a:endParaRPr>
          </a:p>
        </p:txBody>
      </p:sp>
      <p:sp>
        <p:nvSpPr>
          <p:cNvPr id="3" name="TextBox 3"/>
          <p:cNvSpPr txBox="1"/>
          <p:nvPr/>
        </p:nvSpPr>
        <p:spPr>
          <a:xfrm>
            <a:off x="555351" y="257175"/>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ASSUMPTIONS OF REGRESSION</a:t>
            </a:r>
          </a:p>
        </p:txBody>
      </p:sp>
      <p:sp>
        <p:nvSpPr>
          <p:cNvPr id="4" name="TextBox 4"/>
          <p:cNvSpPr txBox="1"/>
          <p:nvPr/>
        </p:nvSpPr>
        <p:spPr>
          <a:xfrm>
            <a:off x="885825" y="1114425"/>
            <a:ext cx="18435073"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1-1 STUDY OF LINEARITY FOR SALEPRICE</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67946" y="1790700"/>
            <a:ext cx="10128266" cy="913030"/>
          </a:xfrm>
          <a:custGeom>
            <a:avLst/>
            <a:gdLst/>
            <a:ahLst/>
            <a:cxnLst/>
            <a:rect l="l" t="t" r="r" b="b"/>
            <a:pathLst>
              <a:path w="10128266" h="913030">
                <a:moveTo>
                  <a:pt x="0" y="0"/>
                </a:moveTo>
                <a:lnTo>
                  <a:pt x="10128266" y="0"/>
                </a:lnTo>
                <a:lnTo>
                  <a:pt x="10128266" y="913030"/>
                </a:lnTo>
                <a:lnTo>
                  <a:pt x="0" y="913030"/>
                </a:lnTo>
                <a:lnTo>
                  <a:pt x="0" y="0"/>
                </a:lnTo>
                <a:close/>
              </a:path>
            </a:pathLst>
          </a:custGeom>
          <a:blipFill>
            <a:blip r:embed="rId2"/>
            <a:stretch>
              <a:fillRect/>
            </a:stretch>
          </a:blipFill>
        </p:spPr>
      </p:sp>
      <p:sp>
        <p:nvSpPr>
          <p:cNvPr id="3" name="Freeform 3"/>
          <p:cNvSpPr/>
          <p:nvPr/>
        </p:nvSpPr>
        <p:spPr>
          <a:xfrm>
            <a:off x="9495556" y="2900435"/>
            <a:ext cx="8239238" cy="6503164"/>
          </a:xfrm>
          <a:custGeom>
            <a:avLst/>
            <a:gdLst/>
            <a:ahLst/>
            <a:cxnLst/>
            <a:rect l="l" t="t" r="r" b="b"/>
            <a:pathLst>
              <a:path w="8239238" h="6503164">
                <a:moveTo>
                  <a:pt x="0" y="0"/>
                </a:moveTo>
                <a:lnTo>
                  <a:pt x="8239238" y="0"/>
                </a:lnTo>
                <a:lnTo>
                  <a:pt x="8239238" y="6503164"/>
                </a:lnTo>
                <a:lnTo>
                  <a:pt x="0" y="6503164"/>
                </a:lnTo>
                <a:lnTo>
                  <a:pt x="0" y="0"/>
                </a:lnTo>
                <a:close/>
              </a:path>
            </a:pathLst>
          </a:custGeom>
          <a:blipFill>
            <a:blip r:embed="rId3"/>
            <a:stretch>
              <a:fillRect/>
            </a:stretch>
          </a:blipFill>
        </p:spPr>
      </p:sp>
      <p:sp>
        <p:nvSpPr>
          <p:cNvPr id="4" name="Freeform 4"/>
          <p:cNvSpPr/>
          <p:nvPr/>
        </p:nvSpPr>
        <p:spPr>
          <a:xfrm>
            <a:off x="1334846" y="3066164"/>
            <a:ext cx="7592247" cy="6076457"/>
          </a:xfrm>
          <a:custGeom>
            <a:avLst/>
            <a:gdLst/>
            <a:ahLst/>
            <a:cxnLst/>
            <a:rect l="l" t="t" r="r" b="b"/>
            <a:pathLst>
              <a:path w="7592247" h="6076457">
                <a:moveTo>
                  <a:pt x="0" y="0"/>
                </a:moveTo>
                <a:lnTo>
                  <a:pt x="7592247" y="0"/>
                </a:lnTo>
                <a:lnTo>
                  <a:pt x="7592247" y="6076456"/>
                </a:lnTo>
                <a:lnTo>
                  <a:pt x="0" y="6076456"/>
                </a:lnTo>
                <a:lnTo>
                  <a:pt x="0" y="0"/>
                </a:lnTo>
                <a:close/>
              </a:path>
            </a:pathLst>
          </a:custGeom>
          <a:blipFill>
            <a:blip r:embed="rId4"/>
            <a:stretch>
              <a:fillRect/>
            </a:stretch>
          </a:blipFill>
        </p:spPr>
      </p:sp>
      <p:sp>
        <p:nvSpPr>
          <p:cNvPr id="5" name="TextBox 5"/>
          <p:cNvSpPr txBox="1"/>
          <p:nvPr/>
        </p:nvSpPr>
        <p:spPr>
          <a:xfrm>
            <a:off x="555351" y="257175"/>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ASSUMPTIONS OF REGRESSION</a:t>
            </a:r>
          </a:p>
        </p:txBody>
      </p:sp>
      <p:sp>
        <p:nvSpPr>
          <p:cNvPr id="6" name="TextBox 6"/>
          <p:cNvSpPr txBox="1"/>
          <p:nvPr/>
        </p:nvSpPr>
        <p:spPr>
          <a:xfrm>
            <a:off x="885825" y="1114425"/>
            <a:ext cx="18435073"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1-1 STUDY OF LINEARITY FOR SALEPRICE</a:t>
            </a:r>
          </a:p>
        </p:txBody>
      </p:sp>
      <p:sp>
        <p:nvSpPr>
          <p:cNvPr id="7" name="TextBox 7"/>
          <p:cNvSpPr txBox="1"/>
          <p:nvPr/>
        </p:nvSpPr>
        <p:spPr>
          <a:xfrm>
            <a:off x="2101686" y="9565524"/>
            <a:ext cx="13650813"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Montserrat Bold"/>
                <a:ea typeface="Montserrat Bold"/>
                <a:cs typeface="Montserrat Bold"/>
                <a:sym typeface="Montserrat Bold"/>
              </a:rPr>
              <a:t>Log transformations worked for SalePrice, and the same transformation was applied to GrLivArea</a:t>
            </a:r>
          </a:p>
        </p:txBody>
      </p:sp>
      <p:sp>
        <p:nvSpPr>
          <p:cNvPr id="8" name="Freeform 8"/>
          <p:cNvSpPr/>
          <p:nvPr/>
        </p:nvSpPr>
        <p:spPr>
          <a:xfrm>
            <a:off x="16526963" y="9043858"/>
            <a:ext cx="1464674" cy="1243142"/>
          </a:xfrm>
          <a:custGeom>
            <a:avLst/>
            <a:gdLst/>
            <a:ahLst/>
            <a:cxnLst/>
            <a:rect l="l" t="t" r="r" b="b"/>
            <a:pathLst>
              <a:path w="1464674" h="1243142">
                <a:moveTo>
                  <a:pt x="0" y="0"/>
                </a:moveTo>
                <a:lnTo>
                  <a:pt x="1464674" y="0"/>
                </a:lnTo>
                <a:lnTo>
                  <a:pt x="1464674" y="1243142"/>
                </a:lnTo>
                <a:lnTo>
                  <a:pt x="0" y="124314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7444282" y="9466992"/>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4512" y="3700136"/>
            <a:ext cx="8402936" cy="6586864"/>
          </a:xfrm>
          <a:custGeom>
            <a:avLst/>
            <a:gdLst/>
            <a:ahLst/>
            <a:cxnLst/>
            <a:rect l="l" t="t" r="r" b="b"/>
            <a:pathLst>
              <a:path w="8402936" h="6586864">
                <a:moveTo>
                  <a:pt x="0" y="0"/>
                </a:moveTo>
                <a:lnTo>
                  <a:pt x="8402937" y="0"/>
                </a:lnTo>
                <a:lnTo>
                  <a:pt x="8402937" y="6586864"/>
                </a:lnTo>
                <a:lnTo>
                  <a:pt x="0" y="6586864"/>
                </a:lnTo>
                <a:lnTo>
                  <a:pt x="0" y="0"/>
                </a:lnTo>
                <a:close/>
              </a:path>
            </a:pathLst>
          </a:custGeom>
          <a:blipFill>
            <a:blip r:embed="rId2"/>
            <a:stretch>
              <a:fillRect/>
            </a:stretch>
          </a:blipFill>
        </p:spPr>
      </p:sp>
      <p:sp>
        <p:nvSpPr>
          <p:cNvPr id="3" name="Freeform 3"/>
          <p:cNvSpPr/>
          <p:nvPr/>
        </p:nvSpPr>
        <p:spPr>
          <a:xfrm>
            <a:off x="12821995" y="7441243"/>
            <a:ext cx="1464674" cy="1243142"/>
          </a:xfrm>
          <a:custGeom>
            <a:avLst/>
            <a:gdLst/>
            <a:ahLst/>
            <a:cxnLst/>
            <a:rect l="l" t="t" r="r" b="b"/>
            <a:pathLst>
              <a:path w="1464674" h="1243142">
                <a:moveTo>
                  <a:pt x="0" y="0"/>
                </a:moveTo>
                <a:lnTo>
                  <a:pt x="1464674" y="0"/>
                </a:lnTo>
                <a:lnTo>
                  <a:pt x="1464674" y="1243142"/>
                </a:lnTo>
                <a:lnTo>
                  <a:pt x="0" y="1243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55351" y="257175"/>
            <a:ext cx="15677183"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ASSUMPTIONS OF REGRESSION</a:t>
            </a:r>
          </a:p>
        </p:txBody>
      </p:sp>
      <p:sp>
        <p:nvSpPr>
          <p:cNvPr id="5" name="TextBox 5"/>
          <p:cNvSpPr txBox="1"/>
          <p:nvPr/>
        </p:nvSpPr>
        <p:spPr>
          <a:xfrm>
            <a:off x="885825" y="1114425"/>
            <a:ext cx="18435073" cy="581025"/>
          </a:xfrm>
          <a:prstGeom prst="rect">
            <a:avLst/>
          </a:prstGeom>
        </p:spPr>
        <p:txBody>
          <a:bodyPr lIns="0" tIns="0" rIns="0" bIns="0" rtlCol="0" anchor="t">
            <a:spAutoFit/>
          </a:bodyPr>
          <a:lstStyle/>
          <a:p>
            <a:pPr marL="0" lvl="0" indent="0" algn="l">
              <a:lnSpc>
                <a:spcPts val="4506"/>
              </a:lnSpc>
              <a:spcBef>
                <a:spcPct val="0"/>
              </a:spcBef>
            </a:pPr>
            <a:r>
              <a:rPr lang="en-US" sz="3755">
                <a:solidFill>
                  <a:srgbClr val="41B8D5"/>
                </a:solidFill>
                <a:latin typeface="Montserrat Classic"/>
                <a:ea typeface="Montserrat Classic"/>
                <a:cs typeface="Montserrat Classic"/>
                <a:sym typeface="Montserrat Classic"/>
              </a:rPr>
              <a:t>1-2 STUDY OF HOMOSCEDASTICITY</a:t>
            </a:r>
          </a:p>
        </p:txBody>
      </p:sp>
      <p:sp>
        <p:nvSpPr>
          <p:cNvPr id="6" name="TextBox 6"/>
          <p:cNvSpPr txBox="1"/>
          <p:nvPr/>
        </p:nvSpPr>
        <p:spPr>
          <a:xfrm>
            <a:off x="653161" y="2051282"/>
            <a:ext cx="15481563" cy="155360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In this analysis, we will start by examining the relationship between '</a:t>
            </a:r>
            <a:r>
              <a:rPr lang="en-US" sz="2959" b="1">
                <a:solidFill>
                  <a:srgbClr val="000000"/>
                </a:solidFill>
                <a:latin typeface="Montserrat Bold"/>
                <a:ea typeface="Montserrat Bold"/>
                <a:cs typeface="Montserrat Bold"/>
                <a:sym typeface="Montserrat Bold"/>
              </a:rPr>
              <a:t>SalePrice</a:t>
            </a:r>
            <a:r>
              <a:rPr lang="en-US" sz="2959">
                <a:solidFill>
                  <a:srgbClr val="000000"/>
                </a:solidFill>
                <a:latin typeface="Montserrat"/>
                <a:ea typeface="Montserrat"/>
                <a:cs typeface="Montserrat"/>
                <a:sym typeface="Montserrat"/>
              </a:rPr>
              <a:t>' and '</a:t>
            </a:r>
            <a:r>
              <a:rPr lang="en-US" sz="2959" b="1">
                <a:solidFill>
                  <a:srgbClr val="000000"/>
                </a:solidFill>
                <a:latin typeface="Montserrat Bold"/>
                <a:ea typeface="Montserrat Bold"/>
                <a:cs typeface="Montserrat Bold"/>
                <a:sym typeface="Montserrat Bold"/>
              </a:rPr>
              <a:t>grlivarea</a:t>
            </a:r>
            <a:r>
              <a:rPr lang="en-US" sz="2959">
                <a:solidFill>
                  <a:srgbClr val="000000"/>
                </a:solidFill>
                <a:latin typeface="Montserrat"/>
                <a:ea typeface="Montserrat"/>
                <a:cs typeface="Montserrat"/>
                <a:sym typeface="Montserrat"/>
              </a:rPr>
              <a:t>'. The scatter plot will help us visualize any potential patterns in the dispersion of the data points.</a:t>
            </a:r>
          </a:p>
        </p:txBody>
      </p:sp>
      <p:sp>
        <p:nvSpPr>
          <p:cNvPr id="7" name="TextBox 7"/>
          <p:cNvSpPr txBox="1"/>
          <p:nvPr/>
        </p:nvSpPr>
        <p:spPr>
          <a:xfrm>
            <a:off x="9670401" y="6364918"/>
            <a:ext cx="8191789" cy="628650"/>
          </a:xfrm>
          <a:prstGeom prst="rect">
            <a:avLst/>
          </a:prstGeom>
        </p:spPr>
        <p:txBody>
          <a:bodyPr lIns="0" tIns="0" rIns="0" bIns="0" rtlCol="0" anchor="t">
            <a:spAutoFit/>
          </a:bodyPr>
          <a:lstStyle/>
          <a:p>
            <a:pPr algn="ctr">
              <a:lnSpc>
                <a:spcPts val="2543"/>
              </a:lnSpc>
              <a:spcBef>
                <a:spcPct val="0"/>
              </a:spcBef>
            </a:pPr>
            <a:r>
              <a:rPr lang="en-US" sz="2119">
                <a:solidFill>
                  <a:srgbClr val="000000"/>
                </a:solidFill>
                <a:latin typeface="Montserrat Classic"/>
                <a:ea typeface="Montserrat Classic"/>
                <a:cs typeface="Montserrat Classic"/>
                <a:sym typeface="Montserrat Classic"/>
              </a:rPr>
              <a:t>WE CAN CONCLUDE THAT THE CONDITION OF HOMOSCEDASTICITY HAS BEEN MET.</a:t>
            </a:r>
          </a:p>
        </p:txBody>
      </p:sp>
      <p:sp>
        <p:nvSpPr>
          <p:cNvPr id="8" name="TextBox 8"/>
          <p:cNvSpPr txBox="1"/>
          <p:nvPr/>
        </p:nvSpPr>
        <p:spPr>
          <a:xfrm>
            <a:off x="10731202" y="8770110"/>
            <a:ext cx="6528098" cy="257173"/>
          </a:xfrm>
          <a:prstGeom prst="rect">
            <a:avLst/>
          </a:prstGeom>
        </p:spPr>
        <p:txBody>
          <a:bodyPr lIns="0" tIns="0" rIns="0" bIns="0" rtlCol="0" anchor="t">
            <a:spAutoFit/>
          </a:bodyPr>
          <a:lstStyle/>
          <a:p>
            <a:pPr algn="ctr">
              <a:lnSpc>
                <a:spcPts val="2100"/>
              </a:lnSpc>
            </a:pPr>
            <a:r>
              <a:rPr lang="en-US" sz="1500" b="1">
                <a:solidFill>
                  <a:srgbClr val="13AB25"/>
                </a:solidFill>
                <a:latin typeface="Open Sans Bold"/>
                <a:ea typeface="Open Sans Bold"/>
                <a:cs typeface="Open Sans Bold"/>
                <a:sym typeface="Open Sans Bold"/>
              </a:rPr>
              <a:t>We've checked all assumptions, so we can proceed with our analysis.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AutoShape 8"/>
          <p:cNvSpPr/>
          <p:nvPr/>
        </p:nvSpPr>
        <p:spPr>
          <a:xfrm>
            <a:off x="1190625" y="5133975"/>
            <a:ext cx="16068675" cy="0"/>
          </a:xfrm>
          <a:prstGeom prst="line">
            <a:avLst/>
          </a:prstGeom>
          <a:ln w="19050" cap="rnd">
            <a:solidFill>
              <a:srgbClr val="1E3048"/>
            </a:solidFill>
            <a:prstDash val="solid"/>
            <a:headEnd type="none" w="sm" len="sm"/>
            <a:tailEnd type="none" w="sm" len="sm"/>
          </a:ln>
        </p:spPr>
      </p:sp>
      <p:grpSp>
        <p:nvGrpSpPr>
          <p:cNvPr id="9" name="Group 9"/>
          <p:cNvGrpSpPr/>
          <p:nvPr/>
        </p:nvGrpSpPr>
        <p:grpSpPr>
          <a:xfrm>
            <a:off x="1028700" y="498157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1" name="Group 11"/>
          <p:cNvGrpSpPr/>
          <p:nvPr/>
        </p:nvGrpSpPr>
        <p:grpSpPr>
          <a:xfrm>
            <a:off x="5317258" y="4972050"/>
            <a:ext cx="323850" cy="32385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3" name="Group 13"/>
          <p:cNvGrpSpPr/>
          <p:nvPr/>
        </p:nvGrpSpPr>
        <p:grpSpPr>
          <a:xfrm>
            <a:off x="9605817" y="4972050"/>
            <a:ext cx="323850" cy="32385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5" name="Group 15"/>
          <p:cNvGrpSpPr/>
          <p:nvPr/>
        </p:nvGrpSpPr>
        <p:grpSpPr>
          <a:xfrm>
            <a:off x="13894375" y="4972050"/>
            <a:ext cx="323850" cy="323850"/>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7" name="TextBox 17"/>
          <p:cNvSpPr txBox="1"/>
          <p:nvPr/>
        </p:nvSpPr>
        <p:spPr>
          <a:xfrm>
            <a:off x="1028700" y="1637364"/>
            <a:ext cx="16230600" cy="120015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CHRONOLOGIE</a:t>
            </a:r>
          </a:p>
        </p:txBody>
      </p:sp>
      <p:sp>
        <p:nvSpPr>
          <p:cNvPr id="18" name="TextBox 18"/>
          <p:cNvSpPr txBox="1"/>
          <p:nvPr/>
        </p:nvSpPr>
        <p:spPr>
          <a:xfrm>
            <a:off x="1028700" y="5972175"/>
            <a:ext cx="4612408" cy="529590"/>
          </a:xfrm>
          <a:prstGeom prst="rect">
            <a:avLst/>
          </a:prstGeom>
        </p:spPr>
        <p:txBody>
          <a:bodyPr lIns="0" tIns="0" rIns="0" bIns="0" rtlCol="0" anchor="t">
            <a:spAutoFit/>
          </a:bodyPr>
          <a:lstStyle/>
          <a:p>
            <a:pPr marL="0" lvl="0" indent="0" algn="l">
              <a:lnSpc>
                <a:spcPts val="4290"/>
              </a:lnSpc>
              <a:spcBef>
                <a:spcPct val="0"/>
              </a:spcBef>
            </a:pPr>
            <a:r>
              <a:rPr lang="en-US" sz="3300" spc="49">
                <a:solidFill>
                  <a:srgbClr val="06213C"/>
                </a:solidFill>
                <a:latin typeface="Montserrat Classic"/>
                <a:ea typeface="Montserrat Classic"/>
                <a:cs typeface="Montserrat Classic"/>
                <a:sym typeface="Montserrat Classic"/>
              </a:rPr>
              <a:t>DATA OVERVIEW</a:t>
            </a:r>
          </a:p>
        </p:txBody>
      </p:sp>
      <p:sp>
        <p:nvSpPr>
          <p:cNvPr id="19" name="TextBox 1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43724" y="6363645"/>
            <a:ext cx="8572848" cy="1749876"/>
            <a:chOff x="0" y="0"/>
            <a:chExt cx="9376373" cy="1913890"/>
          </a:xfrm>
        </p:grpSpPr>
        <p:sp>
          <p:nvSpPr>
            <p:cNvPr id="3" name="Freeform 3"/>
            <p:cNvSpPr/>
            <p:nvPr/>
          </p:nvSpPr>
          <p:spPr>
            <a:xfrm>
              <a:off x="0" y="0"/>
              <a:ext cx="9376373" cy="1913890"/>
            </a:xfrm>
            <a:custGeom>
              <a:avLst/>
              <a:gdLst/>
              <a:ahLst/>
              <a:cxnLst/>
              <a:rect l="l" t="t" r="r" b="b"/>
              <a:pathLst>
                <a:path w="9376373" h="1913890">
                  <a:moveTo>
                    <a:pt x="9251913" y="1913890"/>
                  </a:moveTo>
                  <a:lnTo>
                    <a:pt x="124460" y="1913890"/>
                  </a:lnTo>
                  <a:cubicBezTo>
                    <a:pt x="55880" y="1913890"/>
                    <a:pt x="0" y="1858010"/>
                    <a:pt x="0" y="1789430"/>
                  </a:cubicBezTo>
                  <a:lnTo>
                    <a:pt x="0" y="124460"/>
                  </a:lnTo>
                  <a:cubicBezTo>
                    <a:pt x="0" y="55880"/>
                    <a:pt x="55880" y="0"/>
                    <a:pt x="124460" y="0"/>
                  </a:cubicBezTo>
                  <a:lnTo>
                    <a:pt x="9251914" y="0"/>
                  </a:lnTo>
                  <a:cubicBezTo>
                    <a:pt x="9320493" y="0"/>
                    <a:pt x="9376373" y="55880"/>
                    <a:pt x="9376373" y="124460"/>
                  </a:cubicBezTo>
                  <a:lnTo>
                    <a:pt x="9376373" y="1789430"/>
                  </a:lnTo>
                  <a:cubicBezTo>
                    <a:pt x="9376373" y="1858010"/>
                    <a:pt x="9320493" y="1913890"/>
                    <a:pt x="9251914" y="1913890"/>
                  </a:cubicBezTo>
                  <a:close/>
                </a:path>
              </a:pathLst>
            </a:custGeom>
            <a:solidFill>
              <a:srgbClr val="8DCBDA"/>
            </a:solidFill>
          </p:spPr>
        </p:sp>
      </p:grpSp>
      <p:grpSp>
        <p:nvGrpSpPr>
          <p:cNvPr id="4" name="Group 4"/>
          <p:cNvGrpSpPr/>
          <p:nvPr/>
        </p:nvGrpSpPr>
        <p:grpSpPr>
          <a:xfrm>
            <a:off x="6443724" y="4389570"/>
            <a:ext cx="8572848" cy="1749876"/>
            <a:chOff x="0" y="0"/>
            <a:chExt cx="9376373" cy="1913890"/>
          </a:xfrm>
        </p:grpSpPr>
        <p:sp>
          <p:nvSpPr>
            <p:cNvPr id="5" name="Freeform 5"/>
            <p:cNvSpPr/>
            <p:nvPr/>
          </p:nvSpPr>
          <p:spPr>
            <a:xfrm>
              <a:off x="0" y="0"/>
              <a:ext cx="9376373" cy="1913890"/>
            </a:xfrm>
            <a:custGeom>
              <a:avLst/>
              <a:gdLst/>
              <a:ahLst/>
              <a:cxnLst/>
              <a:rect l="l" t="t" r="r" b="b"/>
              <a:pathLst>
                <a:path w="9376373" h="1913890">
                  <a:moveTo>
                    <a:pt x="9251913" y="1913890"/>
                  </a:moveTo>
                  <a:lnTo>
                    <a:pt x="124460" y="1913890"/>
                  </a:lnTo>
                  <a:cubicBezTo>
                    <a:pt x="55880" y="1913890"/>
                    <a:pt x="0" y="1858010"/>
                    <a:pt x="0" y="1789430"/>
                  </a:cubicBezTo>
                  <a:lnTo>
                    <a:pt x="0" y="124460"/>
                  </a:lnTo>
                  <a:cubicBezTo>
                    <a:pt x="0" y="55880"/>
                    <a:pt x="55880" y="0"/>
                    <a:pt x="124460" y="0"/>
                  </a:cubicBezTo>
                  <a:lnTo>
                    <a:pt x="9251914" y="0"/>
                  </a:lnTo>
                  <a:cubicBezTo>
                    <a:pt x="9320493" y="0"/>
                    <a:pt x="9376373" y="55880"/>
                    <a:pt x="9376373" y="124460"/>
                  </a:cubicBezTo>
                  <a:lnTo>
                    <a:pt x="9376373" y="1789430"/>
                  </a:lnTo>
                  <a:cubicBezTo>
                    <a:pt x="9376373" y="1858010"/>
                    <a:pt x="9320493" y="1913890"/>
                    <a:pt x="9251914" y="1913890"/>
                  </a:cubicBezTo>
                  <a:close/>
                </a:path>
              </a:pathLst>
            </a:custGeom>
            <a:solidFill>
              <a:srgbClr val="43B4BE"/>
            </a:solidFill>
          </p:spPr>
        </p:sp>
      </p:grpSp>
      <p:grpSp>
        <p:nvGrpSpPr>
          <p:cNvPr id="6" name="Group 6"/>
          <p:cNvGrpSpPr/>
          <p:nvPr/>
        </p:nvGrpSpPr>
        <p:grpSpPr>
          <a:xfrm>
            <a:off x="6443724" y="2415495"/>
            <a:ext cx="8572848" cy="1749876"/>
            <a:chOff x="0" y="0"/>
            <a:chExt cx="9376373" cy="1913890"/>
          </a:xfrm>
        </p:grpSpPr>
        <p:sp>
          <p:nvSpPr>
            <p:cNvPr id="7" name="Freeform 7"/>
            <p:cNvSpPr/>
            <p:nvPr/>
          </p:nvSpPr>
          <p:spPr>
            <a:xfrm>
              <a:off x="0" y="0"/>
              <a:ext cx="9376373" cy="1913890"/>
            </a:xfrm>
            <a:custGeom>
              <a:avLst/>
              <a:gdLst/>
              <a:ahLst/>
              <a:cxnLst/>
              <a:rect l="l" t="t" r="r" b="b"/>
              <a:pathLst>
                <a:path w="9376373" h="1913890">
                  <a:moveTo>
                    <a:pt x="9251913" y="1913890"/>
                  </a:moveTo>
                  <a:lnTo>
                    <a:pt x="124460" y="1913890"/>
                  </a:lnTo>
                  <a:cubicBezTo>
                    <a:pt x="55880" y="1913890"/>
                    <a:pt x="0" y="1858010"/>
                    <a:pt x="0" y="1789430"/>
                  </a:cubicBezTo>
                  <a:lnTo>
                    <a:pt x="0" y="124460"/>
                  </a:lnTo>
                  <a:cubicBezTo>
                    <a:pt x="0" y="55880"/>
                    <a:pt x="55880" y="0"/>
                    <a:pt x="124460" y="0"/>
                  </a:cubicBezTo>
                  <a:lnTo>
                    <a:pt x="9251914" y="0"/>
                  </a:lnTo>
                  <a:cubicBezTo>
                    <a:pt x="9320493" y="0"/>
                    <a:pt x="9376373" y="55880"/>
                    <a:pt x="9376373" y="124460"/>
                  </a:cubicBezTo>
                  <a:lnTo>
                    <a:pt x="9376373" y="1789430"/>
                  </a:lnTo>
                  <a:cubicBezTo>
                    <a:pt x="9376373" y="1858010"/>
                    <a:pt x="9320493" y="1913890"/>
                    <a:pt x="9251914" y="1913890"/>
                  </a:cubicBezTo>
                  <a:close/>
                </a:path>
              </a:pathLst>
            </a:custGeom>
            <a:solidFill>
              <a:srgbClr val="1E3048"/>
            </a:solidFill>
          </p:spPr>
        </p:sp>
      </p:grpSp>
      <p:grpSp>
        <p:nvGrpSpPr>
          <p:cNvPr id="8" name="Group 8"/>
          <p:cNvGrpSpPr/>
          <p:nvPr/>
        </p:nvGrpSpPr>
        <p:grpSpPr>
          <a:xfrm rot="5400000">
            <a:off x="4340987" y="-126336"/>
            <a:ext cx="1294813" cy="6833537"/>
            <a:chOff x="0" y="0"/>
            <a:chExt cx="3130550" cy="16521867"/>
          </a:xfrm>
        </p:grpSpPr>
        <p:sp>
          <p:nvSpPr>
            <p:cNvPr id="9" name="Freeform 9"/>
            <p:cNvSpPr/>
            <p:nvPr/>
          </p:nvSpPr>
          <p:spPr>
            <a:xfrm>
              <a:off x="0" y="0"/>
              <a:ext cx="3130550" cy="16521867"/>
            </a:xfrm>
            <a:custGeom>
              <a:avLst/>
              <a:gdLst/>
              <a:ahLst/>
              <a:cxnLst/>
              <a:rect l="l" t="t" r="r" b="b"/>
              <a:pathLst>
                <a:path w="3130550" h="16521867">
                  <a:moveTo>
                    <a:pt x="0" y="1123950"/>
                  </a:moveTo>
                  <a:lnTo>
                    <a:pt x="0" y="16521867"/>
                  </a:lnTo>
                  <a:lnTo>
                    <a:pt x="3130550" y="16521867"/>
                  </a:lnTo>
                  <a:lnTo>
                    <a:pt x="3130550" y="0"/>
                  </a:lnTo>
                  <a:close/>
                </a:path>
              </a:pathLst>
            </a:custGeom>
            <a:solidFill>
              <a:srgbClr val="F8F8F8"/>
            </a:solidFill>
          </p:spPr>
        </p:sp>
      </p:grpSp>
      <p:grpSp>
        <p:nvGrpSpPr>
          <p:cNvPr id="10" name="Group 10"/>
          <p:cNvGrpSpPr/>
          <p:nvPr/>
        </p:nvGrpSpPr>
        <p:grpSpPr>
          <a:xfrm rot="5400000">
            <a:off x="4340987" y="1847739"/>
            <a:ext cx="1294813" cy="6833537"/>
            <a:chOff x="0" y="0"/>
            <a:chExt cx="3130550" cy="16521867"/>
          </a:xfrm>
        </p:grpSpPr>
        <p:sp>
          <p:nvSpPr>
            <p:cNvPr id="11" name="Freeform 11"/>
            <p:cNvSpPr/>
            <p:nvPr/>
          </p:nvSpPr>
          <p:spPr>
            <a:xfrm>
              <a:off x="0" y="0"/>
              <a:ext cx="3130550" cy="16521867"/>
            </a:xfrm>
            <a:custGeom>
              <a:avLst/>
              <a:gdLst/>
              <a:ahLst/>
              <a:cxnLst/>
              <a:rect l="l" t="t" r="r" b="b"/>
              <a:pathLst>
                <a:path w="3130550" h="16521867">
                  <a:moveTo>
                    <a:pt x="0" y="1123950"/>
                  </a:moveTo>
                  <a:lnTo>
                    <a:pt x="0" y="16521867"/>
                  </a:lnTo>
                  <a:lnTo>
                    <a:pt x="3130550" y="16521867"/>
                  </a:lnTo>
                  <a:lnTo>
                    <a:pt x="3130550" y="0"/>
                  </a:lnTo>
                  <a:close/>
                </a:path>
              </a:pathLst>
            </a:custGeom>
            <a:solidFill>
              <a:srgbClr val="F8F8F8"/>
            </a:solidFill>
          </p:spPr>
        </p:sp>
      </p:grpSp>
      <p:grpSp>
        <p:nvGrpSpPr>
          <p:cNvPr id="12" name="Group 12"/>
          <p:cNvGrpSpPr/>
          <p:nvPr/>
        </p:nvGrpSpPr>
        <p:grpSpPr>
          <a:xfrm rot="5400000">
            <a:off x="4340987" y="3821814"/>
            <a:ext cx="1294813" cy="6833537"/>
            <a:chOff x="0" y="0"/>
            <a:chExt cx="3130550" cy="16521867"/>
          </a:xfrm>
        </p:grpSpPr>
        <p:sp>
          <p:nvSpPr>
            <p:cNvPr id="13" name="Freeform 13"/>
            <p:cNvSpPr/>
            <p:nvPr/>
          </p:nvSpPr>
          <p:spPr>
            <a:xfrm>
              <a:off x="0" y="0"/>
              <a:ext cx="3130550" cy="16521867"/>
            </a:xfrm>
            <a:custGeom>
              <a:avLst/>
              <a:gdLst/>
              <a:ahLst/>
              <a:cxnLst/>
              <a:rect l="l" t="t" r="r" b="b"/>
              <a:pathLst>
                <a:path w="3130550" h="16521867">
                  <a:moveTo>
                    <a:pt x="0" y="1123950"/>
                  </a:moveTo>
                  <a:lnTo>
                    <a:pt x="0" y="16521867"/>
                  </a:lnTo>
                  <a:lnTo>
                    <a:pt x="3130550" y="16521867"/>
                  </a:lnTo>
                  <a:lnTo>
                    <a:pt x="3130550" y="0"/>
                  </a:lnTo>
                  <a:close/>
                </a:path>
              </a:pathLst>
            </a:custGeom>
            <a:solidFill>
              <a:srgbClr val="F8F8F8"/>
            </a:solidFill>
          </p:spPr>
        </p:sp>
      </p:grpSp>
      <p:sp>
        <p:nvSpPr>
          <p:cNvPr id="14" name="Freeform 14"/>
          <p:cNvSpPr/>
          <p:nvPr/>
        </p:nvSpPr>
        <p:spPr>
          <a:xfrm>
            <a:off x="8738116" y="4796275"/>
            <a:ext cx="902234" cy="877628"/>
          </a:xfrm>
          <a:custGeom>
            <a:avLst/>
            <a:gdLst/>
            <a:ahLst/>
            <a:cxnLst/>
            <a:rect l="l" t="t" r="r" b="b"/>
            <a:pathLst>
              <a:path w="902234" h="877628">
                <a:moveTo>
                  <a:pt x="0" y="0"/>
                </a:moveTo>
                <a:lnTo>
                  <a:pt x="902235" y="0"/>
                </a:lnTo>
                <a:lnTo>
                  <a:pt x="902235" y="877628"/>
                </a:lnTo>
                <a:lnTo>
                  <a:pt x="0" y="877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8738116" y="2871805"/>
            <a:ext cx="867213" cy="837255"/>
          </a:xfrm>
          <a:custGeom>
            <a:avLst/>
            <a:gdLst/>
            <a:ahLst/>
            <a:cxnLst/>
            <a:rect l="l" t="t" r="r" b="b"/>
            <a:pathLst>
              <a:path w="867213" h="837255">
                <a:moveTo>
                  <a:pt x="0" y="0"/>
                </a:moveTo>
                <a:lnTo>
                  <a:pt x="867213" y="0"/>
                </a:lnTo>
                <a:lnTo>
                  <a:pt x="867213" y="837255"/>
                </a:lnTo>
                <a:lnTo>
                  <a:pt x="0" y="8372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8547288" y="6736974"/>
            <a:ext cx="1093062" cy="953945"/>
          </a:xfrm>
          <a:custGeom>
            <a:avLst/>
            <a:gdLst/>
            <a:ahLst/>
            <a:cxnLst/>
            <a:rect l="l" t="t" r="r" b="b"/>
            <a:pathLst>
              <a:path w="1093062" h="953945">
                <a:moveTo>
                  <a:pt x="0" y="0"/>
                </a:moveTo>
                <a:lnTo>
                  <a:pt x="1093063" y="0"/>
                </a:lnTo>
                <a:lnTo>
                  <a:pt x="1093063" y="953945"/>
                </a:lnTo>
                <a:lnTo>
                  <a:pt x="0" y="9539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TextBox 17"/>
          <p:cNvSpPr txBox="1"/>
          <p:nvPr/>
        </p:nvSpPr>
        <p:spPr>
          <a:xfrm>
            <a:off x="384381" y="584721"/>
            <a:ext cx="17609705" cy="1381125"/>
          </a:xfrm>
          <a:prstGeom prst="rect">
            <a:avLst/>
          </a:prstGeom>
        </p:spPr>
        <p:txBody>
          <a:bodyPr lIns="0" tIns="0" rIns="0" bIns="0" rtlCol="0" anchor="t">
            <a:spAutoFit/>
          </a:bodyPr>
          <a:lstStyle/>
          <a:p>
            <a:pPr algn="l">
              <a:lnSpc>
                <a:spcPts val="5466"/>
              </a:lnSpc>
            </a:pPr>
            <a:r>
              <a:rPr lang="en-US" sz="4555">
                <a:solidFill>
                  <a:srgbClr val="06213C"/>
                </a:solidFill>
                <a:latin typeface="Montserrat Classic"/>
                <a:ea typeface="Montserrat Classic"/>
                <a:cs typeface="Montserrat Classic"/>
                <a:sym typeface="Montserrat Classic"/>
              </a:rPr>
              <a:t>2- FEATURE SCALING, MAPPING, AND ONE-HOT ENCODING</a:t>
            </a:r>
          </a:p>
          <a:p>
            <a:pPr marL="0" lvl="0" indent="0" algn="l">
              <a:lnSpc>
                <a:spcPts val="5466"/>
              </a:lnSpc>
              <a:spcBef>
                <a:spcPct val="0"/>
              </a:spcBef>
            </a:pPr>
            <a:endParaRPr lang="en-US" sz="4555">
              <a:solidFill>
                <a:srgbClr val="06213C"/>
              </a:solidFill>
              <a:latin typeface="Montserrat Classic"/>
              <a:ea typeface="Montserrat Classic"/>
              <a:cs typeface="Montserrat Classic"/>
              <a:sym typeface="Montserrat Classic"/>
            </a:endParaRPr>
          </a:p>
        </p:txBody>
      </p:sp>
      <p:sp>
        <p:nvSpPr>
          <p:cNvPr id="18" name="TextBox 18"/>
          <p:cNvSpPr txBox="1"/>
          <p:nvPr/>
        </p:nvSpPr>
        <p:spPr>
          <a:xfrm>
            <a:off x="10308667" y="3036053"/>
            <a:ext cx="4707904" cy="356235"/>
          </a:xfrm>
          <a:prstGeom prst="rect">
            <a:avLst/>
          </a:prstGeom>
        </p:spPr>
        <p:txBody>
          <a:bodyPr lIns="0" tIns="0" rIns="0" bIns="0" rtlCol="0" anchor="t">
            <a:spAutoFit/>
          </a:bodyPr>
          <a:lstStyle/>
          <a:p>
            <a:pPr algn="l">
              <a:lnSpc>
                <a:spcPts val="2940"/>
              </a:lnSpc>
            </a:pPr>
            <a:r>
              <a:rPr lang="en-US" sz="2100">
                <a:solidFill>
                  <a:srgbClr val="FFFFFF"/>
                </a:solidFill>
                <a:latin typeface="Montserrat"/>
                <a:ea typeface="Montserrat"/>
                <a:cs typeface="Montserrat"/>
                <a:sym typeface="Montserrat"/>
              </a:rPr>
              <a:t>Map ordinal variables.</a:t>
            </a:r>
          </a:p>
        </p:txBody>
      </p:sp>
      <p:sp>
        <p:nvSpPr>
          <p:cNvPr id="19" name="TextBox 19"/>
          <p:cNvSpPr txBox="1"/>
          <p:nvPr/>
        </p:nvSpPr>
        <p:spPr>
          <a:xfrm>
            <a:off x="10007894" y="5025288"/>
            <a:ext cx="5008678" cy="356235"/>
          </a:xfrm>
          <a:prstGeom prst="rect">
            <a:avLst/>
          </a:prstGeom>
        </p:spPr>
        <p:txBody>
          <a:bodyPr lIns="0" tIns="0" rIns="0" bIns="0" rtlCol="0" anchor="t">
            <a:spAutoFit/>
          </a:bodyPr>
          <a:lstStyle/>
          <a:p>
            <a:pPr algn="l">
              <a:lnSpc>
                <a:spcPts val="2940"/>
              </a:lnSpc>
            </a:pPr>
            <a:r>
              <a:rPr lang="en-US" sz="2100">
                <a:solidFill>
                  <a:srgbClr val="FFFFFF"/>
                </a:solidFill>
                <a:latin typeface="Montserrat"/>
                <a:ea typeface="Montserrat"/>
                <a:cs typeface="Montserrat"/>
                <a:sym typeface="Montserrat"/>
              </a:rPr>
              <a:t>One-hot encode nominal variables.</a:t>
            </a:r>
          </a:p>
        </p:txBody>
      </p:sp>
      <p:sp>
        <p:nvSpPr>
          <p:cNvPr id="20" name="TextBox 20"/>
          <p:cNvSpPr txBox="1"/>
          <p:nvPr/>
        </p:nvSpPr>
        <p:spPr>
          <a:xfrm>
            <a:off x="9943679" y="6984203"/>
            <a:ext cx="5137108" cy="686068"/>
          </a:xfrm>
          <a:prstGeom prst="rect">
            <a:avLst/>
          </a:prstGeom>
        </p:spPr>
        <p:txBody>
          <a:bodyPr lIns="0" tIns="0" rIns="0" bIns="0" rtlCol="0" anchor="t">
            <a:spAutoFit/>
          </a:bodyPr>
          <a:lstStyle/>
          <a:p>
            <a:pPr algn="l">
              <a:lnSpc>
                <a:spcPts val="2762"/>
              </a:lnSpc>
            </a:pPr>
            <a:r>
              <a:rPr lang="en-US" sz="1973">
                <a:solidFill>
                  <a:srgbClr val="FFFFFF"/>
                </a:solidFill>
                <a:latin typeface="Montserrat"/>
                <a:ea typeface="Montserrat"/>
                <a:cs typeface="Montserrat"/>
                <a:sym typeface="Montserrat"/>
              </a:rPr>
              <a:t>Use a standard scaler to standardize our features.</a:t>
            </a:r>
          </a:p>
        </p:txBody>
      </p:sp>
      <p:sp>
        <p:nvSpPr>
          <p:cNvPr id="21" name="TextBox 21"/>
          <p:cNvSpPr txBox="1"/>
          <p:nvPr/>
        </p:nvSpPr>
        <p:spPr>
          <a:xfrm>
            <a:off x="4211912" y="3093203"/>
            <a:ext cx="3680427" cy="402336"/>
          </a:xfrm>
          <a:prstGeom prst="rect">
            <a:avLst/>
          </a:prstGeom>
        </p:spPr>
        <p:txBody>
          <a:bodyPr lIns="0" tIns="0" rIns="0" bIns="0" rtlCol="0" anchor="t">
            <a:spAutoFit/>
          </a:bodyPr>
          <a:lstStyle/>
          <a:p>
            <a:pPr algn="l">
              <a:lnSpc>
                <a:spcPts val="3191"/>
              </a:lnSpc>
            </a:pPr>
            <a:r>
              <a:rPr lang="en-US" sz="2799">
                <a:solidFill>
                  <a:srgbClr val="43B4BE"/>
                </a:solidFill>
                <a:latin typeface="Montserrat Classic"/>
                <a:ea typeface="Montserrat Classic"/>
                <a:cs typeface="Montserrat Classic"/>
                <a:sym typeface="Montserrat Classic"/>
              </a:rPr>
              <a:t>01 - Mapping</a:t>
            </a:r>
          </a:p>
        </p:txBody>
      </p:sp>
      <p:sp>
        <p:nvSpPr>
          <p:cNvPr id="22" name="TextBox 22"/>
          <p:cNvSpPr txBox="1"/>
          <p:nvPr/>
        </p:nvSpPr>
        <p:spPr>
          <a:xfrm>
            <a:off x="3105722" y="5082438"/>
            <a:ext cx="4424667" cy="402336"/>
          </a:xfrm>
          <a:prstGeom prst="rect">
            <a:avLst/>
          </a:prstGeom>
        </p:spPr>
        <p:txBody>
          <a:bodyPr lIns="0" tIns="0" rIns="0" bIns="0" rtlCol="0" anchor="t">
            <a:spAutoFit/>
          </a:bodyPr>
          <a:lstStyle/>
          <a:p>
            <a:pPr algn="l">
              <a:lnSpc>
                <a:spcPts val="3191"/>
              </a:lnSpc>
            </a:pPr>
            <a:r>
              <a:rPr lang="en-US" sz="2799">
                <a:solidFill>
                  <a:srgbClr val="43B4BE"/>
                </a:solidFill>
                <a:latin typeface="Montserrat Classic"/>
                <a:ea typeface="Montserrat Classic"/>
                <a:cs typeface="Montserrat Classic"/>
                <a:sym typeface="Montserrat Classic"/>
              </a:rPr>
              <a:t>02 - One-Hot Encoding</a:t>
            </a:r>
          </a:p>
        </p:txBody>
      </p:sp>
      <p:sp>
        <p:nvSpPr>
          <p:cNvPr id="23" name="TextBox 23"/>
          <p:cNvSpPr txBox="1"/>
          <p:nvPr/>
        </p:nvSpPr>
        <p:spPr>
          <a:xfrm>
            <a:off x="4211912" y="7041353"/>
            <a:ext cx="3680427" cy="402336"/>
          </a:xfrm>
          <a:prstGeom prst="rect">
            <a:avLst/>
          </a:prstGeom>
        </p:spPr>
        <p:txBody>
          <a:bodyPr lIns="0" tIns="0" rIns="0" bIns="0" rtlCol="0" anchor="t">
            <a:spAutoFit/>
          </a:bodyPr>
          <a:lstStyle/>
          <a:p>
            <a:pPr algn="l">
              <a:lnSpc>
                <a:spcPts val="3191"/>
              </a:lnSpc>
            </a:pPr>
            <a:r>
              <a:rPr lang="en-US" sz="2799">
                <a:solidFill>
                  <a:srgbClr val="43B4BE"/>
                </a:solidFill>
                <a:latin typeface="Montserrat Classic"/>
                <a:ea typeface="Montserrat Classic"/>
                <a:cs typeface="Montserrat Classic"/>
                <a:sym typeface="Montserrat Classic"/>
              </a:rPr>
              <a:t>03 - Feature Scaling</a:t>
            </a:r>
          </a:p>
        </p:txBody>
      </p:sp>
      <p:sp>
        <p:nvSpPr>
          <p:cNvPr id="24" name="TextBox 2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1170"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13AB25"/>
                </a:solidFill>
                <a:latin typeface="Montserrat Classic"/>
                <a:ea typeface="Montserrat Classic"/>
                <a:cs typeface="Montserrat Classic"/>
                <a:sym typeface="Montserrat Classic"/>
              </a:rPr>
              <a:t>SELECTING THE TOP 10 IMPORTANT FEATURES</a:t>
            </a:r>
          </a:p>
        </p:txBody>
      </p:sp>
      <p:sp>
        <p:nvSpPr>
          <p:cNvPr id="3" name="TextBox 3"/>
          <p:cNvSpPr txBox="1"/>
          <p:nvPr/>
        </p:nvSpPr>
        <p:spPr>
          <a:xfrm>
            <a:off x="821170" y="2766498"/>
            <a:ext cx="15481563" cy="469685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To enhance the accuracy of our regression model, it's crucial to identify and select the </a:t>
            </a:r>
            <a:r>
              <a:rPr lang="en-US" sz="2959" b="1">
                <a:solidFill>
                  <a:srgbClr val="000000"/>
                </a:solidFill>
                <a:latin typeface="Montserrat Bold"/>
                <a:ea typeface="Montserrat Bold"/>
                <a:cs typeface="Montserrat Bold"/>
                <a:sym typeface="Montserrat Bold"/>
              </a:rPr>
              <a:t>most important features</a:t>
            </a:r>
            <a:r>
              <a:rPr lang="en-US" sz="2959">
                <a:solidFill>
                  <a:srgbClr val="000000"/>
                </a:solidFill>
                <a:latin typeface="Montserrat"/>
                <a:ea typeface="Montserrat"/>
                <a:cs typeface="Montserrat"/>
                <a:sym typeface="Montserrat"/>
              </a:rPr>
              <a:t>. By focusing on these key variables, we can reduce complexity and prevent overfitting, ultimately improving model performance.</a:t>
            </a:r>
          </a:p>
          <a:p>
            <a:pPr algn="l">
              <a:lnSpc>
                <a:spcPts val="4143"/>
              </a:lnSpc>
            </a:pPr>
            <a:endParaRPr lang="en-US" sz="2959">
              <a:solidFill>
                <a:srgbClr val="000000"/>
              </a:solidFill>
              <a:latin typeface="Montserrat"/>
              <a:ea typeface="Montserrat"/>
              <a:cs typeface="Montserrat"/>
              <a:sym typeface="Montserrat"/>
            </a:endParaRPr>
          </a:p>
          <a:p>
            <a:pPr algn="l">
              <a:lnSpc>
                <a:spcPts val="4143"/>
              </a:lnSpc>
            </a:pPr>
            <a:r>
              <a:rPr lang="en-US" sz="2959">
                <a:solidFill>
                  <a:srgbClr val="000000"/>
                </a:solidFill>
                <a:latin typeface="Montserrat"/>
                <a:ea typeface="Montserrat"/>
                <a:cs typeface="Montserrat"/>
                <a:sym typeface="Montserrat"/>
              </a:rPr>
              <a:t>We utilized the </a:t>
            </a:r>
            <a:r>
              <a:rPr lang="en-US" sz="2959" b="1">
                <a:solidFill>
                  <a:srgbClr val="000000"/>
                </a:solidFill>
                <a:latin typeface="Montserrat Bold"/>
                <a:ea typeface="Montserrat Bold"/>
                <a:cs typeface="Montserrat Bold"/>
                <a:sym typeface="Montserrat Bold"/>
              </a:rPr>
              <a:t>Random Forest Regressor</a:t>
            </a:r>
            <a:r>
              <a:rPr lang="en-US" sz="2959">
                <a:solidFill>
                  <a:srgbClr val="000000"/>
                </a:solidFill>
                <a:latin typeface="Montserrat"/>
                <a:ea typeface="Montserrat"/>
                <a:cs typeface="Montserrat"/>
                <a:sym typeface="Montserrat"/>
              </a:rPr>
              <a:t> for this purpose, as it effectively ranks features based on their importance in predicting the target variable. By selecting the top 10 important features, we ensure that our model is both efficient and reliable.</a:t>
            </a:r>
          </a:p>
          <a:p>
            <a:pPr algn="l">
              <a:lnSpc>
                <a:spcPts val="4143"/>
              </a:lnSpc>
            </a:pPr>
            <a:endParaRPr lang="en-US" sz="2959">
              <a:solidFill>
                <a:srgbClr val="000000"/>
              </a:solidFill>
              <a:latin typeface="Montserrat"/>
              <a:ea typeface="Montserrat"/>
              <a:cs typeface="Montserrat"/>
              <a:sym typeface="Montserrat"/>
            </a:endParaRP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3623" y="1711914"/>
            <a:ext cx="15760703" cy="8018258"/>
          </a:xfrm>
          <a:custGeom>
            <a:avLst/>
            <a:gdLst/>
            <a:ahLst/>
            <a:cxnLst/>
            <a:rect l="l" t="t" r="r" b="b"/>
            <a:pathLst>
              <a:path w="15760703" h="8018258">
                <a:moveTo>
                  <a:pt x="0" y="0"/>
                </a:moveTo>
                <a:lnTo>
                  <a:pt x="15760703" y="0"/>
                </a:lnTo>
                <a:lnTo>
                  <a:pt x="15760703" y="8018257"/>
                </a:lnTo>
                <a:lnTo>
                  <a:pt x="0" y="8018257"/>
                </a:lnTo>
                <a:lnTo>
                  <a:pt x="0" y="0"/>
                </a:lnTo>
                <a:close/>
              </a:path>
            </a:pathLst>
          </a:custGeom>
          <a:blipFill>
            <a:blip r:embed="rId2"/>
            <a:stretch>
              <a:fillRect/>
            </a:stretch>
          </a:blipFill>
        </p:spPr>
      </p:sp>
      <p:sp>
        <p:nvSpPr>
          <p:cNvPr id="3" name="TextBox 3"/>
          <p:cNvSpPr txBox="1"/>
          <p:nvPr/>
        </p:nvSpPr>
        <p:spPr>
          <a:xfrm>
            <a:off x="821170"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13AB25"/>
                </a:solidFill>
                <a:latin typeface="Montserrat Classic"/>
                <a:ea typeface="Montserrat Classic"/>
                <a:cs typeface="Montserrat Classic"/>
                <a:sym typeface="Montserrat Classic"/>
              </a:rPr>
              <a:t>SELECTING THE TOP 10 IMPORTANT FEATURES</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13AB25"/>
                </a:solidFill>
                <a:latin typeface="Open Sans"/>
                <a:ea typeface="Open Sans"/>
                <a:cs typeface="Open Sans"/>
                <a:sym typeface="Open Sans"/>
              </a:rPr>
              <a:t>32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7345" y="584721"/>
            <a:ext cx="17609705" cy="1381125"/>
          </a:xfrm>
          <a:prstGeom prst="rect">
            <a:avLst/>
          </a:prstGeom>
        </p:spPr>
        <p:txBody>
          <a:bodyPr lIns="0" tIns="0" rIns="0" bIns="0" rtlCol="0" anchor="t">
            <a:spAutoFit/>
          </a:bodyPr>
          <a:lstStyle/>
          <a:p>
            <a:pPr algn="l">
              <a:lnSpc>
                <a:spcPts val="5466"/>
              </a:lnSpc>
            </a:pPr>
            <a:r>
              <a:rPr lang="en-US" sz="4555">
                <a:solidFill>
                  <a:srgbClr val="06213C"/>
                </a:solidFill>
                <a:latin typeface="Montserrat Classic"/>
                <a:ea typeface="Montserrat Classic"/>
                <a:cs typeface="Montserrat Classic"/>
                <a:sym typeface="Montserrat Classic"/>
              </a:rPr>
              <a:t>3- DIVIDING DATA INTO TRAINING AND TEST SETS</a:t>
            </a:r>
          </a:p>
          <a:p>
            <a:pPr marL="0" lvl="0" indent="0" algn="l">
              <a:lnSpc>
                <a:spcPts val="5466"/>
              </a:lnSpc>
              <a:spcBef>
                <a:spcPct val="0"/>
              </a:spcBef>
            </a:pPr>
            <a:endParaRPr lang="en-US" sz="4555">
              <a:solidFill>
                <a:srgbClr val="06213C"/>
              </a:solidFill>
              <a:latin typeface="Montserrat Classic"/>
              <a:ea typeface="Montserrat Classic"/>
              <a:cs typeface="Montserrat Classic"/>
              <a:sym typeface="Montserrat Classic"/>
            </a:endParaRPr>
          </a:p>
        </p:txBody>
      </p:sp>
      <p:pic>
        <p:nvPicPr>
          <p:cNvPr id="3" name="Picture 3"/>
          <p:cNvPicPr>
            <a:picLocks noChangeAspect="1"/>
          </p:cNvPicPr>
          <p:nvPr/>
        </p:nvPicPr>
        <p:blipFill>
          <a:blip r:embed="rId2"/>
          <a:stretch>
            <a:fillRect/>
          </a:stretch>
        </p:blipFill>
        <p:spPr>
          <a:xfrm>
            <a:off x="4033537" y="1429986"/>
            <a:ext cx="8264688" cy="8095583"/>
          </a:xfrm>
          <a:prstGeom prst="rect">
            <a:avLst/>
          </a:prstGeom>
        </p:spPr>
      </p:pic>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63947" y="3960768"/>
            <a:ext cx="13148359" cy="2768076"/>
          </a:xfrm>
          <a:custGeom>
            <a:avLst/>
            <a:gdLst/>
            <a:ahLst/>
            <a:cxnLst/>
            <a:rect l="l" t="t" r="r" b="b"/>
            <a:pathLst>
              <a:path w="13148359" h="2768076">
                <a:moveTo>
                  <a:pt x="0" y="0"/>
                </a:moveTo>
                <a:lnTo>
                  <a:pt x="13148359" y="0"/>
                </a:lnTo>
                <a:lnTo>
                  <a:pt x="13148359" y="2768075"/>
                </a:lnTo>
                <a:lnTo>
                  <a:pt x="0" y="2768075"/>
                </a:lnTo>
                <a:lnTo>
                  <a:pt x="0" y="0"/>
                </a:lnTo>
                <a:close/>
              </a:path>
            </a:pathLst>
          </a:custGeom>
          <a:blipFill>
            <a:blip r:embed="rId2"/>
            <a:stretch>
              <a:fillRect/>
            </a:stretch>
          </a:blipFill>
        </p:spPr>
      </p:sp>
      <p:sp>
        <p:nvSpPr>
          <p:cNvPr id="3" name="TextBox 3"/>
          <p:cNvSpPr txBox="1"/>
          <p:nvPr/>
        </p:nvSpPr>
        <p:spPr>
          <a:xfrm>
            <a:off x="697345"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06213C"/>
                </a:solidFill>
                <a:latin typeface="Montserrat Classic"/>
                <a:ea typeface="Montserrat Classic"/>
                <a:cs typeface="Montserrat Classic"/>
                <a:sym typeface="Montserrat Classic"/>
              </a:rPr>
              <a:t> 4- TRAINING &amp; EVALUATING THE MODEL</a:t>
            </a:r>
          </a:p>
        </p:txBody>
      </p:sp>
      <p:sp>
        <p:nvSpPr>
          <p:cNvPr id="4" name="TextBox 4"/>
          <p:cNvSpPr txBox="1"/>
          <p:nvPr/>
        </p:nvSpPr>
        <p:spPr>
          <a:xfrm>
            <a:off x="697345" y="1816614"/>
            <a:ext cx="15481563" cy="155360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After fitting our model, we’ll evaluate its performance on the test set using these metrics:</a:t>
            </a:r>
          </a:p>
          <a:p>
            <a:pPr algn="l">
              <a:lnSpc>
                <a:spcPts val="4143"/>
              </a:lnSpc>
            </a:pPr>
            <a:endParaRPr lang="en-US" sz="2959">
              <a:solidFill>
                <a:srgbClr val="000000"/>
              </a:solidFill>
              <a:latin typeface="Montserrat"/>
              <a:ea typeface="Montserrat"/>
              <a:cs typeface="Montserrat"/>
              <a:sym typeface="Montserrat"/>
            </a:endParaRP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23975" y="257175"/>
            <a:ext cx="17609705" cy="1381125"/>
          </a:xfrm>
          <a:prstGeom prst="rect">
            <a:avLst/>
          </a:prstGeom>
        </p:spPr>
        <p:txBody>
          <a:bodyPr lIns="0" tIns="0" rIns="0" bIns="0" rtlCol="0" anchor="t">
            <a:spAutoFit/>
          </a:bodyPr>
          <a:lstStyle/>
          <a:p>
            <a:pPr algn="l">
              <a:lnSpc>
                <a:spcPts val="5466"/>
              </a:lnSpc>
            </a:pPr>
            <a:r>
              <a:rPr lang="en-US" sz="4555">
                <a:solidFill>
                  <a:srgbClr val="06213C"/>
                </a:solidFill>
                <a:latin typeface="Montserrat Classic"/>
                <a:ea typeface="Montserrat Classic"/>
                <a:cs typeface="Montserrat Classic"/>
                <a:sym typeface="Montserrat Classic"/>
              </a:rPr>
              <a:t>MODEL PERFORMANCE EVALUATION</a:t>
            </a:r>
          </a:p>
          <a:p>
            <a:pPr marL="0" lvl="0" indent="0" algn="l">
              <a:lnSpc>
                <a:spcPts val="5466"/>
              </a:lnSpc>
              <a:spcBef>
                <a:spcPct val="0"/>
              </a:spcBef>
            </a:pPr>
            <a:endParaRPr lang="en-US" sz="4555">
              <a:solidFill>
                <a:srgbClr val="06213C"/>
              </a:solidFill>
              <a:latin typeface="Montserrat Classic"/>
              <a:ea typeface="Montserrat Classic"/>
              <a:cs typeface="Montserrat Classic"/>
              <a:sym typeface="Montserrat Classic"/>
            </a:endParaRPr>
          </a:p>
        </p:txBody>
      </p:sp>
      <p:sp>
        <p:nvSpPr>
          <p:cNvPr id="3" name="TextBox 3"/>
          <p:cNvSpPr txBox="1"/>
          <p:nvPr/>
        </p:nvSpPr>
        <p:spPr>
          <a:xfrm>
            <a:off x="322316" y="1300721"/>
            <a:ext cx="17643368" cy="8986279"/>
          </a:xfrm>
          <a:prstGeom prst="rect">
            <a:avLst/>
          </a:prstGeom>
        </p:spPr>
        <p:txBody>
          <a:bodyPr lIns="0" tIns="0" rIns="0" bIns="0" rtlCol="0" anchor="t">
            <a:spAutoFit/>
          </a:bodyPr>
          <a:lstStyle/>
          <a:p>
            <a:pPr marL="531007" lvl="1" indent="-265504" algn="l">
              <a:lnSpc>
                <a:spcPts val="3443"/>
              </a:lnSpc>
              <a:buFont typeface="Arial"/>
              <a:buChar char="•"/>
            </a:pPr>
            <a:r>
              <a:rPr lang="en-US" sz="2459" b="1">
                <a:solidFill>
                  <a:srgbClr val="000000"/>
                </a:solidFill>
                <a:latin typeface="Montserrat Bold"/>
                <a:ea typeface="Montserrat Bold"/>
                <a:cs typeface="Montserrat Bold"/>
                <a:sym typeface="Montserrat Bold"/>
              </a:rPr>
              <a:t>Mean Absolute Error (MAE): 0.0952</a:t>
            </a:r>
          </a:p>
          <a:p>
            <a:pPr algn="l">
              <a:lnSpc>
                <a:spcPts val="3443"/>
              </a:lnSpc>
            </a:pPr>
            <a:r>
              <a:rPr lang="en-US" sz="2459">
                <a:solidFill>
                  <a:srgbClr val="000000"/>
                </a:solidFill>
                <a:latin typeface="Montserrat"/>
                <a:ea typeface="Montserrat"/>
                <a:cs typeface="Montserrat"/>
                <a:sym typeface="Montserrat"/>
              </a:rPr>
              <a:t>The MAE tells us how far off, on average, our predictions are from the actual values. In this case, an MAE of 0.0952 means that our predictions are typically about 9.52% off. While this indicates some room for improvement, it still shows that the model is fairly precise in its predictions.</a:t>
            </a:r>
          </a:p>
          <a:p>
            <a:pPr marL="531007" lvl="1" indent="-265504" algn="l">
              <a:lnSpc>
                <a:spcPts val="3443"/>
              </a:lnSpc>
              <a:buFont typeface="Arial"/>
              <a:buChar char="•"/>
            </a:pPr>
            <a:r>
              <a:rPr lang="en-US" sz="2459" b="1">
                <a:solidFill>
                  <a:srgbClr val="000000"/>
                </a:solidFill>
                <a:latin typeface="Montserrat Bold"/>
                <a:ea typeface="Montserrat Bold"/>
                <a:cs typeface="Montserrat Bold"/>
                <a:sym typeface="Montserrat Bold"/>
              </a:rPr>
              <a:t>Mean Squared Error (MSE): 0.0177</a:t>
            </a:r>
          </a:p>
          <a:p>
            <a:pPr algn="l">
              <a:lnSpc>
                <a:spcPts val="3443"/>
              </a:lnSpc>
            </a:pPr>
            <a:r>
              <a:rPr lang="en-US" sz="2459">
                <a:solidFill>
                  <a:srgbClr val="000000"/>
                </a:solidFill>
                <a:latin typeface="Montserrat"/>
                <a:ea typeface="Montserrat"/>
                <a:cs typeface="Montserrat"/>
                <a:sym typeface="Montserrat"/>
              </a:rPr>
              <a:t>The MSE gives us a sense of the average of the squared differences between our predicted and actual values. A lower MSE generally indicates fewer errors, and here we see a value of 0.0177. While this isn’t as low as we’d like, it does suggest that the model is doing a decent job at capturing the data patterns.</a:t>
            </a:r>
          </a:p>
          <a:p>
            <a:pPr marL="531007" lvl="1" indent="-265504" algn="l">
              <a:lnSpc>
                <a:spcPts val="3443"/>
              </a:lnSpc>
              <a:buFont typeface="Arial"/>
              <a:buChar char="•"/>
            </a:pPr>
            <a:r>
              <a:rPr lang="en-US" sz="2459" b="1">
                <a:solidFill>
                  <a:srgbClr val="000000"/>
                </a:solidFill>
                <a:latin typeface="Montserrat Bold"/>
                <a:ea typeface="Montserrat Bold"/>
                <a:cs typeface="Montserrat Bold"/>
                <a:sym typeface="Montserrat Bold"/>
              </a:rPr>
              <a:t>Root Mean Squared Error (RMSE): 0.1330</a:t>
            </a:r>
          </a:p>
          <a:p>
            <a:pPr algn="l">
              <a:lnSpc>
                <a:spcPts val="3443"/>
              </a:lnSpc>
            </a:pPr>
            <a:r>
              <a:rPr lang="en-US" sz="2459">
                <a:solidFill>
                  <a:srgbClr val="000000"/>
                </a:solidFill>
                <a:latin typeface="Montserrat"/>
                <a:ea typeface="Montserrat"/>
                <a:cs typeface="Montserrat"/>
                <a:sym typeface="Montserrat"/>
              </a:rPr>
              <a:t>RMSE, which is the square root of the MSE, provides an error measure in the same units as the SalePrice. With an RMSE of 0.1330, this suggests that our predictions are off by about 13.30% on average. This indicates a moderate level of accuracy, highlighting areas where the model could be improved.</a:t>
            </a:r>
          </a:p>
          <a:p>
            <a:pPr marL="531007" lvl="1" indent="-265504" algn="l">
              <a:lnSpc>
                <a:spcPts val="3443"/>
              </a:lnSpc>
              <a:buFont typeface="Arial"/>
              <a:buChar char="•"/>
            </a:pPr>
            <a:r>
              <a:rPr lang="en-US" sz="2459" b="1">
                <a:solidFill>
                  <a:srgbClr val="000000"/>
                </a:solidFill>
                <a:latin typeface="Montserrat Bold"/>
                <a:ea typeface="Montserrat Bold"/>
                <a:cs typeface="Montserrat Bold"/>
                <a:sym typeface="Montserrat Bold"/>
              </a:rPr>
              <a:t>R-squared (R²): 0.8832</a:t>
            </a:r>
          </a:p>
          <a:p>
            <a:pPr algn="l">
              <a:lnSpc>
                <a:spcPts val="3443"/>
              </a:lnSpc>
            </a:pPr>
            <a:r>
              <a:rPr lang="en-US" sz="2459">
                <a:solidFill>
                  <a:srgbClr val="000000"/>
                </a:solidFill>
                <a:latin typeface="Montserrat"/>
                <a:ea typeface="Montserrat"/>
                <a:cs typeface="Montserrat"/>
                <a:sym typeface="Montserrat"/>
              </a:rPr>
              <a:t>R² tells us how much of the variance in SalePrice our model is able to explain. Here, the value is 88.32%, which is quite good. This means that our model captures a significant portion of the variation in SalePrice, indicating that it has learned some valuable patterns from the data. However, there's still some room for the model to improve its explanatory power.</a:t>
            </a:r>
          </a:p>
          <a:p>
            <a:pPr algn="l">
              <a:lnSpc>
                <a:spcPts val="3443"/>
              </a:lnSpc>
            </a:pPr>
            <a:endParaRPr lang="en-US" sz="2459">
              <a:solidFill>
                <a:srgbClr val="000000"/>
              </a:solidFill>
              <a:latin typeface="Montserrat"/>
              <a:ea typeface="Montserrat"/>
              <a:cs typeface="Montserrat"/>
              <a:sym typeface="Montserrat"/>
            </a:endParaRPr>
          </a:p>
          <a:p>
            <a:pPr algn="l">
              <a:lnSpc>
                <a:spcPts val="3443"/>
              </a:lnSpc>
            </a:pPr>
            <a:r>
              <a:rPr lang="en-US" sz="2459">
                <a:solidFill>
                  <a:srgbClr val="000000"/>
                </a:solidFill>
                <a:latin typeface="Montserrat"/>
                <a:ea typeface="Montserrat"/>
                <a:cs typeface="Montserrat"/>
                <a:sym typeface="Montserrat"/>
              </a:rPr>
              <a:t>Overall, while the model shows good potential and performs reasonably well, there's definitely an opportunity to refine it further for even better predictions.</a:t>
            </a:r>
          </a:p>
          <a:p>
            <a:pPr algn="l">
              <a:lnSpc>
                <a:spcPts val="3443"/>
              </a:lnSpc>
            </a:pPr>
            <a:endParaRPr lang="en-US" sz="2459">
              <a:solidFill>
                <a:srgbClr val="000000"/>
              </a:solidFill>
              <a:latin typeface="Montserrat"/>
              <a:ea typeface="Montserrat"/>
              <a:cs typeface="Montserrat"/>
              <a:sym typeface="Montserrat"/>
            </a:endParaRPr>
          </a:p>
        </p:txBody>
      </p:sp>
      <p:sp>
        <p:nvSpPr>
          <p:cNvPr id="4" name="TextBox 4"/>
          <p:cNvSpPr txBox="1"/>
          <p:nvPr/>
        </p:nvSpPr>
        <p:spPr>
          <a:xfrm>
            <a:off x="17675172" y="9497754"/>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7345"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06213C"/>
                </a:solidFill>
                <a:latin typeface="Montserrat Classic"/>
                <a:ea typeface="Montserrat Classic"/>
                <a:cs typeface="Montserrat Classic"/>
                <a:sym typeface="Montserrat Classic"/>
              </a:rPr>
              <a:t>5- INSIGHTS AND RECOMMENDATIONS</a:t>
            </a:r>
          </a:p>
        </p:txBody>
      </p:sp>
      <p:sp>
        <p:nvSpPr>
          <p:cNvPr id="3" name="TextBox 3"/>
          <p:cNvSpPr txBox="1"/>
          <p:nvPr/>
        </p:nvSpPr>
        <p:spPr>
          <a:xfrm>
            <a:off x="697345" y="1816614"/>
            <a:ext cx="15481563" cy="7840104"/>
          </a:xfrm>
          <a:prstGeom prst="rect">
            <a:avLst/>
          </a:prstGeom>
        </p:spPr>
        <p:txBody>
          <a:bodyPr lIns="0" tIns="0" rIns="0" bIns="0" rtlCol="0" anchor="t">
            <a:spAutoFit/>
          </a:bodyPr>
          <a:lstStyle/>
          <a:p>
            <a:pPr algn="l">
              <a:lnSpc>
                <a:spcPts val="4143"/>
              </a:lnSpc>
            </a:pPr>
            <a:r>
              <a:rPr lang="en-US" sz="2959" b="1">
                <a:solidFill>
                  <a:srgbClr val="000000"/>
                </a:solidFill>
                <a:latin typeface="Montserrat Bold"/>
                <a:ea typeface="Montserrat Bold"/>
                <a:cs typeface="Montserrat Bold"/>
                <a:sym typeface="Montserrat Bold"/>
              </a:rPr>
              <a:t>Key Insights :</a:t>
            </a:r>
          </a:p>
          <a:p>
            <a:pPr algn="l">
              <a:lnSpc>
                <a:spcPts val="4143"/>
              </a:lnSpc>
            </a:pPr>
            <a:endParaRPr lang="en-US" sz="2959" b="1">
              <a:solidFill>
                <a:srgbClr val="000000"/>
              </a:solidFill>
              <a:latin typeface="Montserrat Bold"/>
              <a:ea typeface="Montserrat Bold"/>
              <a:cs typeface="Montserrat Bold"/>
              <a:sym typeface="Montserrat Bold"/>
            </a:endParaRPr>
          </a:p>
          <a:p>
            <a:pPr marL="638954" lvl="1" indent="-319477" algn="l">
              <a:lnSpc>
                <a:spcPts val="4143"/>
              </a:lnSpc>
              <a:buAutoNum type="arabicPeriod"/>
            </a:pPr>
            <a:r>
              <a:rPr lang="en-US" sz="2959">
                <a:solidFill>
                  <a:srgbClr val="015F8C"/>
                </a:solidFill>
                <a:latin typeface="Montserrat"/>
                <a:ea typeface="Montserrat"/>
                <a:cs typeface="Montserrat"/>
                <a:sym typeface="Montserrat"/>
              </a:rPr>
              <a:t>Most Influential Factors:</a:t>
            </a:r>
            <a:r>
              <a:rPr lang="en-US" sz="2959">
                <a:solidFill>
                  <a:srgbClr val="000000"/>
                </a:solidFill>
                <a:latin typeface="Montserrat"/>
                <a:ea typeface="Montserrat"/>
                <a:cs typeface="Montserrat"/>
                <a:sym typeface="Montserrat"/>
              </a:rPr>
              <a:t> Our analysis revealed that Overall Quality, Above-Ground Living Area (</a:t>
            </a:r>
            <a:r>
              <a:rPr lang="en-US" sz="2959" b="1">
                <a:solidFill>
                  <a:srgbClr val="000000"/>
                </a:solidFill>
                <a:latin typeface="Montserrat Bold"/>
                <a:ea typeface="Montserrat Bold"/>
                <a:cs typeface="Montserrat Bold"/>
                <a:sym typeface="Montserrat Bold"/>
              </a:rPr>
              <a:t>GrLivArea</a:t>
            </a:r>
            <a:r>
              <a:rPr lang="en-US" sz="2959">
                <a:solidFill>
                  <a:srgbClr val="000000"/>
                </a:solidFill>
                <a:latin typeface="Montserrat"/>
                <a:ea typeface="Montserrat"/>
                <a:cs typeface="Montserrat"/>
                <a:sym typeface="Montserrat"/>
              </a:rPr>
              <a:t>), and Total Basement Area (</a:t>
            </a:r>
            <a:r>
              <a:rPr lang="en-US" sz="2959" b="1">
                <a:solidFill>
                  <a:srgbClr val="000000"/>
                </a:solidFill>
                <a:latin typeface="Montserrat Bold"/>
                <a:ea typeface="Montserrat Bold"/>
                <a:cs typeface="Montserrat Bold"/>
                <a:sym typeface="Montserrat Bold"/>
              </a:rPr>
              <a:t>TotalBsmtSF</a:t>
            </a:r>
            <a:r>
              <a:rPr lang="en-US" sz="2959">
                <a:solidFill>
                  <a:srgbClr val="000000"/>
                </a:solidFill>
                <a:latin typeface="Montserrat"/>
                <a:ea typeface="Montserrat"/>
                <a:cs typeface="Montserrat"/>
                <a:sym typeface="Montserrat"/>
              </a:rPr>
              <a:t>) are among the most influential features affecting property sale price. Investing in these areas can significantly increase property value.</a:t>
            </a:r>
          </a:p>
          <a:p>
            <a:pPr marL="638954" lvl="1" indent="-319477" algn="l">
              <a:lnSpc>
                <a:spcPts val="4143"/>
              </a:lnSpc>
              <a:buAutoNum type="arabicPeriod"/>
            </a:pPr>
            <a:r>
              <a:rPr lang="en-US" sz="2959">
                <a:solidFill>
                  <a:srgbClr val="015F8C"/>
                </a:solidFill>
                <a:latin typeface="Montserrat"/>
                <a:ea typeface="Montserrat"/>
                <a:cs typeface="Montserrat"/>
                <a:sym typeface="Montserrat"/>
              </a:rPr>
              <a:t>Importance of Property Age and Condition: </a:t>
            </a:r>
            <a:r>
              <a:rPr lang="en-US" sz="2959">
                <a:solidFill>
                  <a:srgbClr val="000000"/>
                </a:solidFill>
                <a:latin typeface="Montserrat"/>
                <a:ea typeface="Montserrat"/>
                <a:cs typeface="Montserrat"/>
                <a:sym typeface="Montserrat"/>
              </a:rPr>
              <a:t>Properties that are newer or well-maintained, as indicated by </a:t>
            </a:r>
            <a:r>
              <a:rPr lang="en-US" sz="2959" b="1">
                <a:solidFill>
                  <a:srgbClr val="000000"/>
                </a:solidFill>
                <a:latin typeface="Montserrat Bold"/>
                <a:ea typeface="Montserrat Bold"/>
                <a:cs typeface="Montserrat Bold"/>
                <a:sym typeface="Montserrat Bold"/>
              </a:rPr>
              <a:t>Year Built </a:t>
            </a:r>
            <a:r>
              <a:rPr lang="en-US" sz="2959">
                <a:solidFill>
                  <a:srgbClr val="000000"/>
                </a:solidFill>
                <a:latin typeface="Montserrat"/>
                <a:ea typeface="Montserrat"/>
                <a:cs typeface="Montserrat"/>
                <a:sym typeface="Montserrat"/>
              </a:rPr>
              <a:t>and </a:t>
            </a:r>
            <a:r>
              <a:rPr lang="en-US" sz="2959" b="1">
                <a:solidFill>
                  <a:srgbClr val="000000"/>
                </a:solidFill>
                <a:latin typeface="Montserrat Bold"/>
                <a:ea typeface="Montserrat Bold"/>
                <a:cs typeface="Montserrat Bold"/>
                <a:sym typeface="Montserrat Bold"/>
              </a:rPr>
              <a:t>Overall Condition</a:t>
            </a:r>
            <a:r>
              <a:rPr lang="en-US" sz="2959">
                <a:solidFill>
                  <a:srgbClr val="000000"/>
                </a:solidFill>
                <a:latin typeface="Montserrat"/>
                <a:ea typeface="Montserrat"/>
                <a:cs typeface="Montserrat"/>
                <a:sym typeface="Montserrat"/>
              </a:rPr>
              <a:t>, generally sell for higher prices. Regular maintenance, especially of high-impact areas like the basement and garage, can positively impact sale price.</a:t>
            </a:r>
          </a:p>
          <a:p>
            <a:pPr marL="638954" lvl="1" indent="-319477" algn="l">
              <a:lnSpc>
                <a:spcPts val="4143"/>
              </a:lnSpc>
              <a:buAutoNum type="arabicPeriod"/>
            </a:pPr>
            <a:r>
              <a:rPr lang="en-US" sz="2959">
                <a:solidFill>
                  <a:srgbClr val="015F8C"/>
                </a:solidFill>
                <a:latin typeface="Montserrat"/>
                <a:ea typeface="Montserrat"/>
                <a:cs typeface="Montserrat"/>
                <a:sym typeface="Montserrat"/>
              </a:rPr>
              <a:t>Value of Garage and Living Space:</a:t>
            </a:r>
            <a:r>
              <a:rPr lang="en-US" sz="2959">
                <a:solidFill>
                  <a:srgbClr val="000000"/>
                </a:solidFill>
                <a:latin typeface="Montserrat"/>
                <a:ea typeface="Montserrat"/>
                <a:cs typeface="Montserrat"/>
                <a:sym typeface="Montserrat"/>
              </a:rPr>
              <a:t> Features like Garage Capacity (</a:t>
            </a:r>
            <a:r>
              <a:rPr lang="en-US" sz="2959" b="1">
                <a:solidFill>
                  <a:srgbClr val="000000"/>
                </a:solidFill>
                <a:latin typeface="Montserrat Bold"/>
                <a:ea typeface="Montserrat Bold"/>
                <a:cs typeface="Montserrat Bold"/>
                <a:sym typeface="Montserrat Bold"/>
              </a:rPr>
              <a:t>GarageCars</a:t>
            </a:r>
            <a:r>
              <a:rPr lang="en-US" sz="2959">
                <a:solidFill>
                  <a:srgbClr val="000000"/>
                </a:solidFill>
                <a:latin typeface="Montserrat"/>
                <a:ea typeface="Montserrat"/>
                <a:cs typeface="Montserrat"/>
                <a:sym typeface="Montserrat"/>
              </a:rPr>
              <a:t>) and </a:t>
            </a:r>
            <a:r>
              <a:rPr lang="en-US" sz="2959" b="1">
                <a:solidFill>
                  <a:srgbClr val="000000"/>
                </a:solidFill>
                <a:latin typeface="Montserrat Bold"/>
                <a:ea typeface="Montserrat Bold"/>
                <a:cs typeface="Montserrat Bold"/>
                <a:sym typeface="Montserrat Bold"/>
              </a:rPr>
              <a:t>Above-Ground Living Area</a:t>
            </a:r>
            <a:r>
              <a:rPr lang="en-US" sz="2959">
                <a:solidFill>
                  <a:srgbClr val="000000"/>
                </a:solidFill>
                <a:latin typeface="Montserrat"/>
                <a:ea typeface="Montserrat"/>
                <a:cs typeface="Montserrat"/>
                <a:sym typeface="Montserrat"/>
              </a:rPr>
              <a:t> correlate strongly with sale price. Buyers appear willing to pay more for properties with ample parking and spacious living areas.</a:t>
            </a:r>
          </a:p>
          <a:p>
            <a:pPr algn="l">
              <a:lnSpc>
                <a:spcPts val="4143"/>
              </a:lnSpc>
            </a:pPr>
            <a:endParaRPr lang="en-US" sz="2959">
              <a:solidFill>
                <a:srgbClr val="000000"/>
              </a:solidFill>
              <a:latin typeface="Montserrat"/>
              <a:ea typeface="Montserrat"/>
              <a:cs typeface="Montserrat"/>
              <a:sym typeface="Montserrat"/>
            </a:endParaRP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7345"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06213C"/>
                </a:solidFill>
                <a:latin typeface="Montserrat Classic"/>
                <a:ea typeface="Montserrat Classic"/>
                <a:cs typeface="Montserrat Classic"/>
                <a:sym typeface="Montserrat Classic"/>
              </a:rPr>
              <a:t>5- INSIGHTS AND RECOMMENDATIONS</a:t>
            </a:r>
          </a:p>
        </p:txBody>
      </p:sp>
      <p:sp>
        <p:nvSpPr>
          <p:cNvPr id="3" name="TextBox 3"/>
          <p:cNvSpPr txBox="1"/>
          <p:nvPr/>
        </p:nvSpPr>
        <p:spPr>
          <a:xfrm>
            <a:off x="697345" y="1816614"/>
            <a:ext cx="15481563" cy="6268479"/>
          </a:xfrm>
          <a:prstGeom prst="rect">
            <a:avLst/>
          </a:prstGeom>
        </p:spPr>
        <p:txBody>
          <a:bodyPr lIns="0" tIns="0" rIns="0" bIns="0" rtlCol="0" anchor="t">
            <a:spAutoFit/>
          </a:bodyPr>
          <a:lstStyle/>
          <a:p>
            <a:pPr algn="l">
              <a:lnSpc>
                <a:spcPts val="4143"/>
              </a:lnSpc>
            </a:pPr>
            <a:r>
              <a:rPr lang="en-US" sz="2959" b="1">
                <a:solidFill>
                  <a:srgbClr val="000000"/>
                </a:solidFill>
                <a:latin typeface="Montserrat Bold"/>
                <a:ea typeface="Montserrat Bold"/>
                <a:cs typeface="Montserrat Bold"/>
                <a:sym typeface="Montserrat Bold"/>
              </a:rPr>
              <a:t>Recommendations for Business Strategy</a:t>
            </a:r>
          </a:p>
          <a:p>
            <a:pPr algn="l">
              <a:lnSpc>
                <a:spcPts val="4143"/>
              </a:lnSpc>
            </a:pPr>
            <a:endParaRPr lang="en-US" sz="2959" b="1">
              <a:solidFill>
                <a:srgbClr val="000000"/>
              </a:solidFill>
              <a:latin typeface="Montserrat Bold"/>
              <a:ea typeface="Montserrat Bold"/>
              <a:cs typeface="Montserrat Bold"/>
              <a:sym typeface="Montserrat Bold"/>
            </a:endParaRPr>
          </a:p>
          <a:p>
            <a:pPr marL="638954" lvl="1" indent="-319477" algn="l">
              <a:lnSpc>
                <a:spcPts val="4143"/>
              </a:lnSpc>
              <a:buAutoNum type="arabicPeriod"/>
            </a:pPr>
            <a:r>
              <a:rPr lang="en-US" sz="2959">
                <a:solidFill>
                  <a:srgbClr val="015F8C"/>
                </a:solidFill>
                <a:latin typeface="Montserrat"/>
                <a:ea typeface="Montserrat"/>
                <a:cs typeface="Montserrat"/>
                <a:sym typeface="Montserrat"/>
              </a:rPr>
              <a:t>Focus on High-Impact Renovations:</a:t>
            </a:r>
            <a:r>
              <a:rPr lang="en-US" sz="2959">
                <a:solidFill>
                  <a:srgbClr val="000000"/>
                </a:solidFill>
                <a:latin typeface="Montserrat"/>
                <a:ea typeface="Montserrat"/>
                <a:cs typeface="Montserrat"/>
                <a:sym typeface="Montserrat"/>
              </a:rPr>
              <a:t> Prioritize upgrades in areas like living space and quality finishes. Expanding or enhancing basement space or adding quality interior features can provide high returns.</a:t>
            </a:r>
          </a:p>
          <a:p>
            <a:pPr marL="638954" lvl="1" indent="-319477" algn="l">
              <a:lnSpc>
                <a:spcPts val="4143"/>
              </a:lnSpc>
              <a:buAutoNum type="arabicPeriod"/>
            </a:pPr>
            <a:r>
              <a:rPr lang="en-US" sz="2959">
                <a:solidFill>
                  <a:srgbClr val="015F8C"/>
                </a:solidFill>
                <a:latin typeface="Montserrat"/>
                <a:ea typeface="Montserrat"/>
                <a:cs typeface="Montserrat"/>
                <a:sym typeface="Montserrat"/>
              </a:rPr>
              <a:t>Strategic Property Marketing: </a:t>
            </a:r>
            <a:r>
              <a:rPr lang="en-US" sz="2959">
                <a:solidFill>
                  <a:srgbClr val="000000"/>
                </a:solidFill>
                <a:latin typeface="Montserrat"/>
                <a:ea typeface="Montserrat"/>
                <a:cs typeface="Montserrat"/>
                <a:sym typeface="Montserrat"/>
              </a:rPr>
              <a:t>Highlight key strengths in listings, such as ample living space or recent renovations, to attract buyers interested in well-kept and newer properties.</a:t>
            </a:r>
          </a:p>
          <a:p>
            <a:pPr marL="638954" lvl="1" indent="-319477" algn="l">
              <a:lnSpc>
                <a:spcPts val="4143"/>
              </a:lnSpc>
              <a:buAutoNum type="arabicPeriod"/>
            </a:pPr>
            <a:r>
              <a:rPr lang="en-US" sz="2959">
                <a:solidFill>
                  <a:srgbClr val="015F8C"/>
                </a:solidFill>
                <a:latin typeface="Montserrat"/>
                <a:ea typeface="Montserrat"/>
                <a:cs typeface="Montserrat"/>
                <a:sym typeface="Montserrat"/>
              </a:rPr>
              <a:t>Informed Pricing Decisions: </a:t>
            </a:r>
            <a:r>
              <a:rPr lang="en-US" sz="2959">
                <a:solidFill>
                  <a:srgbClr val="000000"/>
                </a:solidFill>
                <a:latin typeface="Montserrat"/>
                <a:ea typeface="Montserrat"/>
                <a:cs typeface="Montserrat"/>
                <a:sym typeface="Montserrat"/>
              </a:rPr>
              <a:t>Use insights from the model to guide pricing. Properties lacking in key features like high-quality finishes or large basement areas may need competitive pricing to attract buyers.</a:t>
            </a:r>
          </a:p>
          <a:p>
            <a:pPr algn="l">
              <a:lnSpc>
                <a:spcPts val="4143"/>
              </a:lnSpc>
            </a:pPr>
            <a:endParaRPr lang="en-US" sz="2959">
              <a:solidFill>
                <a:srgbClr val="000000"/>
              </a:solidFill>
              <a:latin typeface="Montserrat"/>
              <a:ea typeface="Montserrat"/>
              <a:cs typeface="Montserrat"/>
              <a:sym typeface="Montserrat"/>
            </a:endParaRP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AutoShape 8"/>
          <p:cNvSpPr/>
          <p:nvPr/>
        </p:nvSpPr>
        <p:spPr>
          <a:xfrm>
            <a:off x="1190625" y="5133975"/>
            <a:ext cx="16068675" cy="0"/>
          </a:xfrm>
          <a:prstGeom prst="line">
            <a:avLst/>
          </a:prstGeom>
          <a:ln w="19050" cap="rnd">
            <a:solidFill>
              <a:srgbClr val="1E3048"/>
            </a:solidFill>
            <a:prstDash val="solid"/>
            <a:headEnd type="none" w="sm" len="sm"/>
            <a:tailEnd type="none" w="sm" len="sm"/>
          </a:ln>
        </p:spPr>
      </p:sp>
      <p:grpSp>
        <p:nvGrpSpPr>
          <p:cNvPr id="9" name="Group 9"/>
          <p:cNvGrpSpPr/>
          <p:nvPr/>
        </p:nvGrpSpPr>
        <p:grpSpPr>
          <a:xfrm>
            <a:off x="1028700" y="498157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1" name="Group 11"/>
          <p:cNvGrpSpPr/>
          <p:nvPr/>
        </p:nvGrpSpPr>
        <p:grpSpPr>
          <a:xfrm>
            <a:off x="5317258" y="4972050"/>
            <a:ext cx="323850" cy="32385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3" name="Group 13"/>
          <p:cNvGrpSpPr/>
          <p:nvPr/>
        </p:nvGrpSpPr>
        <p:grpSpPr>
          <a:xfrm>
            <a:off x="9605817" y="4972050"/>
            <a:ext cx="323850" cy="32385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5" name="Group 15"/>
          <p:cNvGrpSpPr/>
          <p:nvPr/>
        </p:nvGrpSpPr>
        <p:grpSpPr>
          <a:xfrm>
            <a:off x="13894375" y="4972050"/>
            <a:ext cx="323850" cy="323850"/>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7" name="TextBox 17"/>
          <p:cNvSpPr txBox="1"/>
          <p:nvPr/>
        </p:nvSpPr>
        <p:spPr>
          <a:xfrm>
            <a:off x="1028700" y="5981700"/>
            <a:ext cx="3364925" cy="247650"/>
          </a:xfrm>
          <a:prstGeom prst="rect">
            <a:avLst/>
          </a:prstGeom>
        </p:spPr>
        <p:txBody>
          <a:bodyPr lIns="0" tIns="0" rIns="0" bIns="0" rtlCol="0" anchor="t">
            <a:spAutoFit/>
          </a:bodyPr>
          <a:lstStyle/>
          <a:p>
            <a:pPr marL="0" lvl="0" indent="0" algn="l">
              <a:lnSpc>
                <a:spcPts val="1950"/>
              </a:lnSpc>
              <a:spcBef>
                <a:spcPct val="0"/>
              </a:spcBef>
            </a:pPr>
            <a:r>
              <a:rPr lang="en-US" sz="1500" spc="22">
                <a:solidFill>
                  <a:srgbClr val="06213C"/>
                </a:solidFill>
                <a:latin typeface="Montserrat Classic"/>
                <a:ea typeface="Montserrat Classic"/>
                <a:cs typeface="Montserrat Classic"/>
                <a:sym typeface="Montserrat Classic"/>
              </a:rPr>
              <a:t>DATA OVERVIEW</a:t>
            </a:r>
          </a:p>
        </p:txBody>
      </p:sp>
      <p:sp>
        <p:nvSpPr>
          <p:cNvPr id="18" name="TextBox 18"/>
          <p:cNvSpPr txBox="1"/>
          <p:nvPr/>
        </p:nvSpPr>
        <p:spPr>
          <a:xfrm>
            <a:off x="9605817" y="5981700"/>
            <a:ext cx="5395711" cy="247650"/>
          </a:xfrm>
          <a:prstGeom prst="rect">
            <a:avLst/>
          </a:prstGeom>
        </p:spPr>
        <p:txBody>
          <a:bodyPr lIns="0" tIns="0" rIns="0" bIns="0" rtlCol="0" anchor="t">
            <a:spAutoFit/>
          </a:bodyPr>
          <a:lstStyle/>
          <a:p>
            <a:pPr marL="0" lvl="0" indent="0" algn="l">
              <a:lnSpc>
                <a:spcPts val="1950"/>
              </a:lnSpc>
              <a:spcBef>
                <a:spcPct val="0"/>
              </a:spcBef>
            </a:pPr>
            <a:r>
              <a:rPr lang="en-US" sz="1500" spc="22">
                <a:solidFill>
                  <a:srgbClr val="06213C"/>
                </a:solidFill>
                <a:latin typeface="Montserrat Classic"/>
                <a:ea typeface="Montserrat Classic"/>
                <a:cs typeface="Montserrat Classic"/>
                <a:sym typeface="Montserrat Classic"/>
              </a:rPr>
              <a:t>REGRESSION ANALYSIS</a:t>
            </a:r>
          </a:p>
        </p:txBody>
      </p:sp>
      <p:sp>
        <p:nvSpPr>
          <p:cNvPr id="19" name="TextBox 19"/>
          <p:cNvSpPr txBox="1"/>
          <p:nvPr/>
        </p:nvSpPr>
        <p:spPr>
          <a:xfrm>
            <a:off x="1028700" y="1637364"/>
            <a:ext cx="16230600" cy="120015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CHRONOLOGIE</a:t>
            </a:r>
          </a:p>
        </p:txBody>
      </p:sp>
      <p:sp>
        <p:nvSpPr>
          <p:cNvPr id="20" name="TextBox 20"/>
          <p:cNvSpPr txBox="1"/>
          <p:nvPr/>
        </p:nvSpPr>
        <p:spPr>
          <a:xfrm>
            <a:off x="5317258" y="5981700"/>
            <a:ext cx="4612408" cy="247650"/>
          </a:xfrm>
          <a:prstGeom prst="rect">
            <a:avLst/>
          </a:prstGeom>
        </p:spPr>
        <p:txBody>
          <a:bodyPr lIns="0" tIns="0" rIns="0" bIns="0" rtlCol="0" anchor="t">
            <a:spAutoFit/>
          </a:bodyPr>
          <a:lstStyle/>
          <a:p>
            <a:pPr marL="0" lvl="0" indent="0" algn="l">
              <a:lnSpc>
                <a:spcPts val="1950"/>
              </a:lnSpc>
              <a:spcBef>
                <a:spcPct val="0"/>
              </a:spcBef>
            </a:pPr>
            <a:r>
              <a:rPr lang="en-US" sz="1500" spc="22">
                <a:solidFill>
                  <a:srgbClr val="06213C"/>
                </a:solidFill>
                <a:latin typeface="Montserrat Classic"/>
                <a:ea typeface="Montserrat Classic"/>
                <a:cs typeface="Montserrat Classic"/>
                <a:sym typeface="Montserrat Classic"/>
              </a:rPr>
              <a:t>DATA PREPARATION</a:t>
            </a:r>
          </a:p>
        </p:txBody>
      </p:sp>
      <p:sp>
        <p:nvSpPr>
          <p:cNvPr id="21" name="TextBox 21"/>
          <p:cNvSpPr txBox="1"/>
          <p:nvPr/>
        </p:nvSpPr>
        <p:spPr>
          <a:xfrm>
            <a:off x="13178039" y="5972175"/>
            <a:ext cx="5395711" cy="529590"/>
          </a:xfrm>
          <a:prstGeom prst="rect">
            <a:avLst/>
          </a:prstGeom>
        </p:spPr>
        <p:txBody>
          <a:bodyPr lIns="0" tIns="0" rIns="0" bIns="0" rtlCol="0" anchor="t">
            <a:spAutoFit/>
          </a:bodyPr>
          <a:lstStyle/>
          <a:p>
            <a:pPr marL="0" lvl="0" indent="0" algn="l">
              <a:lnSpc>
                <a:spcPts val="4290"/>
              </a:lnSpc>
              <a:spcBef>
                <a:spcPct val="0"/>
              </a:spcBef>
            </a:pPr>
            <a:r>
              <a:rPr lang="en-US" sz="3300" spc="49">
                <a:solidFill>
                  <a:srgbClr val="06213C"/>
                </a:solidFill>
                <a:latin typeface="Montserrat Classic"/>
                <a:ea typeface="Montserrat Classic"/>
                <a:cs typeface="Montserrat Classic"/>
                <a:sym typeface="Montserrat Classic"/>
              </a:rPr>
              <a:t>CLUSTERING ANALYSIS</a:t>
            </a:r>
          </a:p>
        </p:txBody>
      </p:sp>
      <p:sp>
        <p:nvSpPr>
          <p:cNvPr id="22" name="TextBox 2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7126162" y="8675449"/>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9204270" y="2592431"/>
            <a:ext cx="9083730" cy="677234"/>
          </a:xfrm>
          <a:prstGeom prst="rect">
            <a:avLst/>
          </a:prstGeom>
        </p:spPr>
        <p:txBody>
          <a:bodyPr lIns="0" tIns="0" rIns="0" bIns="0" rtlCol="0" anchor="t">
            <a:spAutoFit/>
          </a:bodyPr>
          <a:lstStyle/>
          <a:p>
            <a:pPr algn="l">
              <a:lnSpc>
                <a:spcPts val="5981"/>
              </a:lnSpc>
            </a:pPr>
            <a:r>
              <a:rPr lang="en-US" sz="2990" b="1">
                <a:solidFill>
                  <a:srgbClr val="06213C"/>
                </a:solidFill>
                <a:latin typeface="Montserrat Bold"/>
                <a:ea typeface="Montserrat Bold"/>
                <a:cs typeface="Montserrat Bold"/>
                <a:sym typeface="Montserrat Bold"/>
              </a:rPr>
              <a:t>Finding the Optimal Number of Clusters (k)</a:t>
            </a:r>
          </a:p>
        </p:txBody>
      </p:sp>
      <p:grpSp>
        <p:nvGrpSpPr>
          <p:cNvPr id="6" name="Group 6"/>
          <p:cNvGrpSpPr/>
          <p:nvPr/>
        </p:nvGrpSpPr>
        <p:grpSpPr>
          <a:xfrm>
            <a:off x="7788453" y="2727639"/>
            <a:ext cx="771999" cy="77199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8" name="TextBox 8"/>
          <p:cNvSpPr txBox="1"/>
          <p:nvPr/>
        </p:nvSpPr>
        <p:spPr>
          <a:xfrm>
            <a:off x="7901847" y="2707683"/>
            <a:ext cx="545211" cy="678561"/>
          </a:xfrm>
          <a:prstGeom prst="rect">
            <a:avLst/>
          </a:prstGeom>
        </p:spPr>
        <p:txBody>
          <a:bodyPr lIns="0" tIns="0" rIns="0" bIns="0" rtlCol="0" anchor="t">
            <a:spAutoFit/>
          </a:bodyPr>
          <a:lstStyle/>
          <a:p>
            <a:pPr algn="ctr">
              <a:lnSpc>
                <a:spcPts val="5652"/>
              </a:lnSpc>
            </a:pPr>
            <a:r>
              <a:rPr lang="en-US" sz="3600">
                <a:solidFill>
                  <a:srgbClr val="FFFFFF"/>
                </a:solidFill>
                <a:latin typeface="Montserrat Classic"/>
                <a:ea typeface="Montserrat Classic"/>
                <a:cs typeface="Montserrat Classic"/>
                <a:sym typeface="Montserrat Classic"/>
              </a:rPr>
              <a:t>1</a:t>
            </a:r>
          </a:p>
        </p:txBody>
      </p:sp>
      <p:sp>
        <p:nvSpPr>
          <p:cNvPr id="9" name="TextBox 9"/>
          <p:cNvSpPr txBox="1"/>
          <p:nvPr/>
        </p:nvSpPr>
        <p:spPr>
          <a:xfrm>
            <a:off x="9204270" y="3956913"/>
            <a:ext cx="8331177"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Cluster Analysis: garagecars vs area_lot</a:t>
            </a:r>
          </a:p>
        </p:txBody>
      </p:sp>
      <p:grpSp>
        <p:nvGrpSpPr>
          <p:cNvPr id="10" name="Group 10"/>
          <p:cNvGrpSpPr/>
          <p:nvPr/>
        </p:nvGrpSpPr>
        <p:grpSpPr>
          <a:xfrm>
            <a:off x="7788453" y="4089894"/>
            <a:ext cx="771999" cy="77199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2" name="TextBox 12"/>
          <p:cNvSpPr txBox="1"/>
          <p:nvPr/>
        </p:nvSpPr>
        <p:spPr>
          <a:xfrm>
            <a:off x="7901847" y="4069938"/>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2</a:t>
            </a:r>
          </a:p>
        </p:txBody>
      </p:sp>
      <p:sp>
        <p:nvSpPr>
          <p:cNvPr id="13" name="TextBox 13"/>
          <p:cNvSpPr txBox="1"/>
          <p:nvPr/>
        </p:nvSpPr>
        <p:spPr>
          <a:xfrm>
            <a:off x="9242370" y="5521715"/>
            <a:ext cx="8758143"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Insights and Recommendations</a:t>
            </a:r>
          </a:p>
        </p:txBody>
      </p:sp>
      <p:grpSp>
        <p:nvGrpSpPr>
          <p:cNvPr id="14" name="Group 14"/>
          <p:cNvGrpSpPr/>
          <p:nvPr/>
        </p:nvGrpSpPr>
        <p:grpSpPr>
          <a:xfrm>
            <a:off x="7826553" y="5652468"/>
            <a:ext cx="771999" cy="77199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6" name="TextBox 16"/>
          <p:cNvSpPr txBox="1"/>
          <p:nvPr/>
        </p:nvSpPr>
        <p:spPr>
          <a:xfrm>
            <a:off x="7939947" y="5632512"/>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3</a:t>
            </a:r>
          </a:p>
        </p:txBody>
      </p:sp>
      <p:sp>
        <p:nvSpPr>
          <p:cNvPr id="17" name="TextBox 17"/>
          <p:cNvSpPr txBox="1"/>
          <p:nvPr/>
        </p:nvSpPr>
        <p:spPr>
          <a:xfrm>
            <a:off x="317483" y="2175753"/>
            <a:ext cx="6043857" cy="240030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Clustering Analysis</a:t>
            </a:r>
          </a:p>
        </p:txBody>
      </p:sp>
      <p:sp>
        <p:nvSpPr>
          <p:cNvPr id="18" name="TextBox 18"/>
          <p:cNvSpPr txBox="1"/>
          <p:nvPr/>
        </p:nvSpPr>
        <p:spPr>
          <a:xfrm>
            <a:off x="17392438" y="9497754"/>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39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Half Ellipse Memphis Elements Illustration"/>
          <p:cNvSpPr/>
          <p:nvPr/>
        </p:nvSpPr>
        <p:spPr>
          <a:xfrm>
            <a:off x="16702512" y="498685"/>
            <a:ext cx="3083349" cy="1552887"/>
          </a:xfrm>
          <a:custGeom>
            <a:avLst/>
            <a:gdLst/>
            <a:ahLst/>
            <a:cxnLst/>
            <a:rect l="l" t="t" r="r" b="b"/>
            <a:pathLst>
              <a:path w="3083349" h="1552887">
                <a:moveTo>
                  <a:pt x="0" y="0"/>
                </a:moveTo>
                <a:lnTo>
                  <a:pt x="3083350" y="0"/>
                </a:lnTo>
                <a:lnTo>
                  <a:pt x="3083350" y="1552887"/>
                </a:lnTo>
                <a:lnTo>
                  <a:pt x="0" y="1552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204270" y="2037583"/>
            <a:ext cx="7322748" cy="726281"/>
          </a:xfrm>
          <a:prstGeom prst="rect">
            <a:avLst/>
          </a:prstGeom>
        </p:spPr>
        <p:txBody>
          <a:bodyPr lIns="0" tIns="0" rIns="0" bIns="0" rtlCol="0" anchor="t">
            <a:spAutoFit/>
          </a:bodyPr>
          <a:lstStyle/>
          <a:p>
            <a:pPr algn="l">
              <a:lnSpc>
                <a:spcPts val="6328"/>
              </a:lnSpc>
            </a:pPr>
            <a:r>
              <a:rPr lang="en-US" sz="3164">
                <a:solidFill>
                  <a:srgbClr val="06213C"/>
                </a:solidFill>
                <a:latin typeface="Montserrat"/>
                <a:ea typeface="Montserrat"/>
                <a:cs typeface="Montserrat"/>
                <a:sym typeface="Montserrat"/>
              </a:rPr>
              <a:t>Dataset Description</a:t>
            </a:r>
          </a:p>
        </p:txBody>
      </p:sp>
      <p:grpSp>
        <p:nvGrpSpPr>
          <p:cNvPr id="5" name="Group 5"/>
          <p:cNvGrpSpPr/>
          <p:nvPr/>
        </p:nvGrpSpPr>
        <p:grpSpPr>
          <a:xfrm>
            <a:off x="7788453" y="2191841"/>
            <a:ext cx="771999" cy="77199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7" name="TextBox 7"/>
          <p:cNvSpPr txBox="1"/>
          <p:nvPr/>
        </p:nvSpPr>
        <p:spPr>
          <a:xfrm>
            <a:off x="7901847" y="2171885"/>
            <a:ext cx="545211" cy="678561"/>
          </a:xfrm>
          <a:prstGeom prst="rect">
            <a:avLst/>
          </a:prstGeom>
        </p:spPr>
        <p:txBody>
          <a:bodyPr lIns="0" tIns="0" rIns="0" bIns="0" rtlCol="0" anchor="t">
            <a:spAutoFit/>
          </a:bodyPr>
          <a:lstStyle/>
          <a:p>
            <a:pPr algn="ctr">
              <a:lnSpc>
                <a:spcPts val="5652"/>
              </a:lnSpc>
            </a:pPr>
            <a:r>
              <a:rPr lang="en-US" sz="3600">
                <a:solidFill>
                  <a:srgbClr val="FFFFFF"/>
                </a:solidFill>
                <a:latin typeface="Montserrat Classic"/>
                <a:ea typeface="Montserrat Classic"/>
                <a:cs typeface="Montserrat Classic"/>
                <a:sym typeface="Montserrat Classic"/>
              </a:rPr>
              <a:t>1</a:t>
            </a:r>
          </a:p>
        </p:txBody>
      </p:sp>
      <p:sp>
        <p:nvSpPr>
          <p:cNvPr id="8" name="TextBox 8"/>
          <p:cNvSpPr txBox="1"/>
          <p:nvPr/>
        </p:nvSpPr>
        <p:spPr>
          <a:xfrm>
            <a:off x="9204270" y="3319651"/>
            <a:ext cx="7322748" cy="726281"/>
          </a:xfrm>
          <a:prstGeom prst="rect">
            <a:avLst/>
          </a:prstGeom>
        </p:spPr>
        <p:txBody>
          <a:bodyPr lIns="0" tIns="0" rIns="0" bIns="0" rtlCol="0" anchor="t">
            <a:spAutoFit/>
          </a:bodyPr>
          <a:lstStyle/>
          <a:p>
            <a:pPr marL="0" lvl="1" indent="0" algn="l">
              <a:lnSpc>
                <a:spcPts val="6328"/>
              </a:lnSpc>
              <a:spcBef>
                <a:spcPct val="0"/>
              </a:spcBef>
            </a:pPr>
            <a:r>
              <a:rPr lang="en-US" sz="3164">
                <a:solidFill>
                  <a:srgbClr val="06213C"/>
                </a:solidFill>
                <a:latin typeface="Montserrat"/>
                <a:ea typeface="Montserrat"/>
                <a:cs typeface="Montserrat"/>
                <a:sym typeface="Montserrat"/>
              </a:rPr>
              <a:t>Some Key Features</a:t>
            </a:r>
          </a:p>
        </p:txBody>
      </p:sp>
      <p:grpSp>
        <p:nvGrpSpPr>
          <p:cNvPr id="9" name="Group 9"/>
          <p:cNvGrpSpPr/>
          <p:nvPr/>
        </p:nvGrpSpPr>
        <p:grpSpPr>
          <a:xfrm>
            <a:off x="7788453" y="3471682"/>
            <a:ext cx="771999" cy="77199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1" name="TextBox 11"/>
          <p:cNvSpPr txBox="1"/>
          <p:nvPr/>
        </p:nvSpPr>
        <p:spPr>
          <a:xfrm>
            <a:off x="7901847" y="3451726"/>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2</a:t>
            </a:r>
          </a:p>
        </p:txBody>
      </p:sp>
      <p:sp>
        <p:nvSpPr>
          <p:cNvPr id="12" name="TextBox 12"/>
          <p:cNvSpPr txBox="1"/>
          <p:nvPr/>
        </p:nvSpPr>
        <p:spPr>
          <a:xfrm>
            <a:off x="1028700" y="2175753"/>
            <a:ext cx="5332640" cy="240030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Data overview</a:t>
            </a:r>
          </a:p>
        </p:txBody>
      </p:sp>
      <p:sp>
        <p:nvSpPr>
          <p:cNvPr id="13" name="TextBox 1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900" y="1782817"/>
            <a:ext cx="7342101" cy="6105525"/>
          </a:xfrm>
          <a:prstGeom prst="rect">
            <a:avLst/>
          </a:prstGeom>
        </p:spPr>
        <p:txBody>
          <a:bodyPr lIns="0" tIns="0" rIns="0" bIns="0" rtlCol="0" anchor="t">
            <a:spAutoFit/>
          </a:bodyPr>
          <a:lstStyle/>
          <a:p>
            <a:pPr algn="l">
              <a:lnSpc>
                <a:spcPts val="9600"/>
              </a:lnSpc>
            </a:pPr>
            <a:r>
              <a:rPr lang="en-US" sz="8000">
                <a:solidFill>
                  <a:srgbClr val="06213C"/>
                </a:solidFill>
                <a:latin typeface="Montserrat Classic"/>
                <a:ea typeface="Montserrat Classic"/>
                <a:cs typeface="Montserrat Classic"/>
                <a:sym typeface="Montserrat Classic"/>
              </a:rPr>
              <a:t>Why Clustering?</a:t>
            </a:r>
          </a:p>
          <a:p>
            <a:pPr algn="l">
              <a:lnSpc>
                <a:spcPts val="9600"/>
              </a:lnSpc>
            </a:pPr>
            <a:r>
              <a:rPr lang="en-US" sz="8000">
                <a:solidFill>
                  <a:srgbClr val="06213C"/>
                </a:solidFill>
                <a:latin typeface="Montserrat Classic"/>
                <a:ea typeface="Montserrat Classic"/>
                <a:cs typeface="Montserrat Classic"/>
                <a:sym typeface="Montserrat Classic"/>
              </a:rPr>
              <a:t> &amp; Expected Insights</a:t>
            </a:r>
          </a:p>
          <a:p>
            <a:pPr marL="0" lvl="0" indent="0" algn="l">
              <a:lnSpc>
                <a:spcPts val="9600"/>
              </a:lnSpc>
              <a:spcBef>
                <a:spcPct val="0"/>
              </a:spcBef>
            </a:pPr>
            <a:endParaRPr lang="en-US" sz="8000">
              <a:solidFill>
                <a:srgbClr val="06213C"/>
              </a:solidFill>
              <a:latin typeface="Montserrat Classic"/>
              <a:ea typeface="Montserrat Classic"/>
              <a:cs typeface="Montserrat Classic"/>
              <a:sym typeface="Montserrat Classic"/>
            </a:endParaRPr>
          </a:p>
        </p:txBody>
      </p:sp>
      <p:sp>
        <p:nvSpPr>
          <p:cNvPr id="3" name="TextBox 3"/>
          <p:cNvSpPr txBox="1"/>
          <p:nvPr/>
        </p:nvSpPr>
        <p:spPr>
          <a:xfrm>
            <a:off x="8459422" y="530886"/>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Identifying High-Value Segments :</a:t>
            </a:r>
          </a:p>
        </p:txBody>
      </p:sp>
      <p:sp>
        <p:nvSpPr>
          <p:cNvPr id="4" name="TextBox 4"/>
          <p:cNvSpPr txBox="1"/>
          <p:nvPr/>
        </p:nvSpPr>
        <p:spPr>
          <a:xfrm>
            <a:off x="8459422" y="1301547"/>
            <a:ext cx="8352502" cy="1177290"/>
          </a:xfrm>
          <a:prstGeom prst="rect">
            <a:avLst/>
          </a:prstGeom>
        </p:spPr>
        <p:txBody>
          <a:bodyPr lIns="0" tIns="0" rIns="0" bIns="0" rtlCol="0" anchor="t">
            <a:spAutoFit/>
          </a:bodyPr>
          <a:lstStyle/>
          <a:p>
            <a:pPr algn="l">
              <a:lnSpc>
                <a:spcPts val="3150"/>
              </a:lnSpc>
            </a:pPr>
            <a:r>
              <a:rPr lang="en-US" sz="2100">
                <a:solidFill>
                  <a:srgbClr val="06213C"/>
                </a:solidFill>
                <a:latin typeface="Montserrat"/>
                <a:ea typeface="Montserrat"/>
                <a:cs typeface="Montserrat"/>
                <a:sym typeface="Montserrat"/>
              </a:rPr>
              <a:t>Clusters with higher sale prices can reveal desirable features (like location or amenities) to target for renovations or marketing.</a:t>
            </a:r>
          </a:p>
        </p:txBody>
      </p:sp>
      <p:sp>
        <p:nvSpPr>
          <p:cNvPr id="5" name="TextBox 5"/>
          <p:cNvSpPr txBox="1"/>
          <p:nvPr/>
        </p:nvSpPr>
        <p:spPr>
          <a:xfrm>
            <a:off x="8459422" y="3292441"/>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Cost Optimization Opportunities</a:t>
            </a:r>
          </a:p>
        </p:txBody>
      </p:sp>
      <p:sp>
        <p:nvSpPr>
          <p:cNvPr id="6" name="TextBox 6"/>
          <p:cNvSpPr txBox="1"/>
          <p:nvPr/>
        </p:nvSpPr>
        <p:spPr>
          <a:xfrm>
            <a:off x="8459422" y="4063102"/>
            <a:ext cx="8352502" cy="777240"/>
          </a:xfrm>
          <a:prstGeom prst="rect">
            <a:avLst/>
          </a:prstGeom>
        </p:spPr>
        <p:txBody>
          <a:bodyPr lIns="0" tIns="0" rIns="0" bIns="0" rtlCol="0" anchor="t">
            <a:spAutoFit/>
          </a:bodyPr>
          <a:lstStyle/>
          <a:p>
            <a:pPr marL="0" lvl="0" indent="0" algn="l">
              <a:lnSpc>
                <a:spcPts val="3150"/>
              </a:lnSpc>
              <a:spcBef>
                <a:spcPct val="0"/>
              </a:spcBef>
            </a:pPr>
            <a:r>
              <a:rPr lang="en-US" sz="2100">
                <a:solidFill>
                  <a:srgbClr val="06213C"/>
                </a:solidFill>
                <a:latin typeface="Montserrat"/>
                <a:ea typeface="Montserrat"/>
                <a:cs typeface="Montserrat"/>
                <a:sym typeface="Montserrat"/>
              </a:rPr>
              <a:t>Clusters with lower value but high costs can be optimized to reduce expenses without sacrificing buyer appeal.</a:t>
            </a:r>
          </a:p>
        </p:txBody>
      </p:sp>
      <p:sp>
        <p:nvSpPr>
          <p:cNvPr id="7" name="TextBox 7"/>
          <p:cNvSpPr txBox="1"/>
          <p:nvPr/>
        </p:nvSpPr>
        <p:spPr>
          <a:xfrm>
            <a:off x="8430847" y="5615720"/>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Targeted Marketing and Pricing</a:t>
            </a:r>
          </a:p>
        </p:txBody>
      </p:sp>
      <p:sp>
        <p:nvSpPr>
          <p:cNvPr id="8" name="TextBox 8"/>
          <p:cNvSpPr txBox="1"/>
          <p:nvPr/>
        </p:nvSpPr>
        <p:spPr>
          <a:xfrm>
            <a:off x="8487997" y="6386381"/>
            <a:ext cx="8352502" cy="1177290"/>
          </a:xfrm>
          <a:prstGeom prst="rect">
            <a:avLst/>
          </a:prstGeom>
        </p:spPr>
        <p:txBody>
          <a:bodyPr lIns="0" tIns="0" rIns="0" bIns="0" rtlCol="0" anchor="t">
            <a:spAutoFit/>
          </a:bodyPr>
          <a:lstStyle/>
          <a:p>
            <a:pPr marL="0" lvl="0" indent="0" algn="l">
              <a:lnSpc>
                <a:spcPts val="3150"/>
              </a:lnSpc>
              <a:spcBef>
                <a:spcPct val="0"/>
              </a:spcBef>
            </a:pPr>
            <a:r>
              <a:rPr lang="en-US" sz="2100">
                <a:solidFill>
                  <a:srgbClr val="06213C"/>
                </a:solidFill>
                <a:latin typeface="Montserrat"/>
                <a:ea typeface="Montserrat"/>
                <a:cs typeface="Montserrat"/>
                <a:sym typeface="Montserrat"/>
              </a:rPr>
              <a:t>Distinct clusters, like "luxury" or "starter" homes, allow for customized marketing and pricing strategies to attract specific buyer types.</a:t>
            </a:r>
          </a:p>
        </p:txBody>
      </p:sp>
      <p:sp>
        <p:nvSpPr>
          <p:cNvPr id="9" name="TextBox 9"/>
          <p:cNvSpPr txBox="1"/>
          <p:nvPr/>
        </p:nvSpPr>
        <p:spPr>
          <a:xfrm>
            <a:off x="8487997" y="8270037"/>
            <a:ext cx="7354741"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Montserrat Classic"/>
                <a:ea typeface="Montserrat Classic"/>
                <a:cs typeface="Montserrat Classic"/>
                <a:sym typeface="Montserrat Classic"/>
              </a:rPr>
              <a:t>Enhanced Decision-Making</a:t>
            </a:r>
          </a:p>
        </p:txBody>
      </p:sp>
      <p:sp>
        <p:nvSpPr>
          <p:cNvPr id="10" name="TextBox 10"/>
          <p:cNvSpPr txBox="1"/>
          <p:nvPr/>
        </p:nvSpPr>
        <p:spPr>
          <a:xfrm>
            <a:off x="8545147" y="9040698"/>
            <a:ext cx="8352502" cy="777240"/>
          </a:xfrm>
          <a:prstGeom prst="rect">
            <a:avLst/>
          </a:prstGeom>
        </p:spPr>
        <p:txBody>
          <a:bodyPr lIns="0" tIns="0" rIns="0" bIns="0" rtlCol="0" anchor="t">
            <a:spAutoFit/>
          </a:bodyPr>
          <a:lstStyle/>
          <a:p>
            <a:pPr marL="0" lvl="0" indent="0" algn="l">
              <a:lnSpc>
                <a:spcPts val="3150"/>
              </a:lnSpc>
              <a:spcBef>
                <a:spcPct val="0"/>
              </a:spcBef>
            </a:pPr>
            <a:r>
              <a:rPr lang="en-US" sz="2100">
                <a:solidFill>
                  <a:srgbClr val="06213C"/>
                </a:solidFill>
                <a:latin typeface="Montserrat"/>
                <a:ea typeface="Montserrat"/>
                <a:cs typeface="Montserrat"/>
                <a:sym typeface="Montserrat"/>
              </a:rPr>
              <a:t>Clustering helps prioritize upgrades, refine pricing, and support strategic decisions across different home categories.</a:t>
            </a:r>
          </a:p>
        </p:txBody>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13160" y="3752693"/>
            <a:ext cx="15374840" cy="6534307"/>
          </a:xfrm>
          <a:custGeom>
            <a:avLst/>
            <a:gdLst/>
            <a:ahLst/>
            <a:cxnLst/>
            <a:rect l="l" t="t" r="r" b="b"/>
            <a:pathLst>
              <a:path w="15374840" h="6534307">
                <a:moveTo>
                  <a:pt x="0" y="0"/>
                </a:moveTo>
                <a:lnTo>
                  <a:pt x="15374840" y="0"/>
                </a:lnTo>
                <a:lnTo>
                  <a:pt x="15374840" y="6534307"/>
                </a:lnTo>
                <a:lnTo>
                  <a:pt x="0" y="6534307"/>
                </a:lnTo>
                <a:lnTo>
                  <a:pt x="0" y="0"/>
                </a:lnTo>
                <a:close/>
              </a:path>
            </a:pathLst>
          </a:custGeom>
          <a:blipFill>
            <a:blip r:embed="rId2"/>
            <a:stretch>
              <a:fillRect/>
            </a:stretch>
          </a:blipFill>
        </p:spPr>
      </p:sp>
      <p:sp>
        <p:nvSpPr>
          <p:cNvPr id="3" name="TextBox 3"/>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1. FINDING THE OPTIMAL NUMBER OF CLUSTERS (K)</a:t>
            </a:r>
          </a:p>
        </p:txBody>
      </p:sp>
      <p:sp>
        <p:nvSpPr>
          <p:cNvPr id="4" name="TextBox 4"/>
          <p:cNvSpPr txBox="1"/>
          <p:nvPr/>
        </p:nvSpPr>
        <p:spPr>
          <a:xfrm>
            <a:off x="1028700" y="1522733"/>
            <a:ext cx="15481563" cy="155360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To determine the ideal number of clusters, we applied the </a:t>
            </a:r>
            <a:r>
              <a:rPr lang="en-US" sz="2959" b="1">
                <a:solidFill>
                  <a:srgbClr val="000000"/>
                </a:solidFill>
                <a:latin typeface="Montserrat Bold"/>
                <a:ea typeface="Montserrat Bold"/>
                <a:cs typeface="Montserrat Bold"/>
                <a:sym typeface="Montserrat Bold"/>
              </a:rPr>
              <a:t>Elbow Method</a:t>
            </a:r>
            <a:r>
              <a:rPr lang="en-US" sz="2959">
                <a:solidFill>
                  <a:srgbClr val="000000"/>
                </a:solidFill>
                <a:latin typeface="Montserrat"/>
                <a:ea typeface="Montserrat"/>
                <a:cs typeface="Montserrat"/>
                <a:sym typeface="Montserrat"/>
              </a:rPr>
              <a:t> and </a:t>
            </a:r>
            <a:r>
              <a:rPr lang="en-US" sz="2959" b="1">
                <a:solidFill>
                  <a:srgbClr val="000000"/>
                </a:solidFill>
                <a:latin typeface="Montserrat Bold"/>
                <a:ea typeface="Montserrat Bold"/>
                <a:cs typeface="Montserrat Bold"/>
                <a:sym typeface="Montserrat Bold"/>
              </a:rPr>
              <a:t>Silhouette Score</a:t>
            </a:r>
            <a:r>
              <a:rPr lang="en-US" sz="2959">
                <a:solidFill>
                  <a:srgbClr val="000000"/>
                </a:solidFill>
                <a:latin typeface="Montserrat"/>
                <a:ea typeface="Montserrat"/>
                <a:cs typeface="Montserrat"/>
                <a:sym typeface="Montserrat"/>
              </a:rPr>
              <a:t>. These approaches help us choose the most meaningful kkk for well-defined clustering, supporting accurate segmentation and insight</a:t>
            </a:r>
          </a:p>
        </p:txBody>
      </p:sp>
      <p:sp>
        <p:nvSpPr>
          <p:cNvPr id="5" name="TextBox 5"/>
          <p:cNvSpPr txBox="1"/>
          <p:nvPr/>
        </p:nvSpPr>
        <p:spPr>
          <a:xfrm rot="-728876">
            <a:off x="366347" y="8977353"/>
            <a:ext cx="5081601" cy="506023"/>
          </a:xfrm>
          <a:prstGeom prst="rect">
            <a:avLst/>
          </a:prstGeom>
        </p:spPr>
        <p:txBody>
          <a:bodyPr lIns="0" tIns="0" rIns="0" bIns="0" rtlCol="0" anchor="t">
            <a:spAutoFit/>
          </a:bodyPr>
          <a:lstStyle/>
          <a:p>
            <a:pPr algn="ctr">
              <a:lnSpc>
                <a:spcPts val="4133"/>
              </a:lnSpc>
            </a:pPr>
            <a:r>
              <a:rPr lang="en-US" sz="2952" b="1">
                <a:solidFill>
                  <a:srgbClr val="13AB25"/>
                </a:solidFill>
                <a:latin typeface="Open Sans Bold"/>
                <a:ea typeface="Open Sans Bold"/>
                <a:cs typeface="Open Sans Bold"/>
                <a:sym typeface="Open Sans Bold"/>
              </a:rPr>
              <a:t>We'll proceed with k=3</a:t>
            </a:r>
          </a:p>
        </p:txBody>
      </p:sp>
      <p:sp>
        <p:nvSpPr>
          <p:cNvPr id="6" name="TextBox 6"/>
          <p:cNvSpPr txBox="1"/>
          <p:nvPr/>
        </p:nvSpPr>
        <p:spPr>
          <a:xfrm>
            <a:off x="17858267" y="9937750"/>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51701" y="1579883"/>
            <a:ext cx="8829318" cy="8774135"/>
          </a:xfrm>
          <a:custGeom>
            <a:avLst/>
            <a:gdLst/>
            <a:ahLst/>
            <a:cxnLst/>
            <a:rect l="l" t="t" r="r" b="b"/>
            <a:pathLst>
              <a:path w="8829318" h="8774135">
                <a:moveTo>
                  <a:pt x="0" y="0"/>
                </a:moveTo>
                <a:lnTo>
                  <a:pt x="8829318" y="0"/>
                </a:lnTo>
                <a:lnTo>
                  <a:pt x="8829318" y="8774135"/>
                </a:lnTo>
                <a:lnTo>
                  <a:pt x="0" y="8774135"/>
                </a:lnTo>
                <a:lnTo>
                  <a:pt x="0" y="0"/>
                </a:lnTo>
                <a:close/>
              </a:path>
            </a:pathLst>
          </a:custGeom>
          <a:blipFill>
            <a:blip r:embed="rId2"/>
            <a:stretch>
              <a:fillRect/>
            </a:stretch>
          </a:blipFill>
        </p:spPr>
      </p:sp>
      <p:sp>
        <p:nvSpPr>
          <p:cNvPr id="3" name="TextBox 3"/>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CLUSTER ANALYSIS: </a:t>
            </a:r>
            <a:r>
              <a:rPr lang="en-US" sz="5055">
                <a:solidFill>
                  <a:srgbClr val="13AB25"/>
                </a:solidFill>
                <a:latin typeface="Montserrat Classic"/>
                <a:ea typeface="Montserrat Classic"/>
                <a:cs typeface="Montserrat Classic"/>
                <a:sym typeface="Montserrat Classic"/>
              </a:rPr>
              <a:t>PAIRWISE PLOTS</a:t>
            </a:r>
          </a:p>
        </p:txBody>
      </p:sp>
      <p:sp>
        <p:nvSpPr>
          <p:cNvPr id="4" name="TextBox 4"/>
          <p:cNvSpPr txBox="1"/>
          <p:nvPr/>
        </p:nvSpPr>
        <p:spPr>
          <a:xfrm>
            <a:off x="1028700" y="1522733"/>
            <a:ext cx="15481563" cy="505854"/>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k = 3 !</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83418" y="1667268"/>
            <a:ext cx="12793666" cy="8619732"/>
          </a:xfrm>
          <a:custGeom>
            <a:avLst/>
            <a:gdLst/>
            <a:ahLst/>
            <a:cxnLst/>
            <a:rect l="l" t="t" r="r" b="b"/>
            <a:pathLst>
              <a:path w="12793666" h="8619732">
                <a:moveTo>
                  <a:pt x="0" y="0"/>
                </a:moveTo>
                <a:lnTo>
                  <a:pt x="12793665" y="0"/>
                </a:lnTo>
                <a:lnTo>
                  <a:pt x="12793665" y="8619732"/>
                </a:lnTo>
                <a:lnTo>
                  <a:pt x="0" y="8619732"/>
                </a:lnTo>
                <a:lnTo>
                  <a:pt x="0" y="0"/>
                </a:lnTo>
                <a:close/>
              </a:path>
            </a:pathLst>
          </a:custGeom>
          <a:blipFill>
            <a:blip r:embed="rId2"/>
            <a:stretch>
              <a:fillRect/>
            </a:stretch>
          </a:blipFill>
        </p:spPr>
      </p:sp>
      <p:sp>
        <p:nvSpPr>
          <p:cNvPr id="3" name="TextBox 3"/>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CLUSTER ANALYSIS: </a:t>
            </a:r>
            <a:r>
              <a:rPr lang="en-US" sz="5055">
                <a:solidFill>
                  <a:srgbClr val="13AB25"/>
                </a:solidFill>
                <a:latin typeface="Montserrat Classic"/>
                <a:ea typeface="Montserrat Classic"/>
                <a:cs typeface="Montserrat Classic"/>
                <a:sym typeface="Montserrat Classic"/>
              </a:rPr>
              <a:t>OVL_QUALITY VS AREA_LOT</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CLUSTER ANALYSIS: </a:t>
            </a:r>
            <a:r>
              <a:rPr lang="en-US" sz="5055">
                <a:solidFill>
                  <a:srgbClr val="13AB25"/>
                </a:solidFill>
                <a:latin typeface="Montserrat Classic"/>
                <a:ea typeface="Montserrat Classic"/>
                <a:cs typeface="Montserrat Classic"/>
                <a:sym typeface="Montserrat Classic"/>
              </a:rPr>
              <a:t>OVL_QUALITY VS AREA_LOT</a:t>
            </a:r>
          </a:p>
        </p:txBody>
      </p:sp>
      <p:sp>
        <p:nvSpPr>
          <p:cNvPr id="3" name="TextBox 3"/>
          <p:cNvSpPr txBox="1"/>
          <p:nvPr/>
        </p:nvSpPr>
        <p:spPr>
          <a:xfrm>
            <a:off x="3835695" y="1828671"/>
            <a:ext cx="16829567" cy="514350"/>
          </a:xfrm>
          <a:prstGeom prst="rect">
            <a:avLst/>
          </a:prstGeom>
        </p:spPr>
        <p:txBody>
          <a:bodyPr lIns="0" tIns="0" rIns="0" bIns="0" rtlCol="0" anchor="t">
            <a:spAutoFit/>
          </a:bodyPr>
          <a:lstStyle/>
          <a:p>
            <a:pPr marL="0" lvl="0" indent="0" algn="l">
              <a:lnSpc>
                <a:spcPts val="4026"/>
              </a:lnSpc>
              <a:spcBef>
                <a:spcPct val="0"/>
              </a:spcBef>
            </a:pPr>
            <a:r>
              <a:rPr lang="en-US" sz="3355">
                <a:solidFill>
                  <a:srgbClr val="000000"/>
                </a:solidFill>
                <a:latin typeface="Montserrat Classic"/>
                <a:ea typeface="Montserrat Classic"/>
                <a:cs typeface="Montserrat Classic"/>
                <a:sym typeface="Montserrat Classic"/>
              </a:rPr>
              <a:t>CLUSTERING INTERPRETATION :</a:t>
            </a:r>
          </a:p>
        </p:txBody>
      </p:sp>
      <p:sp>
        <p:nvSpPr>
          <p:cNvPr id="4" name="TextBox 4"/>
          <p:cNvSpPr txBox="1"/>
          <p:nvPr/>
        </p:nvSpPr>
        <p:spPr>
          <a:xfrm>
            <a:off x="1028700" y="3245207"/>
            <a:ext cx="15481563" cy="3125229"/>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Most customers fall into </a:t>
            </a:r>
            <a:r>
              <a:rPr lang="en-US" sz="2959" b="1">
                <a:solidFill>
                  <a:srgbClr val="5E17EB"/>
                </a:solidFill>
                <a:latin typeface="Montserrat Bold"/>
                <a:ea typeface="Montserrat Bold"/>
                <a:cs typeface="Montserrat Bold"/>
                <a:sym typeface="Montserrat Bold"/>
              </a:rPr>
              <a:t>Cluster 1</a:t>
            </a:r>
            <a:r>
              <a:rPr lang="en-US" sz="2959">
                <a:solidFill>
                  <a:srgbClr val="000000"/>
                </a:solidFill>
                <a:latin typeface="Montserrat"/>
                <a:ea typeface="Montserrat"/>
                <a:cs typeface="Montserrat"/>
                <a:sym typeface="Montserrat"/>
              </a:rPr>
              <a:t>, which shows that they tend to prefer </a:t>
            </a:r>
            <a:r>
              <a:rPr lang="en-US" sz="2959" b="1">
                <a:solidFill>
                  <a:srgbClr val="000000"/>
                </a:solidFill>
                <a:latin typeface="Montserrat Bold"/>
                <a:ea typeface="Montserrat Bold"/>
                <a:cs typeface="Montserrat Bold"/>
                <a:sym typeface="Montserrat Bold"/>
              </a:rPr>
              <a:t>smaller lot sizes</a:t>
            </a:r>
            <a:r>
              <a:rPr lang="en-US" sz="2959">
                <a:solidFill>
                  <a:srgbClr val="000000"/>
                </a:solidFill>
                <a:latin typeface="Montserrat"/>
                <a:ea typeface="Montserrat"/>
                <a:cs typeface="Montserrat"/>
                <a:sym typeface="Montserrat"/>
              </a:rPr>
              <a:t>. This trend suggests that many buyers are likely looking for </a:t>
            </a:r>
            <a:r>
              <a:rPr lang="en-US" sz="2959" b="1">
                <a:solidFill>
                  <a:srgbClr val="000000"/>
                </a:solidFill>
                <a:latin typeface="Montserrat Bold"/>
                <a:ea typeface="Montserrat Bold"/>
                <a:cs typeface="Montserrat Bold"/>
                <a:sym typeface="Montserrat Bold"/>
              </a:rPr>
              <a:t>affordable options, easier maintenance, or prime locations</a:t>
            </a:r>
            <a:r>
              <a:rPr lang="en-US" sz="2959">
                <a:solidFill>
                  <a:srgbClr val="000000"/>
                </a:solidFill>
                <a:latin typeface="Montserrat"/>
                <a:ea typeface="Montserrat"/>
                <a:cs typeface="Montserrat"/>
                <a:sym typeface="Montserrat"/>
              </a:rPr>
              <a:t> rather than </a:t>
            </a:r>
            <a:r>
              <a:rPr lang="en-US" sz="2959" b="1">
                <a:solidFill>
                  <a:srgbClr val="000000"/>
                </a:solidFill>
                <a:latin typeface="Montserrat Bold"/>
                <a:ea typeface="Montserrat Bold"/>
                <a:cs typeface="Montserrat Bold"/>
                <a:sym typeface="Montserrat Bold"/>
              </a:rPr>
              <a:t>larger properties</a:t>
            </a:r>
            <a:r>
              <a:rPr lang="en-US" sz="2959">
                <a:solidFill>
                  <a:srgbClr val="000000"/>
                </a:solidFill>
                <a:latin typeface="Montserrat"/>
                <a:ea typeface="Montserrat"/>
                <a:cs typeface="Montserrat"/>
                <a:sym typeface="Montserrat"/>
              </a:rPr>
              <a:t>. On the other hand, the smaller group in </a:t>
            </a:r>
            <a:r>
              <a:rPr lang="en-US" sz="2959" b="1">
                <a:solidFill>
                  <a:srgbClr val="13AB25"/>
                </a:solidFill>
                <a:latin typeface="Montserrat Bold"/>
                <a:ea typeface="Montserrat Bold"/>
                <a:cs typeface="Montserrat Bold"/>
                <a:sym typeface="Montserrat Bold"/>
              </a:rPr>
              <a:t>Cluster 2</a:t>
            </a:r>
            <a:r>
              <a:rPr lang="en-US" sz="2959">
                <a:solidFill>
                  <a:srgbClr val="000000"/>
                </a:solidFill>
                <a:latin typeface="Montserrat"/>
                <a:ea typeface="Montserrat"/>
                <a:cs typeface="Montserrat"/>
                <a:sym typeface="Montserrat"/>
              </a:rPr>
              <a:t> favors </a:t>
            </a:r>
            <a:r>
              <a:rPr lang="en-US" sz="2959" b="1">
                <a:solidFill>
                  <a:srgbClr val="000000"/>
                </a:solidFill>
                <a:latin typeface="Montserrat Bold"/>
                <a:ea typeface="Montserrat Bold"/>
                <a:cs typeface="Montserrat Bold"/>
                <a:sym typeface="Montserrat Bold"/>
              </a:rPr>
              <a:t>larger lots </a:t>
            </a:r>
            <a:r>
              <a:rPr lang="en-US" sz="2959">
                <a:solidFill>
                  <a:srgbClr val="000000"/>
                </a:solidFill>
                <a:latin typeface="Montserrat"/>
                <a:ea typeface="Montserrat"/>
                <a:cs typeface="Montserrat"/>
                <a:sym typeface="Montserrat"/>
              </a:rPr>
              <a:t>along with </a:t>
            </a:r>
            <a:r>
              <a:rPr lang="en-US" sz="2959" b="1">
                <a:solidFill>
                  <a:srgbClr val="000000"/>
                </a:solidFill>
                <a:latin typeface="Montserrat Bold"/>
                <a:ea typeface="Montserrat Bold"/>
                <a:cs typeface="Montserrat Bold"/>
                <a:sym typeface="Montserrat Bold"/>
              </a:rPr>
              <a:t>high quality</a:t>
            </a:r>
            <a:r>
              <a:rPr lang="en-US" sz="2959">
                <a:solidFill>
                  <a:srgbClr val="000000"/>
                </a:solidFill>
                <a:latin typeface="Montserrat"/>
                <a:ea typeface="Montserrat"/>
                <a:cs typeface="Montserrat"/>
                <a:sym typeface="Montserrat"/>
              </a:rPr>
              <a:t>, indicating that they are a niche market that appreciates spacious, </a:t>
            </a:r>
            <a:r>
              <a:rPr lang="en-US" sz="2959" b="1">
                <a:solidFill>
                  <a:srgbClr val="000000"/>
                </a:solidFill>
                <a:latin typeface="Montserrat Bold"/>
                <a:ea typeface="Montserrat Bold"/>
                <a:cs typeface="Montserrat Bold"/>
                <a:sym typeface="Montserrat Bold"/>
              </a:rPr>
              <a:t>premium homes</a:t>
            </a:r>
            <a:r>
              <a:rPr lang="en-US" sz="2959">
                <a:solidFill>
                  <a:srgbClr val="000000"/>
                </a:solidFill>
                <a:latin typeface="Montserrat"/>
                <a:ea typeface="Montserrat"/>
                <a:cs typeface="Montserrat"/>
                <a:sym typeface="Montserrat"/>
              </a:rPr>
              <a:t>.</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36903" y="1748988"/>
            <a:ext cx="12029175" cy="8059547"/>
          </a:xfrm>
          <a:custGeom>
            <a:avLst/>
            <a:gdLst/>
            <a:ahLst/>
            <a:cxnLst/>
            <a:rect l="l" t="t" r="r" b="b"/>
            <a:pathLst>
              <a:path w="12029175" h="8059547">
                <a:moveTo>
                  <a:pt x="0" y="0"/>
                </a:moveTo>
                <a:lnTo>
                  <a:pt x="12029174" y="0"/>
                </a:lnTo>
                <a:lnTo>
                  <a:pt x="12029174" y="8059547"/>
                </a:lnTo>
                <a:lnTo>
                  <a:pt x="0" y="8059547"/>
                </a:lnTo>
                <a:lnTo>
                  <a:pt x="0" y="0"/>
                </a:lnTo>
                <a:close/>
              </a:path>
            </a:pathLst>
          </a:custGeom>
          <a:blipFill>
            <a:blip r:embed="rId2"/>
            <a:stretch>
              <a:fillRect/>
            </a:stretch>
          </a:blipFill>
        </p:spPr>
      </p:sp>
      <p:sp>
        <p:nvSpPr>
          <p:cNvPr id="3" name="TextBox 3"/>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CLUSTER ANALYSIS: </a:t>
            </a:r>
            <a:r>
              <a:rPr lang="en-US" sz="5055">
                <a:solidFill>
                  <a:srgbClr val="13AB25"/>
                </a:solidFill>
                <a:latin typeface="Montserrat Classic"/>
                <a:ea typeface="Montserrat Classic"/>
                <a:cs typeface="Montserrat Classic"/>
                <a:sym typeface="Montserrat Classic"/>
              </a:rPr>
              <a:t>GARAGECARS VS AREA_LOT</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91750"/>
            <a:ext cx="16829567" cy="771525"/>
          </a:xfrm>
          <a:prstGeom prst="rect">
            <a:avLst/>
          </a:prstGeom>
        </p:spPr>
        <p:txBody>
          <a:bodyPr lIns="0" tIns="0" rIns="0" bIns="0" rtlCol="0" anchor="t">
            <a:spAutoFit/>
          </a:bodyPr>
          <a:lstStyle/>
          <a:p>
            <a:pPr marL="0" lvl="0" indent="0" algn="l">
              <a:lnSpc>
                <a:spcPts val="6066"/>
              </a:lnSpc>
              <a:spcBef>
                <a:spcPct val="0"/>
              </a:spcBef>
            </a:pPr>
            <a:r>
              <a:rPr lang="en-US" sz="5055">
                <a:solidFill>
                  <a:srgbClr val="06213C"/>
                </a:solidFill>
                <a:latin typeface="Montserrat Classic"/>
                <a:ea typeface="Montserrat Classic"/>
                <a:cs typeface="Montserrat Classic"/>
                <a:sym typeface="Montserrat Classic"/>
              </a:rPr>
              <a:t>2. CLUSTER ANALYSIS: </a:t>
            </a:r>
            <a:r>
              <a:rPr lang="en-US" sz="5055">
                <a:solidFill>
                  <a:srgbClr val="13AB25"/>
                </a:solidFill>
                <a:latin typeface="Montserrat Classic"/>
                <a:ea typeface="Montserrat Classic"/>
                <a:cs typeface="Montserrat Classic"/>
                <a:sym typeface="Montserrat Classic"/>
              </a:rPr>
              <a:t>GARAGECARS VS AREA_LOT</a:t>
            </a:r>
          </a:p>
        </p:txBody>
      </p:sp>
      <p:sp>
        <p:nvSpPr>
          <p:cNvPr id="3" name="TextBox 3"/>
          <p:cNvSpPr txBox="1"/>
          <p:nvPr/>
        </p:nvSpPr>
        <p:spPr>
          <a:xfrm>
            <a:off x="3835695" y="1828671"/>
            <a:ext cx="16829567" cy="514350"/>
          </a:xfrm>
          <a:prstGeom prst="rect">
            <a:avLst/>
          </a:prstGeom>
        </p:spPr>
        <p:txBody>
          <a:bodyPr lIns="0" tIns="0" rIns="0" bIns="0" rtlCol="0" anchor="t">
            <a:spAutoFit/>
          </a:bodyPr>
          <a:lstStyle/>
          <a:p>
            <a:pPr marL="0" lvl="0" indent="0" algn="l">
              <a:lnSpc>
                <a:spcPts val="4026"/>
              </a:lnSpc>
              <a:spcBef>
                <a:spcPct val="0"/>
              </a:spcBef>
            </a:pPr>
            <a:r>
              <a:rPr lang="en-US" sz="3355">
                <a:solidFill>
                  <a:srgbClr val="000000"/>
                </a:solidFill>
                <a:latin typeface="Montserrat Classic"/>
                <a:ea typeface="Montserrat Classic"/>
                <a:cs typeface="Montserrat Classic"/>
                <a:sym typeface="Montserrat Classic"/>
              </a:rPr>
              <a:t>CLUSTERING INTERPRETATION :</a:t>
            </a:r>
          </a:p>
        </p:txBody>
      </p:sp>
      <p:sp>
        <p:nvSpPr>
          <p:cNvPr id="4" name="TextBox 4"/>
          <p:cNvSpPr txBox="1"/>
          <p:nvPr/>
        </p:nvSpPr>
        <p:spPr>
          <a:xfrm>
            <a:off x="1028700" y="3245207"/>
            <a:ext cx="15481563" cy="4172979"/>
          </a:xfrm>
          <a:prstGeom prst="rect">
            <a:avLst/>
          </a:prstGeom>
        </p:spPr>
        <p:txBody>
          <a:bodyPr lIns="0" tIns="0" rIns="0" bIns="0" rtlCol="0" anchor="t">
            <a:spAutoFit/>
          </a:bodyPr>
          <a:lstStyle/>
          <a:p>
            <a:pPr algn="l">
              <a:lnSpc>
                <a:spcPts val="4143"/>
              </a:lnSpc>
            </a:pPr>
            <a:r>
              <a:rPr lang="en-US" sz="2959">
                <a:solidFill>
                  <a:srgbClr val="000000"/>
                </a:solidFill>
                <a:latin typeface="Montserrat"/>
                <a:ea typeface="Montserrat"/>
                <a:cs typeface="Montserrat"/>
                <a:sym typeface="Montserrat"/>
              </a:rPr>
              <a:t>The clustering results reveal that most customers prefer properties with </a:t>
            </a:r>
            <a:r>
              <a:rPr lang="en-US" sz="2959" b="1">
                <a:solidFill>
                  <a:srgbClr val="000000"/>
                </a:solidFill>
                <a:latin typeface="Montserrat Bold"/>
                <a:ea typeface="Montserrat Bold"/>
                <a:cs typeface="Montserrat Bold"/>
                <a:sym typeface="Montserrat Bold"/>
              </a:rPr>
              <a:t>smaller to medium lot areas</a:t>
            </a:r>
            <a:r>
              <a:rPr lang="en-US" sz="2959">
                <a:solidFill>
                  <a:srgbClr val="000000"/>
                </a:solidFill>
                <a:latin typeface="Montserrat"/>
                <a:ea typeface="Montserrat"/>
                <a:cs typeface="Montserrat"/>
                <a:sym typeface="Montserrat"/>
              </a:rPr>
              <a:t> that include </a:t>
            </a:r>
            <a:r>
              <a:rPr lang="en-US" sz="2959" b="1">
                <a:solidFill>
                  <a:srgbClr val="000000"/>
                </a:solidFill>
                <a:latin typeface="Montserrat Bold"/>
                <a:ea typeface="Montserrat Bold"/>
                <a:cs typeface="Montserrat Bold"/>
                <a:sym typeface="Montserrat Bold"/>
              </a:rPr>
              <a:t>garage space</a:t>
            </a:r>
            <a:r>
              <a:rPr lang="en-US" sz="2959">
                <a:solidFill>
                  <a:srgbClr val="000000"/>
                </a:solidFill>
                <a:latin typeface="Montserrat"/>
                <a:ea typeface="Montserrat"/>
                <a:cs typeface="Montserrat"/>
                <a:sym typeface="Montserrat"/>
              </a:rPr>
              <a:t>, indicating a strong inclination towards practicality and convenience over extensive outdoor space. This trend suggests that many buyers are </a:t>
            </a:r>
            <a:r>
              <a:rPr lang="en-US" sz="2959" b="1">
                <a:solidFill>
                  <a:srgbClr val="000000"/>
                </a:solidFill>
                <a:latin typeface="Montserrat Bold"/>
                <a:ea typeface="Montserrat Bold"/>
                <a:cs typeface="Montserrat Bold"/>
                <a:sym typeface="Montserrat Bold"/>
              </a:rPr>
              <a:t>more interested in investing in garage space</a:t>
            </a:r>
            <a:r>
              <a:rPr lang="en-US" sz="2959">
                <a:solidFill>
                  <a:srgbClr val="000000"/>
                </a:solidFill>
                <a:latin typeface="Montserrat"/>
                <a:ea typeface="Montserrat"/>
                <a:cs typeface="Montserrat"/>
                <a:sym typeface="Montserrat"/>
              </a:rPr>
              <a:t>, opting for homes with smaller or medium lots rather than larger properties that may offer little or no garage options. Overall, the findings highlight a market trend where functionality and convenience, particularly regarding parking, are key factors driving buyer preferences.</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7345" y="584721"/>
            <a:ext cx="17609705" cy="695325"/>
          </a:xfrm>
          <a:prstGeom prst="rect">
            <a:avLst/>
          </a:prstGeom>
        </p:spPr>
        <p:txBody>
          <a:bodyPr lIns="0" tIns="0" rIns="0" bIns="0" rtlCol="0" anchor="t">
            <a:spAutoFit/>
          </a:bodyPr>
          <a:lstStyle/>
          <a:p>
            <a:pPr marL="0" lvl="0" indent="0" algn="l">
              <a:lnSpc>
                <a:spcPts val="5466"/>
              </a:lnSpc>
              <a:spcBef>
                <a:spcPct val="0"/>
              </a:spcBef>
            </a:pPr>
            <a:r>
              <a:rPr lang="en-US" sz="4555">
                <a:solidFill>
                  <a:srgbClr val="06213C"/>
                </a:solidFill>
                <a:latin typeface="Montserrat Classic"/>
                <a:ea typeface="Montserrat Classic"/>
                <a:cs typeface="Montserrat Classic"/>
                <a:sym typeface="Montserrat Classic"/>
              </a:rPr>
              <a:t>3- INSIGHTS AND RECOMMENDATIONS</a:t>
            </a:r>
          </a:p>
        </p:txBody>
      </p:sp>
      <p:sp>
        <p:nvSpPr>
          <p:cNvPr id="3" name="TextBox 3"/>
          <p:cNvSpPr txBox="1"/>
          <p:nvPr/>
        </p:nvSpPr>
        <p:spPr>
          <a:xfrm>
            <a:off x="697345" y="1807089"/>
            <a:ext cx="16561955" cy="5590598"/>
          </a:xfrm>
          <a:prstGeom prst="rect">
            <a:avLst/>
          </a:prstGeom>
        </p:spPr>
        <p:txBody>
          <a:bodyPr lIns="0" tIns="0" rIns="0" bIns="0" rtlCol="0" anchor="t">
            <a:spAutoFit/>
          </a:bodyPr>
          <a:lstStyle/>
          <a:p>
            <a:pPr algn="l">
              <a:lnSpc>
                <a:spcPts val="4432"/>
              </a:lnSpc>
            </a:pPr>
            <a:endParaRPr/>
          </a:p>
          <a:p>
            <a:pPr marL="683544" lvl="1" indent="-341772" algn="l">
              <a:lnSpc>
                <a:spcPts val="4432"/>
              </a:lnSpc>
              <a:buAutoNum type="arabicPeriod"/>
            </a:pPr>
            <a:r>
              <a:rPr lang="en-US" sz="3166" b="1">
                <a:solidFill>
                  <a:srgbClr val="015F8C"/>
                </a:solidFill>
                <a:latin typeface="Montserrat Bold"/>
                <a:ea typeface="Montserrat Bold"/>
                <a:cs typeface="Montserrat Bold"/>
                <a:sym typeface="Montserrat Bold"/>
              </a:rPr>
              <a:t>Smaller Lots Are In Demand:</a:t>
            </a:r>
            <a:r>
              <a:rPr lang="en-US" sz="3166">
                <a:solidFill>
                  <a:srgbClr val="000000"/>
                </a:solidFill>
                <a:latin typeface="Montserrat"/>
                <a:ea typeface="Montserrat"/>
                <a:cs typeface="Montserrat"/>
                <a:sym typeface="Montserrat"/>
              </a:rPr>
              <a:t> The preference for smaller lot sizes suggests that many buyers want homes that require less upkeep, especially as more people live in urban areas where space is limited.</a:t>
            </a:r>
          </a:p>
          <a:p>
            <a:pPr marL="683544" lvl="1" indent="-341772" algn="l">
              <a:lnSpc>
                <a:spcPts val="4432"/>
              </a:lnSpc>
              <a:buAutoNum type="arabicPeriod"/>
            </a:pPr>
            <a:r>
              <a:rPr lang="en-US" sz="3166" b="1">
                <a:solidFill>
                  <a:srgbClr val="015F8C"/>
                </a:solidFill>
                <a:latin typeface="Montserrat Bold"/>
                <a:ea typeface="Montserrat Bold"/>
                <a:cs typeface="Montserrat Bold"/>
                <a:sym typeface="Montserrat Bold"/>
              </a:rPr>
              <a:t>Garage Space Matters:</a:t>
            </a:r>
            <a:r>
              <a:rPr lang="en-US" sz="3166" b="1">
                <a:solidFill>
                  <a:srgbClr val="000000"/>
                </a:solidFill>
                <a:latin typeface="Montserrat Bold"/>
                <a:ea typeface="Montserrat Bold"/>
                <a:cs typeface="Montserrat Bold"/>
                <a:sym typeface="Montserrat Bold"/>
              </a:rPr>
              <a:t> </a:t>
            </a:r>
            <a:r>
              <a:rPr lang="en-US" sz="3166">
                <a:solidFill>
                  <a:srgbClr val="015F8C"/>
                </a:solidFill>
                <a:latin typeface="Montserrat"/>
                <a:ea typeface="Montserrat"/>
                <a:cs typeface="Montserrat"/>
                <a:sym typeface="Montserrat"/>
              </a:rPr>
              <a:t> </a:t>
            </a:r>
            <a:r>
              <a:rPr lang="en-US" sz="3166">
                <a:solidFill>
                  <a:srgbClr val="000000"/>
                </a:solidFill>
                <a:latin typeface="Montserrat"/>
                <a:ea typeface="Montserrat"/>
                <a:cs typeface="Montserrat"/>
                <a:sym typeface="Montserrat"/>
              </a:rPr>
              <a:t>It’s clear that having a garage is a significant factor for buyers, highlighting their desire for convenience and security for their vehicles</a:t>
            </a:r>
            <a:r>
              <a:rPr lang="en-US" sz="3166">
                <a:solidFill>
                  <a:srgbClr val="015F8C"/>
                </a:solidFill>
                <a:latin typeface="Montserrat"/>
                <a:ea typeface="Montserrat"/>
                <a:cs typeface="Montserrat"/>
                <a:sym typeface="Montserrat"/>
              </a:rPr>
              <a:t>.</a:t>
            </a:r>
          </a:p>
          <a:p>
            <a:pPr marL="683544" lvl="1" indent="-341772" algn="l">
              <a:lnSpc>
                <a:spcPts val="4432"/>
              </a:lnSpc>
              <a:buAutoNum type="arabicPeriod"/>
            </a:pPr>
            <a:r>
              <a:rPr lang="en-US" sz="3166" b="1">
                <a:solidFill>
                  <a:srgbClr val="015F8C"/>
                </a:solidFill>
                <a:latin typeface="Montserrat Bold"/>
                <a:ea typeface="Montserrat Bold"/>
                <a:cs typeface="Montserrat Bold"/>
                <a:sym typeface="Montserrat Bold"/>
              </a:rPr>
              <a:t>Target Smaller Properties:</a:t>
            </a:r>
            <a:r>
              <a:rPr lang="en-US" sz="3166">
                <a:solidFill>
                  <a:srgbClr val="000000"/>
                </a:solidFill>
                <a:latin typeface="Montserrat"/>
                <a:ea typeface="Montserrat"/>
                <a:cs typeface="Montserrat"/>
                <a:sym typeface="Montserrat"/>
              </a:rPr>
              <a:t> Real estate developers and agents should focus on creating smaller lot homes that include garages, as this aligns with the majority of buyers' preferences for practical and affordable living.</a:t>
            </a:r>
          </a:p>
          <a:p>
            <a:pPr algn="l">
              <a:lnSpc>
                <a:spcPts val="4432"/>
              </a:lnSpc>
            </a:pPr>
            <a:endParaRPr lang="en-US" sz="3166">
              <a:solidFill>
                <a:srgbClr val="000000"/>
              </a:solidFill>
              <a:latin typeface="Montserrat"/>
              <a:ea typeface="Montserrat"/>
              <a:cs typeface="Montserrat"/>
              <a:sym typeface="Montserrat"/>
            </a:endParaRP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47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Half Ellipse Memphis Elements Illustration"/>
          <p:cNvSpPr/>
          <p:nvPr/>
        </p:nvSpPr>
        <p:spPr>
          <a:xfrm>
            <a:off x="16702512" y="498685"/>
            <a:ext cx="3083349" cy="1552887"/>
          </a:xfrm>
          <a:custGeom>
            <a:avLst/>
            <a:gdLst/>
            <a:ahLst/>
            <a:cxnLst/>
            <a:rect l="l" t="t" r="r" b="b"/>
            <a:pathLst>
              <a:path w="3083349" h="1552887">
                <a:moveTo>
                  <a:pt x="0" y="0"/>
                </a:moveTo>
                <a:lnTo>
                  <a:pt x="3083350" y="0"/>
                </a:lnTo>
                <a:lnTo>
                  <a:pt x="3083350" y="1552887"/>
                </a:lnTo>
                <a:lnTo>
                  <a:pt x="0" y="1552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942975"/>
            <a:ext cx="7170788" cy="638175"/>
          </a:xfrm>
          <a:prstGeom prst="rect">
            <a:avLst/>
          </a:prstGeom>
        </p:spPr>
        <p:txBody>
          <a:bodyPr lIns="0" tIns="0" rIns="0" bIns="0" rtlCol="0" anchor="t">
            <a:spAutoFit/>
          </a:bodyPr>
          <a:lstStyle/>
          <a:p>
            <a:pPr marL="0" lvl="0" indent="0" algn="l">
              <a:lnSpc>
                <a:spcPts val="5077"/>
              </a:lnSpc>
              <a:spcBef>
                <a:spcPct val="0"/>
              </a:spcBef>
            </a:pPr>
            <a:r>
              <a:rPr lang="en-US" sz="4231">
                <a:solidFill>
                  <a:srgbClr val="06213C"/>
                </a:solidFill>
                <a:latin typeface="Montserrat Classic"/>
                <a:ea typeface="Montserrat Classic"/>
                <a:cs typeface="Montserrat Classic"/>
                <a:sym typeface="Montserrat Classic"/>
              </a:rPr>
              <a:t>1- DATASET DESCRIPTION</a:t>
            </a:r>
          </a:p>
        </p:txBody>
      </p:sp>
      <p:sp>
        <p:nvSpPr>
          <p:cNvPr id="5" name="TextBox 5"/>
          <p:cNvSpPr txBox="1"/>
          <p:nvPr/>
        </p:nvSpPr>
        <p:spPr>
          <a:xfrm>
            <a:off x="744171" y="2399575"/>
            <a:ext cx="8399829" cy="1243315"/>
          </a:xfrm>
          <a:prstGeom prst="rect">
            <a:avLst/>
          </a:prstGeom>
        </p:spPr>
        <p:txBody>
          <a:bodyPr lIns="0" tIns="0" rIns="0" bIns="0" rtlCol="0" anchor="t">
            <a:spAutoFit/>
          </a:bodyPr>
          <a:lstStyle/>
          <a:p>
            <a:pPr algn="l">
              <a:lnSpc>
                <a:spcPts val="5050"/>
              </a:lnSpc>
            </a:pPr>
            <a:r>
              <a:rPr lang="en-US" sz="3367" b="1">
                <a:solidFill>
                  <a:srgbClr val="103668"/>
                </a:solidFill>
                <a:latin typeface="Montserrat Bold"/>
                <a:ea typeface="Montserrat Bold"/>
                <a:cs typeface="Montserrat Bold"/>
                <a:sym typeface="Montserrat Bold"/>
              </a:rPr>
              <a:t>Content : </a:t>
            </a:r>
            <a:r>
              <a:rPr lang="en-US" sz="3367">
                <a:solidFill>
                  <a:srgbClr val="000000"/>
                </a:solidFill>
                <a:latin typeface="Montserrat"/>
                <a:ea typeface="Montserrat"/>
                <a:cs typeface="Montserrat"/>
                <a:sym typeface="Montserrat"/>
              </a:rPr>
              <a:t>The dataset consists of observations of various house features.</a:t>
            </a:r>
          </a:p>
        </p:txBody>
      </p:sp>
      <p:pic>
        <p:nvPicPr>
          <p:cNvPr id="6" name="Picture 6"/>
          <p:cNvPicPr>
            <a:picLocks noChangeAspect="1"/>
          </p:cNvPicPr>
          <p:nvPr/>
        </p:nvPicPr>
        <p:blipFill>
          <a:blip r:embed="rId6"/>
          <a:stretch>
            <a:fillRect/>
          </a:stretch>
        </p:blipFill>
        <p:spPr>
          <a:xfrm>
            <a:off x="9039926" y="1320529"/>
            <a:ext cx="7823342" cy="6936342"/>
          </a:xfrm>
          <a:prstGeom prst="rect">
            <a:avLst/>
          </a:prstGeom>
        </p:spPr>
      </p:pic>
      <p:sp>
        <p:nvSpPr>
          <p:cNvPr id="7" name="TextBox 7"/>
          <p:cNvSpPr txBox="1"/>
          <p:nvPr/>
        </p:nvSpPr>
        <p:spPr>
          <a:xfrm>
            <a:off x="744171" y="4321541"/>
            <a:ext cx="8399829" cy="1243315"/>
          </a:xfrm>
          <a:prstGeom prst="rect">
            <a:avLst/>
          </a:prstGeom>
        </p:spPr>
        <p:txBody>
          <a:bodyPr lIns="0" tIns="0" rIns="0" bIns="0" rtlCol="0" anchor="t">
            <a:spAutoFit/>
          </a:bodyPr>
          <a:lstStyle/>
          <a:p>
            <a:pPr algn="l">
              <a:lnSpc>
                <a:spcPts val="5050"/>
              </a:lnSpc>
            </a:pPr>
            <a:r>
              <a:rPr lang="en-US" sz="3367" b="1">
                <a:solidFill>
                  <a:srgbClr val="103668"/>
                </a:solidFill>
                <a:latin typeface="Montserrat Bold"/>
                <a:ea typeface="Montserrat Bold"/>
                <a:cs typeface="Montserrat Bold"/>
                <a:sym typeface="Montserrat Bold"/>
              </a:rPr>
              <a:t>Size : </a:t>
            </a:r>
            <a:r>
              <a:rPr lang="en-US" sz="3367">
                <a:solidFill>
                  <a:srgbClr val="000000"/>
                </a:solidFill>
                <a:latin typeface="Montserrat"/>
                <a:ea typeface="Montserrat"/>
                <a:cs typeface="Montserrat"/>
                <a:sym typeface="Montserrat"/>
              </a:rPr>
              <a:t>The dataset includes a total of 1460 observations and 80 features.</a:t>
            </a:r>
          </a:p>
        </p:txBody>
      </p:sp>
      <p:sp>
        <p:nvSpPr>
          <p:cNvPr id="8" name="TextBox 8"/>
          <p:cNvSpPr txBox="1"/>
          <p:nvPr/>
        </p:nvSpPr>
        <p:spPr>
          <a:xfrm>
            <a:off x="744171" y="6088125"/>
            <a:ext cx="8399829" cy="2519665"/>
          </a:xfrm>
          <a:prstGeom prst="rect">
            <a:avLst/>
          </a:prstGeom>
        </p:spPr>
        <p:txBody>
          <a:bodyPr lIns="0" tIns="0" rIns="0" bIns="0" rtlCol="0" anchor="t">
            <a:spAutoFit/>
          </a:bodyPr>
          <a:lstStyle/>
          <a:p>
            <a:pPr algn="l">
              <a:lnSpc>
                <a:spcPts val="5050"/>
              </a:lnSpc>
            </a:pPr>
            <a:r>
              <a:rPr lang="en-US" sz="3367" b="1">
                <a:solidFill>
                  <a:srgbClr val="103668"/>
                </a:solidFill>
                <a:latin typeface="Montserrat Bold"/>
                <a:ea typeface="Montserrat Bold"/>
                <a:cs typeface="Montserrat Bold"/>
                <a:sym typeface="Montserrat Bold"/>
              </a:rPr>
              <a:t>Objective  : </a:t>
            </a:r>
            <a:r>
              <a:rPr lang="en-US" sz="3367">
                <a:solidFill>
                  <a:srgbClr val="000000"/>
                </a:solidFill>
                <a:latin typeface="Montserrat"/>
                <a:ea typeface="Montserrat"/>
                <a:cs typeface="Montserrat"/>
                <a:sym typeface="Montserrat"/>
              </a:rPr>
              <a:t>This study aims to better understand trends in the housing market and uncover valuable insights that can inform business decisions.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Half Ellipse Memphis Elements Illustration"/>
          <p:cNvSpPr/>
          <p:nvPr/>
        </p:nvSpPr>
        <p:spPr>
          <a:xfrm>
            <a:off x="16702512" y="498685"/>
            <a:ext cx="3083349" cy="1552887"/>
          </a:xfrm>
          <a:custGeom>
            <a:avLst/>
            <a:gdLst/>
            <a:ahLst/>
            <a:cxnLst/>
            <a:rect l="l" t="t" r="r" b="b"/>
            <a:pathLst>
              <a:path w="3083349" h="1552887">
                <a:moveTo>
                  <a:pt x="0" y="0"/>
                </a:moveTo>
                <a:lnTo>
                  <a:pt x="3083350" y="0"/>
                </a:lnTo>
                <a:lnTo>
                  <a:pt x="3083350" y="1552887"/>
                </a:lnTo>
                <a:lnTo>
                  <a:pt x="0" y="1552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4" name="Picture 4"/>
          <p:cNvPicPr>
            <a:picLocks noChangeAspect="1"/>
          </p:cNvPicPr>
          <p:nvPr/>
        </p:nvPicPr>
        <p:blipFill>
          <a:blip r:embed="rId6"/>
          <a:stretch>
            <a:fillRect/>
          </a:stretch>
        </p:blipFill>
        <p:spPr>
          <a:xfrm>
            <a:off x="10493956" y="1655307"/>
            <a:ext cx="6406441" cy="6644916"/>
          </a:xfrm>
          <a:prstGeom prst="rect">
            <a:avLst/>
          </a:prstGeom>
        </p:spPr>
      </p:pic>
      <p:sp>
        <p:nvSpPr>
          <p:cNvPr id="5" name="TextBox 5"/>
          <p:cNvSpPr txBox="1"/>
          <p:nvPr/>
        </p:nvSpPr>
        <p:spPr>
          <a:xfrm>
            <a:off x="1941346" y="3881425"/>
            <a:ext cx="7266330" cy="3865055"/>
          </a:xfrm>
          <a:prstGeom prst="rect">
            <a:avLst/>
          </a:prstGeom>
        </p:spPr>
        <p:txBody>
          <a:bodyPr lIns="0" tIns="0" rIns="0" bIns="0" rtlCol="0" anchor="t">
            <a:spAutoFit/>
          </a:bodyPr>
          <a:lstStyle/>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Lot Area</a:t>
            </a:r>
            <a:r>
              <a:rPr lang="en-US" sz="2554" b="1">
                <a:solidFill>
                  <a:srgbClr val="103668"/>
                </a:solidFill>
                <a:latin typeface="Montserrat Bold"/>
                <a:ea typeface="Montserrat Bold"/>
                <a:cs typeface="Montserrat Bold"/>
                <a:sym typeface="Montserrat Bold"/>
              </a:rPr>
              <a:t>: Total lot size.</a:t>
            </a:r>
          </a:p>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Living Area</a:t>
            </a:r>
            <a:r>
              <a:rPr lang="en-US" sz="2554" b="1">
                <a:solidFill>
                  <a:srgbClr val="103668"/>
                </a:solidFill>
                <a:latin typeface="Montserrat Bold"/>
                <a:ea typeface="Montserrat Bold"/>
                <a:cs typeface="Montserrat Bold"/>
                <a:sym typeface="Montserrat Bold"/>
              </a:rPr>
              <a:t>: Above-grade living space.</a:t>
            </a:r>
          </a:p>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Bedrooms</a:t>
            </a:r>
            <a:r>
              <a:rPr lang="en-US" sz="2554" b="1">
                <a:solidFill>
                  <a:srgbClr val="103668"/>
                </a:solidFill>
                <a:latin typeface="Montserrat Bold"/>
                <a:ea typeface="Montserrat Bold"/>
                <a:cs typeface="Montserrat Bold"/>
                <a:sym typeface="Montserrat Bold"/>
              </a:rPr>
              <a:t>: Total number of bedrooms.</a:t>
            </a:r>
          </a:p>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Garage Cars</a:t>
            </a:r>
            <a:r>
              <a:rPr lang="en-US" sz="2554" b="1">
                <a:solidFill>
                  <a:srgbClr val="103668"/>
                </a:solidFill>
                <a:latin typeface="Montserrat Bold"/>
                <a:ea typeface="Montserrat Bold"/>
                <a:cs typeface="Montserrat Bold"/>
                <a:sym typeface="Montserrat Bold"/>
              </a:rPr>
              <a:t>: Parking capacity available.</a:t>
            </a:r>
          </a:p>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Full Bathrooms</a:t>
            </a:r>
            <a:r>
              <a:rPr lang="en-US" sz="2554" b="1">
                <a:solidFill>
                  <a:srgbClr val="103668"/>
                </a:solidFill>
                <a:latin typeface="Montserrat Bold"/>
                <a:ea typeface="Montserrat Bold"/>
                <a:cs typeface="Montserrat Bold"/>
                <a:sym typeface="Montserrat Bold"/>
              </a:rPr>
              <a:t>: Total number of full bathrooms</a:t>
            </a:r>
          </a:p>
          <a:p>
            <a:pPr marL="551623" lvl="1" indent="-275812" algn="l">
              <a:lnSpc>
                <a:spcPts val="3832"/>
              </a:lnSpc>
              <a:buFont typeface="Arial"/>
              <a:buChar char="•"/>
            </a:pPr>
            <a:r>
              <a:rPr lang="en-US" sz="2554" b="1">
                <a:solidFill>
                  <a:srgbClr val="1B99A3"/>
                </a:solidFill>
                <a:latin typeface="Montserrat Bold"/>
                <a:ea typeface="Montserrat Bold"/>
                <a:cs typeface="Montserrat Bold"/>
                <a:sym typeface="Montserrat Bold"/>
              </a:rPr>
              <a:t>SalePrice</a:t>
            </a:r>
            <a:r>
              <a:rPr lang="en-US" sz="2554" b="1">
                <a:solidFill>
                  <a:srgbClr val="103668"/>
                </a:solidFill>
                <a:latin typeface="Montserrat Bold"/>
                <a:ea typeface="Montserrat Bold"/>
                <a:cs typeface="Montserrat Bold"/>
                <a:sym typeface="Montserrat Bold"/>
              </a:rPr>
              <a:t>: Final selling price</a:t>
            </a:r>
          </a:p>
        </p:txBody>
      </p:sp>
      <p:sp>
        <p:nvSpPr>
          <p:cNvPr id="6" name="TextBox 6"/>
          <p:cNvSpPr txBox="1"/>
          <p:nvPr/>
        </p:nvSpPr>
        <p:spPr>
          <a:xfrm>
            <a:off x="1941346" y="1996007"/>
            <a:ext cx="9106353" cy="1533525"/>
          </a:xfrm>
          <a:prstGeom prst="rect">
            <a:avLst/>
          </a:prstGeom>
        </p:spPr>
        <p:txBody>
          <a:bodyPr lIns="0" tIns="0" rIns="0" bIns="0" rtlCol="0" anchor="t">
            <a:spAutoFit/>
          </a:bodyPr>
          <a:lstStyle/>
          <a:p>
            <a:pPr algn="l">
              <a:lnSpc>
                <a:spcPts val="6066"/>
              </a:lnSpc>
            </a:pPr>
            <a:r>
              <a:rPr lang="en-US" sz="5055">
                <a:solidFill>
                  <a:srgbClr val="06213C"/>
                </a:solidFill>
                <a:latin typeface="Montserrat Classic"/>
                <a:ea typeface="Montserrat Classic"/>
                <a:cs typeface="Montserrat Classic"/>
                <a:sym typeface="Montserrat Classic"/>
              </a:rPr>
              <a:t>2- SOME KEY FEATURES</a:t>
            </a:r>
          </a:p>
          <a:p>
            <a:pPr marL="0" lvl="0" indent="0" algn="l">
              <a:lnSpc>
                <a:spcPts val="6066"/>
              </a:lnSpc>
              <a:spcBef>
                <a:spcPct val="0"/>
              </a:spcBef>
            </a:pPr>
            <a:endParaRPr lang="en-US" sz="5055">
              <a:solidFill>
                <a:srgbClr val="06213C"/>
              </a:solidFill>
              <a:latin typeface="Montserrat Classic"/>
              <a:ea typeface="Montserrat Classic"/>
              <a:cs typeface="Montserrat Classic"/>
              <a:sym typeface="Montserrat Classic"/>
            </a:endParaRP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AutoShape 8"/>
          <p:cNvSpPr/>
          <p:nvPr/>
        </p:nvSpPr>
        <p:spPr>
          <a:xfrm>
            <a:off x="1190625" y="5133975"/>
            <a:ext cx="16068675" cy="0"/>
          </a:xfrm>
          <a:prstGeom prst="line">
            <a:avLst/>
          </a:prstGeom>
          <a:ln w="19050" cap="rnd">
            <a:solidFill>
              <a:srgbClr val="1E3048"/>
            </a:solidFill>
            <a:prstDash val="solid"/>
            <a:headEnd type="none" w="sm" len="sm"/>
            <a:tailEnd type="none" w="sm" len="sm"/>
          </a:ln>
        </p:spPr>
      </p:sp>
      <p:grpSp>
        <p:nvGrpSpPr>
          <p:cNvPr id="9" name="Group 9"/>
          <p:cNvGrpSpPr/>
          <p:nvPr/>
        </p:nvGrpSpPr>
        <p:grpSpPr>
          <a:xfrm>
            <a:off x="1028700" y="498157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1" name="Group 11"/>
          <p:cNvGrpSpPr/>
          <p:nvPr/>
        </p:nvGrpSpPr>
        <p:grpSpPr>
          <a:xfrm>
            <a:off x="5317258" y="4972050"/>
            <a:ext cx="323850" cy="32385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3" name="Group 13"/>
          <p:cNvGrpSpPr/>
          <p:nvPr/>
        </p:nvGrpSpPr>
        <p:grpSpPr>
          <a:xfrm>
            <a:off x="9605817" y="4972050"/>
            <a:ext cx="323850" cy="32385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grpSp>
        <p:nvGrpSpPr>
          <p:cNvPr id="15" name="Group 15"/>
          <p:cNvGrpSpPr/>
          <p:nvPr/>
        </p:nvGrpSpPr>
        <p:grpSpPr>
          <a:xfrm>
            <a:off x="13894375" y="4972050"/>
            <a:ext cx="323850" cy="323850"/>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7" name="TextBox 17"/>
          <p:cNvSpPr txBox="1"/>
          <p:nvPr/>
        </p:nvSpPr>
        <p:spPr>
          <a:xfrm>
            <a:off x="1028700" y="5972175"/>
            <a:ext cx="3364925" cy="327017"/>
          </a:xfrm>
          <a:prstGeom prst="rect">
            <a:avLst/>
          </a:prstGeom>
        </p:spPr>
        <p:txBody>
          <a:bodyPr lIns="0" tIns="0" rIns="0" bIns="0" rtlCol="0" anchor="t">
            <a:spAutoFit/>
          </a:bodyPr>
          <a:lstStyle/>
          <a:p>
            <a:pPr marL="0" lvl="0" indent="0" algn="l">
              <a:lnSpc>
                <a:spcPts val="2600"/>
              </a:lnSpc>
              <a:spcBef>
                <a:spcPct val="0"/>
              </a:spcBef>
            </a:pPr>
            <a:r>
              <a:rPr lang="en-US" sz="2000" spc="30">
                <a:solidFill>
                  <a:srgbClr val="06213C"/>
                </a:solidFill>
                <a:latin typeface="Montserrat Classic"/>
                <a:ea typeface="Montserrat Classic"/>
                <a:cs typeface="Montserrat Classic"/>
                <a:sym typeface="Montserrat Classic"/>
              </a:rPr>
              <a:t>DATA OVERVIEW</a:t>
            </a:r>
          </a:p>
        </p:txBody>
      </p:sp>
      <p:sp>
        <p:nvSpPr>
          <p:cNvPr id="18" name="TextBox 18"/>
          <p:cNvSpPr txBox="1"/>
          <p:nvPr/>
        </p:nvSpPr>
        <p:spPr>
          <a:xfrm>
            <a:off x="5317258" y="5972175"/>
            <a:ext cx="4612408" cy="529583"/>
          </a:xfrm>
          <a:prstGeom prst="rect">
            <a:avLst/>
          </a:prstGeom>
        </p:spPr>
        <p:txBody>
          <a:bodyPr lIns="0" tIns="0" rIns="0" bIns="0" rtlCol="0" anchor="t">
            <a:spAutoFit/>
          </a:bodyPr>
          <a:lstStyle/>
          <a:p>
            <a:pPr marL="0" lvl="0" indent="0" algn="l">
              <a:lnSpc>
                <a:spcPts val="4290"/>
              </a:lnSpc>
              <a:spcBef>
                <a:spcPct val="0"/>
              </a:spcBef>
            </a:pPr>
            <a:r>
              <a:rPr lang="en-US" sz="3300" spc="49">
                <a:solidFill>
                  <a:srgbClr val="06213C"/>
                </a:solidFill>
                <a:latin typeface="Montserrat Classic"/>
                <a:ea typeface="Montserrat Classic"/>
                <a:cs typeface="Montserrat Classic"/>
                <a:sym typeface="Montserrat Classic"/>
              </a:rPr>
              <a:t>DATA PREPARATION</a:t>
            </a:r>
          </a:p>
        </p:txBody>
      </p:sp>
      <p:sp>
        <p:nvSpPr>
          <p:cNvPr id="19" name="TextBox 19"/>
          <p:cNvSpPr txBox="1"/>
          <p:nvPr/>
        </p:nvSpPr>
        <p:spPr>
          <a:xfrm>
            <a:off x="1028700" y="1637364"/>
            <a:ext cx="16230600" cy="120015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CHRONOLOGIE</a:t>
            </a:r>
          </a:p>
        </p:txBody>
      </p:sp>
      <p:sp>
        <p:nvSpPr>
          <p:cNvPr id="20" name="TextBox 2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6213C"/>
                </a:solidFill>
                <a:latin typeface="Open Sans"/>
                <a:ea typeface="Open Sans"/>
                <a:cs typeface="Open Sans"/>
                <a:sym typeface="Open San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7257053" y="8701512"/>
            <a:ext cx="556788" cy="556788"/>
          </a:xfrm>
          <a:custGeom>
            <a:avLst/>
            <a:gdLst/>
            <a:ahLst/>
            <a:cxnLst/>
            <a:rect l="l" t="t" r="r" b="b"/>
            <a:pathLst>
              <a:path w="556788" h="556788">
                <a:moveTo>
                  <a:pt x="0" y="0"/>
                </a:moveTo>
                <a:lnTo>
                  <a:pt x="556788" y="0"/>
                </a:lnTo>
                <a:lnTo>
                  <a:pt x="556788" y="556788"/>
                </a:lnTo>
                <a:lnTo>
                  <a:pt x="0" y="5567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9204270" y="1599244"/>
            <a:ext cx="7322748" cy="677234"/>
          </a:xfrm>
          <a:prstGeom prst="rect">
            <a:avLst/>
          </a:prstGeom>
        </p:spPr>
        <p:txBody>
          <a:bodyPr lIns="0" tIns="0" rIns="0" bIns="0" rtlCol="0" anchor="t">
            <a:spAutoFit/>
          </a:bodyPr>
          <a:lstStyle/>
          <a:p>
            <a:pPr algn="l">
              <a:lnSpc>
                <a:spcPts val="5981"/>
              </a:lnSpc>
            </a:pPr>
            <a:r>
              <a:rPr lang="en-US" sz="2990" b="1">
                <a:solidFill>
                  <a:srgbClr val="06213C"/>
                </a:solidFill>
                <a:latin typeface="Montserrat Bold"/>
                <a:ea typeface="Montserrat Bold"/>
                <a:cs typeface="Montserrat Bold"/>
                <a:sym typeface="Montserrat Bold"/>
              </a:rPr>
              <a:t>Data Types Overview</a:t>
            </a:r>
          </a:p>
        </p:txBody>
      </p:sp>
      <p:grpSp>
        <p:nvGrpSpPr>
          <p:cNvPr id="6" name="Group 6"/>
          <p:cNvGrpSpPr/>
          <p:nvPr/>
        </p:nvGrpSpPr>
        <p:grpSpPr>
          <a:xfrm>
            <a:off x="7788453" y="1734452"/>
            <a:ext cx="771999" cy="77199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8" name="TextBox 8"/>
          <p:cNvSpPr txBox="1"/>
          <p:nvPr/>
        </p:nvSpPr>
        <p:spPr>
          <a:xfrm>
            <a:off x="7901847" y="1714496"/>
            <a:ext cx="545211" cy="678561"/>
          </a:xfrm>
          <a:prstGeom prst="rect">
            <a:avLst/>
          </a:prstGeom>
        </p:spPr>
        <p:txBody>
          <a:bodyPr lIns="0" tIns="0" rIns="0" bIns="0" rtlCol="0" anchor="t">
            <a:spAutoFit/>
          </a:bodyPr>
          <a:lstStyle/>
          <a:p>
            <a:pPr algn="ctr">
              <a:lnSpc>
                <a:spcPts val="5652"/>
              </a:lnSpc>
            </a:pPr>
            <a:r>
              <a:rPr lang="en-US" sz="3600">
                <a:solidFill>
                  <a:srgbClr val="FFFFFF"/>
                </a:solidFill>
                <a:latin typeface="Montserrat Classic"/>
                <a:ea typeface="Montserrat Classic"/>
                <a:cs typeface="Montserrat Classic"/>
                <a:sym typeface="Montserrat Classic"/>
              </a:rPr>
              <a:t>1</a:t>
            </a:r>
          </a:p>
        </p:txBody>
      </p:sp>
      <p:sp>
        <p:nvSpPr>
          <p:cNvPr id="9" name="TextBox 9"/>
          <p:cNvSpPr txBox="1"/>
          <p:nvPr/>
        </p:nvSpPr>
        <p:spPr>
          <a:xfrm>
            <a:off x="9204270" y="2789079"/>
            <a:ext cx="8331177"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Finding Variables with missing values</a:t>
            </a:r>
          </a:p>
        </p:txBody>
      </p:sp>
      <p:grpSp>
        <p:nvGrpSpPr>
          <p:cNvPr id="10" name="Group 10"/>
          <p:cNvGrpSpPr/>
          <p:nvPr/>
        </p:nvGrpSpPr>
        <p:grpSpPr>
          <a:xfrm>
            <a:off x="7788453" y="2922059"/>
            <a:ext cx="771999" cy="77199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2" name="TextBox 12"/>
          <p:cNvSpPr txBox="1"/>
          <p:nvPr/>
        </p:nvSpPr>
        <p:spPr>
          <a:xfrm>
            <a:off x="7901847" y="2902103"/>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2</a:t>
            </a:r>
          </a:p>
        </p:txBody>
      </p:sp>
      <p:sp>
        <p:nvSpPr>
          <p:cNvPr id="13" name="TextBox 13"/>
          <p:cNvSpPr txBox="1"/>
          <p:nvPr/>
        </p:nvSpPr>
        <p:spPr>
          <a:xfrm>
            <a:off x="9204270" y="5537682"/>
            <a:ext cx="7322748"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Scatter Plots Analysis</a:t>
            </a:r>
          </a:p>
        </p:txBody>
      </p:sp>
      <p:grpSp>
        <p:nvGrpSpPr>
          <p:cNvPr id="14" name="Group 14"/>
          <p:cNvGrpSpPr/>
          <p:nvPr/>
        </p:nvGrpSpPr>
        <p:grpSpPr>
          <a:xfrm>
            <a:off x="7788453" y="5666207"/>
            <a:ext cx="771999" cy="77199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16" name="TextBox 16"/>
          <p:cNvSpPr txBox="1"/>
          <p:nvPr/>
        </p:nvSpPr>
        <p:spPr>
          <a:xfrm>
            <a:off x="7901847" y="5646251"/>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4</a:t>
            </a:r>
          </a:p>
        </p:txBody>
      </p:sp>
      <p:sp>
        <p:nvSpPr>
          <p:cNvPr id="17" name="TextBox 17"/>
          <p:cNvSpPr txBox="1"/>
          <p:nvPr/>
        </p:nvSpPr>
        <p:spPr>
          <a:xfrm>
            <a:off x="9213795" y="4115755"/>
            <a:ext cx="8758143"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Correlation Analysis and Feature Reduction</a:t>
            </a:r>
          </a:p>
        </p:txBody>
      </p:sp>
      <p:grpSp>
        <p:nvGrpSpPr>
          <p:cNvPr id="18" name="Group 18"/>
          <p:cNvGrpSpPr/>
          <p:nvPr/>
        </p:nvGrpSpPr>
        <p:grpSpPr>
          <a:xfrm>
            <a:off x="7797978" y="4246508"/>
            <a:ext cx="771999" cy="771999"/>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0" name="TextBox 20"/>
          <p:cNvSpPr txBox="1"/>
          <p:nvPr/>
        </p:nvSpPr>
        <p:spPr>
          <a:xfrm>
            <a:off x="7911372" y="4226552"/>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3</a:t>
            </a:r>
          </a:p>
        </p:txBody>
      </p:sp>
      <p:sp>
        <p:nvSpPr>
          <p:cNvPr id="21" name="TextBox 21"/>
          <p:cNvSpPr txBox="1"/>
          <p:nvPr/>
        </p:nvSpPr>
        <p:spPr>
          <a:xfrm>
            <a:off x="9204270" y="6702434"/>
            <a:ext cx="7322748"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Missing data</a:t>
            </a:r>
          </a:p>
        </p:txBody>
      </p:sp>
      <p:grpSp>
        <p:nvGrpSpPr>
          <p:cNvPr id="22" name="Group 22"/>
          <p:cNvGrpSpPr/>
          <p:nvPr/>
        </p:nvGrpSpPr>
        <p:grpSpPr>
          <a:xfrm>
            <a:off x="7788453" y="6828731"/>
            <a:ext cx="771999" cy="771999"/>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4" name="TextBox 24"/>
          <p:cNvSpPr txBox="1"/>
          <p:nvPr/>
        </p:nvSpPr>
        <p:spPr>
          <a:xfrm>
            <a:off x="7901847" y="6808775"/>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FFFFFF"/>
                </a:solidFill>
                <a:latin typeface="Montserrat Classic"/>
                <a:ea typeface="Montserrat Classic"/>
                <a:cs typeface="Montserrat Classic"/>
                <a:sym typeface="Montserrat Classic"/>
              </a:rPr>
              <a:t>5</a:t>
            </a:r>
          </a:p>
        </p:txBody>
      </p:sp>
      <p:sp>
        <p:nvSpPr>
          <p:cNvPr id="25" name="TextBox 25"/>
          <p:cNvSpPr txBox="1"/>
          <p:nvPr/>
        </p:nvSpPr>
        <p:spPr>
          <a:xfrm>
            <a:off x="317483" y="2175753"/>
            <a:ext cx="6043857" cy="2400300"/>
          </a:xfrm>
          <a:prstGeom prst="rect">
            <a:avLst/>
          </a:prstGeom>
        </p:spPr>
        <p:txBody>
          <a:bodyPr lIns="0" tIns="0" rIns="0" bIns="0" rtlCol="0" anchor="t">
            <a:spAutoFit/>
          </a:bodyPr>
          <a:lstStyle/>
          <a:p>
            <a:pPr marL="0" lvl="0" indent="0" algn="l">
              <a:lnSpc>
                <a:spcPts val="9480"/>
              </a:lnSpc>
              <a:spcBef>
                <a:spcPct val="0"/>
              </a:spcBef>
            </a:pPr>
            <a:r>
              <a:rPr lang="en-US" sz="7900">
                <a:solidFill>
                  <a:srgbClr val="06213C"/>
                </a:solidFill>
                <a:latin typeface="Montserrat Classic"/>
                <a:ea typeface="Montserrat Classic"/>
                <a:cs typeface="Montserrat Classic"/>
                <a:sym typeface="Montserrat Classic"/>
              </a:rPr>
              <a:t>Data Preparation</a:t>
            </a:r>
          </a:p>
        </p:txBody>
      </p:sp>
      <p:sp>
        <p:nvSpPr>
          <p:cNvPr id="26" name="TextBox 26"/>
          <p:cNvSpPr txBox="1"/>
          <p:nvPr/>
        </p:nvSpPr>
        <p:spPr>
          <a:xfrm>
            <a:off x="9204270" y="7826858"/>
            <a:ext cx="7322748" cy="677234"/>
          </a:xfrm>
          <a:prstGeom prst="rect">
            <a:avLst/>
          </a:prstGeom>
        </p:spPr>
        <p:txBody>
          <a:bodyPr lIns="0" tIns="0" rIns="0" bIns="0" rtlCol="0" anchor="t">
            <a:spAutoFit/>
          </a:bodyPr>
          <a:lstStyle/>
          <a:p>
            <a:pPr marL="0" lvl="1" indent="0" algn="l">
              <a:lnSpc>
                <a:spcPts val="5981"/>
              </a:lnSpc>
              <a:spcBef>
                <a:spcPct val="0"/>
              </a:spcBef>
            </a:pPr>
            <a:r>
              <a:rPr lang="en-US" sz="2990" b="1">
                <a:solidFill>
                  <a:srgbClr val="06213C"/>
                </a:solidFill>
                <a:latin typeface="Montserrat Bold"/>
                <a:ea typeface="Montserrat Bold"/>
                <a:cs typeface="Montserrat Bold"/>
                <a:sym typeface="Montserrat Bold"/>
              </a:rPr>
              <a:t>Identifying Outliers</a:t>
            </a:r>
          </a:p>
        </p:txBody>
      </p:sp>
      <p:grpSp>
        <p:nvGrpSpPr>
          <p:cNvPr id="27" name="Group 27"/>
          <p:cNvGrpSpPr/>
          <p:nvPr/>
        </p:nvGrpSpPr>
        <p:grpSpPr>
          <a:xfrm>
            <a:off x="7788453" y="7953155"/>
            <a:ext cx="771999" cy="771999"/>
            <a:chOff x="0" y="0"/>
            <a:chExt cx="6350000" cy="6350000"/>
          </a:xfrm>
        </p:grpSpPr>
        <p:sp>
          <p:nvSpPr>
            <p:cNvPr id="28" name="Freeform 2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3048"/>
            </a:solidFill>
          </p:spPr>
        </p:sp>
      </p:grpSp>
      <p:sp>
        <p:nvSpPr>
          <p:cNvPr id="29" name="TextBox 29"/>
          <p:cNvSpPr txBox="1"/>
          <p:nvPr/>
        </p:nvSpPr>
        <p:spPr>
          <a:xfrm>
            <a:off x="7901847" y="7933199"/>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a:solidFill>
                  <a:srgbClr val="FFFFFF"/>
                </a:solidFill>
                <a:latin typeface="Montserrat Classic"/>
                <a:ea typeface="Montserrat Classic"/>
                <a:cs typeface="Montserrat Classic"/>
                <a:sym typeface="Montserrat Classic"/>
              </a:rPr>
              <a:t>6</a:t>
            </a:r>
          </a:p>
        </p:txBody>
      </p:sp>
      <p:sp>
        <p:nvSpPr>
          <p:cNvPr id="30" name="TextBox 30"/>
          <p:cNvSpPr txBox="1"/>
          <p:nvPr/>
        </p:nvSpPr>
        <p:spPr>
          <a:xfrm>
            <a:off x="17535447" y="9561549"/>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57325"/>
          </a:xfrm>
          <a:prstGeom prst="rect">
            <a:avLst/>
          </a:prstGeom>
          <a:solidFill>
            <a:srgbClr val="1E3048"/>
          </a:solidFill>
        </p:spPr>
      </p:sp>
      <p:sp>
        <p:nvSpPr>
          <p:cNvPr id="3" name="Freeform 3" descr="Arrow Icon"/>
          <p:cNvSpPr/>
          <p:nvPr/>
        </p:nvSpPr>
        <p:spPr>
          <a:xfrm>
            <a:off x="16702512" y="8607791"/>
            <a:ext cx="556788" cy="556788"/>
          </a:xfrm>
          <a:custGeom>
            <a:avLst/>
            <a:gdLst/>
            <a:ahLst/>
            <a:cxnLst/>
            <a:rect l="l" t="t" r="r" b="b"/>
            <a:pathLst>
              <a:path w="556788" h="556788">
                <a:moveTo>
                  <a:pt x="0" y="0"/>
                </a:moveTo>
                <a:lnTo>
                  <a:pt x="556788" y="0"/>
                </a:lnTo>
                <a:lnTo>
                  <a:pt x="556788" y="556787"/>
                </a:lnTo>
                <a:lnTo>
                  <a:pt x="0" y="5567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descr="Half Ellipse Memphis Elements Illustration"/>
          <p:cNvSpPr/>
          <p:nvPr/>
        </p:nvSpPr>
        <p:spPr>
          <a:xfrm rot="-5400000">
            <a:off x="16041208" y="-789467"/>
            <a:ext cx="2988478" cy="1505106"/>
          </a:xfrm>
          <a:custGeom>
            <a:avLst/>
            <a:gdLst/>
            <a:ahLst/>
            <a:cxnLst/>
            <a:rect l="l" t="t" r="r" b="b"/>
            <a:pathLst>
              <a:path w="2988478" h="1505106">
                <a:moveTo>
                  <a:pt x="0" y="0"/>
                </a:moveTo>
                <a:lnTo>
                  <a:pt x="2988478" y="0"/>
                </a:lnTo>
                <a:lnTo>
                  <a:pt x="2988478" y="1505106"/>
                </a:lnTo>
                <a:lnTo>
                  <a:pt x="0" y="1505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6434831" y="3847164"/>
            <a:ext cx="348063" cy="349947"/>
          </a:xfrm>
          <a:prstGeom prst="rect">
            <a:avLst/>
          </a:prstGeom>
          <a:solidFill>
            <a:srgbClr val="6CE5E8"/>
          </a:solidFill>
        </p:spPr>
      </p:sp>
      <p:sp>
        <p:nvSpPr>
          <p:cNvPr id="6" name="AutoShape 6"/>
          <p:cNvSpPr/>
          <p:nvPr/>
        </p:nvSpPr>
        <p:spPr>
          <a:xfrm>
            <a:off x="16434831" y="5362807"/>
            <a:ext cx="348063" cy="349947"/>
          </a:xfrm>
          <a:prstGeom prst="rect">
            <a:avLst/>
          </a:prstGeom>
          <a:solidFill>
            <a:srgbClr val="43B4BE"/>
          </a:solidFill>
        </p:spPr>
      </p:sp>
      <p:sp>
        <p:nvSpPr>
          <p:cNvPr id="7" name="Freeform 7" descr="Black Dotted Circle Recolorable Outline"/>
          <p:cNvSpPr/>
          <p:nvPr/>
        </p:nvSpPr>
        <p:spPr>
          <a:xfrm rot="5400000">
            <a:off x="8613992" y="9139398"/>
            <a:ext cx="1060016" cy="1235189"/>
          </a:xfrm>
          <a:custGeom>
            <a:avLst/>
            <a:gdLst/>
            <a:ahLst/>
            <a:cxnLst/>
            <a:rect l="l" t="t" r="r" b="b"/>
            <a:pathLst>
              <a:path w="1060016" h="1235189">
                <a:moveTo>
                  <a:pt x="0" y="0"/>
                </a:moveTo>
                <a:lnTo>
                  <a:pt x="1060016" y="0"/>
                </a:lnTo>
                <a:lnTo>
                  <a:pt x="1060016" y="1235188"/>
                </a:lnTo>
                <a:lnTo>
                  <a:pt x="0" y="12351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2318750" y="3847164"/>
            <a:ext cx="4104676" cy="4399521"/>
            <a:chOff x="0" y="0"/>
            <a:chExt cx="3762428" cy="4032689"/>
          </a:xfrm>
        </p:grpSpPr>
        <p:sp>
          <p:nvSpPr>
            <p:cNvPr id="9" name="Freeform 9"/>
            <p:cNvSpPr/>
            <p:nvPr/>
          </p:nvSpPr>
          <p:spPr>
            <a:xfrm>
              <a:off x="0" y="0"/>
              <a:ext cx="3762428" cy="4032690"/>
            </a:xfrm>
            <a:custGeom>
              <a:avLst/>
              <a:gdLst/>
              <a:ahLst/>
              <a:cxnLst/>
              <a:rect l="l" t="t" r="r" b="b"/>
              <a:pathLst>
                <a:path w="3762428" h="4032690">
                  <a:moveTo>
                    <a:pt x="3637968" y="4032689"/>
                  </a:moveTo>
                  <a:lnTo>
                    <a:pt x="124460" y="4032689"/>
                  </a:lnTo>
                  <a:cubicBezTo>
                    <a:pt x="55880" y="4032689"/>
                    <a:pt x="0" y="3976809"/>
                    <a:pt x="0" y="3908229"/>
                  </a:cubicBezTo>
                  <a:lnTo>
                    <a:pt x="0" y="124460"/>
                  </a:lnTo>
                  <a:cubicBezTo>
                    <a:pt x="0" y="55880"/>
                    <a:pt x="55880" y="0"/>
                    <a:pt x="124460" y="0"/>
                  </a:cubicBezTo>
                  <a:lnTo>
                    <a:pt x="3637968" y="0"/>
                  </a:lnTo>
                  <a:cubicBezTo>
                    <a:pt x="3706548" y="0"/>
                    <a:pt x="3762428" y="55880"/>
                    <a:pt x="3762428" y="124460"/>
                  </a:cubicBezTo>
                  <a:lnTo>
                    <a:pt x="3762428" y="3908229"/>
                  </a:lnTo>
                  <a:cubicBezTo>
                    <a:pt x="3762428" y="3976809"/>
                    <a:pt x="3706548" y="4032690"/>
                    <a:pt x="3637968" y="4032690"/>
                  </a:cubicBezTo>
                  <a:close/>
                </a:path>
              </a:pathLst>
            </a:custGeom>
            <a:solidFill>
              <a:srgbClr val="1E3048"/>
            </a:solidFill>
          </p:spPr>
        </p:sp>
      </p:grpSp>
      <p:grpSp>
        <p:nvGrpSpPr>
          <p:cNvPr id="10" name="Group 10"/>
          <p:cNvGrpSpPr/>
          <p:nvPr/>
        </p:nvGrpSpPr>
        <p:grpSpPr>
          <a:xfrm>
            <a:off x="11653633" y="3886834"/>
            <a:ext cx="4098643" cy="4359851"/>
            <a:chOff x="0" y="0"/>
            <a:chExt cx="3791082" cy="4032689"/>
          </a:xfrm>
        </p:grpSpPr>
        <p:sp>
          <p:nvSpPr>
            <p:cNvPr id="11" name="Freeform 11"/>
            <p:cNvSpPr/>
            <p:nvPr/>
          </p:nvSpPr>
          <p:spPr>
            <a:xfrm>
              <a:off x="0" y="0"/>
              <a:ext cx="3791083" cy="4032690"/>
            </a:xfrm>
            <a:custGeom>
              <a:avLst/>
              <a:gdLst/>
              <a:ahLst/>
              <a:cxnLst/>
              <a:rect l="l" t="t" r="r" b="b"/>
              <a:pathLst>
                <a:path w="3791083" h="4032690">
                  <a:moveTo>
                    <a:pt x="3666622" y="4032689"/>
                  </a:moveTo>
                  <a:lnTo>
                    <a:pt x="124460" y="4032689"/>
                  </a:lnTo>
                  <a:cubicBezTo>
                    <a:pt x="55880" y="4032689"/>
                    <a:pt x="0" y="3976809"/>
                    <a:pt x="0" y="3908229"/>
                  </a:cubicBezTo>
                  <a:lnTo>
                    <a:pt x="0" y="124460"/>
                  </a:lnTo>
                  <a:cubicBezTo>
                    <a:pt x="0" y="55880"/>
                    <a:pt x="55880" y="0"/>
                    <a:pt x="124460" y="0"/>
                  </a:cubicBezTo>
                  <a:lnTo>
                    <a:pt x="3666622" y="0"/>
                  </a:lnTo>
                  <a:cubicBezTo>
                    <a:pt x="3735202" y="0"/>
                    <a:pt x="3791083" y="55880"/>
                    <a:pt x="3791083" y="124460"/>
                  </a:cubicBezTo>
                  <a:lnTo>
                    <a:pt x="3791083" y="3908229"/>
                  </a:lnTo>
                  <a:cubicBezTo>
                    <a:pt x="3791083" y="3976809"/>
                    <a:pt x="3735202" y="4032690"/>
                    <a:pt x="3666622" y="4032690"/>
                  </a:cubicBezTo>
                  <a:close/>
                </a:path>
              </a:pathLst>
            </a:custGeom>
            <a:solidFill>
              <a:srgbClr val="1E3048"/>
            </a:solidFill>
          </p:spPr>
        </p:sp>
      </p:grpSp>
      <p:grpSp>
        <p:nvGrpSpPr>
          <p:cNvPr id="12" name="Group 12"/>
          <p:cNvGrpSpPr/>
          <p:nvPr/>
        </p:nvGrpSpPr>
        <p:grpSpPr>
          <a:xfrm>
            <a:off x="7095324" y="3886834"/>
            <a:ext cx="4097351" cy="4359851"/>
            <a:chOff x="0" y="0"/>
            <a:chExt cx="3789887" cy="4032689"/>
          </a:xfrm>
        </p:grpSpPr>
        <p:sp>
          <p:nvSpPr>
            <p:cNvPr id="13" name="Freeform 13"/>
            <p:cNvSpPr/>
            <p:nvPr/>
          </p:nvSpPr>
          <p:spPr>
            <a:xfrm>
              <a:off x="0" y="0"/>
              <a:ext cx="3789887" cy="4032690"/>
            </a:xfrm>
            <a:custGeom>
              <a:avLst/>
              <a:gdLst/>
              <a:ahLst/>
              <a:cxnLst/>
              <a:rect l="l" t="t" r="r" b="b"/>
              <a:pathLst>
                <a:path w="3789887" h="4032690">
                  <a:moveTo>
                    <a:pt x="3665427" y="4032689"/>
                  </a:moveTo>
                  <a:lnTo>
                    <a:pt x="124460" y="4032689"/>
                  </a:lnTo>
                  <a:cubicBezTo>
                    <a:pt x="55880" y="4032689"/>
                    <a:pt x="0" y="3976809"/>
                    <a:pt x="0" y="3908229"/>
                  </a:cubicBezTo>
                  <a:lnTo>
                    <a:pt x="0" y="124460"/>
                  </a:lnTo>
                  <a:cubicBezTo>
                    <a:pt x="0" y="55880"/>
                    <a:pt x="55880" y="0"/>
                    <a:pt x="124460" y="0"/>
                  </a:cubicBezTo>
                  <a:lnTo>
                    <a:pt x="3665427" y="0"/>
                  </a:lnTo>
                  <a:cubicBezTo>
                    <a:pt x="3734007" y="0"/>
                    <a:pt x="3789887" y="55880"/>
                    <a:pt x="3789887" y="124460"/>
                  </a:cubicBezTo>
                  <a:lnTo>
                    <a:pt x="3789887" y="3908229"/>
                  </a:lnTo>
                  <a:cubicBezTo>
                    <a:pt x="3789887" y="3976809"/>
                    <a:pt x="3734007" y="4032690"/>
                    <a:pt x="3665427" y="4032690"/>
                  </a:cubicBezTo>
                  <a:close/>
                </a:path>
              </a:pathLst>
            </a:custGeom>
            <a:solidFill>
              <a:srgbClr val="1E3048"/>
            </a:solidFill>
          </p:spPr>
        </p:sp>
      </p:grpSp>
      <p:sp>
        <p:nvSpPr>
          <p:cNvPr id="14" name="TextBox 14"/>
          <p:cNvSpPr txBox="1"/>
          <p:nvPr/>
        </p:nvSpPr>
        <p:spPr>
          <a:xfrm>
            <a:off x="2318750" y="2008839"/>
            <a:ext cx="12659400" cy="771525"/>
          </a:xfrm>
          <a:prstGeom prst="rect">
            <a:avLst/>
          </a:prstGeom>
        </p:spPr>
        <p:txBody>
          <a:bodyPr lIns="0" tIns="0" rIns="0" bIns="0" rtlCol="0" anchor="t">
            <a:spAutoFit/>
          </a:bodyPr>
          <a:lstStyle/>
          <a:p>
            <a:pPr algn="ctr">
              <a:lnSpc>
                <a:spcPts val="6072"/>
              </a:lnSpc>
              <a:spcBef>
                <a:spcPct val="0"/>
              </a:spcBef>
            </a:pPr>
            <a:r>
              <a:rPr lang="en-US" sz="5060">
                <a:solidFill>
                  <a:srgbClr val="06213C"/>
                </a:solidFill>
                <a:latin typeface="Montserrat Classic"/>
                <a:ea typeface="Montserrat Classic"/>
                <a:cs typeface="Montserrat Classic"/>
                <a:sym typeface="Montserrat Classic"/>
              </a:rPr>
              <a:t>1 - Data Types Overview</a:t>
            </a:r>
          </a:p>
        </p:txBody>
      </p:sp>
      <p:sp>
        <p:nvSpPr>
          <p:cNvPr id="15" name="TextBox 15"/>
          <p:cNvSpPr txBox="1"/>
          <p:nvPr/>
        </p:nvSpPr>
        <p:spPr>
          <a:xfrm>
            <a:off x="2699487" y="6511475"/>
            <a:ext cx="3343202" cy="1420177"/>
          </a:xfrm>
          <a:prstGeom prst="rect">
            <a:avLst/>
          </a:prstGeom>
        </p:spPr>
        <p:txBody>
          <a:bodyPr lIns="0" tIns="0" rIns="0" bIns="0" rtlCol="0" anchor="t">
            <a:spAutoFit/>
          </a:bodyPr>
          <a:lstStyle/>
          <a:p>
            <a:pPr marL="0" lvl="0" indent="0" algn="l">
              <a:lnSpc>
                <a:spcPts val="3802"/>
              </a:lnSpc>
              <a:spcBef>
                <a:spcPct val="0"/>
              </a:spcBef>
            </a:pPr>
            <a:r>
              <a:rPr lang="en-US" sz="2925">
                <a:solidFill>
                  <a:srgbClr val="FFFFFF"/>
                </a:solidFill>
                <a:latin typeface="Montserrat"/>
                <a:ea typeface="Montserrat"/>
                <a:cs typeface="Montserrat"/>
                <a:sym typeface="Montserrat"/>
              </a:rPr>
              <a:t>year_constructed, garagecars, bedroomabvgr</a:t>
            </a:r>
          </a:p>
        </p:txBody>
      </p:sp>
      <p:sp>
        <p:nvSpPr>
          <p:cNvPr id="16" name="TextBox 16"/>
          <p:cNvSpPr txBox="1"/>
          <p:nvPr/>
        </p:nvSpPr>
        <p:spPr>
          <a:xfrm>
            <a:off x="2927823" y="4120127"/>
            <a:ext cx="3064329" cy="1350010"/>
          </a:xfrm>
          <a:prstGeom prst="rect">
            <a:avLst/>
          </a:prstGeom>
        </p:spPr>
        <p:txBody>
          <a:bodyPr lIns="0" tIns="0" rIns="0" bIns="0" rtlCol="0" anchor="t">
            <a:spAutoFit/>
          </a:bodyPr>
          <a:lstStyle/>
          <a:p>
            <a:pPr marL="0" lvl="1" indent="0" algn="l">
              <a:lnSpc>
                <a:spcPts val="5495"/>
              </a:lnSpc>
              <a:spcBef>
                <a:spcPct val="0"/>
              </a:spcBef>
            </a:pPr>
            <a:r>
              <a:rPr lang="en-US" sz="3500">
                <a:solidFill>
                  <a:srgbClr val="FFFFFF"/>
                </a:solidFill>
                <a:latin typeface="Montserrat Classic"/>
                <a:ea typeface="Montserrat Classic"/>
                <a:cs typeface="Montserrat Classic"/>
                <a:sym typeface="Montserrat Classic"/>
              </a:rPr>
              <a:t>INTEGER (INT64)</a:t>
            </a:r>
          </a:p>
        </p:txBody>
      </p:sp>
      <p:sp>
        <p:nvSpPr>
          <p:cNvPr id="17" name="TextBox 17"/>
          <p:cNvSpPr txBox="1"/>
          <p:nvPr/>
        </p:nvSpPr>
        <p:spPr>
          <a:xfrm>
            <a:off x="11977352" y="6511475"/>
            <a:ext cx="2911022" cy="1420177"/>
          </a:xfrm>
          <a:prstGeom prst="rect">
            <a:avLst/>
          </a:prstGeom>
        </p:spPr>
        <p:txBody>
          <a:bodyPr lIns="0" tIns="0" rIns="0" bIns="0" rtlCol="0" anchor="t">
            <a:spAutoFit/>
          </a:bodyPr>
          <a:lstStyle/>
          <a:p>
            <a:pPr marL="0" lvl="0" indent="0" algn="l">
              <a:lnSpc>
                <a:spcPts val="3802"/>
              </a:lnSpc>
              <a:spcBef>
                <a:spcPct val="0"/>
              </a:spcBef>
            </a:pPr>
            <a:r>
              <a:rPr lang="en-US" sz="2925">
                <a:solidFill>
                  <a:srgbClr val="FFFFFF"/>
                </a:solidFill>
                <a:latin typeface="Montserrat"/>
                <a:ea typeface="Montserrat"/>
                <a:cs typeface="Montserrat"/>
                <a:sym typeface="Montserrat"/>
              </a:rPr>
              <a:t>zoning_ms, neighborhood, heating</a:t>
            </a:r>
          </a:p>
        </p:txBody>
      </p:sp>
      <p:sp>
        <p:nvSpPr>
          <p:cNvPr id="18" name="TextBox 18"/>
          <p:cNvSpPr txBox="1"/>
          <p:nvPr/>
        </p:nvSpPr>
        <p:spPr>
          <a:xfrm>
            <a:off x="11986877" y="4120127"/>
            <a:ext cx="3238954" cy="1350010"/>
          </a:xfrm>
          <a:prstGeom prst="rect">
            <a:avLst/>
          </a:prstGeom>
        </p:spPr>
        <p:txBody>
          <a:bodyPr lIns="0" tIns="0" rIns="0" bIns="0" rtlCol="0" anchor="t">
            <a:spAutoFit/>
          </a:bodyPr>
          <a:lstStyle/>
          <a:p>
            <a:pPr marL="0" lvl="1" indent="0" algn="l">
              <a:lnSpc>
                <a:spcPts val="5495"/>
              </a:lnSpc>
              <a:spcBef>
                <a:spcPct val="0"/>
              </a:spcBef>
            </a:pPr>
            <a:r>
              <a:rPr lang="en-US" sz="3500">
                <a:solidFill>
                  <a:srgbClr val="FFFFFF"/>
                </a:solidFill>
                <a:latin typeface="Montserrat Classic"/>
                <a:ea typeface="Montserrat Classic"/>
                <a:cs typeface="Montserrat Classic"/>
                <a:sym typeface="Montserrat Classic"/>
              </a:rPr>
              <a:t>CATEGORICAL (OBJECT)</a:t>
            </a:r>
          </a:p>
        </p:txBody>
      </p:sp>
      <p:sp>
        <p:nvSpPr>
          <p:cNvPr id="19" name="TextBox 19"/>
          <p:cNvSpPr txBox="1"/>
          <p:nvPr/>
        </p:nvSpPr>
        <p:spPr>
          <a:xfrm>
            <a:off x="7419044" y="6511475"/>
            <a:ext cx="2715079" cy="1420177"/>
          </a:xfrm>
          <a:prstGeom prst="rect">
            <a:avLst/>
          </a:prstGeom>
        </p:spPr>
        <p:txBody>
          <a:bodyPr lIns="0" tIns="0" rIns="0" bIns="0" rtlCol="0" anchor="t">
            <a:spAutoFit/>
          </a:bodyPr>
          <a:lstStyle/>
          <a:p>
            <a:pPr marL="0" lvl="0" indent="0" algn="l">
              <a:lnSpc>
                <a:spcPts val="3802"/>
              </a:lnSpc>
              <a:spcBef>
                <a:spcPct val="0"/>
              </a:spcBef>
            </a:pPr>
            <a:r>
              <a:rPr lang="en-US" sz="2925">
                <a:solidFill>
                  <a:srgbClr val="FFFFFF"/>
                </a:solidFill>
                <a:latin typeface="Montserrat"/>
                <a:ea typeface="Montserrat"/>
                <a:cs typeface="Montserrat"/>
                <a:sym typeface="Montserrat"/>
              </a:rPr>
              <a:t>grlivarea, masvnrarea, saleprice</a:t>
            </a:r>
          </a:p>
        </p:txBody>
      </p:sp>
      <p:sp>
        <p:nvSpPr>
          <p:cNvPr id="20" name="TextBox 20"/>
          <p:cNvSpPr txBox="1"/>
          <p:nvPr/>
        </p:nvSpPr>
        <p:spPr>
          <a:xfrm>
            <a:off x="7419044" y="4120127"/>
            <a:ext cx="3287857" cy="1350010"/>
          </a:xfrm>
          <a:prstGeom prst="rect">
            <a:avLst/>
          </a:prstGeom>
        </p:spPr>
        <p:txBody>
          <a:bodyPr lIns="0" tIns="0" rIns="0" bIns="0" rtlCol="0" anchor="t">
            <a:spAutoFit/>
          </a:bodyPr>
          <a:lstStyle/>
          <a:p>
            <a:pPr marL="0" lvl="1" indent="0" algn="l">
              <a:lnSpc>
                <a:spcPts val="5495"/>
              </a:lnSpc>
              <a:spcBef>
                <a:spcPct val="0"/>
              </a:spcBef>
            </a:pPr>
            <a:r>
              <a:rPr lang="en-US" sz="3500">
                <a:solidFill>
                  <a:srgbClr val="FFFFFF"/>
                </a:solidFill>
                <a:latin typeface="Montserrat Classic"/>
                <a:ea typeface="Montserrat Classic"/>
                <a:cs typeface="Montserrat Classic"/>
                <a:sym typeface="Montserrat Classic"/>
              </a:rPr>
              <a:t>FLOAT (FLOAT64)</a:t>
            </a:r>
          </a:p>
        </p:txBody>
      </p:sp>
      <p:sp>
        <p:nvSpPr>
          <p:cNvPr id="21" name="TextBox 2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2766</Words>
  <Application>Microsoft Office PowerPoint</Application>
  <PresentationFormat>Custom</PresentationFormat>
  <Paragraphs>287</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Open Sans</vt:lpstr>
      <vt:lpstr>Montserrat Classic</vt:lpstr>
      <vt:lpstr>Agrandir Bold</vt:lpstr>
      <vt:lpstr>Montserrat Bold</vt:lpstr>
      <vt:lpstr>Arial</vt:lpstr>
      <vt:lpstr>Calibri</vt:lpstr>
      <vt:lpstr>Open Sans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cp:lastModifiedBy>hp</cp:lastModifiedBy>
  <cp:revision>2</cp:revision>
  <dcterms:created xsi:type="dcterms:W3CDTF">2006-08-16T00:00:00Z</dcterms:created>
  <dcterms:modified xsi:type="dcterms:W3CDTF">2024-11-01T10:45:34Z</dcterms:modified>
  <dc:identifier>DAGVKLUXX7o</dc:identifier>
</cp:coreProperties>
</file>