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63" r:id="rId5"/>
    <p:sldId id="272" r:id="rId6"/>
    <p:sldId id="273" r:id="rId7"/>
    <p:sldId id="262" r:id="rId8"/>
    <p:sldId id="261" r:id="rId9"/>
    <p:sldId id="260" r:id="rId10"/>
    <p:sldId id="259" r:id="rId11"/>
    <p:sldId id="258" r:id="rId12"/>
    <p:sldId id="275" r:id="rId13"/>
    <p:sldId id="274" r:id="rId14"/>
    <p:sldId id="264" r:id="rId15"/>
    <p:sldId id="265" r:id="rId16"/>
    <p:sldId id="267" r:id="rId17"/>
    <p:sldId id="268" r:id="rId18"/>
    <p:sldId id="266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2957-2791-4141-8DE6-5C44319B0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61191-D32B-4A1F-984F-64A76B3C3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9C8B2-D341-4D1A-86C1-6B019289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2540-622B-4819-ACBD-3FBD9C18402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05C1F-F985-4127-9621-8006A18E6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A2668-EC36-4D49-A304-D2CDBDCF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2566-A9AE-4965-8E02-E616F437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9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A00E-0A4D-4AFE-8235-73ACC61CC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C9554-DFE2-4C09-B4C6-145CDB15F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E564A-9953-47BC-B338-93F47A19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2540-622B-4819-ACBD-3FBD9C18402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E6B99-B254-40E8-871E-383F2623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6D239-364B-4D93-9C76-1A7B0BEA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2566-A9AE-4965-8E02-E616F437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1C4392-139A-4F01-81D5-1D80F43CE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49D45-B099-4DB1-A48F-F613FBBE8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D9B47-B989-442E-A7EC-7A5140CE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2540-622B-4819-ACBD-3FBD9C18402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B4FC0-D6C6-46B4-ACBC-606758DF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650D7-79C0-46BA-8A90-67CDB194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2566-A9AE-4965-8E02-E616F437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3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4514-59B9-4179-9440-2C98801B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3CCA6-1F9E-4684-91EC-0A8CE9E6C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83B78-642D-4964-9992-F79CF74C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2540-622B-4819-ACBD-3FBD9C18402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4D93C-6481-4B75-AA31-3F469A74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42B1A-1B47-490B-86D7-DB397E91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2566-A9AE-4965-8E02-E616F437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1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EE32-1A3D-4C10-8AA1-9A31B2352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9C770-BF7F-489F-8767-82AAC6DBF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B8FF9-9555-492A-809B-C85D4C74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2540-622B-4819-ACBD-3FBD9C18402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55950-BEA1-48B2-9C88-35F661C5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D358A-2680-4602-A3A2-47B6F84B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2566-A9AE-4965-8E02-E616F437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2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31BE2-4620-4525-9789-3BCE5E97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6A0FE-9B34-40BD-BF44-405DFECFD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6E4CE-A243-4CF5-84AD-CE9AC26B9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D1D9D-645D-45F6-B2D7-D0689226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2540-622B-4819-ACBD-3FBD9C18402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2D410-BB04-433D-8658-3D26A0F6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8DC2F-5BC7-4AD7-AAC7-55A7100B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2566-A9AE-4965-8E02-E616F437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6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554B-EF56-4023-BE0B-5BC2A62C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2132F-18B6-4A7B-8BE6-6D6D7C69E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F8EEF-8A6D-45C5-9A33-7FCB8D010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65F5B-1BF1-4F27-87EE-32134BED0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D8F47E-88F6-49C9-B65F-7D61559EE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73C09-9A3E-47B9-8329-ED1860F8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2540-622B-4819-ACBD-3FBD9C18402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9344C-0C00-4F8C-A912-864AA275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6F286-F7B3-4C71-B6D1-10945521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2566-A9AE-4965-8E02-E616F437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5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D01E1-FC57-4CAB-B95A-5F101445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A99A7-1C26-4C59-B68B-8978B27F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2540-622B-4819-ACBD-3FBD9C18402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A7738-068C-4A56-8E44-05E22499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B1066-0DED-4841-AE6E-BB4F22E5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2566-A9AE-4965-8E02-E616F437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5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30F4D-78CC-4CDC-9237-9F10D3BC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2540-622B-4819-ACBD-3FBD9C18402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96CAA2-98DF-4650-BE0A-20B1CA8B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3E27B-DA92-4B38-B97D-5133053E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2566-A9AE-4965-8E02-E616F437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0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24A4E-8262-4B93-90B1-B962E05DC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C82B9-A6A4-4E84-94B9-2BBDE2E0C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0C3D6-F960-4AF6-A23E-F578C8392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7371B-0930-40CF-B21F-24F90B66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2540-622B-4819-ACBD-3FBD9C18402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8ACF2-7B7D-4BBD-91BD-A7A18555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DF3C1-BD4A-4355-AC5A-015307C6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2566-A9AE-4965-8E02-E616F437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1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4F3E-3AF5-4B8C-AD23-0AA7E24A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101D8C-5FF6-48FA-8F5C-EB50F794E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77D7A-87C7-43B9-B7B3-B701E9B04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11286-BFBF-4F8C-9886-B1BE747C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2540-622B-4819-ACBD-3FBD9C18402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3FF57-1BDE-4C21-9E40-BA11AC75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7761F-9C64-4D62-9DE6-F4A1907D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2566-A9AE-4965-8E02-E616F437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2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16A64-23FB-4049-B5A2-2037AF96C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C256B-B497-4BF0-8B74-C5D1E7A6A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5B442-671E-437A-BE7D-B2C4A5432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A2540-622B-4819-ACBD-3FBD9C18402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22232-4A83-466B-84B8-123D4D6F1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29593-2B23-4C09-95BE-A72078201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72566-A9AE-4965-8E02-E616F437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9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610354-DBA0-4208-A95D-D3E471E7D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181768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Manhattan Real Estate Purchase Price correlation to Neighborhoods and surrounding Venues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8C47ABD-B99B-4965-B96D-630FC1AA1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9213"/>
            <a:ext cx="9144000" cy="1655762"/>
          </a:xfrm>
        </p:spPr>
        <p:txBody>
          <a:bodyPr/>
          <a:lstStyle/>
          <a:p>
            <a:r>
              <a:rPr lang="en-US" dirty="0"/>
              <a:t>Elnatan Mataev</a:t>
            </a:r>
          </a:p>
        </p:txBody>
      </p:sp>
    </p:spTree>
    <p:extLst>
      <p:ext uri="{BB962C8B-B14F-4D97-AF65-F5344CB8AC3E}">
        <p14:creationId xmlns:p14="http://schemas.microsoft.com/office/powerpoint/2010/main" val="2425315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0BD2-7E1A-4D64-9897-1374B192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Neighborhoods locators based on Foursquare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22812-406E-4864-B2FC-EA44D827D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8544" y="1690688"/>
            <a:ext cx="5805256" cy="4486275"/>
          </a:xfrm>
        </p:spPr>
        <p:txBody>
          <a:bodyPr/>
          <a:lstStyle/>
          <a:p>
            <a:r>
              <a:rPr lang="en-US" dirty="0"/>
              <a:t>Manhattan neighborhood latitude and longitude coordinates were taken from Foursquare open-source database.</a:t>
            </a:r>
          </a:p>
          <a:p>
            <a:r>
              <a:rPr lang="en-US" dirty="0"/>
              <a:t>Neighborhood name was used as identifier.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5E1502-58A3-4B02-984A-98D2186D3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466" y="1567656"/>
            <a:ext cx="34194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98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028B-858C-45AF-8374-A9897EC94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-10465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Manhattan median real-estate purchase price by neighborhood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66C2DF-7DFA-4E05-9499-AD6133BCB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54" y="1170782"/>
            <a:ext cx="4551071" cy="52300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81850B1-9F75-429B-A2D9-22650989FC29}"/>
              </a:ext>
            </a:extLst>
          </p:cNvPr>
          <p:cNvSpPr/>
          <p:nvPr/>
        </p:nvSpPr>
        <p:spPr>
          <a:xfrm>
            <a:off x="5261961" y="1079703"/>
            <a:ext cx="6096000" cy="15610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Cluster 1 – Median price per unit &lt; 0.75 M$ (purple)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Cluster 2 – 0.75&lt; Median price per unit &lt; 1.5 M$ (blue)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Cluster 3 – 1.5&lt; Median price per unit &lt; 2.25 M$ (cyan)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Cluster 4 – 2.25&lt; Median price per unit &lt; 3 M$ (orange)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Cluster 5 – Median price per unit &gt; 3 M$ (red)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E804BB-9F08-435B-A96C-B1F856F59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170" y="2840853"/>
            <a:ext cx="6471822" cy="384403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North Manhattan – more affordable housing – residence are typically working-class lower income families</a:t>
            </a:r>
          </a:p>
          <a:p>
            <a:r>
              <a:rPr lang="en-US" sz="2400" dirty="0"/>
              <a:t>Financial district area – expensive high-end housing. Typically residents work in the surrounding financial institutions </a:t>
            </a:r>
            <a:r>
              <a:rPr lang="en-US" sz="2400" dirty="0">
                <a:sym typeface="Wingdings" panose="05000000000000000000" pitchFamily="2" charset="2"/>
              </a:rPr>
              <a:t> High income</a:t>
            </a:r>
          </a:p>
          <a:p>
            <a:r>
              <a:rPr lang="en-US" sz="2400" dirty="0"/>
              <a:t>Cluster 5- Hudson Yards –</a:t>
            </a:r>
          </a:p>
          <a:p>
            <a:pPr lvl="1"/>
            <a:r>
              <a:rPr lang="en-US" sz="2000" dirty="0"/>
              <a:t>Most expensive. </a:t>
            </a:r>
          </a:p>
          <a:p>
            <a:pPr lvl="1"/>
            <a:r>
              <a:rPr lang="en-US" sz="2000" dirty="0"/>
              <a:t>Recently renovated and developed.</a:t>
            </a:r>
          </a:p>
          <a:p>
            <a:pPr lvl="1"/>
            <a:r>
              <a:rPr lang="en-US" sz="2000" dirty="0"/>
              <a:t>Top notch shopping centers, parks and facilities</a:t>
            </a:r>
          </a:p>
          <a:p>
            <a:pPr lvl="1"/>
            <a:r>
              <a:rPr lang="en-US" sz="2000" dirty="0"/>
              <a:t>High-end houses with unique design </a:t>
            </a:r>
          </a:p>
        </p:txBody>
      </p:sp>
    </p:spTree>
    <p:extLst>
      <p:ext uri="{BB962C8B-B14F-4D97-AF65-F5344CB8AC3E}">
        <p14:creationId xmlns:p14="http://schemas.microsoft.com/office/powerpoint/2010/main" val="8777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028B-858C-45AF-8374-A9897EC94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-10465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Manhattan median real-estate purchase price by neighborhood – interactive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D82B-0A3B-4A1E-A852-656336081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36" y="5578474"/>
            <a:ext cx="7934557" cy="132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5 clusters by median price</a:t>
            </a:r>
          </a:p>
          <a:p>
            <a:r>
              <a:rPr lang="en-US" dirty="0"/>
              <a:t>Popup shows the median real-estate price, and the cluster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F93CE-793E-4A09-85DD-80706136C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80" y="1030542"/>
            <a:ext cx="4261553" cy="43659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96B8BE-3613-4AE4-80A3-9517BF75F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01" y="1076961"/>
            <a:ext cx="3363325" cy="431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40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7162DF-B77F-494B-9179-925BE8027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868" y="797087"/>
            <a:ext cx="2886075" cy="5838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C1676C-CE7A-48EC-8637-FC516A304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624" y="1112714"/>
            <a:ext cx="2952750" cy="29813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8B44B00-DD24-4967-83F3-DBC75FAD2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59" y="-69881"/>
            <a:ext cx="11270942" cy="1325563"/>
          </a:xfrm>
        </p:spPr>
        <p:txBody>
          <a:bodyPr>
            <a:normAutofit/>
          </a:bodyPr>
          <a:lstStyle/>
          <a:p>
            <a:r>
              <a:rPr lang="en-US" sz="3200" dirty="0"/>
              <a:t>Manhattan median real-estate purchase price by neighborhood – summary table</a:t>
            </a:r>
          </a:p>
        </p:txBody>
      </p:sp>
    </p:spTree>
    <p:extLst>
      <p:ext uri="{BB962C8B-B14F-4D97-AF65-F5344CB8AC3E}">
        <p14:creationId xmlns:p14="http://schemas.microsoft.com/office/powerpoint/2010/main" val="1014063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94B13-83F5-4032-99BE-DC790E1B2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total number of venues in neighborhood to its housing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40536-B918-4765-9B0B-A559F1C58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5652" cy="4351338"/>
          </a:xfrm>
        </p:spPr>
        <p:txBody>
          <a:bodyPr/>
          <a:lstStyle/>
          <a:p>
            <a:r>
              <a:rPr lang="en-US" dirty="0"/>
              <a:t>Foursquare was used to extract the total amount of venues per neighborhood</a:t>
            </a:r>
          </a:p>
          <a:p>
            <a:r>
              <a:rPr lang="en-US" dirty="0"/>
              <a:t>Slight correlation between the two factor.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0AEDF-947A-4EAF-BF8D-A0E4D124C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294" y="1825625"/>
            <a:ext cx="38385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71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914791-C1A2-4AC2-A90E-BBAF3B941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365" y="1690688"/>
            <a:ext cx="9729561" cy="49726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4E359D-3927-4D8D-95EF-9270CDFA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</a:t>
            </a:r>
            <a:r>
              <a:rPr lang="en-US" b="1" dirty="0">
                <a:solidFill>
                  <a:srgbClr val="FF0000"/>
                </a:solidFill>
              </a:rPr>
              <a:t>Venue Type</a:t>
            </a:r>
            <a:r>
              <a:rPr lang="en-US" dirty="0"/>
              <a:t> cluster vs. Housing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CBA72-30E7-413F-87A7-886E2A63E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74" y="2254927"/>
            <a:ext cx="3908820" cy="39220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type of clustering in this work. </a:t>
            </a:r>
          </a:p>
          <a:p>
            <a:r>
              <a:rPr lang="en-US" dirty="0"/>
              <a:t>Top 5 frequent venues in each neighborhood were considered and neighborhood were clustered accordingly.</a:t>
            </a:r>
          </a:p>
          <a:p>
            <a:r>
              <a:rPr lang="en-US" dirty="0"/>
              <a:t>Clear separation in price vs. venue type cluster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839105-7F84-4DB5-BDDA-3833B40D8AB3}"/>
              </a:ext>
            </a:extLst>
          </p:cNvPr>
          <p:cNvSpPr txBox="1"/>
          <p:nvPr/>
        </p:nvSpPr>
        <p:spPr>
          <a:xfrm>
            <a:off x="9618910" y="4976633"/>
            <a:ext cx="1981008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Strong correlation between venue type cluster and housing costs</a:t>
            </a:r>
          </a:p>
        </p:txBody>
      </p:sp>
    </p:spTree>
    <p:extLst>
      <p:ext uri="{BB962C8B-B14F-4D97-AF65-F5344CB8AC3E}">
        <p14:creationId xmlns:p14="http://schemas.microsoft.com/office/powerpoint/2010/main" val="1734823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5054B5-2E81-4CC5-B383-2152237B2A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211"/>
          <a:stretch/>
        </p:blipFill>
        <p:spPr>
          <a:xfrm>
            <a:off x="8052047" y="1725532"/>
            <a:ext cx="4030462" cy="28335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033F46-D33D-473B-910B-BCC6FE9A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204"/>
            <a:ext cx="11040122" cy="1325563"/>
          </a:xfrm>
        </p:spPr>
        <p:txBody>
          <a:bodyPr/>
          <a:lstStyle/>
          <a:p>
            <a:r>
              <a:rPr lang="en-US" dirty="0"/>
              <a:t>Neighborhood </a:t>
            </a:r>
            <a:r>
              <a:rPr lang="en-US" b="1" dirty="0">
                <a:solidFill>
                  <a:srgbClr val="FF0000"/>
                </a:solidFill>
              </a:rPr>
              <a:t>Venue Type</a:t>
            </a:r>
            <a:r>
              <a:rPr lang="en-US" dirty="0"/>
              <a:t> cluster vs. Housing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DFB1D-5A3D-4572-8812-C4470D59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22" y="1896646"/>
            <a:ext cx="7838612" cy="4351338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</a:rPr>
              <a:t>Venue type </a:t>
            </a:r>
            <a:r>
              <a:rPr lang="en-US" dirty="0"/>
              <a:t>cluster 0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low end housing which are cheaper to buy. </a:t>
            </a:r>
          </a:p>
          <a:p>
            <a:pPr lvl="1"/>
            <a:r>
              <a:rPr lang="en-US" dirty="0"/>
              <a:t>Indeed the cluster 0 neighborhood are located in north Manhattan which has more affordable housing and typically has low-income families.  </a:t>
            </a:r>
          </a:p>
          <a:p>
            <a:pPr lvl="1"/>
            <a:r>
              <a:rPr lang="en-US" dirty="0"/>
              <a:t>In the top 5 venues – every day food such as Mexican restaurants, Deli and bakeries. </a:t>
            </a:r>
          </a:p>
          <a:p>
            <a:pPr marL="457200" lvl="1" indent="0">
              <a:buNone/>
            </a:pPr>
            <a:endParaRPr lang="en-US" dirty="0"/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Venue type </a:t>
            </a:r>
            <a:r>
              <a:rPr lang="en-US" dirty="0"/>
              <a:t>cluster 3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Mid-range housing that are a little bit pricier than cluster 0. </a:t>
            </a:r>
          </a:p>
          <a:p>
            <a:pPr lvl="1"/>
            <a:r>
              <a:rPr lang="en-US" dirty="0"/>
              <a:t>All offer similar types of venues at similar price-point.</a:t>
            </a:r>
          </a:p>
          <a:p>
            <a:pPr lvl="1"/>
            <a:r>
              <a:rPr lang="en-US" dirty="0"/>
              <a:t>More mid-income venues such as bars, art galleries, desert shops, ice cream shops</a:t>
            </a:r>
          </a:p>
          <a:p>
            <a:pPr lvl="1"/>
            <a:endParaRPr lang="en-US" dirty="0"/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Venue type </a:t>
            </a:r>
            <a:r>
              <a:rPr lang="en-US" dirty="0"/>
              <a:t>cluster 2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Larger price variation across the neighborhoods . </a:t>
            </a:r>
          </a:p>
          <a:p>
            <a:pPr lvl="1"/>
            <a:r>
              <a:rPr lang="en-US" dirty="0"/>
              <a:t>If a buyer is interested in cluster 2 venues types, one can choose an apartment in a cheaper area that offers similar types of venues. </a:t>
            </a:r>
          </a:p>
          <a:p>
            <a:pPr lvl="1"/>
            <a:r>
              <a:rPr lang="en-US" dirty="0"/>
              <a:t>Venues include Wine-bars, hotels, coffee shops and fitness centers</a:t>
            </a:r>
          </a:p>
          <a:p>
            <a:pPr marL="457200" lvl="1" indent="0">
              <a:buNone/>
            </a:pPr>
            <a:endParaRPr lang="en-US" dirty="0"/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Venue type </a:t>
            </a:r>
            <a:r>
              <a:rPr lang="en-US" dirty="0"/>
              <a:t>cluster 1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High-end neighborhoods that is reflected in high-cost housing with a median cost of 2.11 M$ </a:t>
            </a:r>
          </a:p>
          <a:p>
            <a:pPr lvl="1"/>
            <a:r>
              <a:rPr lang="en-US" dirty="0"/>
              <a:t>Includes high end venues such as parks, comedy clubs, spas and sushi restaurants.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59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9A99-4ECD-40FC-A4EC-D15575AB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E538D-CEDF-47F5-AFF8-BC58AA211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CA74B-25C8-4D67-B100-8A7740156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0287"/>
            <a:ext cx="12192000" cy="259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72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34281-18B1-4925-919E-89FDF0DF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B1310-E871-49AB-92E1-B03EEC62C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6BAD74-4487-49EA-9DA2-A46FAE356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1332"/>
            <a:ext cx="12192000" cy="313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08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7D67-489E-4DF7-A05A-0222BC68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9A835-91AE-401A-8F49-E719A2307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46BA25-3F61-4546-8003-C403CABCA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8250"/>
            <a:ext cx="12192000" cy="472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3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7A7F-2111-4A99-9E8B-24CFC8B6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2B5BC-D2FB-443C-AF10-82DFD1E46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57878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Main question:</a:t>
            </a:r>
          </a:p>
          <a:p>
            <a:r>
              <a:rPr lang="en-US" dirty="0"/>
              <a:t>Is there a correlation between the type and number of venues in a specific neighborhood in Manhattan to its residential real estate cost?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Sub questions – other factors that impact the cost of housing</a:t>
            </a:r>
          </a:p>
          <a:p>
            <a:r>
              <a:rPr lang="en-US" dirty="0"/>
              <a:t>Can we predict the cost of a residential unit in Manhattan based on its neighborhood?</a:t>
            </a:r>
          </a:p>
          <a:p>
            <a:r>
              <a:rPr lang="en-US" dirty="0"/>
              <a:t>Impact of residential type on its price</a:t>
            </a:r>
          </a:p>
          <a:p>
            <a:r>
              <a:rPr lang="en-US" dirty="0"/>
              <a:t>What is cost per square foot in Manhattan?</a:t>
            </a:r>
          </a:p>
          <a:p>
            <a:r>
              <a:rPr lang="en-US" dirty="0"/>
              <a:t>Does an elevator make a difference to the cost of the residential unit? How much?</a:t>
            </a:r>
          </a:p>
        </p:txBody>
      </p:sp>
    </p:spTree>
    <p:extLst>
      <p:ext uri="{BB962C8B-B14F-4D97-AF65-F5344CB8AC3E}">
        <p14:creationId xmlns:p14="http://schemas.microsoft.com/office/powerpoint/2010/main" val="2802197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2395-F352-472D-8ED4-2DEDE5AC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099BD-61A7-4DAD-828B-7083BCF76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B6D26F-E8B8-4D8A-94FA-2D4140CF1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4023"/>
            <a:ext cx="12192000" cy="434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7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9F68C-90A7-4F9E-AEB4-6FEB007D2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BE59-91A7-4BB0-AAA8-3BEDCC6B8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9909"/>
            <a:ext cx="12192000" cy="11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7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753F-6F1E-4F93-9277-E8F5ED60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3BE6-6984-4777-80D7-10553AD5F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Manhattan 2019 tax database on property sales tax (available online). </a:t>
            </a:r>
          </a:p>
          <a:p>
            <a:r>
              <a:rPr lang="en-US" dirty="0"/>
              <a:t>Foursquare venues open-source</a:t>
            </a:r>
          </a:p>
          <a:p>
            <a:endParaRPr lang="en-US" dirty="0"/>
          </a:p>
          <a:p>
            <a:r>
              <a:rPr lang="en-US" dirty="0"/>
              <a:t>Total of 16473 data entries </a:t>
            </a:r>
            <a:r>
              <a:rPr lang="en-US" dirty="0">
                <a:sym typeface="Wingdings" panose="05000000000000000000" pitchFamily="2" charset="2"/>
              </a:rPr>
              <a:t> 16,473 transactions related to property purchases only in Manhattan on 2019 (Residential and commercial combined).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38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F5F2-6BCA-4961-866B-84DC9D1F0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number of data entries by real estate building class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B76FD-3536-4077-9CC3-741C41271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29" y="2589105"/>
            <a:ext cx="4838330" cy="2480045"/>
          </a:xfrm>
        </p:spPr>
        <p:txBody>
          <a:bodyPr/>
          <a:lstStyle/>
          <a:p>
            <a:r>
              <a:rPr lang="en-US" dirty="0"/>
              <a:t>As anticipated – NYC has mostly apartment and co-op</a:t>
            </a:r>
          </a:p>
          <a:p>
            <a:r>
              <a:rPr lang="en-US" dirty="0"/>
              <a:t>Very little one family or two families dwelling.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7B05B-42EA-418E-8B62-D78DC0597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329" y="1825625"/>
            <a:ext cx="5231443" cy="477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6A13-A612-4748-95AA-F47E076E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data t able as received from NYC real estate data base - 2019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EFDB6-7DF5-4B5B-8F10-4F79C73A4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71E46-ABE8-4509-AF1F-BCEA9ADFB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3122"/>
            <a:ext cx="12192000" cy="453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12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A875-3041-48DB-81A4-A541F184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Real-estate data – post 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B8B24-E45D-4A40-AD63-2817F2523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12" y="4145871"/>
            <a:ext cx="10515600" cy="2347004"/>
          </a:xfrm>
        </p:spPr>
        <p:txBody>
          <a:bodyPr>
            <a:normAutofit/>
          </a:bodyPr>
          <a:lstStyle/>
          <a:p>
            <a:r>
              <a:rPr lang="en-US" dirty="0"/>
              <a:t>In this work- neighborhood,  sale price, building class category, total unit and gross square feet is taken into account</a:t>
            </a:r>
          </a:p>
          <a:p>
            <a:r>
              <a:rPr lang="en-US" dirty="0"/>
              <a:t>Sale price =0 was dropped from the dataset. </a:t>
            </a:r>
          </a:p>
          <a:p>
            <a:r>
              <a:rPr lang="en-US" dirty="0"/>
              <a:t>Only residential properties were taken into account. Commercial property sales were not considered.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88408-6714-43E7-A569-87C232DAA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4504"/>
            <a:ext cx="121634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6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0586-2D77-4413-BEE3-AA3CCB896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 price vs. residential type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A2AC1-497C-40F8-9969-BA766B259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6359" cy="4351338"/>
          </a:xfrm>
        </p:spPr>
        <p:txBody>
          <a:bodyPr/>
          <a:lstStyle/>
          <a:p>
            <a:r>
              <a:rPr lang="en-US" dirty="0"/>
              <a:t>Rentals properties (properties for rental purposes shows the most expensive sale price.</a:t>
            </a:r>
          </a:p>
          <a:p>
            <a:r>
              <a:rPr lang="en-US" dirty="0"/>
              <a:t>Reason – multi-units under the same building (same purchase)</a:t>
            </a:r>
          </a:p>
          <a:p>
            <a:r>
              <a:rPr lang="en-US" dirty="0"/>
              <a:t>Solution – normalizing the sale prices by the number of units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ADC22C-2DCA-4FC6-9613-D27B217DA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758" y="1449988"/>
            <a:ext cx="4939036" cy="52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2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DD45-9A74-456F-9044-16C0AEBD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 price </a:t>
            </a:r>
            <a:r>
              <a:rPr lang="en-US" u="sng" dirty="0"/>
              <a:t>per unit </a:t>
            </a:r>
            <a:r>
              <a:rPr lang="en-US" dirty="0"/>
              <a:t>vs. residential type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DBBA-785B-4D09-8B2E-7314AC23F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990" y="5527385"/>
            <a:ext cx="6821010" cy="13255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As anticipated – Single family and 2 family dwelling is the most expensive in NYC and not very common.</a:t>
            </a:r>
          </a:p>
          <a:p>
            <a:r>
              <a:rPr lang="en-US" dirty="0"/>
              <a:t>Elevator condos and co-ops worth more than non-elevator. Adding roughly 200K$ (co-op) -1M$ (condo) to its value.</a:t>
            </a:r>
          </a:p>
          <a:p>
            <a:r>
              <a:rPr lang="en-US" dirty="0"/>
              <a:t>Elevator did not add value to rental property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203AE1-910F-4BD0-BD76-C50981875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16" y="1385166"/>
            <a:ext cx="4629150" cy="504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D19F7D-4469-4528-A821-CA0FD863B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990" y="1543050"/>
            <a:ext cx="38385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31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9C50-8B03-4B91-85F1-5BB65D28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Gross square feet vs. real-estate price per unit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A9671-63CF-4080-879B-AA3073684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52" y="1709159"/>
            <a:ext cx="6172200" cy="4086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E1747D-BF98-4B32-9CFE-665F7BA4C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897" y="1916028"/>
            <a:ext cx="2981325" cy="1133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DD658E-389B-4EA9-854B-83C5C98BF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47" y="5813855"/>
            <a:ext cx="3676650" cy="8191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24A8A5-CB14-49CB-B6E5-15A77209D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6250" y="1825625"/>
            <a:ext cx="4346359" cy="4351338"/>
          </a:xfrm>
        </p:spPr>
        <p:txBody>
          <a:bodyPr/>
          <a:lstStyle/>
          <a:p>
            <a:r>
              <a:rPr lang="en-US" dirty="0"/>
              <a:t>Strong linear correlation between the size of the property to its price with 0.814 R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Slope = 0.002 in other words 1 square feet in Manhattan costs roughly 2000$.</a:t>
            </a:r>
          </a:p>
          <a:p>
            <a:r>
              <a:rPr lang="en-US" b="1" dirty="0">
                <a:solidFill>
                  <a:srgbClr val="FF0000"/>
                </a:solidFill>
              </a:rPr>
              <a:t>Very high </a:t>
            </a:r>
            <a:r>
              <a:rPr lang="en-US" dirty="0"/>
              <a:t>cost per square foot. </a:t>
            </a:r>
          </a:p>
        </p:txBody>
      </p:sp>
    </p:spTree>
    <p:extLst>
      <p:ext uri="{BB962C8B-B14F-4D97-AF65-F5344CB8AC3E}">
        <p14:creationId xmlns:p14="http://schemas.microsoft.com/office/powerpoint/2010/main" val="2574138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871</Words>
  <Application>Microsoft Office PowerPoint</Application>
  <PresentationFormat>Widescreen</PresentationFormat>
  <Paragraphs>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Office Theme</vt:lpstr>
      <vt:lpstr>Manhattan Real Estate Purchase Price correlation to Neighborhoods and surrounding Venues </vt:lpstr>
      <vt:lpstr>Problem statement </vt:lpstr>
      <vt:lpstr>Dataset:</vt:lpstr>
      <vt:lpstr>Total number of data entries by real estate building class category</vt:lpstr>
      <vt:lpstr>Example of data t able as received from NYC real estate data base - 2019</vt:lpstr>
      <vt:lpstr>Real-estate data – post data cleanup</vt:lpstr>
      <vt:lpstr>Sale price vs. residential type </vt:lpstr>
      <vt:lpstr>Sale price per unit vs. residential type </vt:lpstr>
      <vt:lpstr>Gross square feet vs. real-estate price per unit </vt:lpstr>
      <vt:lpstr>Neighborhoods locators based on Foursquare database</vt:lpstr>
      <vt:lpstr>Manhattan median real-estate purchase price by neighborhood</vt:lpstr>
      <vt:lpstr>Manhattan median real-estate purchase price by neighborhood – interactive map</vt:lpstr>
      <vt:lpstr>Manhattan median real-estate purchase price by neighborhood – summary table</vt:lpstr>
      <vt:lpstr>Correlation between total number of venues in neighborhood to its housing cost</vt:lpstr>
      <vt:lpstr>Neighborhood Venue Type cluster vs. Housing Cost</vt:lpstr>
      <vt:lpstr>Neighborhood Venue Type cluster vs. Housing Cost</vt:lpstr>
      <vt:lpstr>Cluster 0</vt:lpstr>
      <vt:lpstr>Cluster 1</vt:lpstr>
      <vt:lpstr>PowerPoint Presentation</vt:lpstr>
      <vt:lpstr>Cluster 3</vt:lpstr>
      <vt:lpstr>Cluster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Elnatan Mataev</dc:creator>
  <cp:lastModifiedBy>Elnatan Mataev</cp:lastModifiedBy>
  <cp:revision>16</cp:revision>
  <dcterms:created xsi:type="dcterms:W3CDTF">2020-06-08T21:14:32Z</dcterms:created>
  <dcterms:modified xsi:type="dcterms:W3CDTF">2020-06-10T01:09:54Z</dcterms:modified>
</cp:coreProperties>
</file>