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17" r:id="rId8"/>
    <p:sldId id="393" r:id="rId9"/>
    <p:sldId id="394" r:id="rId10"/>
    <p:sldId id="279" r:id="rId11"/>
    <p:sldId id="397" r:id="rId12"/>
    <p:sldId id="396" r:id="rId13"/>
    <p:sldId id="398" r:id="rId14"/>
    <p:sldId id="399" r:id="rId15"/>
    <p:sldId id="400" r:id="rId16"/>
    <p:sldId id="401" r:id="rId17"/>
    <p:sldId id="402" r:id="rId18"/>
    <p:sldId id="403" r:id="rId19"/>
    <p:sldId id="404" r:id="rId20"/>
    <p:sldId id="395" r:id="rId21"/>
    <p:sldId id="405" r:id="rId22"/>
    <p:sldId id="406" r:id="rId23"/>
    <p:sldId id="407" r:id="rId24"/>
    <p:sldId id="408" r:id="rId25"/>
    <p:sldId id="410" r:id="rId26"/>
    <p:sldId id="413" r:id="rId27"/>
    <p:sldId id="414" r:id="rId28"/>
    <p:sldId id="416" r:id="rId29"/>
    <p:sldId id="415" r:id="rId30"/>
    <p:sldId id="417" r:id="rId31"/>
    <p:sldId id="418" r:id="rId32"/>
    <p:sldId id="419" r:id="rId33"/>
    <p:sldId id="3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7" autoAdjust="0"/>
  </p:normalViewPr>
  <p:slideViewPr>
    <p:cSldViewPr snapToGrid="0">
      <p:cViewPr>
        <p:scale>
          <a:sx n="50" d="100"/>
          <a:sy n="50" d="100"/>
        </p:scale>
        <p:origin x="1284" y="312"/>
      </p:cViewPr>
      <p:guideLst>
        <p:guide pos="3840"/>
        <p:guide orient="horz" pos="2160"/>
      </p:guideLst>
    </p:cSldViewPr>
  </p:slideViewPr>
  <p:outlineViewPr>
    <p:cViewPr>
      <p:scale>
        <a:sx n="33" d="100"/>
        <a:sy n="33" d="100"/>
      </p:scale>
      <p:origin x="0" y="-3024"/>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50% of customers are Middle-Aged Adults between 40 and 60</a:t>
            </a:r>
          </a:p>
          <a:p>
            <a:r>
              <a:rPr lang="en-US" dirty="0"/>
              <a:t>The 2nd well-known age category is Adults, aged between 20 and 40</a:t>
            </a:r>
          </a:p>
        </p:txBody>
      </p:sp>
      <p:sp>
        <p:nvSpPr>
          <p:cNvPr id="4" name="Slide Number Placeholder 3"/>
          <p:cNvSpPr>
            <a:spLocks noGrp="1"/>
          </p:cNvSpPr>
          <p:nvPr>
            <p:ph type="sldNum" sz="quarter" idx="5"/>
          </p:nvPr>
        </p:nvSpPr>
        <p:spPr/>
        <p:txBody>
          <a:bodyPr/>
          <a:lstStyle/>
          <a:p>
            <a:fld id="{E7CCE34D-CFF1-4FFE-815B-D050E7ED2DFD}" type="slidenum">
              <a:rPr lang="en-US" smtClean="0"/>
              <a:t>13</a:t>
            </a:fld>
            <a:endParaRPr lang="en-US"/>
          </a:p>
        </p:txBody>
      </p:sp>
    </p:spTree>
    <p:extLst>
      <p:ext uri="{BB962C8B-B14F-4D97-AF65-F5344CB8AC3E}">
        <p14:creationId xmlns:p14="http://schemas.microsoft.com/office/powerpoint/2010/main" val="91266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Middle-aged adults spend more than any other age group.</a:t>
            </a:r>
          </a:p>
        </p:txBody>
      </p:sp>
      <p:sp>
        <p:nvSpPr>
          <p:cNvPr id="4" name="Slide Number Placeholder 3"/>
          <p:cNvSpPr>
            <a:spLocks noGrp="1"/>
          </p:cNvSpPr>
          <p:nvPr>
            <p:ph type="sldNum" sz="quarter" idx="5"/>
          </p:nvPr>
        </p:nvSpPr>
        <p:spPr/>
        <p:txBody>
          <a:bodyPr/>
          <a:lstStyle/>
          <a:p>
            <a:fld id="{E7CCE34D-CFF1-4FFE-815B-D050E7ED2DFD}" type="slidenum">
              <a:rPr lang="en-US" smtClean="0"/>
              <a:t>14</a:t>
            </a:fld>
            <a:endParaRPr lang="en-US"/>
          </a:p>
        </p:txBody>
      </p:sp>
    </p:spTree>
    <p:extLst>
      <p:ext uri="{BB962C8B-B14F-4D97-AF65-F5344CB8AC3E}">
        <p14:creationId xmlns:p14="http://schemas.microsoft.com/office/powerpoint/2010/main" val="1481999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linear correlation. Customers with higher salaries spend more</a:t>
            </a:r>
          </a:p>
        </p:txBody>
      </p:sp>
      <p:sp>
        <p:nvSpPr>
          <p:cNvPr id="4" name="Slide Number Placeholder 3"/>
          <p:cNvSpPr>
            <a:spLocks noGrp="1"/>
          </p:cNvSpPr>
          <p:nvPr>
            <p:ph type="sldNum" sz="quarter" idx="5"/>
          </p:nvPr>
        </p:nvSpPr>
        <p:spPr/>
        <p:txBody>
          <a:bodyPr/>
          <a:lstStyle/>
          <a:p>
            <a:fld id="{E7CCE34D-CFF1-4FFE-815B-D050E7ED2DFD}" type="slidenum">
              <a:rPr lang="en-US" smtClean="0"/>
              <a:t>15</a:t>
            </a:fld>
            <a:endParaRPr lang="en-US"/>
          </a:p>
        </p:txBody>
      </p:sp>
    </p:spTree>
    <p:extLst>
      <p:ext uri="{BB962C8B-B14F-4D97-AF65-F5344CB8AC3E}">
        <p14:creationId xmlns:p14="http://schemas.microsoft.com/office/powerpoint/2010/main" val="96621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Wine and Meat Products are the most famous products among customers</a:t>
            </a:r>
          </a:p>
          <a:p>
            <a:r>
              <a:rPr lang="en-US" dirty="0"/>
              <a:t>sweets and Fruits are not often bought</a:t>
            </a:r>
          </a:p>
        </p:txBody>
      </p:sp>
      <p:sp>
        <p:nvSpPr>
          <p:cNvPr id="4" name="Slide Number Placeholder 3"/>
          <p:cNvSpPr>
            <a:spLocks noGrp="1"/>
          </p:cNvSpPr>
          <p:nvPr>
            <p:ph type="sldNum" sz="quarter" idx="5"/>
          </p:nvPr>
        </p:nvSpPr>
        <p:spPr/>
        <p:txBody>
          <a:bodyPr/>
          <a:lstStyle/>
          <a:p>
            <a:fld id="{E7CCE34D-CFF1-4FFE-815B-D050E7ED2DFD}" type="slidenum">
              <a:rPr lang="en-US" smtClean="0"/>
              <a:t>16</a:t>
            </a:fld>
            <a:endParaRPr lang="en-US"/>
          </a:p>
        </p:txBody>
      </p:sp>
    </p:spTree>
    <p:extLst>
      <p:ext uri="{BB962C8B-B14F-4D97-AF65-F5344CB8AC3E}">
        <p14:creationId xmlns:p14="http://schemas.microsoft.com/office/powerpoint/2010/main" val="63214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plot above we will group customers into 4 clusters, because the inertia value does not decrease much after 4 clusters.</a:t>
            </a:r>
          </a:p>
        </p:txBody>
      </p:sp>
      <p:sp>
        <p:nvSpPr>
          <p:cNvPr id="4" name="Slide Number Placeholder 3"/>
          <p:cNvSpPr>
            <a:spLocks noGrp="1"/>
          </p:cNvSpPr>
          <p:nvPr>
            <p:ph type="sldNum" sz="quarter" idx="5"/>
          </p:nvPr>
        </p:nvSpPr>
        <p:spPr/>
        <p:txBody>
          <a:bodyPr/>
          <a:lstStyle/>
          <a:p>
            <a:fld id="{E7CCE34D-CFF1-4FFE-815B-D050E7ED2DFD}" type="slidenum">
              <a:rPr lang="en-US" smtClean="0"/>
              <a:t>18</a:t>
            </a:fld>
            <a:endParaRPr lang="en-US"/>
          </a:p>
        </p:txBody>
      </p:sp>
    </p:spTree>
    <p:extLst>
      <p:ext uri="{BB962C8B-B14F-4D97-AF65-F5344CB8AC3E}">
        <p14:creationId xmlns:p14="http://schemas.microsoft.com/office/powerpoint/2010/main" val="644438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customers are in the Silver and Gold categories, around 29% and 28% respectively</a:t>
            </a:r>
          </a:p>
          <a:p>
            <a:r>
              <a:rPr lang="en-US" dirty="0"/>
              <a:t>Platinum is the 3rd well-known customer category with 23% while only 20% occupies the bronze category</a:t>
            </a:r>
          </a:p>
          <a:p>
            <a:endParaRPr lang="en-US" dirty="0"/>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19</a:t>
            </a:fld>
            <a:endParaRPr lang="en-US"/>
          </a:p>
        </p:txBody>
      </p:sp>
    </p:spTree>
    <p:extLst>
      <p:ext uri="{BB962C8B-B14F-4D97-AF65-F5344CB8AC3E}">
        <p14:creationId xmlns:p14="http://schemas.microsoft.com/office/powerpoint/2010/main" val="251587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clusters can be easily identified from the plot above</a:t>
            </a:r>
          </a:p>
          <a:p>
            <a:r>
              <a:rPr lang="en-US" dirty="0"/>
              <a:t>Those who earn more also spend more</a:t>
            </a:r>
          </a:p>
        </p:txBody>
      </p:sp>
      <p:sp>
        <p:nvSpPr>
          <p:cNvPr id="4" name="Slide Number Placeholder 3"/>
          <p:cNvSpPr>
            <a:spLocks noGrp="1"/>
          </p:cNvSpPr>
          <p:nvPr>
            <p:ph type="sldNum" sz="quarter" idx="5"/>
          </p:nvPr>
        </p:nvSpPr>
        <p:spPr/>
        <p:txBody>
          <a:bodyPr/>
          <a:lstStyle/>
          <a:p>
            <a:fld id="{E7CCE34D-CFF1-4FFE-815B-D050E7ED2DFD}" type="slidenum">
              <a:rPr lang="en-US" smtClean="0"/>
              <a:t>20</a:t>
            </a:fld>
            <a:endParaRPr lang="en-US"/>
          </a:p>
        </p:txBody>
      </p:sp>
    </p:spTree>
    <p:extLst>
      <p:ext uri="{BB962C8B-B14F-4D97-AF65-F5344CB8AC3E}">
        <p14:creationId xmlns:p14="http://schemas.microsoft.com/office/powerpoint/2010/main" val="85333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from all segments have spent most of their money on Wine and Meat products</a:t>
            </a:r>
          </a:p>
        </p:txBody>
      </p:sp>
      <p:sp>
        <p:nvSpPr>
          <p:cNvPr id="4" name="Slide Number Placeholder 3"/>
          <p:cNvSpPr>
            <a:spLocks noGrp="1"/>
          </p:cNvSpPr>
          <p:nvPr>
            <p:ph type="sldNum" sz="quarter" idx="5"/>
          </p:nvPr>
        </p:nvSpPr>
        <p:spPr/>
        <p:txBody>
          <a:bodyPr/>
          <a:lstStyle/>
          <a:p>
            <a:fld id="{E7CCE34D-CFF1-4FFE-815B-D050E7ED2DFD}" type="slidenum">
              <a:rPr lang="en-US" smtClean="0"/>
              <a:t>21</a:t>
            </a:fld>
            <a:endParaRPr lang="en-US"/>
          </a:p>
        </p:txBody>
      </p:sp>
    </p:spTree>
    <p:extLst>
      <p:ext uri="{BB962C8B-B14F-4D97-AF65-F5344CB8AC3E}">
        <p14:creationId xmlns:p14="http://schemas.microsoft.com/office/powerpoint/2010/main" val="94582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Platinum customers receive most of the offers from the company Campaigns 1, 5 and the last seem to be the most successful The bronze category shows the lowest interest in the company's promotional campaign</a:t>
            </a:r>
          </a:p>
        </p:txBody>
      </p:sp>
      <p:sp>
        <p:nvSpPr>
          <p:cNvPr id="4" name="Slide Number Placeholder 3"/>
          <p:cNvSpPr>
            <a:spLocks noGrp="1"/>
          </p:cNvSpPr>
          <p:nvPr>
            <p:ph type="sldNum" sz="quarter" idx="5"/>
          </p:nvPr>
        </p:nvSpPr>
        <p:spPr/>
        <p:txBody>
          <a:bodyPr/>
          <a:lstStyle/>
          <a:p>
            <a:fld id="{E7CCE34D-CFF1-4FFE-815B-D050E7ED2DFD}" type="slidenum">
              <a:rPr lang="en-US" smtClean="0"/>
              <a:t>22</a:t>
            </a:fld>
            <a:endParaRPr lang="en-US"/>
          </a:p>
        </p:txBody>
      </p:sp>
    </p:spTree>
    <p:extLst>
      <p:ext uri="{BB962C8B-B14F-4D97-AF65-F5344CB8AC3E}">
        <p14:creationId xmlns:p14="http://schemas.microsoft.com/office/powerpoint/2010/main" val="416334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F"/>
                </a:solidFill>
                <a:effectLst/>
                <a:latin typeface="-apple-system"/>
              </a:rPr>
              <a:t>The dataset has 29 features and 2240 entries</a:t>
            </a:r>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6</a:t>
            </a:fld>
            <a:endParaRPr lang="en-US"/>
          </a:p>
        </p:txBody>
      </p:sp>
    </p:spTree>
    <p:extLst>
      <p:ext uri="{BB962C8B-B14F-4D97-AF65-F5344CB8AC3E}">
        <p14:creationId xmlns:p14="http://schemas.microsoft.com/office/powerpoint/2010/main" val="164558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 of customers live with a partner while about 1/3 are single</a:t>
            </a:r>
          </a:p>
          <a:p>
            <a:r>
              <a:rPr lang="en-US" dirty="0"/>
              <a:t>Half of the customers are University graduates</a:t>
            </a:r>
          </a:p>
          <a:p>
            <a:r>
              <a:rPr lang="en-US" dirty="0"/>
              <a:t>There are more customers who have PhD degrees than customers who have Masters degrees</a:t>
            </a:r>
          </a:p>
          <a:p>
            <a:r>
              <a:rPr lang="en-US" dirty="0"/>
              <a:t>About 50% of customers only have one child</a:t>
            </a:r>
          </a:p>
          <a:p>
            <a:r>
              <a:rPr lang="en-US" dirty="0"/>
              <a:t>28% of customers do not have children at home while 19% of them have 2 children</a:t>
            </a:r>
          </a:p>
        </p:txBody>
      </p:sp>
      <p:sp>
        <p:nvSpPr>
          <p:cNvPr id="4" name="Slide Number Placeholder 3"/>
          <p:cNvSpPr>
            <a:spLocks noGrp="1"/>
          </p:cNvSpPr>
          <p:nvPr>
            <p:ph type="sldNum" sz="quarter" idx="5"/>
          </p:nvPr>
        </p:nvSpPr>
        <p:spPr/>
        <p:txBody>
          <a:bodyPr/>
          <a:lstStyle/>
          <a:p>
            <a:fld id="{E7CCE34D-CFF1-4FFE-815B-D050E7ED2DFD}" type="slidenum">
              <a:rPr lang="en-US" smtClean="0"/>
              <a:t>8</a:t>
            </a:fld>
            <a:endParaRPr lang="en-US"/>
          </a:p>
        </p:txBody>
      </p:sp>
    </p:spTree>
    <p:extLst>
      <p:ext uri="{BB962C8B-B14F-4D97-AF65-F5344CB8AC3E}">
        <p14:creationId xmlns:p14="http://schemas.microsoft.com/office/powerpoint/2010/main" val="134986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being a minority, singles on average spend more money than customers who have partners</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7408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who do not have children at home spend more than customers who have 1 child. Customers with 1 child spend higher than customers with 2 and 3 children.</a:t>
            </a: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424621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 of the customers is almost normally distributed, with most of the customers between the ages of 40 and 60.</a:t>
            </a:r>
          </a:p>
        </p:txBody>
      </p:sp>
      <p:sp>
        <p:nvSpPr>
          <p:cNvPr id="4" name="Slide Number Placeholder 3"/>
          <p:cNvSpPr>
            <a:spLocks noGrp="1"/>
          </p:cNvSpPr>
          <p:nvPr>
            <p:ph type="sldNum" sz="quarter" idx="5"/>
          </p:nvPr>
        </p:nvSpPr>
        <p:spPr/>
        <p:txBody>
          <a:bodyPr/>
          <a:lstStyle/>
          <a:p>
            <a:fld id="{E7CCE34D-CFF1-4FFE-815B-D050E7ED2DFD}" type="slidenum">
              <a:rPr lang="en-US" smtClean="0"/>
              <a:t>11</a:t>
            </a:fld>
            <a:endParaRPr lang="en-US"/>
          </a:p>
        </p:txBody>
      </p:sp>
    </p:spTree>
    <p:extLst>
      <p:ext uri="{BB962C8B-B14F-4D97-AF65-F5344CB8AC3E}">
        <p14:creationId xmlns:p14="http://schemas.microsoft.com/office/powerpoint/2010/main" val="1640148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seems to be no clear relationship between the age of the customers and their shopping habits.</a:t>
            </a:r>
          </a:p>
        </p:txBody>
      </p:sp>
      <p:sp>
        <p:nvSpPr>
          <p:cNvPr id="4" name="Slide Number Placeholder 3"/>
          <p:cNvSpPr>
            <a:spLocks noGrp="1"/>
          </p:cNvSpPr>
          <p:nvPr>
            <p:ph type="sldNum" sz="quarter" idx="5"/>
          </p:nvPr>
        </p:nvSpPr>
        <p:spPr/>
        <p:txBody>
          <a:bodyPr/>
          <a:lstStyle/>
          <a:p>
            <a:fld id="{E7CCE34D-CFF1-4FFE-815B-D050E7ED2DFD}" type="slidenum">
              <a:rPr lang="en-US" smtClean="0"/>
              <a:t>12</a:t>
            </a:fld>
            <a:endParaRPr lang="en-US"/>
          </a:p>
        </p:txBody>
      </p:sp>
    </p:spTree>
    <p:extLst>
      <p:ext uri="{BB962C8B-B14F-4D97-AF65-F5344CB8AC3E}">
        <p14:creationId xmlns:p14="http://schemas.microsoft.com/office/powerpoint/2010/main" val="352035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2.xml"/><Relationship Id="rId5" Type="http://schemas.openxmlformats.org/officeDocument/2006/relationships/image" Target="../media/image39.sv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5.jp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Customer behavior Analysis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Elnaz Allahbakhshi </a:t>
            </a:r>
          </a:p>
        </p:txBody>
      </p:sp>
      <p:pic>
        <p:nvPicPr>
          <p:cNvPr id="5" name="Graphic 4" descr="Social network with solid fill">
            <a:extLst>
              <a:ext uri="{FF2B5EF4-FFF2-40B4-BE49-F238E27FC236}">
                <a16:creationId xmlns:a16="http://schemas.microsoft.com/office/drawing/2014/main" id="{62A2A0FF-F1D5-D804-D397-BDCBCF063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71700" y="1930400"/>
            <a:ext cx="3086100" cy="3086100"/>
          </a:xfrm>
          <a:prstGeom prst="rect">
            <a:avLst/>
          </a:prstGeom>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F3FB0-2716-FE3B-01BE-115024086D89}"/>
              </a:ext>
            </a:extLst>
          </p:cNvPr>
          <p:cNvSpPr>
            <a:spLocks noGrp="1"/>
          </p:cNvSpPr>
          <p:nvPr>
            <p:ph type="title"/>
          </p:nvPr>
        </p:nvSpPr>
        <p:spPr>
          <a:xfrm>
            <a:off x="550861" y="580363"/>
            <a:ext cx="6378259" cy="1333055"/>
          </a:xfrm>
        </p:spPr>
        <p:txBody>
          <a:bodyPr wrap="square" anchor="t">
            <a:normAutofit/>
          </a:bodyPr>
          <a:lstStyle/>
          <a:p>
            <a:r>
              <a:rPr lang="en-US" dirty="0"/>
              <a:t>Customers household VS spending :</a:t>
            </a:r>
          </a:p>
        </p:txBody>
      </p:sp>
      <p:pic>
        <p:nvPicPr>
          <p:cNvPr id="8" name="Content Placeholder 7">
            <a:extLst>
              <a:ext uri="{FF2B5EF4-FFF2-40B4-BE49-F238E27FC236}">
                <a16:creationId xmlns:a16="http://schemas.microsoft.com/office/drawing/2014/main" id="{5433709C-D899-87F2-281C-A76A50504D5A}"/>
              </a:ext>
            </a:extLst>
          </p:cNvPr>
          <p:cNvPicPr>
            <a:picLocks noChangeAspect="1"/>
          </p:cNvPicPr>
          <p:nvPr/>
        </p:nvPicPr>
        <p:blipFill>
          <a:blip r:embed="rId3"/>
          <a:stretch>
            <a:fillRect/>
          </a:stretch>
        </p:blipFill>
        <p:spPr>
          <a:xfrm>
            <a:off x="550862" y="2377441"/>
            <a:ext cx="7165305" cy="3421432"/>
          </a:xfrm>
          <a:custGeom>
            <a:avLst/>
            <a:gdLst/>
            <a:ahLst/>
            <a:cxnLst/>
            <a:rect l="l" t="t" r="r" b="b"/>
            <a:pathLst>
              <a:path w="5773738" h="3779838">
                <a:moveTo>
                  <a:pt x="0" y="0"/>
                </a:moveTo>
                <a:lnTo>
                  <a:pt x="5773738" y="0"/>
                </a:lnTo>
                <a:lnTo>
                  <a:pt x="5773738" y="3779838"/>
                </a:lnTo>
                <a:lnTo>
                  <a:pt x="0" y="3779838"/>
                </a:lnTo>
                <a:close/>
              </a:path>
            </a:pathLst>
          </a:custGeom>
        </p:spPr>
      </p:pic>
      <p:grpSp>
        <p:nvGrpSpPr>
          <p:cNvPr id="17" name="Group 16">
            <a:extLst>
              <a:ext uri="{FF2B5EF4-FFF2-40B4-BE49-F238E27FC236}">
                <a16:creationId xmlns:a16="http://schemas.microsoft.com/office/drawing/2014/main" id="{69AC6DD2-531E-47F5-AACD-CCE2958001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9384" y="3193023"/>
            <a:ext cx="762805" cy="734873"/>
            <a:chOff x="7950336" y="1300590"/>
            <a:chExt cx="762805" cy="734873"/>
          </a:xfrm>
        </p:grpSpPr>
        <p:sp>
          <p:nvSpPr>
            <p:cNvPr id="18" name="Freeform 5">
              <a:extLst>
                <a:ext uri="{FF2B5EF4-FFF2-40B4-BE49-F238E27FC236}">
                  <a16:creationId xmlns:a16="http://schemas.microsoft.com/office/drawing/2014/main" id="{EF09A6BA-1C22-4639-A4B1-6C45C84E0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7861121A-F98B-448C-9931-779DCA3A79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836EDA6E-6401-4293-ABF7-9CB52D878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2" name="Group 21">
            <a:extLst>
              <a:ext uri="{FF2B5EF4-FFF2-40B4-BE49-F238E27FC236}">
                <a16:creationId xmlns:a16="http://schemas.microsoft.com/office/drawing/2014/main" id="{7F2E08FF-4BA1-4E4C-9771-C2D489CE85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5711" y="3321050"/>
            <a:ext cx="1262947" cy="1335600"/>
            <a:chOff x="2678417" y="2427951"/>
            <a:chExt cx="1262947" cy="1335600"/>
          </a:xfrm>
        </p:grpSpPr>
        <p:sp>
          <p:nvSpPr>
            <p:cNvPr id="23" name="Freeform: Shape 22">
              <a:extLst>
                <a:ext uri="{FF2B5EF4-FFF2-40B4-BE49-F238E27FC236}">
                  <a16:creationId xmlns:a16="http://schemas.microsoft.com/office/drawing/2014/main" id="{BF8BFDB6-8093-41CF-BAA9-573794D788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53E7BB8E-982E-49DB-A0F8-D890253A3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Content Placeholder 11">
            <a:extLst>
              <a:ext uri="{FF2B5EF4-FFF2-40B4-BE49-F238E27FC236}">
                <a16:creationId xmlns:a16="http://schemas.microsoft.com/office/drawing/2014/main" id="{54B16A9D-346E-6060-6597-8853F4526885}"/>
              </a:ext>
            </a:extLst>
          </p:cNvPr>
          <p:cNvSpPr>
            <a:spLocks noGrp="1"/>
          </p:cNvSpPr>
          <p:nvPr>
            <p:ph idx="1"/>
          </p:nvPr>
        </p:nvSpPr>
        <p:spPr>
          <a:xfrm>
            <a:off x="7544980" y="1375300"/>
            <a:ext cx="4500562" cy="1781969"/>
          </a:xfrm>
        </p:spPr>
        <p:txBody>
          <a:bodyPr anchor="t">
            <a:normAutofit/>
          </a:bodyPr>
          <a:lstStyle/>
          <a:p>
            <a:r>
              <a:rPr lang="en-US" sz="1600" dirty="0"/>
              <a:t>Customers who has no child are significantly spending more money than customers who has kids, </a:t>
            </a:r>
          </a:p>
          <a:p>
            <a:r>
              <a:rPr lang="en-US" sz="1600" dirty="0"/>
              <a:t>Relatively its seen that the greater number of kids the less is avg spending.</a:t>
            </a:r>
          </a:p>
        </p:txBody>
      </p:sp>
      <p:sp>
        <p:nvSpPr>
          <p:cNvPr id="4" name="Date Placeholder 3">
            <a:extLst>
              <a:ext uri="{FF2B5EF4-FFF2-40B4-BE49-F238E27FC236}">
                <a16:creationId xmlns:a16="http://schemas.microsoft.com/office/drawing/2014/main" id="{AD709329-FA6E-A622-8298-73777F43E25F}"/>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26" name="Freeform: Shape 25">
            <a:extLst>
              <a:ext uri="{FF2B5EF4-FFF2-40B4-BE49-F238E27FC236}">
                <a16:creationId xmlns:a16="http://schemas.microsoft.com/office/drawing/2014/main" id="{88EE1369-5265-4B70-B20F-446F16B27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5520977"/>
            <a:ext cx="1972470" cy="1337023"/>
          </a:xfrm>
          <a:custGeom>
            <a:avLst/>
            <a:gdLst>
              <a:gd name="connsiteX0" fmla="*/ 986235 w 1972470"/>
              <a:gd name="connsiteY0" fmla="*/ 0 h 1337023"/>
              <a:gd name="connsiteX1" fmla="*/ 1972470 w 1972470"/>
              <a:gd name="connsiteY1" fmla="*/ 986235 h 1337023"/>
              <a:gd name="connsiteX2" fmla="*/ 1928131 w 1972470"/>
              <a:gd name="connsiteY2" fmla="*/ 1279512 h 1337023"/>
              <a:gd name="connsiteX3" fmla="*/ 1907081 w 1972470"/>
              <a:gd name="connsiteY3" fmla="*/ 1337023 h 1337023"/>
              <a:gd name="connsiteX4" fmla="*/ 65389 w 1972470"/>
              <a:gd name="connsiteY4" fmla="*/ 1337023 h 1337023"/>
              <a:gd name="connsiteX5" fmla="*/ 44339 w 1972470"/>
              <a:gd name="connsiteY5" fmla="*/ 1279512 h 1337023"/>
              <a:gd name="connsiteX6" fmla="*/ 0 w 1972470"/>
              <a:gd name="connsiteY6" fmla="*/ 986235 h 1337023"/>
              <a:gd name="connsiteX7" fmla="*/ 986235 w 1972470"/>
              <a:gd name="connsiteY7" fmla="*/ 0 h 1337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337023">
                <a:moveTo>
                  <a:pt x="986235" y="0"/>
                </a:moveTo>
                <a:cubicBezTo>
                  <a:pt x="1530918" y="0"/>
                  <a:pt x="1972470" y="441552"/>
                  <a:pt x="1972470" y="986235"/>
                </a:cubicBezTo>
                <a:cubicBezTo>
                  <a:pt x="1972470" y="1088363"/>
                  <a:pt x="1956947" y="1186866"/>
                  <a:pt x="1928131" y="1279512"/>
                </a:cubicBezTo>
                <a:lnTo>
                  <a:pt x="1907081" y="1337023"/>
                </a:lnTo>
                <a:lnTo>
                  <a:pt x="65389" y="1337023"/>
                </a:lnTo>
                <a:lnTo>
                  <a:pt x="44339" y="1279512"/>
                </a:lnTo>
                <a:cubicBezTo>
                  <a:pt x="15523" y="1186866"/>
                  <a:pt x="0" y="1088363"/>
                  <a:pt x="0" y="986235"/>
                </a:cubicBezTo>
                <a:cubicBezTo>
                  <a:pt x="0" y="441552"/>
                  <a:pt x="441552" y="0"/>
                  <a:pt x="986235" y="0"/>
                </a:cubicBezTo>
                <a:close/>
              </a:path>
            </a:pathLst>
          </a:custGeom>
          <a:gradFill flip="none" rotWithShape="1">
            <a:gsLst>
              <a:gs pos="100000">
                <a:schemeClr val="bg2">
                  <a:lumMod val="75000"/>
                  <a:lumOff val="25000"/>
                </a:schemeClr>
              </a:gs>
              <a:gs pos="71000">
                <a:schemeClr val="bg2">
                  <a:lumMod val="100000"/>
                </a:schemeClr>
              </a:gs>
            </a:gsLst>
            <a:path path="circle">
              <a:fillToRect l="100000" b="100000"/>
            </a:path>
            <a:tileRect t="-100000" r="-100000"/>
          </a:gradFill>
          <a:ln>
            <a:noFill/>
          </a:ln>
          <a:effectLst>
            <a:innerShdw blurRad="381000" dist="177800" dir="189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 name="Footer Placeholder 4">
            <a:extLst>
              <a:ext uri="{FF2B5EF4-FFF2-40B4-BE49-F238E27FC236}">
                <a16:creationId xmlns:a16="http://schemas.microsoft.com/office/drawing/2014/main" id="{EAB8DCDE-3393-B17C-2C3B-137CAD71D755}"/>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11F6DC1-6662-65DD-B5C4-DF6641B63624}"/>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768304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5C29-FF2F-5D61-9BE5-ED9B7113D646}"/>
              </a:ext>
            </a:extLst>
          </p:cNvPr>
          <p:cNvSpPr>
            <a:spLocks noGrp="1"/>
          </p:cNvSpPr>
          <p:nvPr>
            <p:ph type="title"/>
          </p:nvPr>
        </p:nvSpPr>
        <p:spPr/>
        <p:txBody>
          <a:bodyPr/>
          <a:lstStyle/>
          <a:p>
            <a:r>
              <a:rPr lang="en-US" dirty="0"/>
              <a:t> Age Distribution of Customers</a:t>
            </a:r>
          </a:p>
        </p:txBody>
      </p:sp>
      <p:pic>
        <p:nvPicPr>
          <p:cNvPr id="8" name="Content Placeholder 7">
            <a:extLst>
              <a:ext uri="{FF2B5EF4-FFF2-40B4-BE49-F238E27FC236}">
                <a16:creationId xmlns:a16="http://schemas.microsoft.com/office/drawing/2014/main" id="{4D61D799-4E24-C9D9-30B7-59F052C1BDD2}"/>
              </a:ext>
            </a:extLst>
          </p:cNvPr>
          <p:cNvPicPr>
            <a:picLocks noGrp="1" noChangeAspect="1"/>
          </p:cNvPicPr>
          <p:nvPr>
            <p:ph idx="1"/>
          </p:nvPr>
        </p:nvPicPr>
        <p:blipFill>
          <a:blip r:embed="rId3"/>
          <a:stretch>
            <a:fillRect/>
          </a:stretch>
        </p:blipFill>
        <p:spPr>
          <a:xfrm>
            <a:off x="2446052" y="2221412"/>
            <a:ext cx="7299896" cy="3776903"/>
          </a:xfrm>
        </p:spPr>
      </p:pic>
      <p:sp>
        <p:nvSpPr>
          <p:cNvPr id="4" name="Date Placeholder 3">
            <a:extLst>
              <a:ext uri="{FF2B5EF4-FFF2-40B4-BE49-F238E27FC236}">
                <a16:creationId xmlns:a16="http://schemas.microsoft.com/office/drawing/2014/main" id="{53641CEE-89DD-5DFC-4074-BA4C1111629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EFF21A72-63F9-9B4A-B9DD-C160BFF3277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AFAD7FF-F7F4-D892-DA5A-EAF875B47D05}"/>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912355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B8EE-3FC4-64B6-D335-EA28D9A714D0}"/>
              </a:ext>
            </a:extLst>
          </p:cNvPr>
          <p:cNvSpPr>
            <a:spLocks noGrp="1"/>
          </p:cNvSpPr>
          <p:nvPr>
            <p:ph type="title"/>
          </p:nvPr>
        </p:nvSpPr>
        <p:spPr/>
        <p:txBody>
          <a:bodyPr/>
          <a:lstStyle/>
          <a:p>
            <a:r>
              <a:rPr lang="en-US" dirty="0"/>
              <a:t>Correlation : Age vs Spendings</a:t>
            </a:r>
          </a:p>
        </p:txBody>
      </p:sp>
      <p:pic>
        <p:nvPicPr>
          <p:cNvPr id="8" name="Content Placeholder 7">
            <a:extLst>
              <a:ext uri="{FF2B5EF4-FFF2-40B4-BE49-F238E27FC236}">
                <a16:creationId xmlns:a16="http://schemas.microsoft.com/office/drawing/2014/main" id="{98AAB9C9-313D-AE05-C497-97DCE534423F}"/>
              </a:ext>
            </a:extLst>
          </p:cNvPr>
          <p:cNvPicPr>
            <a:picLocks noGrp="1" noChangeAspect="1"/>
          </p:cNvPicPr>
          <p:nvPr>
            <p:ph idx="1"/>
          </p:nvPr>
        </p:nvPicPr>
        <p:blipFill>
          <a:blip r:embed="rId3"/>
          <a:stretch>
            <a:fillRect/>
          </a:stretch>
        </p:blipFill>
        <p:spPr>
          <a:xfrm>
            <a:off x="2029799" y="2112963"/>
            <a:ext cx="8132403" cy="3979862"/>
          </a:xfrm>
        </p:spPr>
      </p:pic>
      <p:sp>
        <p:nvSpPr>
          <p:cNvPr id="4" name="Date Placeholder 3">
            <a:extLst>
              <a:ext uri="{FF2B5EF4-FFF2-40B4-BE49-F238E27FC236}">
                <a16:creationId xmlns:a16="http://schemas.microsoft.com/office/drawing/2014/main" id="{39936D68-6775-98FB-C54F-A0AB6ADFBC9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5B7EFC8E-B9C0-C913-7303-9533EBC1F2F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90DD2DB-E7DD-E70A-94F2-9A4FB7873EFF}"/>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316633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9BD9E-1B0F-5A1A-6598-348ACDA9D43B}"/>
              </a:ext>
            </a:extLst>
          </p:cNvPr>
          <p:cNvSpPr>
            <a:spLocks noGrp="1"/>
          </p:cNvSpPr>
          <p:nvPr>
            <p:ph type="title"/>
          </p:nvPr>
        </p:nvSpPr>
        <p:spPr>
          <a:xfrm>
            <a:off x="550864" y="549275"/>
            <a:ext cx="3684499" cy="1997855"/>
          </a:xfrm>
        </p:spPr>
        <p:txBody>
          <a:bodyPr wrap="square" anchor="b">
            <a:normAutofit/>
          </a:bodyPr>
          <a:lstStyle/>
          <a:p>
            <a:r>
              <a:rPr lang="en-US" sz="4400" dirty="0"/>
              <a:t>Customers Segmentation: Age Group</a:t>
            </a:r>
          </a:p>
        </p:txBody>
      </p:sp>
      <p:grpSp>
        <p:nvGrpSpPr>
          <p:cNvPr id="17" name="Group 16">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82E0E9E9-DD59-401F-1130-56FE3D863683}"/>
              </a:ext>
            </a:extLst>
          </p:cNvPr>
          <p:cNvSpPr>
            <a:spLocks noGrp="1"/>
          </p:cNvSpPr>
          <p:nvPr>
            <p:ph idx="1"/>
          </p:nvPr>
        </p:nvSpPr>
        <p:spPr>
          <a:xfrm>
            <a:off x="550863" y="2677306"/>
            <a:ext cx="3565525" cy="3415519"/>
          </a:xfrm>
        </p:spPr>
        <p:txBody>
          <a:bodyPr anchor="t">
            <a:normAutofit/>
          </a:bodyPr>
          <a:lstStyle/>
          <a:p>
            <a:r>
              <a:rPr lang="en-US" sz="1600" dirty="0"/>
              <a:t>Customers above 60 years old segmented as “Senior Adults “ </a:t>
            </a:r>
          </a:p>
          <a:p>
            <a:r>
              <a:rPr lang="en-US" sz="1600" dirty="0"/>
              <a:t>Customers who were 40 or above was grouped as “Middle Adults” </a:t>
            </a:r>
          </a:p>
          <a:p>
            <a:r>
              <a:rPr lang="en-US" sz="1600" dirty="0"/>
              <a:t>Customers below that was defined as “Adults”</a:t>
            </a:r>
          </a:p>
        </p:txBody>
      </p:sp>
      <p:pic>
        <p:nvPicPr>
          <p:cNvPr id="8" name="Content Placeholder 7">
            <a:extLst>
              <a:ext uri="{FF2B5EF4-FFF2-40B4-BE49-F238E27FC236}">
                <a16:creationId xmlns:a16="http://schemas.microsoft.com/office/drawing/2014/main" id="{D471B1FE-EA55-90BF-D729-604F83736C5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909" b="91982" l="9910" r="89910">
                        <a14:foregroundMark x1="52072" y1="8909" x2="52072" y2="8909"/>
                        <a14:foregroundMark x1="47568" y1="91982" x2="47568" y2="91982"/>
                        <a14:foregroundMark x1="49009" y1="57016" x2="49009" y2="57016"/>
                        <a14:foregroundMark x1="51171" y1="49443" x2="51171" y2="49443"/>
                        <a14:foregroundMark x1="48468" y1="44543" x2="48468" y2="44543"/>
                        <a14:foregroundMark x1="44865" y1="50334" x2="44865" y2="50334"/>
                        <a14:foregroundMark x1="41441" y1="49666" x2="41441" y2="49666"/>
                        <a14:foregroundMark x1="39820" y1="48998" x2="39820" y2="48998"/>
                        <a14:foregroundMark x1="56757" y1="49220" x2="56757" y2="49220"/>
                        <a14:foregroundMark x1="58739" y1="51670" x2="58739" y2="51670"/>
                        <a14:foregroundMark x1="59820" y1="49220" x2="59820" y2="49220"/>
                        <a14:foregroundMark x1="61261" y1="53229" x2="61261" y2="53229"/>
                        <a14:foregroundMark x1="63063" y1="49220" x2="63063" y2="49220"/>
                        <a14:foregroundMark x1="57838" y1="39421" x2="57838" y2="39421"/>
                        <a14:foregroundMark x1="50090" y1="36748" x2="50090" y2="36748"/>
                        <a14:foregroundMark x1="43784" y1="35635" x2="43784" y2="35635"/>
                        <a14:foregroundMark x1="40180" y1="37194" x2="40180" y2="37194"/>
                        <a14:foregroundMark x1="37117" y1="42539" x2="37117" y2="42539"/>
                        <a14:foregroundMark x1="37477" y1="52561" x2="37477" y2="52561"/>
                        <a14:foregroundMark x1="37477" y1="57238" x2="37477" y2="57238"/>
                        <a14:foregroundMark x1="39099" y1="59688" x2="39099" y2="59688"/>
                        <a14:foregroundMark x1="40721" y1="61247" x2="50090" y2="62584"/>
                        <a14:foregroundMark x1="42883" y1="49666" x2="61261" y2="53229"/>
                        <a14:foregroundMark x1="43964" y1="38530" x2="58919" y2="59911"/>
                        <a14:foregroundMark x1="41982" y1="39866" x2="48108" y2="66815"/>
                        <a14:foregroundMark x1="35856" y1="50780" x2="56937" y2="35857"/>
                        <a14:foregroundMark x1="43784" y1="49443" x2="62342" y2="43430"/>
                      </a14:backgroundRemoval>
                    </a14:imgEffect>
                  </a14:imgLayer>
                </a14:imgProps>
              </a:ext>
            </a:extLst>
          </a:blip>
          <a:stretch>
            <a:fillRect/>
          </a:stretch>
        </p:blipFill>
        <p:spPr>
          <a:xfrm>
            <a:off x="4550900" y="560968"/>
            <a:ext cx="7090237" cy="5736065"/>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1AAA23F4-97E5-734F-9A55-74C46B9A2E7C}"/>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Tuesday, February 2, 20XX</a:t>
            </a:r>
          </a:p>
        </p:txBody>
      </p:sp>
      <p:sp>
        <p:nvSpPr>
          <p:cNvPr id="5" name="Footer Placeholder 4">
            <a:extLst>
              <a:ext uri="{FF2B5EF4-FFF2-40B4-BE49-F238E27FC236}">
                <a16:creationId xmlns:a16="http://schemas.microsoft.com/office/drawing/2014/main" id="{98D42ED5-47A4-7687-20AE-ABFBF21826F0}"/>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5A18C2F-6BBA-9647-09FC-AA51B8616DB3}"/>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spTree>
    <p:extLst>
      <p:ext uri="{BB962C8B-B14F-4D97-AF65-F5344CB8AC3E}">
        <p14:creationId xmlns:p14="http://schemas.microsoft.com/office/powerpoint/2010/main" val="3755984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ABB8-CEFE-0C82-0D6F-C97976D44EBB}"/>
              </a:ext>
            </a:extLst>
          </p:cNvPr>
          <p:cNvSpPr>
            <a:spLocks noGrp="1"/>
          </p:cNvSpPr>
          <p:nvPr>
            <p:ph type="title"/>
          </p:nvPr>
        </p:nvSpPr>
        <p:spPr/>
        <p:txBody>
          <a:bodyPr/>
          <a:lstStyle/>
          <a:p>
            <a:r>
              <a:rPr lang="en-US" dirty="0"/>
              <a:t>Age group VS Spending</a:t>
            </a:r>
          </a:p>
        </p:txBody>
      </p:sp>
      <p:pic>
        <p:nvPicPr>
          <p:cNvPr id="8" name="Content Placeholder 7">
            <a:extLst>
              <a:ext uri="{FF2B5EF4-FFF2-40B4-BE49-F238E27FC236}">
                <a16:creationId xmlns:a16="http://schemas.microsoft.com/office/drawing/2014/main" id="{86BF778F-14EC-54B2-B661-CF44E178BB76}"/>
              </a:ext>
            </a:extLst>
          </p:cNvPr>
          <p:cNvPicPr>
            <a:picLocks noGrp="1" noChangeAspect="1"/>
          </p:cNvPicPr>
          <p:nvPr>
            <p:ph idx="1"/>
          </p:nvPr>
        </p:nvPicPr>
        <p:blipFill>
          <a:blip r:embed="rId3"/>
          <a:stretch>
            <a:fillRect/>
          </a:stretch>
        </p:blipFill>
        <p:spPr>
          <a:xfrm>
            <a:off x="1809340" y="2112963"/>
            <a:ext cx="8573321" cy="3979862"/>
          </a:xfrm>
        </p:spPr>
      </p:pic>
      <p:sp>
        <p:nvSpPr>
          <p:cNvPr id="4" name="Date Placeholder 3">
            <a:extLst>
              <a:ext uri="{FF2B5EF4-FFF2-40B4-BE49-F238E27FC236}">
                <a16:creationId xmlns:a16="http://schemas.microsoft.com/office/drawing/2014/main" id="{3C714FF0-39B2-BAD0-5B40-936B2970FE1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47F7446-17DB-3B05-BCD6-C1FFCA40B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D872F3F-821C-9641-887D-9E91EC0EAC9D}"/>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2078947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CE5A-93E2-C46D-4FCB-7E53A02ADCF2}"/>
              </a:ext>
            </a:extLst>
          </p:cNvPr>
          <p:cNvSpPr>
            <a:spLocks noGrp="1"/>
          </p:cNvSpPr>
          <p:nvPr>
            <p:ph type="title"/>
          </p:nvPr>
        </p:nvSpPr>
        <p:spPr/>
        <p:txBody>
          <a:bodyPr/>
          <a:lstStyle/>
          <a:p>
            <a:r>
              <a:rPr lang="en-US" dirty="0"/>
              <a:t>Income of customers and Spendings </a:t>
            </a:r>
          </a:p>
        </p:txBody>
      </p:sp>
      <p:pic>
        <p:nvPicPr>
          <p:cNvPr id="8" name="Content Placeholder 7">
            <a:extLst>
              <a:ext uri="{FF2B5EF4-FFF2-40B4-BE49-F238E27FC236}">
                <a16:creationId xmlns:a16="http://schemas.microsoft.com/office/drawing/2014/main" id="{20C0A313-4A50-4214-D7AB-27EC56CBD086}"/>
              </a:ext>
            </a:extLst>
          </p:cNvPr>
          <p:cNvPicPr>
            <a:picLocks noGrp="1" noChangeAspect="1"/>
          </p:cNvPicPr>
          <p:nvPr>
            <p:ph idx="1"/>
          </p:nvPr>
        </p:nvPicPr>
        <p:blipFill>
          <a:blip r:embed="rId3"/>
          <a:stretch>
            <a:fillRect/>
          </a:stretch>
        </p:blipFill>
        <p:spPr>
          <a:xfrm>
            <a:off x="204756" y="1500275"/>
            <a:ext cx="5641145" cy="2995525"/>
          </a:xfrm>
        </p:spPr>
      </p:pic>
      <p:sp>
        <p:nvSpPr>
          <p:cNvPr id="4" name="Date Placeholder 3">
            <a:extLst>
              <a:ext uri="{FF2B5EF4-FFF2-40B4-BE49-F238E27FC236}">
                <a16:creationId xmlns:a16="http://schemas.microsoft.com/office/drawing/2014/main" id="{BBFBDA4A-14D2-A334-04DD-CDFD85B8800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BD9E0CD-8C1C-72A7-E621-58C22D05024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B8DFE47-3B8F-6A2D-6FF2-1983E918F551}"/>
              </a:ext>
            </a:extLst>
          </p:cNvPr>
          <p:cNvSpPr>
            <a:spLocks noGrp="1"/>
          </p:cNvSpPr>
          <p:nvPr>
            <p:ph type="sldNum" sz="quarter" idx="12"/>
          </p:nvPr>
        </p:nvSpPr>
        <p:spPr/>
        <p:txBody>
          <a:bodyPr/>
          <a:lstStyle/>
          <a:p>
            <a:fld id="{DBA1B0FB-D917-4C8C-928F-313BD683BF39}" type="slidenum">
              <a:rPr lang="en-US" smtClean="0"/>
              <a:t>15</a:t>
            </a:fld>
            <a:endParaRPr lang="en-US"/>
          </a:p>
        </p:txBody>
      </p:sp>
      <p:pic>
        <p:nvPicPr>
          <p:cNvPr id="10" name="Picture 9">
            <a:extLst>
              <a:ext uri="{FF2B5EF4-FFF2-40B4-BE49-F238E27FC236}">
                <a16:creationId xmlns:a16="http://schemas.microsoft.com/office/drawing/2014/main" id="{00E25C19-C777-89BF-6B61-6920367B57BC}"/>
              </a:ext>
            </a:extLst>
          </p:cNvPr>
          <p:cNvPicPr>
            <a:picLocks noChangeAspect="1"/>
          </p:cNvPicPr>
          <p:nvPr/>
        </p:nvPicPr>
        <p:blipFill>
          <a:blip r:embed="rId4"/>
          <a:stretch>
            <a:fillRect/>
          </a:stretch>
        </p:blipFill>
        <p:spPr>
          <a:xfrm>
            <a:off x="5915751" y="3567993"/>
            <a:ext cx="6192976" cy="3099594"/>
          </a:xfrm>
          <a:prstGeom prst="rect">
            <a:avLst/>
          </a:prstGeom>
        </p:spPr>
      </p:pic>
      <p:cxnSp>
        <p:nvCxnSpPr>
          <p:cNvPr id="12" name="Straight Arrow Connector 11">
            <a:extLst>
              <a:ext uri="{FF2B5EF4-FFF2-40B4-BE49-F238E27FC236}">
                <a16:creationId xmlns:a16="http://schemas.microsoft.com/office/drawing/2014/main" id="{BE5963E8-CB7A-EDCA-E9FC-C2FC79F054BA}"/>
              </a:ext>
            </a:extLst>
          </p:cNvPr>
          <p:cNvCxnSpPr/>
          <p:nvPr/>
        </p:nvCxnSpPr>
        <p:spPr>
          <a:xfrm flipV="1">
            <a:off x="8229600" y="3670300"/>
            <a:ext cx="3644900" cy="2638425"/>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46382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BCDF-DF59-043F-6E0A-A571B8934BA7}"/>
              </a:ext>
            </a:extLst>
          </p:cNvPr>
          <p:cNvSpPr>
            <a:spLocks noGrp="1"/>
          </p:cNvSpPr>
          <p:nvPr>
            <p:ph type="title"/>
          </p:nvPr>
        </p:nvSpPr>
        <p:spPr/>
        <p:txBody>
          <a:bodyPr/>
          <a:lstStyle/>
          <a:p>
            <a:r>
              <a:rPr lang="en-US" dirty="0"/>
              <a:t>Average Spendings on Products </a:t>
            </a:r>
          </a:p>
        </p:txBody>
      </p:sp>
      <p:pic>
        <p:nvPicPr>
          <p:cNvPr id="8" name="Content Placeholder 7">
            <a:extLst>
              <a:ext uri="{FF2B5EF4-FFF2-40B4-BE49-F238E27FC236}">
                <a16:creationId xmlns:a16="http://schemas.microsoft.com/office/drawing/2014/main" id="{288DA14D-9D32-4D35-081C-4593F6408A3D}"/>
              </a:ext>
            </a:extLst>
          </p:cNvPr>
          <p:cNvPicPr>
            <a:picLocks noGrp="1" noChangeAspect="1"/>
          </p:cNvPicPr>
          <p:nvPr>
            <p:ph idx="1"/>
          </p:nvPr>
        </p:nvPicPr>
        <p:blipFill>
          <a:blip r:embed="rId3"/>
          <a:stretch>
            <a:fillRect/>
          </a:stretch>
        </p:blipFill>
        <p:spPr>
          <a:xfrm>
            <a:off x="1514738" y="1397000"/>
            <a:ext cx="9623162" cy="4810125"/>
          </a:xfrm>
        </p:spPr>
      </p:pic>
      <p:sp>
        <p:nvSpPr>
          <p:cNvPr id="4" name="Date Placeholder 3">
            <a:extLst>
              <a:ext uri="{FF2B5EF4-FFF2-40B4-BE49-F238E27FC236}">
                <a16:creationId xmlns:a16="http://schemas.microsoft.com/office/drawing/2014/main" id="{4718BBC6-4C86-ACC6-7E17-D7C72087E96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87F9BA8-129C-B3D7-1D06-DF792482B55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A6C4056-BE0C-2764-5580-FE6085798844}"/>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1298263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3D32-FE9A-7D22-2048-7C82B735EEC7}"/>
              </a:ext>
            </a:extLst>
          </p:cNvPr>
          <p:cNvSpPr>
            <a:spLocks noGrp="1"/>
          </p:cNvSpPr>
          <p:nvPr>
            <p:ph type="title"/>
          </p:nvPr>
        </p:nvSpPr>
        <p:spPr/>
        <p:txBody>
          <a:bodyPr/>
          <a:lstStyle/>
          <a:p>
            <a:r>
              <a:rPr lang="en-US" dirty="0"/>
              <a:t>Methods used:</a:t>
            </a:r>
          </a:p>
        </p:txBody>
      </p:sp>
      <p:sp>
        <p:nvSpPr>
          <p:cNvPr id="3" name="Content Placeholder 2">
            <a:extLst>
              <a:ext uri="{FF2B5EF4-FFF2-40B4-BE49-F238E27FC236}">
                <a16:creationId xmlns:a16="http://schemas.microsoft.com/office/drawing/2014/main" id="{955DE3F1-D804-E1DE-72AB-886B03527488}"/>
              </a:ext>
            </a:extLst>
          </p:cNvPr>
          <p:cNvSpPr>
            <a:spLocks noGrp="1"/>
          </p:cNvSpPr>
          <p:nvPr>
            <p:ph idx="1"/>
          </p:nvPr>
        </p:nvSpPr>
        <p:spPr/>
        <p:txBody>
          <a:bodyPr/>
          <a:lstStyle/>
          <a:p>
            <a:pPr marL="91440" algn="l">
              <a:lnSpc>
                <a:spcPct val="100000"/>
              </a:lnSpc>
              <a:spcBef>
                <a:spcPts val="600"/>
              </a:spcBef>
              <a:spcAft>
                <a:spcPts val="600"/>
              </a:spcAft>
              <a:buFont typeface="Arial" panose="020B0604020202020204" pitchFamily="34" charset="0"/>
              <a:buChar char="•"/>
            </a:pPr>
            <a:r>
              <a:rPr lang="en-US" b="0" i="0" dirty="0">
                <a:effectLst/>
                <a:latin typeface="-apple-system"/>
              </a:rPr>
              <a:t>In this work </a:t>
            </a:r>
            <a:r>
              <a:rPr lang="en-US" dirty="0">
                <a:latin typeface="-apple-system"/>
              </a:rPr>
              <a:t>I</a:t>
            </a:r>
            <a:r>
              <a:rPr lang="en-US" b="0" i="0" dirty="0">
                <a:effectLst/>
                <a:latin typeface="-apple-system"/>
              </a:rPr>
              <a:t> will do a cluster analysis for the problem of customer segmentation in the store</a:t>
            </a:r>
          </a:p>
          <a:p>
            <a:pPr marL="91440" algn="l">
              <a:lnSpc>
                <a:spcPct val="100000"/>
              </a:lnSpc>
              <a:spcBef>
                <a:spcPts val="600"/>
              </a:spcBef>
              <a:spcAft>
                <a:spcPts val="600"/>
              </a:spcAft>
              <a:buFont typeface="Arial" panose="020B0604020202020204" pitchFamily="34" charset="0"/>
              <a:buChar char="•"/>
            </a:pPr>
            <a:r>
              <a:rPr lang="en-US" b="0" i="0" dirty="0">
                <a:effectLst/>
                <a:latin typeface="-apple-system"/>
              </a:rPr>
              <a:t>Cluster analysis refers to an unsupervised machine learning task (when there are no labels in the dataset)</a:t>
            </a:r>
          </a:p>
          <a:p>
            <a:pPr marL="91440" algn="l">
              <a:lnSpc>
                <a:spcPct val="100000"/>
              </a:lnSpc>
              <a:spcBef>
                <a:spcPts val="600"/>
              </a:spcBef>
              <a:spcAft>
                <a:spcPts val="600"/>
              </a:spcAft>
              <a:buFont typeface="Arial" panose="020B0604020202020204" pitchFamily="34" charset="0"/>
              <a:buChar char="•"/>
            </a:pPr>
            <a:r>
              <a:rPr lang="en-US" b="0" i="0" dirty="0">
                <a:effectLst/>
                <a:latin typeface="-apple-system"/>
              </a:rPr>
              <a:t>Cluster analysis is used where we need to break the general population into different groups, where the objects in each group are most like each other. In our example, we break the general population into separate groups in order to analyze these groups separately and, for example, make recommendations for purchases for them</a:t>
            </a:r>
          </a:p>
          <a:p>
            <a:pPr marL="91440" algn="l">
              <a:lnSpc>
                <a:spcPct val="100000"/>
              </a:lnSpc>
              <a:spcBef>
                <a:spcPts val="600"/>
              </a:spcBef>
              <a:spcAft>
                <a:spcPts val="600"/>
              </a:spcAft>
              <a:buFont typeface="Arial" panose="020B0604020202020204" pitchFamily="34" charset="0"/>
              <a:buChar char="•"/>
            </a:pPr>
            <a:r>
              <a:rPr lang="en-US" b="0" i="0" dirty="0">
                <a:effectLst/>
                <a:latin typeface="-apple-system"/>
              </a:rPr>
              <a:t>As part of this work, all stages of machine learning for cluster analysis will be considered</a:t>
            </a:r>
          </a:p>
          <a:p>
            <a:pPr marL="91440" algn="l">
              <a:lnSpc>
                <a:spcPct val="100000"/>
              </a:lnSpc>
              <a:spcBef>
                <a:spcPts val="600"/>
              </a:spcBef>
              <a:spcAft>
                <a:spcPts val="600"/>
              </a:spcAft>
              <a:buFont typeface="Arial" panose="020B0604020202020204" pitchFamily="34" charset="0"/>
              <a:buChar char="•"/>
            </a:pPr>
            <a:r>
              <a:rPr lang="en-US" b="0" i="0" dirty="0">
                <a:effectLst/>
                <a:latin typeface="-apple-system"/>
              </a:rPr>
              <a:t>The goal of this work was to obtain the necessary recommendations for business based on the results of cluster analysis</a:t>
            </a:r>
          </a:p>
          <a:p>
            <a:endParaRPr lang="en-US" dirty="0"/>
          </a:p>
        </p:txBody>
      </p:sp>
      <p:sp>
        <p:nvSpPr>
          <p:cNvPr id="4" name="Date Placeholder 3">
            <a:extLst>
              <a:ext uri="{FF2B5EF4-FFF2-40B4-BE49-F238E27FC236}">
                <a16:creationId xmlns:a16="http://schemas.microsoft.com/office/drawing/2014/main" id="{082DDB4C-7797-9A83-00EC-75A55BC0F1F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0449E88E-1666-19EC-F218-CF49E196F2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DDB177C-6DC6-9D3C-1A35-CF6B1005F48D}"/>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926090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192C-2A79-1007-5CCE-D8A5C8B9CB9F}"/>
              </a:ext>
            </a:extLst>
          </p:cNvPr>
          <p:cNvSpPr>
            <a:spLocks noGrp="1"/>
          </p:cNvSpPr>
          <p:nvPr>
            <p:ph type="title"/>
          </p:nvPr>
        </p:nvSpPr>
        <p:spPr/>
        <p:txBody>
          <a:bodyPr/>
          <a:lstStyle/>
          <a:p>
            <a:r>
              <a:rPr lang="en-US" dirty="0"/>
              <a:t>Optimum Clusters Using Elbow Method</a:t>
            </a:r>
          </a:p>
        </p:txBody>
      </p:sp>
      <p:pic>
        <p:nvPicPr>
          <p:cNvPr id="8" name="Content Placeholder 7">
            <a:extLst>
              <a:ext uri="{FF2B5EF4-FFF2-40B4-BE49-F238E27FC236}">
                <a16:creationId xmlns:a16="http://schemas.microsoft.com/office/drawing/2014/main" id="{5BABF3A2-FD24-4EC9-89F1-B025E4D75434}"/>
              </a:ext>
            </a:extLst>
          </p:cNvPr>
          <p:cNvPicPr>
            <a:picLocks noGrp="1" noChangeAspect="1"/>
          </p:cNvPicPr>
          <p:nvPr>
            <p:ph idx="1"/>
          </p:nvPr>
        </p:nvPicPr>
        <p:blipFill>
          <a:blip r:embed="rId3"/>
          <a:stretch>
            <a:fillRect/>
          </a:stretch>
        </p:blipFill>
        <p:spPr>
          <a:xfrm>
            <a:off x="1714500" y="2112963"/>
            <a:ext cx="9182100" cy="3979862"/>
          </a:xfrm>
        </p:spPr>
      </p:pic>
      <p:sp>
        <p:nvSpPr>
          <p:cNvPr id="4" name="Date Placeholder 3">
            <a:extLst>
              <a:ext uri="{FF2B5EF4-FFF2-40B4-BE49-F238E27FC236}">
                <a16:creationId xmlns:a16="http://schemas.microsoft.com/office/drawing/2014/main" id="{284D4D9C-FEC1-24DE-772A-BF592B4D4727}"/>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3F06897-B341-BB77-2809-A2F5E18C65D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8836ECF-0C69-E15D-A938-2D567FCF9156}"/>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2593152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7D3F-DE06-8098-740C-D82100BB7D6B}"/>
              </a:ext>
            </a:extLst>
          </p:cNvPr>
          <p:cNvSpPr>
            <a:spLocks noGrp="1"/>
          </p:cNvSpPr>
          <p:nvPr>
            <p:ph type="title"/>
          </p:nvPr>
        </p:nvSpPr>
        <p:spPr/>
        <p:txBody>
          <a:bodyPr/>
          <a:lstStyle/>
          <a:p>
            <a:r>
              <a:rPr lang="en-US" dirty="0"/>
              <a:t>Customer Distribution based on clustering</a:t>
            </a:r>
          </a:p>
        </p:txBody>
      </p:sp>
      <p:pic>
        <p:nvPicPr>
          <p:cNvPr id="8" name="Content Placeholder 7">
            <a:extLst>
              <a:ext uri="{FF2B5EF4-FFF2-40B4-BE49-F238E27FC236}">
                <a16:creationId xmlns:a16="http://schemas.microsoft.com/office/drawing/2014/main" id="{2F9519EE-B7F9-F197-5304-06EC1C99C234}"/>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4327" b="95192" l="8389" r="89625">
                        <a14:foregroundMark x1="56071" y1="32692" x2="82561" y2="49279"/>
                        <a14:foregroundMark x1="82561" y1="49279" x2="81678" y2="48317"/>
                        <a14:foregroundMark x1="56512" y1="58413" x2="71965" y2="65385"/>
                        <a14:foregroundMark x1="9051" y1="59375" x2="9051" y2="59375"/>
                        <a14:foregroundMark x1="8609" y1="55529" x2="8609" y2="55529"/>
                        <a14:foregroundMark x1="47461" y1="7933" x2="47461" y2="7933"/>
                        <a14:foregroundMark x1="47682" y1="4327" x2="47682" y2="4327"/>
                        <a14:foregroundMark x1="61148" y1="10817" x2="61148" y2="10817"/>
                        <a14:foregroundMark x1="61148" y1="10817" x2="81236" y2="34375"/>
                        <a14:foregroundMark x1="49448" y1="6010" x2="49448" y2="6010"/>
                        <a14:foregroundMark x1="56954" y1="64423" x2="54746" y2="74038"/>
                        <a14:foregroundMark x1="41060" y1="73798" x2="34216" y2="81250"/>
                        <a14:foregroundMark x1="34216" y1="81250" x2="25166" y2="75000"/>
                        <a14:foregroundMark x1="25166" y1="75000" x2="27594" y2="68029"/>
                        <a14:foregroundMark x1="16556" y1="59615" x2="29139" y2="81731"/>
                        <a14:foregroundMark x1="29139" y1="81731" x2="44150" y2="88702"/>
                        <a14:foregroundMark x1="55408" y1="92067" x2="79029" y2="73798"/>
                        <a14:foregroundMark x1="79029" y1="73798" x2="81457" y2="70913"/>
                        <a14:foregroundMark x1="46137" y1="95192" x2="53201" y2="94231"/>
                        <a14:foregroundMark x1="13687" y1="48317" x2="27815" y2="44952"/>
                        <a14:foregroundMark x1="10155" y1="43029" x2="15011" y2="30769"/>
                        <a14:foregroundMark x1="15011" y1="30769" x2="27815" y2="18990"/>
                        <a14:foregroundMark x1="27815" y1="18990" x2="36203" y2="16346"/>
                        <a14:foregroundMark x1="32009" y1="9615" x2="44592" y2="4327"/>
                        <a14:foregroundMark x1="44592" y1="4327" x2="49448" y2="5769"/>
                        <a14:foregroundMark x1="48565" y1="50240" x2="48565" y2="50240"/>
                        <a14:foregroundMark x1="49448" y1="49519" x2="49448" y2="49519"/>
                        <a14:foregroundMark x1="49227" y1="4327" x2="49227" y2="4327"/>
                        <a14:foregroundMark x1="49227" y1="4327" x2="49227" y2="4327"/>
                      </a14:backgroundRemoval>
                    </a14:imgEffect>
                  </a14:imgLayer>
                </a14:imgProps>
              </a:ext>
            </a:extLst>
          </a:blip>
          <a:stretch>
            <a:fillRect/>
          </a:stretch>
        </p:blipFill>
        <p:spPr>
          <a:xfrm>
            <a:off x="3494088" y="1323737"/>
            <a:ext cx="5428364" cy="4984988"/>
          </a:xfrm>
        </p:spPr>
      </p:pic>
      <p:sp>
        <p:nvSpPr>
          <p:cNvPr id="4" name="Date Placeholder 3">
            <a:extLst>
              <a:ext uri="{FF2B5EF4-FFF2-40B4-BE49-F238E27FC236}">
                <a16:creationId xmlns:a16="http://schemas.microsoft.com/office/drawing/2014/main" id="{84377CEB-8A57-AF79-F29B-A70D571C5B1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E38795E-47B9-F69E-6B94-1B18DFEC539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8FA3522-6F0A-4503-C5F2-A0E190F057CE}"/>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1244571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196900"/>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194755"/>
            <a:ext cx="3565525" cy="3415519"/>
          </a:xfrm>
        </p:spPr>
        <p:txBody>
          <a:bodyPr/>
          <a:lstStyle/>
          <a:p>
            <a:r>
              <a:rPr lang="en-US" dirty="0"/>
              <a:t>Introduction </a:t>
            </a:r>
          </a:p>
          <a:p>
            <a:r>
              <a:rPr lang="en-US" dirty="0"/>
              <a:t>Business Problem and Questions</a:t>
            </a:r>
          </a:p>
          <a:p>
            <a:r>
              <a:rPr lang="en-US" dirty="0"/>
              <a:t>Data Features</a:t>
            </a:r>
          </a:p>
          <a:p>
            <a:r>
              <a:rPr lang="en-US" dirty="0"/>
              <a:t>Analysis</a:t>
            </a:r>
          </a:p>
          <a:p>
            <a:r>
              <a:rPr lang="en-US" dirty="0"/>
              <a:t>Methods used</a:t>
            </a:r>
          </a:p>
          <a:p>
            <a:r>
              <a:rPr lang="en-US" dirty="0"/>
              <a:t>Clusters</a:t>
            </a:r>
          </a:p>
          <a:p>
            <a:r>
              <a:rPr lang="en-US" dirty="0"/>
              <a:t>Recommendations and Strategies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5" name="Graphic 4" descr="Presentation with media with solid fill">
            <a:extLst>
              <a:ext uri="{FF2B5EF4-FFF2-40B4-BE49-F238E27FC236}">
                <a16:creationId xmlns:a16="http://schemas.microsoft.com/office/drawing/2014/main" id="{C27DF07E-4149-4F41-3EDA-A9BB9D34A7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8300" y="2049971"/>
            <a:ext cx="2743200" cy="2743200"/>
          </a:xfrm>
          <a:prstGeom prst="rect">
            <a:avLst/>
          </a:prstGeom>
        </p:spPr>
      </p:pic>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4046-0A5F-562E-A182-FD758E8D957A}"/>
              </a:ext>
            </a:extLst>
          </p:cNvPr>
          <p:cNvSpPr>
            <a:spLocks noGrp="1"/>
          </p:cNvSpPr>
          <p:nvPr>
            <p:ph type="title"/>
          </p:nvPr>
        </p:nvSpPr>
        <p:spPr/>
        <p:txBody>
          <a:bodyPr/>
          <a:lstStyle/>
          <a:p>
            <a:r>
              <a:rPr lang="en-US" dirty="0"/>
              <a:t>Correlation : Income vs. Spendings</a:t>
            </a:r>
          </a:p>
        </p:txBody>
      </p:sp>
      <p:pic>
        <p:nvPicPr>
          <p:cNvPr id="8" name="Content Placeholder 7">
            <a:extLst>
              <a:ext uri="{FF2B5EF4-FFF2-40B4-BE49-F238E27FC236}">
                <a16:creationId xmlns:a16="http://schemas.microsoft.com/office/drawing/2014/main" id="{73F3D89B-740C-74E1-417B-B69B1D7A5C6F}"/>
              </a:ext>
            </a:extLst>
          </p:cNvPr>
          <p:cNvPicPr>
            <a:picLocks noGrp="1" noChangeAspect="1"/>
          </p:cNvPicPr>
          <p:nvPr>
            <p:ph idx="1"/>
          </p:nvPr>
        </p:nvPicPr>
        <p:blipFill>
          <a:blip r:embed="rId3"/>
          <a:stretch>
            <a:fillRect/>
          </a:stretch>
        </p:blipFill>
        <p:spPr>
          <a:xfrm>
            <a:off x="2213302" y="1967972"/>
            <a:ext cx="8048297" cy="4124853"/>
          </a:xfrm>
        </p:spPr>
      </p:pic>
      <p:sp>
        <p:nvSpPr>
          <p:cNvPr id="4" name="Date Placeholder 3">
            <a:extLst>
              <a:ext uri="{FF2B5EF4-FFF2-40B4-BE49-F238E27FC236}">
                <a16:creationId xmlns:a16="http://schemas.microsoft.com/office/drawing/2014/main" id="{70D76304-C539-0005-C3B9-59C0D7AFC38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B798C3E-C4E7-3C26-E714-12AE5BC31DF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0BD16AE-0032-0E61-2572-34D2A93F4573}"/>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522724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69C96-8C99-9C4A-7F52-0F496A704D59}"/>
              </a:ext>
            </a:extLst>
          </p:cNvPr>
          <p:cNvSpPr>
            <a:spLocks noGrp="1"/>
          </p:cNvSpPr>
          <p:nvPr>
            <p:ph type="title"/>
          </p:nvPr>
        </p:nvSpPr>
        <p:spPr/>
        <p:txBody>
          <a:bodyPr/>
          <a:lstStyle/>
          <a:p>
            <a:r>
              <a:rPr lang="en-US" dirty="0"/>
              <a:t>Spending Habits by Clusters</a:t>
            </a:r>
          </a:p>
        </p:txBody>
      </p:sp>
      <p:pic>
        <p:nvPicPr>
          <p:cNvPr id="8" name="Content Placeholder 7">
            <a:extLst>
              <a:ext uri="{FF2B5EF4-FFF2-40B4-BE49-F238E27FC236}">
                <a16:creationId xmlns:a16="http://schemas.microsoft.com/office/drawing/2014/main" id="{6BF1F515-C947-48C9-DC1F-9B188E97389A}"/>
              </a:ext>
            </a:extLst>
          </p:cNvPr>
          <p:cNvPicPr>
            <a:picLocks noGrp="1" noChangeAspect="1"/>
          </p:cNvPicPr>
          <p:nvPr>
            <p:ph idx="1"/>
          </p:nvPr>
        </p:nvPicPr>
        <p:blipFill>
          <a:blip r:embed="rId3"/>
          <a:stretch>
            <a:fillRect/>
          </a:stretch>
        </p:blipFill>
        <p:spPr>
          <a:xfrm>
            <a:off x="2477279" y="1496979"/>
            <a:ext cx="6569884" cy="4811746"/>
          </a:xfrm>
        </p:spPr>
      </p:pic>
      <p:sp>
        <p:nvSpPr>
          <p:cNvPr id="4" name="Date Placeholder 3">
            <a:extLst>
              <a:ext uri="{FF2B5EF4-FFF2-40B4-BE49-F238E27FC236}">
                <a16:creationId xmlns:a16="http://schemas.microsoft.com/office/drawing/2014/main" id="{69DA4F31-E3C9-CF31-042E-3473E36DCF72}"/>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41F7E64-F572-8DFC-93C3-7852081BAA2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F931D2B-F35B-481E-79B5-146A29C45F04}"/>
              </a:ext>
            </a:extLst>
          </p:cNvPr>
          <p:cNvSpPr>
            <a:spLocks noGrp="1"/>
          </p:cNvSpPr>
          <p:nvPr>
            <p:ph type="sldNum" sz="quarter" idx="12"/>
          </p:nvPr>
        </p:nvSpPr>
        <p:spPr/>
        <p:txBody>
          <a:bodyPr/>
          <a:lstStyle/>
          <a:p>
            <a:fld id="{DBA1B0FB-D917-4C8C-928F-313BD683BF39}" type="slidenum">
              <a:rPr lang="en-US" smtClean="0"/>
              <a:t>21</a:t>
            </a:fld>
            <a:endParaRPr lang="en-US"/>
          </a:p>
        </p:txBody>
      </p:sp>
    </p:spTree>
    <p:extLst>
      <p:ext uri="{BB962C8B-B14F-4D97-AF65-F5344CB8AC3E}">
        <p14:creationId xmlns:p14="http://schemas.microsoft.com/office/powerpoint/2010/main" val="1501736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F3B8-8D52-A198-9BA1-5EC36A78BC04}"/>
              </a:ext>
            </a:extLst>
          </p:cNvPr>
          <p:cNvSpPr>
            <a:spLocks noGrp="1"/>
          </p:cNvSpPr>
          <p:nvPr>
            <p:ph type="title"/>
          </p:nvPr>
        </p:nvSpPr>
        <p:spPr/>
        <p:txBody>
          <a:bodyPr/>
          <a:lstStyle/>
          <a:p>
            <a:r>
              <a:rPr lang="en-US" dirty="0"/>
              <a:t>Promotions Acceptance by Clusters</a:t>
            </a:r>
          </a:p>
        </p:txBody>
      </p:sp>
      <p:pic>
        <p:nvPicPr>
          <p:cNvPr id="8" name="Content Placeholder 7">
            <a:extLst>
              <a:ext uri="{FF2B5EF4-FFF2-40B4-BE49-F238E27FC236}">
                <a16:creationId xmlns:a16="http://schemas.microsoft.com/office/drawing/2014/main" id="{56789C8B-D962-3C3B-8B55-BCA743C73DC8}"/>
              </a:ext>
            </a:extLst>
          </p:cNvPr>
          <p:cNvPicPr>
            <a:picLocks noGrp="1" noChangeAspect="1"/>
          </p:cNvPicPr>
          <p:nvPr>
            <p:ph idx="1"/>
          </p:nvPr>
        </p:nvPicPr>
        <p:blipFill>
          <a:blip r:embed="rId3"/>
          <a:stretch>
            <a:fillRect/>
          </a:stretch>
        </p:blipFill>
        <p:spPr>
          <a:xfrm>
            <a:off x="2758143" y="1646157"/>
            <a:ext cx="6254096" cy="4937999"/>
          </a:xfrm>
        </p:spPr>
      </p:pic>
      <p:sp>
        <p:nvSpPr>
          <p:cNvPr id="4" name="Date Placeholder 3">
            <a:extLst>
              <a:ext uri="{FF2B5EF4-FFF2-40B4-BE49-F238E27FC236}">
                <a16:creationId xmlns:a16="http://schemas.microsoft.com/office/drawing/2014/main" id="{788201AA-AEF5-E51E-83A8-4CEB31E7FEE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DBD0CE5-0835-DC3A-D7C5-C376BB362E5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7E7B125-7B56-CC0E-7567-F77EA6C42124}"/>
              </a:ext>
            </a:extLst>
          </p:cNvPr>
          <p:cNvSpPr>
            <a:spLocks noGrp="1"/>
          </p:cNvSpPr>
          <p:nvPr>
            <p:ph type="sldNum" sz="quarter" idx="12"/>
          </p:nvPr>
        </p:nvSpPr>
        <p:spPr/>
        <p:txBody>
          <a:bodyPr/>
          <a:lstStyle/>
          <a:p>
            <a:fld id="{DBA1B0FB-D917-4C8C-928F-313BD683BF39}" type="slidenum">
              <a:rPr lang="en-US" smtClean="0"/>
              <a:t>22</a:t>
            </a:fld>
            <a:endParaRPr lang="en-US"/>
          </a:p>
        </p:txBody>
      </p:sp>
    </p:spTree>
    <p:extLst>
      <p:ext uri="{BB962C8B-B14F-4D97-AF65-F5344CB8AC3E}">
        <p14:creationId xmlns:p14="http://schemas.microsoft.com/office/powerpoint/2010/main" val="1023372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6F02-A390-CD29-3D6C-64815CCD953B}"/>
              </a:ext>
            </a:extLst>
          </p:cNvPr>
          <p:cNvSpPr>
            <a:spLocks noGrp="1"/>
          </p:cNvSpPr>
          <p:nvPr>
            <p:ph type="title"/>
          </p:nvPr>
        </p:nvSpPr>
        <p:spPr/>
        <p:txBody>
          <a:bodyPr/>
          <a:lstStyle/>
          <a:p>
            <a:r>
              <a:rPr lang="en-US" dirty="0"/>
              <a:t>Best Performing Clusters</a:t>
            </a:r>
          </a:p>
        </p:txBody>
      </p:sp>
      <p:sp>
        <p:nvSpPr>
          <p:cNvPr id="3" name="Text Placeholder 2">
            <a:extLst>
              <a:ext uri="{FF2B5EF4-FFF2-40B4-BE49-F238E27FC236}">
                <a16:creationId xmlns:a16="http://schemas.microsoft.com/office/drawing/2014/main" id="{C10B5553-06D3-18A3-0453-925360AE0FF5}"/>
              </a:ext>
            </a:extLst>
          </p:cNvPr>
          <p:cNvSpPr>
            <a:spLocks noGrp="1"/>
          </p:cNvSpPr>
          <p:nvPr>
            <p:ph type="body" idx="1"/>
          </p:nvPr>
        </p:nvSpPr>
        <p:spPr>
          <a:xfrm>
            <a:off x="461170" y="1342196"/>
            <a:ext cx="5437186" cy="535354"/>
          </a:xfrm>
        </p:spPr>
        <p:txBody>
          <a:bodyPr/>
          <a:lstStyle/>
          <a:p>
            <a:r>
              <a:rPr lang="en-US" dirty="0"/>
              <a:t>Silver</a:t>
            </a:r>
          </a:p>
        </p:txBody>
      </p:sp>
      <p:sp>
        <p:nvSpPr>
          <p:cNvPr id="4" name="Content Placeholder 3">
            <a:extLst>
              <a:ext uri="{FF2B5EF4-FFF2-40B4-BE49-F238E27FC236}">
                <a16:creationId xmlns:a16="http://schemas.microsoft.com/office/drawing/2014/main" id="{B33AEE9A-C867-CC30-BA05-10B4D461368C}"/>
              </a:ext>
            </a:extLst>
          </p:cNvPr>
          <p:cNvSpPr>
            <a:spLocks noGrp="1"/>
          </p:cNvSpPr>
          <p:nvPr>
            <p:ph sz="half" idx="2"/>
          </p:nvPr>
        </p:nvSpPr>
        <p:spPr>
          <a:xfrm>
            <a:off x="461170" y="2027319"/>
            <a:ext cx="5429114" cy="3515555"/>
          </a:xfrm>
        </p:spPr>
        <p:txBody>
          <a:bodyPr/>
          <a:lstStyle/>
          <a:p>
            <a:r>
              <a:rPr lang="en-US" sz="2000" dirty="0"/>
              <a:t>1. Well Educated</a:t>
            </a:r>
          </a:p>
          <a:p>
            <a:r>
              <a:rPr lang="en-US" sz="2000" dirty="0"/>
              <a:t>2. Adults &amp; Middle Aged</a:t>
            </a:r>
          </a:p>
          <a:p>
            <a:r>
              <a:rPr lang="en-US" sz="2000" dirty="0"/>
              <a:t>3. No Kids</a:t>
            </a:r>
          </a:p>
          <a:p>
            <a:r>
              <a:rPr lang="en-US" sz="2000" dirty="0"/>
              <a:t>4. </a:t>
            </a:r>
            <a:r>
              <a:rPr lang="en-US" sz="1800" dirty="0"/>
              <a:t>High</a:t>
            </a:r>
            <a:r>
              <a:rPr lang="en-US" sz="2000" dirty="0"/>
              <a:t> Income</a:t>
            </a:r>
          </a:p>
          <a:p>
            <a:r>
              <a:rPr lang="en-US" sz="2000" dirty="0"/>
              <a:t>5. High Expenditure</a:t>
            </a:r>
          </a:p>
          <a:p>
            <a:r>
              <a:rPr lang="en-US" sz="2000" dirty="0"/>
              <a:t>6. More shopping</a:t>
            </a:r>
          </a:p>
          <a:p>
            <a:r>
              <a:rPr lang="en-US" sz="2000" dirty="0"/>
              <a:t>7. Positive reply to campaigns</a:t>
            </a:r>
          </a:p>
          <a:p>
            <a:pPr>
              <a:lnSpc>
                <a:spcPct val="100000"/>
              </a:lnSpc>
            </a:pPr>
            <a:r>
              <a:rPr lang="en-US" sz="2000" dirty="0"/>
              <a:t>8. Not into deals and discount</a:t>
            </a:r>
          </a:p>
        </p:txBody>
      </p:sp>
      <p:sp>
        <p:nvSpPr>
          <p:cNvPr id="5" name="Text Placeholder 4">
            <a:extLst>
              <a:ext uri="{FF2B5EF4-FFF2-40B4-BE49-F238E27FC236}">
                <a16:creationId xmlns:a16="http://schemas.microsoft.com/office/drawing/2014/main" id="{2878AE61-A3DA-E936-5F82-583BCA425F48}"/>
              </a:ext>
            </a:extLst>
          </p:cNvPr>
          <p:cNvSpPr>
            <a:spLocks noGrp="1"/>
          </p:cNvSpPr>
          <p:nvPr>
            <p:ph type="body" sz="quarter" idx="3"/>
          </p:nvPr>
        </p:nvSpPr>
        <p:spPr/>
        <p:txBody>
          <a:bodyPr/>
          <a:lstStyle/>
          <a:p>
            <a:r>
              <a:rPr lang="en-US" dirty="0"/>
              <a:t>Bronze</a:t>
            </a:r>
          </a:p>
        </p:txBody>
      </p:sp>
      <p:sp>
        <p:nvSpPr>
          <p:cNvPr id="6" name="Content Placeholder 5">
            <a:extLst>
              <a:ext uri="{FF2B5EF4-FFF2-40B4-BE49-F238E27FC236}">
                <a16:creationId xmlns:a16="http://schemas.microsoft.com/office/drawing/2014/main" id="{889A4DC2-9DB3-30ED-98E1-4DDA76328B5D}"/>
              </a:ext>
            </a:extLst>
          </p:cNvPr>
          <p:cNvSpPr>
            <a:spLocks noGrp="1"/>
          </p:cNvSpPr>
          <p:nvPr>
            <p:ph sz="quarter" idx="4"/>
          </p:nvPr>
        </p:nvSpPr>
        <p:spPr/>
        <p:txBody>
          <a:bodyPr/>
          <a:lstStyle/>
          <a:p>
            <a:r>
              <a:rPr lang="en-US" sz="2000" dirty="0"/>
              <a:t>1. Most number of customers</a:t>
            </a:r>
          </a:p>
          <a:p>
            <a:r>
              <a:rPr lang="en-US" sz="2000" dirty="0"/>
              <a:t>2. Graduates &amp; Post Graduates</a:t>
            </a:r>
          </a:p>
          <a:p>
            <a:r>
              <a:rPr lang="en-US" sz="2000" dirty="0"/>
              <a:t>3. Middle Aged &amp; Adults</a:t>
            </a:r>
          </a:p>
          <a:p>
            <a:r>
              <a:rPr lang="en-US" sz="2000" dirty="0"/>
              <a:t>4. Has 1 kid or Teen</a:t>
            </a:r>
          </a:p>
          <a:p>
            <a:r>
              <a:rPr lang="en-US" sz="2000" dirty="0"/>
              <a:t>5. Second Highest Income</a:t>
            </a:r>
          </a:p>
          <a:p>
            <a:r>
              <a:rPr lang="en-US" sz="2000" dirty="0"/>
              <a:t>6. Above Average expenditure</a:t>
            </a:r>
          </a:p>
          <a:p>
            <a:r>
              <a:rPr lang="en-US" sz="2000" dirty="0"/>
              <a:t>7. High number of purchases</a:t>
            </a:r>
          </a:p>
          <a:p>
            <a:r>
              <a:rPr lang="en-US" sz="2000" dirty="0"/>
              <a:t>8. Likes to claim deals</a:t>
            </a:r>
          </a:p>
        </p:txBody>
      </p:sp>
      <p:sp>
        <p:nvSpPr>
          <p:cNvPr id="7" name="Date Placeholder 6">
            <a:extLst>
              <a:ext uri="{FF2B5EF4-FFF2-40B4-BE49-F238E27FC236}">
                <a16:creationId xmlns:a16="http://schemas.microsoft.com/office/drawing/2014/main" id="{57A68253-8F38-BF91-C8EA-0AD1EE192F26}"/>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AA6D0E9-2CFD-F522-5378-32DD38AE97B2}"/>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CBE2BBBD-1C14-C0F0-5086-624B4FD5EF74}"/>
              </a:ext>
            </a:extLst>
          </p:cNvPr>
          <p:cNvSpPr>
            <a:spLocks noGrp="1"/>
          </p:cNvSpPr>
          <p:nvPr>
            <p:ph type="sldNum" sz="quarter" idx="12"/>
          </p:nvPr>
        </p:nvSpPr>
        <p:spPr/>
        <p:txBody>
          <a:bodyPr/>
          <a:lstStyle/>
          <a:p>
            <a:fld id="{DBA1B0FB-D917-4C8C-928F-313BD683BF39}" type="slidenum">
              <a:rPr lang="en-US" smtClean="0"/>
              <a:t>23</a:t>
            </a:fld>
            <a:endParaRPr lang="en-US"/>
          </a:p>
        </p:txBody>
      </p:sp>
    </p:spTree>
    <p:extLst>
      <p:ext uri="{BB962C8B-B14F-4D97-AF65-F5344CB8AC3E}">
        <p14:creationId xmlns:p14="http://schemas.microsoft.com/office/powerpoint/2010/main" val="137320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B969-07FC-B23D-2023-9CD07B67D05C}"/>
              </a:ext>
            </a:extLst>
          </p:cNvPr>
          <p:cNvSpPr>
            <a:spLocks noGrp="1"/>
          </p:cNvSpPr>
          <p:nvPr>
            <p:ph type="title"/>
          </p:nvPr>
        </p:nvSpPr>
        <p:spPr/>
        <p:txBody>
          <a:bodyPr/>
          <a:lstStyle/>
          <a:p>
            <a:r>
              <a:rPr lang="en-US" dirty="0"/>
              <a:t>Worst Performing Clusters</a:t>
            </a:r>
          </a:p>
        </p:txBody>
      </p:sp>
      <p:sp>
        <p:nvSpPr>
          <p:cNvPr id="3" name="Text Placeholder 2">
            <a:extLst>
              <a:ext uri="{FF2B5EF4-FFF2-40B4-BE49-F238E27FC236}">
                <a16:creationId xmlns:a16="http://schemas.microsoft.com/office/drawing/2014/main" id="{61E5CDD6-A5E1-FB61-F2FB-B64105E85BD6}"/>
              </a:ext>
            </a:extLst>
          </p:cNvPr>
          <p:cNvSpPr>
            <a:spLocks noGrp="1"/>
          </p:cNvSpPr>
          <p:nvPr>
            <p:ph type="body" idx="1"/>
          </p:nvPr>
        </p:nvSpPr>
        <p:spPr>
          <a:xfrm>
            <a:off x="542791" y="1319204"/>
            <a:ext cx="5437186" cy="535354"/>
          </a:xfrm>
        </p:spPr>
        <p:txBody>
          <a:bodyPr/>
          <a:lstStyle/>
          <a:p>
            <a:r>
              <a:rPr lang="en-US" dirty="0"/>
              <a:t>Platinum</a:t>
            </a:r>
          </a:p>
        </p:txBody>
      </p:sp>
      <p:sp>
        <p:nvSpPr>
          <p:cNvPr id="4" name="Content Placeholder 3">
            <a:extLst>
              <a:ext uri="{FF2B5EF4-FFF2-40B4-BE49-F238E27FC236}">
                <a16:creationId xmlns:a16="http://schemas.microsoft.com/office/drawing/2014/main" id="{8CAF9B88-BCFF-04D6-4EC2-478AAAA45AB3}"/>
              </a:ext>
            </a:extLst>
          </p:cNvPr>
          <p:cNvSpPr>
            <a:spLocks noGrp="1"/>
          </p:cNvSpPr>
          <p:nvPr>
            <p:ph sz="half" idx="2"/>
          </p:nvPr>
        </p:nvSpPr>
        <p:spPr/>
        <p:txBody>
          <a:bodyPr/>
          <a:lstStyle/>
          <a:p>
            <a:pPr>
              <a:lnSpc>
                <a:spcPct val="50000"/>
              </a:lnSpc>
            </a:pPr>
            <a:r>
              <a:rPr lang="en-US" dirty="0"/>
              <a:t>1. Least number of customers</a:t>
            </a:r>
          </a:p>
          <a:p>
            <a:pPr>
              <a:lnSpc>
                <a:spcPct val="50000"/>
              </a:lnSpc>
            </a:pPr>
            <a:r>
              <a:rPr lang="en-US" dirty="0"/>
              <a:t>2. Graduates &amp; post graduates</a:t>
            </a:r>
          </a:p>
          <a:p>
            <a:pPr>
              <a:lnSpc>
                <a:spcPct val="50000"/>
              </a:lnSpc>
            </a:pPr>
            <a:r>
              <a:rPr lang="en-US" dirty="0"/>
              <a:t>3. More middle aged than adults</a:t>
            </a:r>
          </a:p>
          <a:p>
            <a:pPr>
              <a:lnSpc>
                <a:spcPct val="50000"/>
              </a:lnSpc>
            </a:pPr>
            <a:r>
              <a:rPr lang="en-US" dirty="0"/>
              <a:t>4. Has 2 kids or teens</a:t>
            </a:r>
          </a:p>
          <a:p>
            <a:pPr>
              <a:lnSpc>
                <a:spcPct val="50000"/>
              </a:lnSpc>
            </a:pPr>
            <a:r>
              <a:rPr lang="en-US" dirty="0"/>
              <a:t>5. Average Income</a:t>
            </a:r>
          </a:p>
          <a:p>
            <a:pPr>
              <a:lnSpc>
                <a:spcPct val="50000"/>
              </a:lnSpc>
            </a:pPr>
            <a:r>
              <a:rPr lang="en-US" dirty="0"/>
              <a:t>6. Low expenditure</a:t>
            </a:r>
          </a:p>
          <a:p>
            <a:pPr>
              <a:lnSpc>
                <a:spcPct val="50000"/>
              </a:lnSpc>
            </a:pPr>
            <a:r>
              <a:rPr lang="en-US" dirty="0"/>
              <a:t>7. Less shopping</a:t>
            </a:r>
          </a:p>
          <a:p>
            <a:pPr>
              <a:lnSpc>
                <a:spcPct val="50000"/>
              </a:lnSpc>
            </a:pPr>
            <a:r>
              <a:rPr lang="en-US" dirty="0"/>
              <a:t>8. Not attracted towards campaigns</a:t>
            </a:r>
          </a:p>
          <a:p>
            <a:pPr>
              <a:lnSpc>
                <a:spcPct val="50000"/>
              </a:lnSpc>
            </a:pPr>
            <a:r>
              <a:rPr lang="en-US" dirty="0"/>
              <a:t>9. Into deals &amp; discounts</a:t>
            </a:r>
          </a:p>
        </p:txBody>
      </p:sp>
      <p:sp>
        <p:nvSpPr>
          <p:cNvPr id="5" name="Text Placeholder 4">
            <a:extLst>
              <a:ext uri="{FF2B5EF4-FFF2-40B4-BE49-F238E27FC236}">
                <a16:creationId xmlns:a16="http://schemas.microsoft.com/office/drawing/2014/main" id="{C8387813-958B-3B9A-5BD7-C13AFF852A91}"/>
              </a:ext>
            </a:extLst>
          </p:cNvPr>
          <p:cNvSpPr>
            <a:spLocks noGrp="1"/>
          </p:cNvSpPr>
          <p:nvPr>
            <p:ph type="body" sz="quarter" idx="3"/>
          </p:nvPr>
        </p:nvSpPr>
        <p:spPr>
          <a:xfrm>
            <a:off x="6095999" y="1319204"/>
            <a:ext cx="5436392" cy="535354"/>
          </a:xfrm>
        </p:spPr>
        <p:txBody>
          <a:bodyPr/>
          <a:lstStyle/>
          <a:p>
            <a:r>
              <a:rPr lang="en-US" dirty="0"/>
              <a:t>Gold</a:t>
            </a:r>
          </a:p>
        </p:txBody>
      </p:sp>
      <p:sp>
        <p:nvSpPr>
          <p:cNvPr id="6" name="Content Placeholder 5">
            <a:extLst>
              <a:ext uri="{FF2B5EF4-FFF2-40B4-BE49-F238E27FC236}">
                <a16:creationId xmlns:a16="http://schemas.microsoft.com/office/drawing/2014/main" id="{CA5A44F4-4DBE-D1DB-4CB5-0DBE7BDB3AFB}"/>
              </a:ext>
            </a:extLst>
          </p:cNvPr>
          <p:cNvSpPr>
            <a:spLocks noGrp="1"/>
          </p:cNvSpPr>
          <p:nvPr>
            <p:ph sz="quarter" idx="4"/>
          </p:nvPr>
        </p:nvSpPr>
        <p:spPr/>
        <p:txBody>
          <a:bodyPr/>
          <a:lstStyle/>
          <a:p>
            <a:r>
              <a:rPr lang="en-US" sz="2000" dirty="0"/>
              <a:t>1. Graduates and undergraduates</a:t>
            </a:r>
          </a:p>
          <a:p>
            <a:r>
              <a:rPr lang="en-US" sz="2000" dirty="0"/>
              <a:t>2. Large number of adults</a:t>
            </a:r>
          </a:p>
          <a:p>
            <a:r>
              <a:rPr lang="en-US" sz="2000" dirty="0"/>
              <a:t>3. Low Income</a:t>
            </a:r>
          </a:p>
          <a:p>
            <a:r>
              <a:rPr lang="en-US" sz="2000" dirty="0"/>
              <a:t>4. Has 0 or 1 children</a:t>
            </a:r>
          </a:p>
          <a:p>
            <a:r>
              <a:rPr lang="en-US" sz="2000" dirty="0"/>
              <a:t>5. Low expenditure</a:t>
            </a:r>
          </a:p>
          <a:p>
            <a:r>
              <a:rPr lang="en-US" sz="2000" dirty="0"/>
              <a:t>6. Less shopping</a:t>
            </a:r>
          </a:p>
          <a:p>
            <a:r>
              <a:rPr lang="en-US" sz="2000" dirty="0"/>
              <a:t>7. Have accepted few campaigns and deals</a:t>
            </a:r>
          </a:p>
        </p:txBody>
      </p:sp>
      <p:sp>
        <p:nvSpPr>
          <p:cNvPr id="7" name="Date Placeholder 6">
            <a:extLst>
              <a:ext uri="{FF2B5EF4-FFF2-40B4-BE49-F238E27FC236}">
                <a16:creationId xmlns:a16="http://schemas.microsoft.com/office/drawing/2014/main" id="{F64B0612-CB3D-952A-B3F7-BAD3ECE8F0F7}"/>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A7A24436-B81D-891F-3372-9DB60B95138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EE5C5AC-51C0-1604-7052-DC0915681B16}"/>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074274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resentation with org chart with solid fill">
            <a:extLst>
              <a:ext uri="{FF2B5EF4-FFF2-40B4-BE49-F238E27FC236}">
                <a16:creationId xmlns:a16="http://schemas.microsoft.com/office/drawing/2014/main" id="{3ED01272-87F0-E9DD-A44A-952A0507A5FA}"/>
              </a:ext>
            </a:extLst>
          </p:cNvPr>
          <p:cNvPicPr>
            <a:picLocks noGrp="1" noChangeAspect="1"/>
          </p:cNvPicPr>
          <p:nvPr>
            <p:ph type="pic" sz="quarter" idx="13"/>
          </p:nvPr>
        </p:nvPicPr>
        <p:blipFill>
          <a:blip r:embed="rId2">
            <a:extLst>
              <a:ext uri="{96DAC541-7B7A-43D3-8B79-37D633B846F1}">
                <asvg:svgBlip xmlns:asvg="http://schemas.microsoft.com/office/drawing/2016/SVG/main" r:embed="rId3"/>
              </a:ext>
            </a:extLst>
          </a:blip>
          <a:srcRect t="21875" b="21875"/>
          <a:stretch>
            <a:fillRect/>
          </a:stretch>
        </p:blipFill>
        <p:spPr>
          <a:xfrm>
            <a:off x="259644" y="196900"/>
            <a:ext cx="11672711" cy="6565900"/>
          </a:xfrm>
        </p:spPr>
      </p:pic>
      <p:sp>
        <p:nvSpPr>
          <p:cNvPr id="3" name="Date Placeholder 2">
            <a:extLst>
              <a:ext uri="{FF2B5EF4-FFF2-40B4-BE49-F238E27FC236}">
                <a16:creationId xmlns:a16="http://schemas.microsoft.com/office/drawing/2014/main" id="{C318D8C5-5432-B5B5-1D1D-43B4FC511BC7}"/>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EB4DC6E2-36A9-8B60-D801-50EDB3AEFC3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1658303-E5EE-917E-6063-9B134E5F7276}"/>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6" name="Title 5">
            <a:extLst>
              <a:ext uri="{FF2B5EF4-FFF2-40B4-BE49-F238E27FC236}">
                <a16:creationId xmlns:a16="http://schemas.microsoft.com/office/drawing/2014/main" id="{DE13FA17-6BED-582E-365B-A534D4FB26BE}"/>
              </a:ext>
            </a:extLst>
          </p:cNvPr>
          <p:cNvSpPr>
            <a:spLocks noGrp="1"/>
          </p:cNvSpPr>
          <p:nvPr>
            <p:ph type="ctrTitle"/>
          </p:nvPr>
        </p:nvSpPr>
        <p:spPr/>
        <p:txBody>
          <a:bodyPr/>
          <a:lstStyle/>
          <a:p>
            <a:r>
              <a:rPr lang="en-US" dirty="0"/>
              <a:t>Answer to the Questions </a:t>
            </a:r>
          </a:p>
        </p:txBody>
      </p:sp>
    </p:spTree>
    <p:extLst>
      <p:ext uri="{BB962C8B-B14F-4D97-AF65-F5344CB8AC3E}">
        <p14:creationId xmlns:p14="http://schemas.microsoft.com/office/powerpoint/2010/main" val="115490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C92B-5481-49A4-C1FE-86F977A6198E}"/>
              </a:ext>
            </a:extLst>
          </p:cNvPr>
          <p:cNvSpPr>
            <a:spLocks noGrp="1"/>
          </p:cNvSpPr>
          <p:nvPr>
            <p:ph type="title"/>
          </p:nvPr>
        </p:nvSpPr>
        <p:spPr/>
        <p:txBody>
          <a:bodyPr/>
          <a:lstStyle/>
          <a:p>
            <a:r>
              <a:rPr lang="en-US" dirty="0"/>
              <a:t>What are the characteristics of customer statistics?</a:t>
            </a:r>
          </a:p>
        </p:txBody>
      </p:sp>
      <p:sp>
        <p:nvSpPr>
          <p:cNvPr id="3" name="Content Placeholder 2">
            <a:extLst>
              <a:ext uri="{FF2B5EF4-FFF2-40B4-BE49-F238E27FC236}">
                <a16:creationId xmlns:a16="http://schemas.microsoft.com/office/drawing/2014/main" id="{348D460C-BF16-CAAE-85CF-3319B6FF75B4}"/>
              </a:ext>
            </a:extLst>
          </p:cNvPr>
          <p:cNvSpPr>
            <a:spLocks noGrp="1"/>
          </p:cNvSpPr>
          <p:nvPr>
            <p:ph idx="1"/>
          </p:nvPr>
        </p:nvSpPr>
        <p:spPr/>
        <p:txBody>
          <a:bodyPr/>
          <a:lstStyle/>
          <a:p>
            <a:r>
              <a:rPr lang="en-US" dirty="0"/>
              <a:t>The company's customers are mostly married. There are more middle-aged adults, aged between 40 and 60 and most of them would like to have one child. Most of the customers hold a college degree and their income is mostly between 25,000 and 85,000</a:t>
            </a:r>
          </a:p>
        </p:txBody>
      </p:sp>
      <p:sp>
        <p:nvSpPr>
          <p:cNvPr id="4" name="Date Placeholder 3">
            <a:extLst>
              <a:ext uri="{FF2B5EF4-FFF2-40B4-BE49-F238E27FC236}">
                <a16:creationId xmlns:a16="http://schemas.microsoft.com/office/drawing/2014/main" id="{66CAA2D7-3C2E-33F7-D550-A5830D30CAC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9F22DCA1-B8AA-647B-F8AB-37E24DB201D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554B54-AB58-E1D6-620F-BA36059E5F9A}"/>
              </a:ext>
            </a:extLst>
          </p:cNvPr>
          <p:cNvSpPr>
            <a:spLocks noGrp="1"/>
          </p:cNvSpPr>
          <p:nvPr>
            <p:ph type="sldNum" sz="quarter" idx="12"/>
          </p:nvPr>
        </p:nvSpPr>
        <p:spPr/>
        <p:txBody>
          <a:bodyPr/>
          <a:lstStyle/>
          <a:p>
            <a:fld id="{DBA1B0FB-D917-4C8C-928F-313BD683BF39}" type="slidenum">
              <a:rPr lang="en-US" smtClean="0"/>
              <a:t>26</a:t>
            </a:fld>
            <a:endParaRPr lang="en-US"/>
          </a:p>
        </p:txBody>
      </p:sp>
    </p:spTree>
    <p:extLst>
      <p:ext uri="{BB962C8B-B14F-4D97-AF65-F5344CB8AC3E}">
        <p14:creationId xmlns:p14="http://schemas.microsoft.com/office/powerpoint/2010/main" val="3282350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BFFD-888F-5E5A-AE5D-6FD08F1FD1BC}"/>
              </a:ext>
            </a:extLst>
          </p:cNvPr>
          <p:cNvSpPr>
            <a:spLocks noGrp="1"/>
          </p:cNvSpPr>
          <p:nvPr>
            <p:ph type="title"/>
          </p:nvPr>
        </p:nvSpPr>
        <p:spPr/>
        <p:txBody>
          <a:bodyPr/>
          <a:lstStyle/>
          <a:p>
            <a:r>
              <a:rPr lang="en-US" dirty="0"/>
              <a:t>What are the customer's shopping habits?</a:t>
            </a:r>
          </a:p>
        </p:txBody>
      </p:sp>
      <p:sp>
        <p:nvSpPr>
          <p:cNvPr id="3" name="Content Placeholder 2">
            <a:extLst>
              <a:ext uri="{FF2B5EF4-FFF2-40B4-BE49-F238E27FC236}">
                <a16:creationId xmlns:a16="http://schemas.microsoft.com/office/drawing/2014/main" id="{71B16E20-78C4-C8D5-0A2B-9EC743D5720A}"/>
              </a:ext>
            </a:extLst>
          </p:cNvPr>
          <p:cNvSpPr>
            <a:spLocks noGrp="1"/>
          </p:cNvSpPr>
          <p:nvPr>
            <p:ph idx="1"/>
          </p:nvPr>
        </p:nvSpPr>
        <p:spPr/>
        <p:txBody>
          <a:bodyPr/>
          <a:lstStyle/>
          <a:p>
            <a:r>
              <a:rPr lang="en-US" dirty="0"/>
              <a:t>Customers have spent more on wine and meat products. Those who do not have children have spent more than those who have children. Single spend more than one with a partner. Middle-aged adults have spent more than any other age group. In-store shopping is the preferred channel for buying among customers. Web and Catalog Purchasing also has potential.</a:t>
            </a:r>
          </a:p>
        </p:txBody>
      </p:sp>
      <p:sp>
        <p:nvSpPr>
          <p:cNvPr id="4" name="Date Placeholder 3">
            <a:extLst>
              <a:ext uri="{FF2B5EF4-FFF2-40B4-BE49-F238E27FC236}">
                <a16:creationId xmlns:a16="http://schemas.microsoft.com/office/drawing/2014/main" id="{5E5B632A-A591-0C68-AED4-D710E111665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2411AAA6-D6DF-D1E5-FBC8-01FD7F0402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C918BFA-F77F-AD21-DFA7-D835C4A7B425}"/>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675280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AD09-D94D-9394-FE9F-D6DEB1BF5948}"/>
              </a:ext>
            </a:extLst>
          </p:cNvPr>
          <p:cNvSpPr>
            <a:spLocks noGrp="1"/>
          </p:cNvSpPr>
          <p:nvPr>
            <p:ph type="title"/>
          </p:nvPr>
        </p:nvSpPr>
        <p:spPr/>
        <p:txBody>
          <a:bodyPr/>
          <a:lstStyle/>
          <a:p>
            <a:r>
              <a:rPr lang="en-US" dirty="0"/>
              <a:t>Are there some products that need more marketing?</a:t>
            </a:r>
          </a:p>
        </p:txBody>
      </p:sp>
      <p:sp>
        <p:nvSpPr>
          <p:cNvPr id="3" name="Content Placeholder 2">
            <a:extLst>
              <a:ext uri="{FF2B5EF4-FFF2-40B4-BE49-F238E27FC236}">
                <a16:creationId xmlns:a16="http://schemas.microsoft.com/office/drawing/2014/main" id="{8818A5AF-4ED8-C331-8CCE-FFDCBB81F733}"/>
              </a:ext>
            </a:extLst>
          </p:cNvPr>
          <p:cNvSpPr>
            <a:spLocks noGrp="1"/>
          </p:cNvSpPr>
          <p:nvPr>
            <p:ph idx="1"/>
          </p:nvPr>
        </p:nvSpPr>
        <p:spPr/>
        <p:txBody>
          <a:bodyPr/>
          <a:lstStyle/>
          <a:p>
            <a:r>
              <a:rPr lang="en-US" dirty="0"/>
              <a:t>Sweet and Fruit products require effective marketing. Companies need to do promotions for these products in order to increase revenue from these products. A basket of products with the fewest sales combined with the products that sell the most can be effective.</a:t>
            </a:r>
          </a:p>
          <a:p>
            <a:endParaRPr lang="en-US" dirty="0"/>
          </a:p>
        </p:txBody>
      </p:sp>
      <p:sp>
        <p:nvSpPr>
          <p:cNvPr id="4" name="Date Placeholder 3">
            <a:extLst>
              <a:ext uri="{FF2B5EF4-FFF2-40B4-BE49-F238E27FC236}">
                <a16:creationId xmlns:a16="http://schemas.microsoft.com/office/drawing/2014/main" id="{8526174A-D5CF-7CD7-BE47-D7982928290E}"/>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063F6FC7-D1C3-33BD-503A-B98CC68F99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82D645A-563D-C213-E549-D216C8F61935}"/>
              </a:ext>
            </a:extLst>
          </p:cNvPr>
          <p:cNvSpPr>
            <a:spLocks noGrp="1"/>
          </p:cNvSpPr>
          <p:nvPr>
            <p:ph type="sldNum" sz="quarter" idx="12"/>
          </p:nvPr>
        </p:nvSpPr>
        <p:spPr/>
        <p:txBody>
          <a:bodyPr/>
          <a:lstStyle/>
          <a:p>
            <a:fld id="{DBA1B0FB-D917-4C8C-928F-313BD683BF39}" type="slidenum">
              <a:rPr lang="en-US" smtClean="0"/>
              <a:t>28</a:t>
            </a:fld>
            <a:endParaRPr lang="en-US"/>
          </a:p>
        </p:txBody>
      </p:sp>
    </p:spTree>
    <p:extLst>
      <p:ext uri="{BB962C8B-B14F-4D97-AF65-F5344CB8AC3E}">
        <p14:creationId xmlns:p14="http://schemas.microsoft.com/office/powerpoint/2010/main" val="13784647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26E-EC96-4F1F-3F48-C7150BB488FF}"/>
              </a:ext>
            </a:extLst>
          </p:cNvPr>
          <p:cNvSpPr>
            <a:spLocks noGrp="1"/>
          </p:cNvSpPr>
          <p:nvPr>
            <p:ph type="title"/>
          </p:nvPr>
        </p:nvSpPr>
        <p:spPr/>
        <p:txBody>
          <a:bodyPr/>
          <a:lstStyle/>
          <a:p>
            <a:r>
              <a:rPr lang="en-US" dirty="0"/>
              <a:t>How can marketing be made effective?</a:t>
            </a:r>
          </a:p>
        </p:txBody>
      </p:sp>
      <p:sp>
        <p:nvSpPr>
          <p:cNvPr id="3" name="Content Placeholder 2">
            <a:extLst>
              <a:ext uri="{FF2B5EF4-FFF2-40B4-BE49-F238E27FC236}">
                <a16:creationId xmlns:a16="http://schemas.microsoft.com/office/drawing/2014/main" id="{2EE38823-5EC6-25EF-3AA6-1E5745E32A68}"/>
              </a:ext>
            </a:extLst>
          </p:cNvPr>
          <p:cNvSpPr>
            <a:spLocks noGrp="1"/>
          </p:cNvSpPr>
          <p:nvPr>
            <p:ph idx="1"/>
          </p:nvPr>
        </p:nvSpPr>
        <p:spPr/>
        <p:txBody>
          <a:bodyPr/>
          <a:lstStyle/>
          <a:p>
            <a:r>
              <a:rPr lang="en-US" dirty="0"/>
              <a:t>As a marketing recommendation, give coupons to existing and high-spending customers. Marketing of low-cost products and products offered to low-income and low-spending customers. Web buying has some potential. To unlock this, give a special discount to customers who register on the company's website</a:t>
            </a:r>
          </a:p>
          <a:p>
            <a:endParaRPr lang="en-US" dirty="0"/>
          </a:p>
        </p:txBody>
      </p:sp>
      <p:sp>
        <p:nvSpPr>
          <p:cNvPr id="4" name="Date Placeholder 3">
            <a:extLst>
              <a:ext uri="{FF2B5EF4-FFF2-40B4-BE49-F238E27FC236}">
                <a16:creationId xmlns:a16="http://schemas.microsoft.com/office/drawing/2014/main" id="{45E04DB8-C5E2-D96B-9419-7A5C5E90A95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B303BA3-3381-2B9D-588D-87C0B8CDEB7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47AFB06-B4A0-3FCA-73C1-68ED2FBDB43F}"/>
              </a:ext>
            </a:extLst>
          </p:cNvPr>
          <p:cNvSpPr>
            <a:spLocks noGrp="1"/>
          </p:cNvSpPr>
          <p:nvPr>
            <p:ph type="sldNum" sz="quarter" idx="12"/>
          </p:nvPr>
        </p:nvSpPr>
        <p:spPr/>
        <p:txBody>
          <a:bodyPr/>
          <a:lstStyle/>
          <a:p>
            <a:fld id="{DBA1B0FB-D917-4C8C-928F-313BD683BF39}" type="slidenum">
              <a:rPr lang="en-US" smtClean="0"/>
              <a:t>29</a:t>
            </a:fld>
            <a:endParaRPr lang="en-US"/>
          </a:p>
        </p:txBody>
      </p:sp>
    </p:spTree>
    <p:extLst>
      <p:ext uri="{BB962C8B-B14F-4D97-AF65-F5344CB8AC3E}">
        <p14:creationId xmlns:p14="http://schemas.microsoft.com/office/powerpoint/2010/main" val="633219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0" y="3713653"/>
            <a:ext cx="3179763" cy="1562959"/>
          </a:xfrm>
        </p:spPr>
        <p:txBody>
          <a:bodyPr/>
          <a:lstStyle/>
          <a:p>
            <a:r>
              <a:rPr lang="en-US" sz="4000"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2350800"/>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2350800"/>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2350800"/>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2350800"/>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847976" y="2891208"/>
            <a:ext cx="9344024" cy="5497800"/>
          </a:xfrm>
          <a:noFill/>
        </p:spPr>
        <p:txBody>
          <a:bodyPr>
            <a:normAutofit/>
          </a:bodyPr>
          <a:lstStyle/>
          <a:p>
            <a:pPr algn="l"/>
            <a:r>
              <a:rPr lang="en-US" b="0" i="0" dirty="0">
                <a:effectLst/>
                <a:latin typeface="Times New Roman" panose="02020603050405020304" pitchFamily="18" charset="0"/>
              </a:rPr>
              <a:t>Customer Personality Analysis is a detailed analysis of a company’s ideal customers. </a:t>
            </a:r>
          </a:p>
          <a:p>
            <a:pPr algn="l"/>
            <a:r>
              <a:rPr lang="en-US" b="0" i="0" dirty="0">
                <a:effectLst/>
                <a:latin typeface="Times New Roman" panose="02020603050405020304" pitchFamily="18" charset="0"/>
              </a:rPr>
              <a:t>It helps a business to better understand its customers and makes it easier for them to modify products according to the specific needs, behaviors and concerns of different types of customers.</a:t>
            </a:r>
            <a:endParaRPr lang="en-US" b="0" i="0" dirty="0">
              <a:effectLst/>
              <a:latin typeface="-apple-system"/>
            </a:endParaRPr>
          </a:p>
          <a:p>
            <a:pPr algn="l"/>
            <a:r>
              <a:rPr lang="en-US" b="0" i="0" dirty="0">
                <a:effectLst/>
                <a:latin typeface="Times New Roman" panose="02020603050405020304" pitchFamily="18" charset="0"/>
              </a:rPr>
              <a:t>Customer personality analysis helps a business to modify its product based on its target customers from different types of customer segments. For example, instead of spending money to market a new product to every customer in the company’s database, a company can analyze which customer segment is most likely to buy the product and then market the product only on that segment.</a:t>
            </a:r>
            <a:endParaRPr lang="en-US" b="0" i="0" dirty="0">
              <a:effectLst/>
              <a:latin typeface="-apple-system"/>
            </a:endParaRPr>
          </a:p>
          <a:p>
            <a:pPr marL="91440" algn="l">
              <a:lnSpc>
                <a:spcPct val="100000"/>
              </a:lnSpc>
              <a:spcBef>
                <a:spcPts val="600"/>
              </a:spcBef>
              <a:spcAft>
                <a:spcPts val="600"/>
              </a:spcAft>
              <a:buFont typeface="Arial" panose="020B0604020202020204" pitchFamily="34" charset="0"/>
              <a:buChar char="•"/>
            </a:pPr>
            <a:endParaRPr lang="en-US" b="0" i="0" dirty="0">
              <a:effectLst/>
              <a:latin typeface="-apple-system"/>
            </a:endParaRP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pic>
        <p:nvPicPr>
          <p:cNvPr id="8" name="Graphic 7" descr="Presentation with checklist with solid fill">
            <a:extLst>
              <a:ext uri="{FF2B5EF4-FFF2-40B4-BE49-F238E27FC236}">
                <a16:creationId xmlns:a16="http://schemas.microsoft.com/office/drawing/2014/main" id="{79DC65EF-1FA3-06BB-B544-7DC143D445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14652" y="1937752"/>
            <a:ext cx="3180348" cy="3180348"/>
          </a:xfrm>
          <a:prstGeom prst="rect">
            <a:avLst/>
          </a:prstGeom>
        </p:spPr>
      </p:pic>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Freeform: Shape 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2" name="Group 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3" name="Freeform: Shape 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Oval 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7" name="Rectangle 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Questions with solid fill">
            <a:extLst>
              <a:ext uri="{FF2B5EF4-FFF2-40B4-BE49-F238E27FC236}">
                <a16:creationId xmlns:a16="http://schemas.microsoft.com/office/drawing/2014/main" id="{6B6209F2-ED61-0922-8AEC-9F3F8C8C139A}"/>
              </a:ext>
            </a:extLst>
          </p:cNvPr>
          <p:cNvPicPr>
            <a:picLocks noChangeAspect="1"/>
          </p:cNvPicPr>
          <p:nvPr/>
        </p:nvPicPr>
        <p:blipFill>
          <a:blip r:embed="rId3">
            <a:alphaModFix amt="40000"/>
            <a:extLst>
              <a:ext uri="{96DAC541-7B7A-43D3-8B79-37D633B846F1}">
                <asvg:svgBlip xmlns:asvg="http://schemas.microsoft.com/office/drawing/2016/SVG/main" r:embed="rId4"/>
              </a:ext>
            </a:extLst>
          </a:blip>
          <a:stretch>
            <a:fillRect/>
          </a:stretch>
        </p:blipFill>
        <p:spPr>
          <a:xfrm>
            <a:off x="550863" y="716396"/>
            <a:ext cx="5425208" cy="5425208"/>
          </a:xfrm>
          <a:custGeom>
            <a:avLst/>
            <a:gdLst/>
            <a:ahLst/>
            <a:cxnLst/>
            <a:rect l="l" t="t" r="r" b="b"/>
            <a:pathLst>
              <a:path w="6098400" h="6858000">
                <a:moveTo>
                  <a:pt x="0" y="0"/>
                </a:moveTo>
                <a:lnTo>
                  <a:pt x="6098400" y="0"/>
                </a:lnTo>
                <a:lnTo>
                  <a:pt x="6098400" y="6858000"/>
                </a:lnTo>
                <a:lnTo>
                  <a:pt x="0" y="6858000"/>
                </a:lnTo>
                <a:close/>
              </a:path>
            </a:pathLst>
          </a:custGeo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a:t>Business Problem &amp; Questions</a:t>
            </a:r>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6203950" y="1900584"/>
            <a:ext cx="5437188" cy="3058418"/>
          </a:xfrm>
          <a:custGeom>
            <a:avLst/>
            <a:gdLst/>
            <a:ahLst/>
            <a:cxnLst/>
            <a:rect l="l" t="t" r="r" b="b"/>
            <a:pathLst>
              <a:path w="6922273" h="4225290">
                <a:moveTo>
                  <a:pt x="0" y="0"/>
                </a:moveTo>
                <a:lnTo>
                  <a:pt x="6922273" y="0"/>
                </a:lnTo>
                <a:lnTo>
                  <a:pt x="6922273" y="4225290"/>
                </a:lnTo>
                <a:lnTo>
                  <a:pt x="0" y="4225290"/>
                </a:lnTo>
                <a:close/>
              </a:path>
            </a:pathLst>
          </a:custGeom>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41A6-5257-D832-7119-87A43C9F94C3}"/>
              </a:ext>
            </a:extLst>
          </p:cNvPr>
          <p:cNvSpPr>
            <a:spLocks noGrp="1"/>
          </p:cNvSpPr>
          <p:nvPr>
            <p:ph type="title"/>
          </p:nvPr>
        </p:nvSpPr>
        <p:spPr/>
        <p:txBody>
          <a:bodyPr/>
          <a:lstStyle/>
          <a:p>
            <a:r>
              <a:rPr lang="en-US" dirty="0"/>
              <a:t>How to make Marketing strategies !</a:t>
            </a:r>
          </a:p>
        </p:txBody>
      </p:sp>
      <p:sp>
        <p:nvSpPr>
          <p:cNvPr id="3" name="Content Placeholder 2">
            <a:extLst>
              <a:ext uri="{FF2B5EF4-FFF2-40B4-BE49-F238E27FC236}">
                <a16:creationId xmlns:a16="http://schemas.microsoft.com/office/drawing/2014/main" id="{3C276F60-F358-A832-C346-54679F82078B}"/>
              </a:ext>
            </a:extLst>
          </p:cNvPr>
          <p:cNvSpPr>
            <a:spLocks noGrp="1"/>
          </p:cNvSpPr>
          <p:nvPr>
            <p:ph idx="1"/>
          </p:nvPr>
        </p:nvSpPr>
        <p:spPr/>
        <p:txBody>
          <a:bodyPr/>
          <a:lstStyle/>
          <a:p>
            <a:pPr rtl="0">
              <a:buFont typeface="Arial" panose="020B0604020202020204" pitchFamily="34" charset="0"/>
              <a:buChar char="•"/>
            </a:pPr>
            <a:r>
              <a:rPr lang="en-US" sz="3200" dirty="0"/>
              <a:t>What are the characteristics of customer statistics?</a:t>
            </a:r>
          </a:p>
          <a:p>
            <a:pPr rtl="0">
              <a:buFont typeface="Arial" panose="020B0604020202020204" pitchFamily="34" charset="0"/>
              <a:buChar char="•"/>
            </a:pPr>
            <a:r>
              <a:rPr lang="en-US" sz="3200" dirty="0"/>
              <a:t>What are the customer's shopping habits?</a:t>
            </a:r>
          </a:p>
          <a:p>
            <a:pPr rtl="0">
              <a:buFont typeface="Arial" panose="020B0604020202020204" pitchFamily="34" charset="0"/>
              <a:buChar char="•"/>
            </a:pPr>
            <a:r>
              <a:rPr lang="en-US" sz="3200" dirty="0"/>
              <a:t>Are there some products that need more marketing?</a:t>
            </a:r>
          </a:p>
          <a:p>
            <a:pPr rtl="0">
              <a:buFont typeface="Arial" panose="020B0604020202020204" pitchFamily="34" charset="0"/>
              <a:buChar char="•"/>
            </a:pPr>
            <a:r>
              <a:rPr lang="en-US" sz="3200" dirty="0"/>
              <a:t>How can marketing be made effective?</a:t>
            </a:r>
          </a:p>
          <a:p>
            <a:endParaRPr lang="en-US" dirty="0"/>
          </a:p>
        </p:txBody>
      </p:sp>
      <p:sp>
        <p:nvSpPr>
          <p:cNvPr id="4" name="Date Placeholder 3">
            <a:extLst>
              <a:ext uri="{FF2B5EF4-FFF2-40B4-BE49-F238E27FC236}">
                <a16:creationId xmlns:a16="http://schemas.microsoft.com/office/drawing/2014/main" id="{945DF85A-6930-0D47-5A74-97860D513015}"/>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B10CE38-53D9-B166-2CE8-525E28E01D2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70E8C46-8E4A-8BE2-3FB9-B7A9424F2706}"/>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218790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2A21-51F9-2B56-ACD5-E87BB2505F5E}"/>
              </a:ext>
            </a:extLst>
          </p:cNvPr>
          <p:cNvSpPr>
            <a:spLocks noGrp="1"/>
          </p:cNvSpPr>
          <p:nvPr>
            <p:ph type="title"/>
          </p:nvPr>
        </p:nvSpPr>
        <p:spPr/>
        <p:txBody>
          <a:bodyPr/>
          <a:lstStyle/>
          <a:p>
            <a:r>
              <a:rPr lang="en-US" dirty="0"/>
              <a:t>Data Features: </a:t>
            </a:r>
          </a:p>
        </p:txBody>
      </p:sp>
      <p:sp>
        <p:nvSpPr>
          <p:cNvPr id="3" name="Content Placeholder 2">
            <a:extLst>
              <a:ext uri="{FF2B5EF4-FFF2-40B4-BE49-F238E27FC236}">
                <a16:creationId xmlns:a16="http://schemas.microsoft.com/office/drawing/2014/main" id="{0CC62329-9406-2D0B-8A6E-242B32538BD9}"/>
              </a:ext>
            </a:extLst>
          </p:cNvPr>
          <p:cNvSpPr>
            <a:spLocks noGrp="1"/>
          </p:cNvSpPr>
          <p:nvPr>
            <p:ph idx="1"/>
          </p:nvPr>
        </p:nvSpPr>
        <p:spPr/>
        <p:txBody>
          <a:bodyPr/>
          <a:lstStyle/>
          <a:p>
            <a:r>
              <a:rPr lang="en-US" dirty="0"/>
              <a:t>People </a:t>
            </a:r>
          </a:p>
          <a:p>
            <a:r>
              <a:rPr lang="en-US" dirty="0"/>
              <a:t>Products </a:t>
            </a:r>
          </a:p>
          <a:p>
            <a:r>
              <a:rPr lang="en-US" dirty="0"/>
              <a:t>Promotions </a:t>
            </a:r>
          </a:p>
          <a:p>
            <a:r>
              <a:rPr lang="en-US" dirty="0"/>
              <a:t>Places </a:t>
            </a:r>
          </a:p>
          <a:p>
            <a:endParaRPr lang="en-US" dirty="0"/>
          </a:p>
        </p:txBody>
      </p:sp>
      <p:sp>
        <p:nvSpPr>
          <p:cNvPr id="4" name="Date Placeholder 3">
            <a:extLst>
              <a:ext uri="{FF2B5EF4-FFF2-40B4-BE49-F238E27FC236}">
                <a16:creationId xmlns:a16="http://schemas.microsoft.com/office/drawing/2014/main" id="{E4AF27F0-777D-A50B-4C03-EB5AB0DA20C9}"/>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E4B343B8-C014-EBBA-CF60-DDD5210C10A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827A1C9-2A9C-056B-0753-754D3DB0E292}"/>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74285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Analysis </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F298-2E84-6282-9BA0-C64D32609B8F}"/>
              </a:ext>
            </a:extLst>
          </p:cNvPr>
          <p:cNvSpPr>
            <a:spLocks noGrp="1"/>
          </p:cNvSpPr>
          <p:nvPr>
            <p:ph type="title"/>
          </p:nvPr>
        </p:nvSpPr>
        <p:spPr/>
        <p:txBody>
          <a:bodyPr/>
          <a:lstStyle/>
          <a:p>
            <a:r>
              <a:rPr lang="en-US" dirty="0"/>
              <a:t>Demographic of Customers : </a:t>
            </a:r>
          </a:p>
        </p:txBody>
      </p:sp>
      <p:pic>
        <p:nvPicPr>
          <p:cNvPr id="8" name="Content Placeholder 7">
            <a:extLst>
              <a:ext uri="{FF2B5EF4-FFF2-40B4-BE49-F238E27FC236}">
                <a16:creationId xmlns:a16="http://schemas.microsoft.com/office/drawing/2014/main" id="{EC1887DA-B878-5343-5E8A-DD6F8444EB86}"/>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9955" b="93213" l="9836" r="89982">
                        <a14:foregroundMark x1="46448" y1="93213" x2="46448" y2="93213"/>
                        <a14:foregroundMark x1="32058" y1="45701" x2="32058" y2="45701"/>
                        <a14:foregroundMark x1="22951" y1="50905" x2="22951" y2="50905"/>
                        <a14:foregroundMark x1="21676" y1="43665" x2="21676" y2="43665"/>
                        <a14:foregroundMark x1="30965" y1="30543" x2="30965" y2="30543"/>
                        <a14:foregroundMark x1="38434" y1="59502" x2="38434" y2="59502"/>
                        <a14:foregroundMark x1="38798" y1="61765" x2="38798" y2="61765"/>
                        <a14:foregroundMark x1="36794" y1="54977" x2="36794" y2="54977"/>
                        <a14:foregroundMark x1="27687" y1="53620" x2="27687" y2="53620"/>
                        <a14:foregroundMark x1="28780" y1="61538" x2="28780" y2="61538"/>
                        <a14:foregroundMark x1="24772" y1="62670" x2="24772" y2="62670"/>
                        <a14:foregroundMark x1="21494" y1="58145" x2="21494" y2="58145"/>
                        <a14:foregroundMark x1="17668" y1="52941" x2="17668" y2="52941"/>
                        <a14:foregroundMark x1="22769" y1="77149" x2="22769" y2="77149"/>
                        <a14:foregroundMark x1="25683" y1="73982" x2="25683" y2="73982"/>
                        <a14:foregroundMark x1="27869" y1="71946" x2="27322" y2="71946"/>
                        <a14:foregroundMark x1="21129" y1="78507" x2="21129" y2="78507"/>
                        <a14:foregroundMark x1="19854" y1="69683" x2="19854" y2="69683"/>
                        <a14:foregroundMark x1="16029" y1="63122" x2="16029" y2="63122"/>
                        <a14:foregroundMark x1="25501" y1="70814" x2="25501" y2="70814"/>
                        <a14:foregroundMark x1="40984" y1="38914" x2="40984" y2="38914"/>
                        <a14:foregroundMark x1="28780" y1="45249" x2="28780" y2="45249"/>
                        <a14:foregroundMark x1="28962" y1="42308" x2="29508" y2="41855"/>
                        <a14:foregroundMark x1="30965" y1="38914" x2="30965" y2="38914"/>
                        <a14:foregroundMark x1="34244" y1="43891" x2="34244" y2="43891"/>
                        <a14:foregroundMark x1="39709" y1="30995" x2="39709" y2="30995"/>
                        <a14:foregroundMark x1="41348" y1="24208" x2="41348" y2="24208"/>
                        <a14:foregroundMark x1="47541" y1="57692" x2="47541" y2="57692"/>
                        <a14:foregroundMark x1="47177" y1="54299" x2="47177" y2="54299"/>
                        <a14:foregroundMark x1="46084" y1="53167" x2="46084" y2="53167"/>
                        <a14:foregroundMark x1="46448" y1="54072" x2="46448" y2="54072"/>
                        <a14:foregroundMark x1="20401" y1="79412" x2="20401" y2="79412"/>
                        <a14:foregroundMark x1="14572" y1="58824" x2="14572" y2="58824"/>
                        <a14:foregroundMark x1="15665" y1="43891" x2="15665" y2="43891"/>
                        <a14:foregroundMark x1="20583" y1="36425" x2="20583" y2="36425"/>
                        <a14:foregroundMark x1="24590" y1="31448" x2="24590" y2="31448"/>
                        <a14:foregroundMark x1="29872" y1="26018" x2="29872" y2="26018"/>
                        <a14:foregroundMark x1="34791" y1="22624" x2="34791" y2="22624"/>
                        <a14:foregroundMark x1="38798" y1="19457" x2="38798" y2="19457"/>
                        <a14:foregroundMark x1="42259" y1="16290" x2="42259" y2="16290"/>
                        <a14:foregroundMark x1="34608" y1="65611" x2="35337" y2="66742"/>
                      </a14:backgroundRemoval>
                    </a14:imgEffect>
                  </a14:imgLayer>
                </a14:imgProps>
              </a:ext>
            </a:extLst>
          </a:blip>
          <a:stretch>
            <a:fillRect/>
          </a:stretch>
        </p:blipFill>
        <p:spPr>
          <a:xfrm>
            <a:off x="7549846" y="-134604"/>
            <a:ext cx="5376781" cy="4328848"/>
          </a:xfrm>
        </p:spPr>
      </p:pic>
      <p:sp>
        <p:nvSpPr>
          <p:cNvPr id="4" name="Date Placeholder 3">
            <a:extLst>
              <a:ext uri="{FF2B5EF4-FFF2-40B4-BE49-F238E27FC236}">
                <a16:creationId xmlns:a16="http://schemas.microsoft.com/office/drawing/2014/main" id="{C044FCDF-BB2F-22AC-8D96-B4E5DE1BC83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711C193-28A7-63A0-373D-99413E8661A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A89ECD-543D-E7A8-38AC-1769B8F8C2F8}"/>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10" name="Picture 9">
            <a:extLst>
              <a:ext uri="{FF2B5EF4-FFF2-40B4-BE49-F238E27FC236}">
                <a16:creationId xmlns:a16="http://schemas.microsoft.com/office/drawing/2014/main" id="{EAFEF3AD-E236-790E-99C1-6FDD51EA38B4}"/>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808" b="93750" l="7659" r="90372">
                        <a14:foregroundMark x1="27133" y1="32933" x2="27133" y2="32933"/>
                        <a14:foregroundMark x1="43982" y1="6490" x2="43982" y2="6490"/>
                        <a14:foregroundMark x1="51641" y1="5288" x2="51641" y2="5288"/>
                        <a14:foregroundMark x1="37418" y1="91346" x2="37418" y2="91346"/>
                        <a14:foregroundMark x1="53173" y1="93510" x2="53611" y2="93750"/>
                        <a14:foregroundMark x1="25164" y1="72115" x2="25164" y2="72115"/>
                        <a14:foregroundMark x1="47702" y1="52644" x2="47702" y2="52644"/>
                        <a14:foregroundMark x1="48578" y1="51202" x2="48578" y2="51202"/>
                        <a14:foregroundMark x1="44858" y1="50240" x2="44858" y2="50240"/>
                        <a14:foregroundMark x1="8972" y1="39423" x2="8972" y2="39423"/>
                        <a14:foregroundMark x1="21663" y1="34135" x2="21663" y2="34135"/>
                        <a14:foregroundMark x1="47921" y1="5048" x2="47921" y2="5048"/>
                        <a14:foregroundMark x1="45733" y1="8413" x2="45733" y2="8413"/>
                        <a14:foregroundMark x1="48359" y1="13221" x2="48359" y2="13221"/>
                        <a14:foregroundMark x1="48140" y1="15144" x2="48140" y2="15144"/>
                        <a14:foregroundMark x1="48796" y1="19231" x2="48796" y2="19231"/>
                        <a14:foregroundMark x1="48359" y1="35577" x2="48359" y2="35577"/>
                        <a14:foregroundMark x1="17943" y1="65144" x2="17943" y2="65144"/>
                        <a14:foregroundMark x1="18818" y1="81731" x2="18818" y2="81731"/>
                        <a14:foregroundMark x1="19694" y1="82933" x2="19694" y2="82933"/>
                        <a14:foregroundMark x1="13786" y1="73558" x2="13786" y2="73558"/>
                        <a14:foregroundMark x1="12254" y1="68990" x2="12254" y2="68990"/>
                        <a14:foregroundMark x1="7659" y1="56731" x2="7659" y2="56731"/>
                        <a14:foregroundMark x1="10284" y1="35577" x2="10284" y2="35577"/>
                        <a14:foregroundMark x1="17943" y1="23077" x2="17943" y2="23077"/>
                        <a14:foregroundMark x1="22757" y1="16106" x2="22757" y2="16106"/>
                        <a14:foregroundMark x1="48359" y1="25721" x2="48359" y2="26202"/>
                        <a14:foregroundMark x1="48578" y1="8654" x2="48578" y2="8654"/>
                        <a14:foregroundMark x1="48359" y1="6250" x2="48359" y2="6250"/>
                        <a14:foregroundMark x1="90372" y1="51202" x2="90372" y2="51202"/>
                        <a14:foregroundMark x1="12254" y1="28606" x2="12254" y2="28606"/>
                        <a14:foregroundMark x1="10722" y1="32212" x2="10722" y2="32212"/>
                        <a14:foregroundMark x1="8972" y1="36779" x2="8972" y2="36779"/>
                        <a14:foregroundMark x1="33698" y1="8894" x2="33698" y2="8894"/>
                        <a14:foregroundMark x1="30197" y1="46154" x2="30197" y2="46154"/>
                        <a14:foregroundMark x1="19475" y1="43269" x2="19475" y2="43269"/>
                        <a14:foregroundMark x1="7877" y1="40625" x2="7877" y2="40625"/>
                        <a14:foregroundMark x1="19912" y1="18029" x2="19912" y2="18029"/>
                        <a14:foregroundMark x1="42232" y1="29567" x2="42232" y2="29567"/>
                      </a14:backgroundRemoval>
                    </a14:imgEffect>
                  </a14:imgLayer>
                </a14:imgProps>
              </a:ext>
            </a:extLst>
          </a:blip>
          <a:stretch>
            <a:fillRect/>
          </a:stretch>
        </p:blipFill>
        <p:spPr>
          <a:xfrm>
            <a:off x="-231357" y="1215275"/>
            <a:ext cx="4954505" cy="4510009"/>
          </a:xfrm>
          <a:prstGeom prst="rect">
            <a:avLst/>
          </a:prstGeom>
        </p:spPr>
      </p:pic>
      <p:sp>
        <p:nvSpPr>
          <p:cNvPr id="11" name="TextBox 10">
            <a:extLst>
              <a:ext uri="{FF2B5EF4-FFF2-40B4-BE49-F238E27FC236}">
                <a16:creationId xmlns:a16="http://schemas.microsoft.com/office/drawing/2014/main" id="{771A66EC-441E-2E3E-E6C2-A7CF071CC6CD}"/>
              </a:ext>
            </a:extLst>
          </p:cNvPr>
          <p:cNvSpPr txBox="1"/>
          <p:nvPr/>
        </p:nvSpPr>
        <p:spPr>
          <a:xfrm>
            <a:off x="9423133" y="4092578"/>
            <a:ext cx="1857675" cy="369332"/>
          </a:xfrm>
          <a:prstGeom prst="rect">
            <a:avLst/>
          </a:prstGeom>
          <a:noFill/>
        </p:spPr>
        <p:txBody>
          <a:bodyPr wrap="square" rtlCol="0">
            <a:spAutoFit/>
          </a:bodyPr>
          <a:lstStyle/>
          <a:p>
            <a:r>
              <a:rPr lang="en-US" dirty="0"/>
              <a:t>Marital Statues </a:t>
            </a:r>
          </a:p>
        </p:txBody>
      </p:sp>
      <p:sp>
        <p:nvSpPr>
          <p:cNvPr id="14" name="TextBox 13">
            <a:extLst>
              <a:ext uri="{FF2B5EF4-FFF2-40B4-BE49-F238E27FC236}">
                <a16:creationId xmlns:a16="http://schemas.microsoft.com/office/drawing/2014/main" id="{17535289-97F5-6C30-362C-353730C7030D}"/>
              </a:ext>
            </a:extLst>
          </p:cNvPr>
          <p:cNvSpPr txBox="1"/>
          <p:nvPr/>
        </p:nvSpPr>
        <p:spPr>
          <a:xfrm>
            <a:off x="1143804" y="5600158"/>
            <a:ext cx="2204185" cy="369332"/>
          </a:xfrm>
          <a:prstGeom prst="rect">
            <a:avLst/>
          </a:prstGeom>
          <a:noFill/>
        </p:spPr>
        <p:txBody>
          <a:bodyPr wrap="square" rtlCol="0">
            <a:spAutoFit/>
          </a:bodyPr>
          <a:lstStyle/>
          <a:p>
            <a:r>
              <a:rPr lang="en-US" dirty="0"/>
              <a:t>Education Level</a:t>
            </a:r>
          </a:p>
        </p:txBody>
      </p:sp>
      <p:pic>
        <p:nvPicPr>
          <p:cNvPr id="16" name="Picture 15">
            <a:extLst>
              <a:ext uri="{FF2B5EF4-FFF2-40B4-BE49-F238E27FC236}">
                <a16:creationId xmlns:a16="http://schemas.microsoft.com/office/drawing/2014/main" id="{819CCB21-B518-5F36-47B2-73CDA5F4A18E}"/>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49464" y1="15650" x2="49464" y2="15650"/>
                        <a14:foregroundMark x1="49286" y1="10569" x2="49286" y2="10569"/>
                      </a14:backgroundRemoval>
                    </a14:imgEffect>
                  </a14:imgLayer>
                </a14:imgProps>
              </a:ext>
            </a:extLst>
          </a:blip>
          <a:stretch>
            <a:fillRect/>
          </a:stretch>
        </p:blipFill>
        <p:spPr>
          <a:xfrm>
            <a:off x="3530063" y="1577863"/>
            <a:ext cx="5955989" cy="5232762"/>
          </a:xfrm>
          <a:prstGeom prst="rect">
            <a:avLst/>
          </a:prstGeom>
        </p:spPr>
      </p:pic>
      <p:sp>
        <p:nvSpPr>
          <p:cNvPr id="17" name="TextBox 16">
            <a:extLst>
              <a:ext uri="{FF2B5EF4-FFF2-40B4-BE49-F238E27FC236}">
                <a16:creationId xmlns:a16="http://schemas.microsoft.com/office/drawing/2014/main" id="{96935513-A398-7967-974B-C603296653B6}"/>
              </a:ext>
            </a:extLst>
          </p:cNvPr>
          <p:cNvSpPr txBox="1"/>
          <p:nvPr/>
        </p:nvSpPr>
        <p:spPr>
          <a:xfrm>
            <a:off x="5483518" y="6323217"/>
            <a:ext cx="3038475" cy="369332"/>
          </a:xfrm>
          <a:prstGeom prst="rect">
            <a:avLst/>
          </a:prstGeom>
          <a:noFill/>
        </p:spPr>
        <p:txBody>
          <a:bodyPr wrap="square" rtlCol="0">
            <a:spAutoFit/>
          </a:bodyPr>
          <a:lstStyle/>
          <a:p>
            <a:r>
              <a:rPr lang="en-US" dirty="0"/>
              <a:t>Number of Children </a:t>
            </a:r>
          </a:p>
        </p:txBody>
      </p:sp>
    </p:spTree>
    <p:extLst>
      <p:ext uri="{BB962C8B-B14F-4D97-AF65-F5344CB8AC3E}">
        <p14:creationId xmlns:p14="http://schemas.microsoft.com/office/powerpoint/2010/main" val="811528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4"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C3F65-2355-CBDC-0FA7-E7A8DDF59BB2}"/>
              </a:ext>
            </a:extLst>
          </p:cNvPr>
          <p:cNvSpPr>
            <a:spLocks noGrp="1"/>
          </p:cNvSpPr>
          <p:nvPr>
            <p:ph type="title"/>
          </p:nvPr>
        </p:nvSpPr>
        <p:spPr>
          <a:xfrm>
            <a:off x="926783" y="-85724"/>
            <a:ext cx="10859963" cy="1997855"/>
          </a:xfrm>
        </p:spPr>
        <p:txBody>
          <a:bodyPr vert="horz" wrap="square" lIns="0" tIns="0" rIns="0" bIns="0" rtlCol="0" anchor="b" anchorCtr="0">
            <a:normAutofit/>
          </a:bodyPr>
          <a:lstStyle/>
          <a:p>
            <a:r>
              <a:rPr lang="en-US" sz="3400" dirty="0"/>
              <a:t>Demographic of the customers VS Total Spendings :  </a:t>
            </a:r>
            <a:br>
              <a:rPr lang="en-US" sz="3400" dirty="0"/>
            </a:br>
            <a:endParaRPr lang="en-US" sz="3400" dirty="0"/>
          </a:p>
        </p:txBody>
      </p:sp>
      <p:grpSp>
        <p:nvGrpSpPr>
          <p:cNvPr id="20" name="Group 1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1" name="Oval 2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73632F1F-4AE1-22C0-E901-E610C290384B}"/>
              </a:ext>
            </a:extLst>
          </p:cNvPr>
          <p:cNvSpPr txBox="1"/>
          <p:nvPr/>
        </p:nvSpPr>
        <p:spPr>
          <a:xfrm>
            <a:off x="550863" y="2677306"/>
            <a:ext cx="4000037" cy="3415519"/>
          </a:xfrm>
          <a:prstGeom prst="rect">
            <a:avLst/>
          </a:prstGeom>
        </p:spPr>
        <p:txBody>
          <a:bodyPr vert="horz" wrap="square" lIns="0" tIns="0" rIns="0" bIns="0" rtlCol="0" anchor="t">
            <a:normAutofit/>
          </a:bodyPr>
          <a:lstStyle/>
          <a:p>
            <a:pPr indent="-228600">
              <a:lnSpc>
                <a:spcPct val="110000"/>
              </a:lnSpc>
              <a:spcAft>
                <a:spcPts val="800"/>
              </a:spcAft>
              <a:buFont typeface="Arial" panose="020B0604020202020204" pitchFamily="34" charset="0"/>
              <a:buChar char="•"/>
            </a:pPr>
            <a:r>
              <a:rPr lang="en-US" sz="2000" dirty="0">
                <a:solidFill>
                  <a:schemeClr val="tx1">
                    <a:alpha val="60000"/>
                  </a:schemeClr>
                </a:solidFill>
              </a:rPr>
              <a:t>Single customers are spending 10% more than customers with partners</a:t>
            </a:r>
          </a:p>
        </p:txBody>
      </p:sp>
      <p:pic>
        <p:nvPicPr>
          <p:cNvPr id="8" name="Content Placeholder 7">
            <a:extLst>
              <a:ext uri="{FF2B5EF4-FFF2-40B4-BE49-F238E27FC236}">
                <a16:creationId xmlns:a16="http://schemas.microsoft.com/office/drawing/2014/main" id="{1344B193-5F5F-F383-74A5-CBDC0D4CC23E}"/>
              </a:ext>
            </a:extLst>
          </p:cNvPr>
          <p:cNvPicPr>
            <a:picLocks noGrp="1" noChangeAspect="1"/>
          </p:cNvPicPr>
          <p:nvPr>
            <p:ph idx="1"/>
          </p:nvPr>
        </p:nvPicPr>
        <p:blipFill>
          <a:blip r:embed="rId3"/>
          <a:stretch>
            <a:fillRect/>
          </a:stretch>
        </p:blipFill>
        <p:spPr>
          <a:xfrm>
            <a:off x="4550900" y="1993228"/>
            <a:ext cx="7090237" cy="2871545"/>
          </a:xfrm>
          <a:custGeom>
            <a:avLst/>
            <a:gdLst/>
            <a:ahLst/>
            <a:cxnLst/>
            <a:rect l="l" t="t" r="r" b="b"/>
            <a:pathLst>
              <a:path w="7090237" h="5759451">
                <a:moveTo>
                  <a:pt x="0" y="0"/>
                </a:moveTo>
                <a:lnTo>
                  <a:pt x="7090237" y="0"/>
                </a:lnTo>
                <a:lnTo>
                  <a:pt x="7090237" y="5759451"/>
                </a:lnTo>
                <a:lnTo>
                  <a:pt x="0" y="5759451"/>
                </a:lnTo>
                <a:close/>
              </a:path>
            </a:pathLst>
          </a:custGeom>
        </p:spPr>
      </p:pic>
      <p:sp>
        <p:nvSpPr>
          <p:cNvPr id="4" name="Date Placeholder 3">
            <a:extLst>
              <a:ext uri="{FF2B5EF4-FFF2-40B4-BE49-F238E27FC236}">
                <a16:creationId xmlns:a16="http://schemas.microsoft.com/office/drawing/2014/main" id="{73452C27-8755-355E-A0D1-7E7F8A99945E}"/>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92F38D95-16F7-45CD-2320-9D15DE9EA9B3}"/>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6782F39B-B937-AD14-15CD-400AD3B5E04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1359628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{217350D6-B06D-4307-B12F-DE95F02D21B1}tf33713516_win32</Template>
  <TotalTime>1070</TotalTime>
  <Words>1550</Words>
  <Application>Microsoft Office PowerPoint</Application>
  <PresentationFormat>Widescreen</PresentationFormat>
  <Paragraphs>231</Paragraphs>
  <Slides>30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vt:lpstr>
      <vt:lpstr>Calibri</vt:lpstr>
      <vt:lpstr>Gill Sans MT</vt:lpstr>
      <vt:lpstr>Times New Roman</vt:lpstr>
      <vt:lpstr>Walbaum Display</vt:lpstr>
      <vt:lpstr>3DFloatVTI</vt:lpstr>
      <vt:lpstr>Customer behavior Analysis </vt:lpstr>
      <vt:lpstr>Agenda</vt:lpstr>
      <vt:lpstr>Introduction</vt:lpstr>
      <vt:lpstr>Business Problem &amp; Questions</vt:lpstr>
      <vt:lpstr>How to make Marketing strategies !</vt:lpstr>
      <vt:lpstr>Data Features: </vt:lpstr>
      <vt:lpstr>Analysis </vt:lpstr>
      <vt:lpstr>Demographic of Customers : </vt:lpstr>
      <vt:lpstr>Demographic of the customers VS Total Spendings :   </vt:lpstr>
      <vt:lpstr>Customers household VS spending :</vt:lpstr>
      <vt:lpstr> Age Distribution of Customers</vt:lpstr>
      <vt:lpstr>Correlation : Age vs Spendings</vt:lpstr>
      <vt:lpstr>Customers Segmentation: Age Group</vt:lpstr>
      <vt:lpstr>Age group VS Spending</vt:lpstr>
      <vt:lpstr>Income of customers and Spendings </vt:lpstr>
      <vt:lpstr>Average Spendings on Products </vt:lpstr>
      <vt:lpstr>Methods used:</vt:lpstr>
      <vt:lpstr>Optimum Clusters Using Elbow Method</vt:lpstr>
      <vt:lpstr>Customer Distribution based on clustering</vt:lpstr>
      <vt:lpstr>Correlation : Income vs. Spendings</vt:lpstr>
      <vt:lpstr>Spending Habits by Clusters</vt:lpstr>
      <vt:lpstr>Promotions Acceptance by Clusters</vt:lpstr>
      <vt:lpstr>Best Performing Clusters</vt:lpstr>
      <vt:lpstr>Worst Performing Clusters</vt:lpstr>
      <vt:lpstr>Answer to the Questions </vt:lpstr>
      <vt:lpstr>What are the characteristics of customer statistics?</vt:lpstr>
      <vt:lpstr>What are the customer's shopping habits?</vt:lpstr>
      <vt:lpstr>Are there some products that need more marketing?</vt:lpstr>
      <vt:lpstr>How can marketing be made effective?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behavior Analysis </dc:title>
  <dc:creator>Elnaz Allahbakhshi</dc:creator>
  <cp:lastModifiedBy>Elnaz Allahbakhshi</cp:lastModifiedBy>
  <cp:revision>1</cp:revision>
  <dcterms:created xsi:type="dcterms:W3CDTF">2022-09-29T14:01:27Z</dcterms:created>
  <dcterms:modified xsi:type="dcterms:W3CDTF">2022-09-30T07:52:18Z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