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2" r:id="rId3"/>
    <p:sldId id="318" r:id="rId4"/>
    <p:sldId id="320" r:id="rId5"/>
    <p:sldId id="321" r:id="rId6"/>
    <p:sldId id="322" r:id="rId7"/>
    <p:sldId id="325" r:id="rId8"/>
    <p:sldId id="326" r:id="rId9"/>
    <p:sldId id="327" r:id="rId10"/>
    <p:sldId id="328" r:id="rId11"/>
    <p:sldId id="323" r:id="rId12"/>
    <p:sldId id="331" r:id="rId13"/>
    <p:sldId id="329" r:id="rId14"/>
    <p:sldId id="330" r:id="rId15"/>
    <p:sldId id="332" r:id="rId16"/>
    <p:sldId id="333" r:id="rId17"/>
    <p:sldId id="334" r:id="rId18"/>
    <p:sldId id="342" r:id="rId19"/>
    <p:sldId id="343" r:id="rId20"/>
    <p:sldId id="359" r:id="rId21"/>
    <p:sldId id="360" r:id="rId22"/>
    <p:sldId id="365" r:id="rId23"/>
    <p:sldId id="366" r:id="rId24"/>
    <p:sldId id="364" r:id="rId25"/>
    <p:sldId id="363" r:id="rId26"/>
    <p:sldId id="361" r:id="rId27"/>
    <p:sldId id="362" r:id="rId28"/>
    <p:sldId id="36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9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4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0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flipH="1">
            <a:off x="1844508" y="2681972"/>
            <a:ext cx="5733461" cy="777849"/>
            <a:chOff x="3929063" y="2641879"/>
            <a:chExt cx="521493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1760360" y="1806178"/>
            <a:ext cx="6155064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0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CN" altLang="en-US" sz="5067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60359" y="3020880"/>
            <a:ext cx="5817609" cy="280207"/>
          </a:xfrm>
          <a:prstGeom prst="rect">
            <a:avLst/>
          </a:prstGeom>
        </p:spPr>
        <p:txBody>
          <a:bodyPr wrap="square" lIns="96011" tIns="48007" rIns="96011" bIns="48007">
            <a:spAutoFit/>
          </a:bodyPr>
          <a:lstStyle/>
          <a:p>
            <a:pPr algn="r"/>
            <a:r>
              <a:rPr lang="en-US" altLang="zh-CN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中级编程 </a:t>
            </a:r>
            <a:r>
              <a:rPr lang="zh-CN" altLang="en-US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第五课</a:t>
            </a:r>
            <a:endParaRPr lang="en-US" altLang="zh-CN" sz="119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9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抛异常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287870"/>
            <a:ext cx="699100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当抛出异常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程序立刻停止</a:t>
            </a:r>
            <a:r>
              <a:rPr lang="en-US" altLang="zh-CN" sz="2000" dirty="0" smtClean="0"/>
              <a:t>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JVM</a:t>
            </a:r>
            <a:r>
              <a:rPr lang="zh-CN" altLang="en-US" sz="2000" dirty="0" smtClean="0"/>
              <a:t>检查调用栈匹配</a:t>
            </a:r>
            <a:r>
              <a:rPr lang="en-US" altLang="zh-CN" sz="2000" dirty="0" smtClean="0"/>
              <a:t>catch</a:t>
            </a:r>
            <a:r>
              <a:rPr lang="zh-CN" altLang="en-US" sz="2000" dirty="0" smtClean="0"/>
              <a:t>的声明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程序会在匹配的</a:t>
            </a:r>
            <a:r>
              <a:rPr lang="en-US" altLang="zh-CN" sz="2000" dirty="0" smtClean="0"/>
              <a:t>catch</a:t>
            </a:r>
            <a:r>
              <a:rPr lang="zh-CN" altLang="en-US" sz="2000" dirty="0" smtClean="0"/>
              <a:t>内部继续运行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try-catch</a:t>
            </a:r>
            <a:r>
              <a:rPr lang="zh-CN" altLang="en-US" sz="2000" dirty="0" smtClean="0"/>
              <a:t>之后，程序继续运行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5109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抛异常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atch</a:t>
            </a:r>
            <a:r>
              <a:rPr lang="zh-CN" altLang="en-US" sz="2800" dirty="0" smtClean="0"/>
              <a:t>声明应该放在程序可以解决的地方， 我们称为处理异常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未在方法内部捕获的异常将会在上层的方法寻找匹配的</a:t>
            </a:r>
            <a:r>
              <a:rPr lang="en-US" altLang="zh-CN" sz="2800" dirty="0" smtClean="0"/>
              <a:t>catch</a:t>
            </a:r>
            <a:endParaRPr lang="en-US" altLang="zh-CN" sz="28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调用栈上的所有方法都不能捕获的异常将会导致程序终止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04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类层级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98587" y="1312809"/>
            <a:ext cx="6991005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Object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• </a:t>
            </a:r>
            <a:r>
              <a:rPr lang="en-US" altLang="zh-CN" sz="2800" dirty="0" err="1" smtClean="0"/>
              <a:t>Throwable</a:t>
            </a:r>
            <a:r>
              <a:rPr lang="en-US" altLang="zh-CN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400" dirty="0" smtClean="0"/>
              <a:t>• </a:t>
            </a:r>
            <a:r>
              <a:rPr lang="en-US" altLang="zh-CN" sz="2400" dirty="0"/>
              <a:t>Exception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• </a:t>
            </a:r>
            <a:r>
              <a:rPr lang="en-US" altLang="zh-CN" sz="2000" dirty="0" err="1"/>
              <a:t>RuntimeException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• </a:t>
            </a:r>
            <a:r>
              <a:rPr lang="en-US" altLang="zh-CN" sz="1600" dirty="0" err="1" smtClean="0"/>
              <a:t>NullPointerException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• </a:t>
            </a:r>
            <a:r>
              <a:rPr lang="en-US" altLang="zh-CN" sz="1600" dirty="0" err="1" smtClean="0"/>
              <a:t>ArithmeticException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• </a:t>
            </a:r>
            <a:r>
              <a:rPr lang="en-US" altLang="zh-CN" sz="1600" dirty="0" err="1" smtClean="0"/>
              <a:t>ArrayIndexOutOfBoundsException</a:t>
            </a:r>
            <a:r>
              <a:rPr lang="en-US" altLang="zh-CN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• </a:t>
            </a:r>
            <a:r>
              <a:rPr lang="en-US" altLang="zh-CN" sz="2000" dirty="0" err="1"/>
              <a:t>IOException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• </a:t>
            </a:r>
            <a:r>
              <a:rPr lang="en-US" altLang="zh-CN" sz="2800" dirty="0" smtClean="0"/>
              <a:t>Error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3198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/>
              <a:t>Error Class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API</a:t>
            </a:r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</a:t>
            </a:r>
            <a:r>
              <a:rPr lang="en-US" altLang="zh-CN" sz="2800" dirty="0" smtClean="0"/>
              <a:t>Error</a:t>
            </a:r>
            <a:r>
              <a:rPr lang="zh-CN" altLang="en-US" sz="2800" dirty="0" smtClean="0"/>
              <a:t>发生时，我们优雅接受无法恢复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而在程序停止前应该优雅的清理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</a:t>
            </a:r>
            <a:r>
              <a:rPr lang="zh-CN" altLang="en-US" sz="2000" dirty="0" smtClean="0"/>
              <a:t>保存重要的数据到文件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发出告警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5405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 err="1"/>
              <a:t>RuntimeException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由程序的错误触发</a:t>
            </a:r>
            <a:endParaRPr lang="en-US" altLang="zh-CN" sz="20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调用未初始化的对象上的方法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Unchecked </a:t>
            </a:r>
            <a:r>
              <a:rPr lang="en-US" altLang="zh-CN" sz="2800" dirty="0" smtClean="0">
                <a:solidFill>
                  <a:srgbClr val="FF0000"/>
                </a:solidFill>
              </a:rPr>
              <a:t>exception</a:t>
            </a:r>
            <a:r>
              <a:rPr lang="zh-CN" altLang="en-US" sz="2800" dirty="0" smtClean="0"/>
              <a:t>我们不必写在代码中，（像这样的</a:t>
            </a:r>
            <a:r>
              <a:rPr lang="en-US" altLang="zh-CN" sz="2800" dirty="0" smtClean="0"/>
              <a:t>throws </a:t>
            </a:r>
            <a:r>
              <a:rPr lang="zh-CN" altLang="en-US" sz="2800" dirty="0" smtClean="0"/>
              <a:t>声明）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一般我们使用它来</a:t>
            </a:r>
            <a:r>
              <a:rPr lang="en-US" altLang="zh-CN" sz="2800" dirty="0" smtClean="0"/>
              <a:t>debug</a:t>
            </a:r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示例：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ArrayList</a:t>
            </a:r>
            <a:r>
              <a:rPr lang="en-US" altLang="zh-CN" sz="2800" dirty="0"/>
              <a:t> API (get, set) 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2749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/>
              <a:t>非</a:t>
            </a:r>
            <a:r>
              <a:rPr lang="en-US" altLang="zh-CN" sz="3600" dirty="0" err="1" smtClean="0"/>
              <a:t>RuntimeException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由程序的错误触发</a:t>
            </a:r>
            <a:endParaRPr lang="en-US" altLang="zh-CN" sz="20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所有非</a:t>
            </a:r>
            <a:r>
              <a:rPr lang="en-US" altLang="zh-CN" sz="2800" dirty="0" err="1" smtClean="0"/>
              <a:t>RuntimeException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的异常都是</a:t>
            </a:r>
            <a:r>
              <a:rPr lang="en-US" altLang="zh-CN" sz="2800" dirty="0">
                <a:solidFill>
                  <a:srgbClr val="FF0000"/>
                </a:solidFill>
              </a:rPr>
              <a:t>checked exceptions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可能抛</a:t>
            </a:r>
            <a:r>
              <a:rPr lang="zh-CN" altLang="en-US" sz="2800" dirty="0" smtClean="0"/>
              <a:t>出异常的方法必须要类定义中声明（</a:t>
            </a:r>
            <a:r>
              <a:rPr lang="en-US" altLang="zh-CN" sz="2800" dirty="0"/>
              <a:t> throws </a:t>
            </a:r>
            <a:r>
              <a:rPr lang="en-US" altLang="zh-CN" sz="2800" dirty="0" err="1"/>
              <a:t>NameOfException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调用这些方法时：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  </a:t>
            </a:r>
            <a:r>
              <a:rPr lang="zh-CN" altLang="en-US" sz="2000" dirty="0" smtClean="0"/>
              <a:t>必须使用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try/catch</a:t>
            </a:r>
            <a:r>
              <a:rPr lang="zh-CN" altLang="en-US" sz="2000" dirty="0" smtClean="0"/>
              <a:t>来捕获异常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或者抛出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异常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365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264428" y="1462437"/>
            <a:ext cx="6991005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try {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一些可能抛出异常的方法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  <a:r>
              <a:rPr lang="en-US" altLang="zh-CN" sz="2000" dirty="0"/>
              <a:t>catch (</a:t>
            </a:r>
            <a:r>
              <a:rPr lang="en-US" altLang="zh-CN" sz="2000" dirty="0" err="1"/>
              <a:t>ExceptionName</a:t>
            </a:r>
            <a:r>
              <a:rPr lang="en-US" altLang="zh-CN" sz="2000" dirty="0"/>
              <a:t> e) {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处理异常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如果你不打算处理异常请不要捕获异常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5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记住</a:t>
            </a:r>
            <a:endParaRPr lang="zh-CN" altLang="en-US" sz="3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878073"/>
            <a:ext cx="699100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RunTimeExceptions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>Unchecked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zh-CN" altLang="en-US" sz="2800" dirty="0" smtClean="0"/>
              <a:t>其它</a:t>
            </a:r>
            <a:r>
              <a:rPr lang="en-US" altLang="zh-CN" sz="2800" dirty="0" smtClean="0"/>
              <a:t>Exceptions</a:t>
            </a:r>
            <a:r>
              <a:rPr lang="en-US" altLang="zh-CN" sz="2800" dirty="0"/>
              <a:t>: Checked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5502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当没有我们需要的异常时可以创建异常</a:t>
            </a:r>
            <a:endParaRPr lang="en-US" altLang="zh-CN" sz="28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扩展存在的异常类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通常</a:t>
            </a:r>
            <a:r>
              <a:rPr lang="zh-CN" altLang="en-US" sz="2000" dirty="0"/>
              <a:t>是</a:t>
            </a:r>
            <a:r>
              <a:rPr lang="en-US" altLang="zh-CN" sz="2000" dirty="0"/>
              <a:t>Exception </a:t>
            </a:r>
            <a:r>
              <a:rPr lang="zh-CN" altLang="en-US" sz="2000" dirty="0"/>
              <a:t>或者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RuntimeException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最好是哪个</a:t>
            </a:r>
            <a:r>
              <a:rPr lang="zh-CN" altLang="en-US" sz="2000" dirty="0" smtClean="0"/>
              <a:t>呢</a:t>
            </a:r>
            <a:endParaRPr lang="en-US" altLang="zh-CN" sz="20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实现构造方法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增加</a:t>
            </a:r>
            <a:r>
              <a:rPr lang="zh-CN" altLang="en-US" sz="2800" dirty="0" smtClean="0"/>
              <a:t>我们自己的处理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4174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673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提醒用户数组长度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7618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软件健壮性挑战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04741"/>
            <a:ext cx="6991005" cy="5139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软件的使用一般在设计者不能完全参与的情况下使用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用户输入了不正确的数据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程序员使用不正确的方式创建与使用对象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正常操作也可能失败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操作系统问题也可能发生</a:t>
            </a:r>
            <a:endParaRPr lang="en-US" altLang="zh-CN" sz="20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我们需要定位这些问题</a:t>
            </a:r>
          </a:p>
        </p:txBody>
      </p:sp>
    </p:spTree>
    <p:extLst>
      <p:ext uri="{BB962C8B-B14F-4D97-AF65-F5344CB8AC3E}">
        <p14:creationId xmlns:p14="http://schemas.microsoft.com/office/powerpoint/2010/main" val="32663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提醒用户数组长度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创建一个</a:t>
            </a:r>
            <a:r>
              <a:rPr lang="en-US" altLang="zh-CN" sz="2800" dirty="0" err="1"/>
              <a:t>IllegalSizeException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提醒</a:t>
            </a:r>
            <a:r>
              <a:rPr lang="zh-CN" altLang="en-US" sz="2800" dirty="0" smtClean="0"/>
              <a:t>用户数组长度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如果给定值为负值，抛出我们定义的异常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当接收到异常后保持提醒用户数组长度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06447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提醒用户数组长度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673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如果用户输入长度不是 数字类型呢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7558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提醒用户数组长度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如果用户输入长度不是 数字类型呢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这种情况下我们也抛出一个异常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44372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36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不要过度使用异常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如果你的代码可以立刻确定错误那么不要抛异常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仅当</a:t>
            </a:r>
            <a:r>
              <a:rPr lang="zh-CN" altLang="en-US" sz="2000" dirty="0" smtClean="0"/>
              <a:t>中段代码执行是正确处理问题的方式才使用异常</a:t>
            </a:r>
            <a:endParaRPr lang="en-US" altLang="zh-CN" sz="20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仅</a:t>
            </a:r>
            <a:r>
              <a:rPr lang="zh-CN" altLang="en-US" sz="2800" dirty="0" smtClean="0"/>
              <a:t>在必要情况下引入新的异常类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如果遇到</a:t>
            </a:r>
            <a:r>
              <a:rPr lang="en-US" altLang="zh-CN" sz="2800" dirty="0"/>
              <a:t>unchecked </a:t>
            </a:r>
            <a:r>
              <a:rPr lang="en-US" altLang="zh-CN" sz="2800" dirty="0" smtClean="0"/>
              <a:t>exceptions</a:t>
            </a:r>
            <a:r>
              <a:rPr lang="zh-CN" altLang="en-US" sz="2800" dirty="0" smtClean="0"/>
              <a:t>，找到问题解决它，而不是靠程序来处理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929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搜索次序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找到第一个匹配</a:t>
            </a:r>
            <a:r>
              <a:rPr lang="en-US" altLang="zh-CN" sz="2800" dirty="0" smtClean="0"/>
              <a:t>catch</a:t>
            </a:r>
            <a:r>
              <a:rPr lang="zh-CN" altLang="en-US" sz="2800" dirty="0" smtClean="0"/>
              <a:t>之后，忽略其它</a:t>
            </a:r>
            <a:r>
              <a:rPr lang="en-US" altLang="zh-CN" sz="2800" dirty="0" smtClean="0"/>
              <a:t>catch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try {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} </a:t>
            </a:r>
            <a:r>
              <a:rPr lang="en-US" altLang="zh-CN" sz="2800" dirty="0"/>
              <a:t>catch (</a:t>
            </a:r>
            <a:r>
              <a:rPr lang="en-US" altLang="zh-CN" sz="2800" dirty="0" err="1"/>
              <a:t>RunTimeException</a:t>
            </a:r>
            <a:r>
              <a:rPr lang="en-US" altLang="zh-CN" sz="2800" dirty="0"/>
              <a:t> e) </a:t>
            </a:r>
            <a:r>
              <a:rPr lang="en-US" altLang="zh-CN" sz="28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} </a:t>
            </a:r>
            <a:r>
              <a:rPr lang="en-US" altLang="zh-CN" sz="2800" dirty="0"/>
              <a:t>catch (</a:t>
            </a:r>
            <a:r>
              <a:rPr lang="en-US" altLang="zh-CN" sz="2800" dirty="0" err="1"/>
              <a:t>ArithmeticException</a:t>
            </a:r>
            <a:r>
              <a:rPr lang="en-US" altLang="zh-CN" sz="2800" dirty="0"/>
              <a:t> e) {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64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 smtClean="0"/>
              <a:t>finally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try</a:t>
            </a:r>
            <a:r>
              <a:rPr lang="zh-CN" altLang="en-US" sz="2800" dirty="0" smtClean="0"/>
              <a:t>块完成后保证会执行的部分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000" dirty="0" smtClean="0"/>
              <a:t>即使遇到异常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即使</a:t>
            </a:r>
            <a:r>
              <a:rPr lang="en-US" altLang="zh-CN" sz="2000" dirty="0" smtClean="0"/>
              <a:t>try</a:t>
            </a:r>
            <a:r>
              <a:rPr lang="zh-CN" altLang="en-US" sz="2000" dirty="0" smtClean="0"/>
              <a:t>中包含</a:t>
            </a:r>
            <a:r>
              <a:rPr lang="en-US" altLang="zh-CN" sz="2000" dirty="0" smtClean="0"/>
              <a:t>return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try </a:t>
            </a:r>
            <a:r>
              <a:rPr lang="en-US" altLang="zh-CN" sz="2000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catch (</a:t>
            </a:r>
            <a:r>
              <a:rPr lang="en-US" altLang="zh-CN" sz="2000" dirty="0" err="1" smtClean="0"/>
              <a:t>RunTimeException</a:t>
            </a:r>
            <a:r>
              <a:rPr lang="en-US" altLang="zh-CN" sz="2000" dirty="0" smtClean="0"/>
              <a:t> e) {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  <a:r>
              <a:rPr lang="en-US" altLang="zh-CN" sz="2000" dirty="0"/>
              <a:t>finally {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30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重新抛出异常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有时</a:t>
            </a:r>
            <a:r>
              <a:rPr lang="en-US" altLang="zh-CN" sz="2800" dirty="0" smtClean="0"/>
              <a:t>catch</a:t>
            </a:r>
            <a:r>
              <a:rPr lang="zh-CN" altLang="en-US" sz="2800" dirty="0" smtClean="0"/>
              <a:t>块内无法处理异常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000" dirty="0" smtClean="0"/>
              <a:t>可以重新抛出这个异常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可以抛出新的异常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try {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  <a:r>
              <a:rPr lang="en-US" altLang="zh-CN" sz="2000" dirty="0"/>
              <a:t>catch (</a:t>
            </a:r>
            <a:r>
              <a:rPr lang="en-US" altLang="zh-CN" sz="2000" dirty="0" err="1"/>
              <a:t>RunTimeException</a:t>
            </a:r>
            <a:r>
              <a:rPr lang="en-US" altLang="zh-CN" sz="2000" dirty="0"/>
              <a:t> e) </a:t>
            </a:r>
            <a:r>
              <a:rPr lang="en-US" altLang="zh-CN" sz="20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throw e;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or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 </a:t>
            </a:r>
            <a:r>
              <a:rPr lang="en-US" altLang="zh-CN" sz="2000" dirty="0">
                <a:solidFill>
                  <a:srgbClr val="FF0000"/>
                </a:solidFill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</a:rPr>
              <a:t>MyException</a:t>
            </a:r>
            <a:r>
              <a:rPr lang="en-US" altLang="zh-CN" sz="2000" dirty="0">
                <a:solidFill>
                  <a:srgbClr val="FF0000"/>
                </a:solidFill>
              </a:rPr>
              <a:t>(“foo”);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64125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异常嵌套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当异常抛出时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JVM</a:t>
            </a:r>
            <a:r>
              <a:rPr lang="zh-CN" altLang="en-US" sz="2800" dirty="0" smtClean="0"/>
              <a:t>在调用栈顶触发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找到距离栈顶最近的</a:t>
            </a:r>
            <a:r>
              <a:rPr lang="en-US" altLang="zh-CN" sz="2800" dirty="0" smtClean="0"/>
              <a:t>try</a:t>
            </a:r>
            <a:r>
              <a:rPr lang="zh-CN" altLang="en-US" sz="2800" dirty="0" smtClean="0"/>
              <a:t>块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如果</a:t>
            </a:r>
            <a:r>
              <a:rPr lang="en-US" altLang="zh-CN" sz="2800" dirty="0" smtClean="0"/>
              <a:t>catch</a:t>
            </a:r>
            <a:r>
              <a:rPr lang="zh-CN" altLang="en-US" sz="2800" dirty="0" smtClean="0"/>
              <a:t>声明匹配，执行相应的</a:t>
            </a:r>
            <a:r>
              <a:rPr lang="en-US" altLang="zh-CN" sz="2800" dirty="0" smtClean="0"/>
              <a:t>catch</a:t>
            </a:r>
            <a:r>
              <a:rPr lang="zh-CN" altLang="en-US" sz="2800" dirty="0" smtClean="0"/>
              <a:t>块，然后在</a:t>
            </a:r>
            <a:r>
              <a:rPr lang="en-US" altLang="zh-CN" sz="2800" dirty="0" smtClean="0"/>
              <a:t>try/catch</a:t>
            </a:r>
            <a:r>
              <a:rPr lang="zh-CN" altLang="en-US" sz="2800" dirty="0" smtClean="0"/>
              <a:t>后继续执行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如果没有找到匹配的</a:t>
            </a:r>
            <a:r>
              <a:rPr lang="en-US" altLang="zh-CN" sz="2800" dirty="0" smtClean="0"/>
              <a:t>catch</a:t>
            </a:r>
            <a:r>
              <a:rPr lang="zh-CN" altLang="en-US" sz="2800" dirty="0" smtClean="0"/>
              <a:t>，搜索下次</a:t>
            </a:r>
            <a:r>
              <a:rPr lang="en-US" altLang="zh-CN" sz="2800" dirty="0" smtClean="0"/>
              <a:t>try</a:t>
            </a:r>
            <a:r>
              <a:rPr lang="zh-CN" altLang="en-US" sz="2800" dirty="0" smtClean="0"/>
              <a:t>块的调用栈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71609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异常嵌套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调用</a:t>
            </a:r>
            <a:r>
              <a:rPr lang="zh-CN" altLang="en-US" sz="2800" dirty="0" smtClean="0"/>
              <a:t>栈搜索继续执行，直到：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JVM</a:t>
            </a:r>
            <a:r>
              <a:rPr lang="zh-CN" altLang="en-US" sz="2800" dirty="0" smtClean="0"/>
              <a:t>离开</a:t>
            </a:r>
            <a:r>
              <a:rPr lang="en-US" altLang="zh-CN" sz="2800" dirty="0" smtClean="0"/>
              <a:t>main()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程序结束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atch</a:t>
            </a:r>
            <a:r>
              <a:rPr lang="zh-CN" altLang="en-US" sz="2800" dirty="0" smtClean="0"/>
              <a:t>匹配成功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0401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标记错误技术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标记错误技术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3812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zh-CN" altLang="en-US" sz="2000" dirty="0"/>
              <a:t>当方法执行时发生错误时，我们可以使用：</a:t>
            </a:r>
            <a:endParaRPr lang="en-US" altLang="zh-CN" sz="20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System.out.println</a:t>
            </a:r>
            <a:r>
              <a:rPr lang="en-US" altLang="zh-CN" sz="2800" dirty="0" smtClean="0"/>
              <a:t>()</a:t>
            </a:r>
          </a:p>
          <a:p>
            <a:pPr marL="72000">
              <a:lnSpc>
                <a:spcPct val="150000"/>
              </a:lnSpc>
            </a:pPr>
            <a:r>
              <a:rPr lang="zh-CN" altLang="en-US" sz="2000" dirty="0" smtClean="0"/>
              <a:t>     创建</a:t>
            </a:r>
            <a:r>
              <a:rPr lang="zh-CN" altLang="en-US" sz="2000" dirty="0"/>
              <a:t>一个日志文件来跟踪代码</a:t>
            </a:r>
            <a:r>
              <a:rPr lang="en-US" altLang="zh-CN" sz="2000" dirty="0"/>
              <a:t>(</a:t>
            </a:r>
            <a:r>
              <a:rPr lang="zh-CN" altLang="en-US" sz="2000" dirty="0"/>
              <a:t>包含错误</a:t>
            </a:r>
            <a:r>
              <a:rPr lang="en-US" altLang="zh-CN" sz="2000" dirty="0"/>
              <a:t>)</a:t>
            </a:r>
            <a:r>
              <a:rPr lang="zh-CN" altLang="en-US" sz="2000" dirty="0"/>
              <a:t>中每一个重要的事  件和操作</a:t>
            </a:r>
            <a:r>
              <a:rPr lang="en-US" altLang="zh-CN" sz="2000" dirty="0"/>
              <a:t>    </a:t>
            </a:r>
            <a:r>
              <a:rPr lang="zh-CN" altLang="en-US" sz="2000" dirty="0"/>
              <a:t>程序员使用不正确的方式创建与使用对象。例如</a:t>
            </a:r>
            <a:r>
              <a:rPr lang="en-US" altLang="zh-CN" sz="2000" dirty="0" smtClean="0"/>
              <a:t>log4j</a:t>
            </a:r>
            <a:endParaRPr lang="en-US" altLang="zh-CN" sz="28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返回一个表明错误的</a:t>
            </a:r>
            <a:r>
              <a:rPr lang="zh-CN" altLang="en-US" sz="2800" dirty="0" smtClean="0"/>
              <a:t>值</a:t>
            </a:r>
            <a:endParaRPr lang="en-US" altLang="zh-CN" sz="28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System.exit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：停止执行程序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318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标记错误技术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51706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zh-CN" altLang="en-US" sz="2000" dirty="0"/>
              <a:t>当方法执行时发生错误时，我们可以使用：</a:t>
            </a:r>
            <a:endParaRPr lang="en-US" altLang="zh-CN" sz="20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System.out.println</a:t>
            </a:r>
            <a:r>
              <a:rPr lang="en-US" altLang="zh-CN" sz="2800" dirty="0" smtClean="0"/>
              <a:t>()</a:t>
            </a:r>
          </a:p>
          <a:p>
            <a:pPr marL="72000">
              <a:lnSpc>
                <a:spcPct val="150000"/>
              </a:lnSpc>
            </a:pPr>
            <a:r>
              <a:rPr lang="zh-CN" altLang="en-US" sz="2000" dirty="0" smtClean="0"/>
              <a:t>     创建</a:t>
            </a:r>
            <a:r>
              <a:rPr lang="zh-CN" altLang="en-US" sz="2000" dirty="0"/>
              <a:t>一个日志文件来跟踪代码</a:t>
            </a:r>
            <a:r>
              <a:rPr lang="en-US" altLang="zh-CN" sz="2000" dirty="0"/>
              <a:t>(</a:t>
            </a:r>
            <a:r>
              <a:rPr lang="zh-CN" altLang="en-US" sz="2000" dirty="0"/>
              <a:t>包含错误</a:t>
            </a:r>
            <a:r>
              <a:rPr lang="en-US" altLang="zh-CN" sz="2000" dirty="0"/>
              <a:t>)</a:t>
            </a:r>
            <a:r>
              <a:rPr lang="zh-CN" altLang="en-US" sz="2000" dirty="0"/>
              <a:t>中每一个重要的事  件和操作</a:t>
            </a:r>
            <a:r>
              <a:rPr lang="en-US" altLang="zh-CN" sz="2000" dirty="0"/>
              <a:t>    </a:t>
            </a:r>
            <a:r>
              <a:rPr lang="zh-CN" altLang="en-US" sz="2000" dirty="0"/>
              <a:t>程序员使用不正确的方式创建与使用对象。例如</a:t>
            </a:r>
            <a:r>
              <a:rPr lang="en-US" altLang="zh-CN" sz="2000" dirty="0" smtClean="0"/>
              <a:t>log4j</a:t>
            </a:r>
            <a:endParaRPr lang="en-US" altLang="zh-CN" sz="28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返回一个表明错误的</a:t>
            </a:r>
            <a:r>
              <a:rPr lang="zh-CN" altLang="en-US" sz="2800" dirty="0" smtClean="0"/>
              <a:t>值</a:t>
            </a:r>
            <a:endParaRPr lang="en-US" altLang="zh-CN" sz="28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System.exit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：停止执行程序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这些技术都无法让程序执行正确的行为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378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229681"/>
            <a:ext cx="6991005" cy="673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你已经见到过一些异常了</a:t>
            </a:r>
            <a:r>
              <a:rPr lang="en-US" altLang="zh-CN" sz="2800" dirty="0" smtClean="0"/>
              <a:t>……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2622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00497" y="1221368"/>
            <a:ext cx="6991005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你已经见到过一些异常了</a:t>
            </a:r>
            <a:r>
              <a:rPr lang="en-US" altLang="zh-CN" sz="2800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</a:t>
            </a:r>
            <a:r>
              <a:rPr lang="en-US" altLang="zh-CN" sz="2000" dirty="0" err="1" smtClean="0"/>
              <a:t>NullPointerException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</a:t>
            </a:r>
            <a:r>
              <a:rPr lang="en-US" altLang="zh-CN" sz="2000" dirty="0" err="1"/>
              <a:t>IndexOutOfBoundsException</a:t>
            </a:r>
            <a:r>
              <a:rPr lang="en-US" altLang="zh-CN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</a:t>
            </a:r>
            <a:r>
              <a:rPr lang="en-US" altLang="zh-CN" sz="2000" dirty="0" err="1"/>
              <a:t>IOException</a:t>
            </a:r>
            <a:endParaRPr lang="en-US" altLang="zh-CN" sz="20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这些原因会让你的程序停止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000" dirty="0"/>
              <a:t>显示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和行</a:t>
            </a:r>
            <a:r>
              <a:rPr lang="zh-CN" altLang="en-US" sz="2000" dirty="0" smtClean="0"/>
              <a:t>数时发生错误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显示堆栈信息时调用嵌套的方法发生错误</a:t>
            </a:r>
            <a:endParaRPr lang="en-US" altLang="zh-CN" sz="2000" dirty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</a:t>
            </a:r>
            <a:r>
              <a:rPr lang="en-US" altLang="zh-CN" sz="2000" dirty="0" smtClean="0"/>
              <a:t> 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4236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612066"/>
            <a:ext cx="699100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调用未初始化的对象上的方法</a:t>
            </a: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72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创建长度为负数的数组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138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264428" y="1462437"/>
            <a:ext cx="6991005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try {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一些可能抛出异常的方法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  <a:r>
              <a:rPr lang="en-US" altLang="zh-CN" sz="2000" dirty="0"/>
              <a:t>catch (</a:t>
            </a:r>
            <a:r>
              <a:rPr lang="en-US" altLang="zh-CN" sz="2000" dirty="0" err="1"/>
              <a:t>ExceptionName</a:t>
            </a:r>
            <a:r>
              <a:rPr lang="en-US" altLang="zh-CN" sz="2000" dirty="0"/>
              <a:t> e) {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处理异常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如果你不打算处理异常请不要捕获异常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8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930</Words>
  <Application>Microsoft Office PowerPoint</Application>
  <PresentationFormat>宽屏</PresentationFormat>
  <Paragraphs>162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686</cp:revision>
  <dcterms:created xsi:type="dcterms:W3CDTF">2017-05-09T12:11:29Z</dcterms:created>
  <dcterms:modified xsi:type="dcterms:W3CDTF">2017-06-08T09:43:44Z</dcterms:modified>
</cp:coreProperties>
</file>