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59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6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7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1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4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0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0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1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9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F40D-CE95-4E43-B972-9A7281B13334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85DE-5A22-4BFB-8E01-ABD80D121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dai/intermediate_java_trai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中级编程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400" b="1" smtClean="0">
                <a:solidFill>
                  <a:schemeClr val="accent6">
                    <a:lumMod val="75000"/>
                  </a:schemeClr>
                </a:solidFill>
              </a:rPr>
              <a:t>Lecture 1 – </a:t>
            </a:r>
            <a:r>
              <a:rPr lang="zh-CN" altLang="en-US" sz="2400" b="1" smtClean="0">
                <a:solidFill>
                  <a:schemeClr val="accent6">
                    <a:lumMod val="75000"/>
                  </a:schemeClr>
                </a:solidFill>
              </a:rPr>
              <a:t>介绍</a:t>
            </a:r>
            <a:endParaRPr lang="zh-CN" altLang="en-US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杨波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课程微信群</a:t>
            </a:r>
            <a:r>
              <a:rPr lang="en-US" altLang="zh-CN" smtClean="0"/>
              <a:t>2017Fall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编程基础</a:t>
            </a:r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Core Java</a:t>
            </a:r>
            <a:endParaRPr lang="en-US" altLang="zh-CN" smtClean="0"/>
          </a:p>
          <a:p>
            <a:r>
              <a:rPr lang="zh-CN" altLang="en-US" smtClean="0"/>
              <a:t>编程技能</a:t>
            </a:r>
            <a:endParaRPr lang="en-US" altLang="zh-CN" smtClean="0"/>
          </a:p>
          <a:p>
            <a:pPr lvl="1"/>
            <a:r>
              <a:rPr lang="zh-CN" altLang="en-US" smtClean="0"/>
              <a:t>设计、</a:t>
            </a:r>
            <a:r>
              <a:rPr lang="zh-CN" altLang="en-US"/>
              <a:t>实现</a:t>
            </a:r>
            <a:r>
              <a:rPr lang="zh-CN" altLang="en-US" smtClean="0"/>
              <a:t>、测试和调试程序</a:t>
            </a:r>
            <a:endParaRPr lang="en-US" altLang="zh-CN" smtClean="0"/>
          </a:p>
          <a:p>
            <a:pPr lvl="1"/>
            <a:r>
              <a:rPr lang="zh-CN" altLang="en-US" smtClean="0"/>
              <a:t>使用各种编程工具</a:t>
            </a:r>
            <a:endParaRPr lang="en-US" altLang="zh-CN" smtClean="0"/>
          </a:p>
          <a:p>
            <a:pPr lvl="2"/>
            <a:r>
              <a:rPr lang="en-US" altLang="zh-CN" smtClean="0"/>
              <a:t>Git, Eclipse, Junit</a:t>
            </a:r>
            <a:r>
              <a:rPr lang="zh-CN" altLang="en-US" smtClean="0"/>
              <a:t>等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编程思维</a:t>
            </a:r>
            <a:endParaRPr lang="en-US" altLang="zh-CN" b="1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抽象</a:t>
            </a:r>
            <a:r>
              <a:rPr lang="zh-CN" altLang="en-US" smtClean="0"/>
              <a:t>（搭积木）</a:t>
            </a:r>
            <a:endParaRPr lang="en-US" altLang="zh-CN" smtClean="0"/>
          </a:p>
          <a:p>
            <a:pPr lvl="1"/>
            <a:r>
              <a:rPr lang="en-US" altLang="zh-CN" smtClean="0"/>
              <a:t>OO</a:t>
            </a:r>
            <a:r>
              <a:rPr lang="zh-CN" altLang="en-US" smtClean="0"/>
              <a:t>原理：继承、封装和多态</a:t>
            </a:r>
            <a:endParaRPr lang="en-US" altLang="zh-CN" smtClean="0"/>
          </a:p>
          <a:p>
            <a:pPr lvl="1"/>
            <a:r>
              <a:rPr lang="zh-CN" altLang="en-US" smtClean="0"/>
              <a:t>递归分治</a:t>
            </a:r>
            <a:endParaRPr lang="en-US" altLang="zh-CN" smtClean="0"/>
          </a:p>
          <a:p>
            <a:r>
              <a:rPr lang="zh-CN" altLang="en-US" smtClean="0"/>
              <a:t>分析问题，定义需求，设计和开发解决方案</a:t>
            </a:r>
            <a:endParaRPr lang="en-US" altLang="zh-CN" smtClean="0"/>
          </a:p>
          <a:p>
            <a:r>
              <a:rPr lang="zh-CN" altLang="en-US" smtClean="0"/>
              <a:t>为</a:t>
            </a:r>
            <a:r>
              <a:rPr lang="zh-CN" altLang="en-US" smtClean="0"/>
              <a:t>企业级编程和软件研发生涯打下坚实的基础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抽象（搭积木）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对某种事物进行简化表示或描述的过程</a:t>
            </a:r>
            <a:endParaRPr lang="en-US" altLang="zh-CN" smtClean="0"/>
          </a:p>
          <a:p>
            <a:pPr lvl="1"/>
            <a:r>
              <a:rPr lang="zh-CN" altLang="en-US" smtClean="0"/>
              <a:t>关注要素</a:t>
            </a:r>
            <a:endParaRPr lang="en-US" altLang="zh-CN" smtClean="0"/>
          </a:p>
          <a:p>
            <a:pPr lvl="1"/>
            <a:r>
              <a:rPr lang="zh-CN" altLang="en-US" smtClean="0"/>
              <a:t>隐藏额外细节</a:t>
            </a:r>
            <a:endParaRPr lang="en-US" altLang="zh-CN" smtClean="0"/>
          </a:p>
          <a:p>
            <a:r>
              <a:rPr lang="zh-CN" altLang="en-US" smtClean="0"/>
              <a:t>在软件研发中，抽象帮助我们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大处着眼</a:t>
            </a:r>
            <a:r>
              <a:rPr lang="zh-CN" altLang="en-US" smtClean="0"/>
              <a:t>（</a:t>
            </a:r>
            <a:r>
              <a:rPr lang="en-US" altLang="zh-CN" smtClean="0"/>
              <a:t>get our mind around big picture</a:t>
            </a:r>
            <a:r>
              <a:rPr lang="zh-CN" altLang="en-US" smtClean="0"/>
              <a:t>），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小处着手</a:t>
            </a:r>
            <a:r>
              <a:rPr lang="zh-CN" altLang="en-US" smtClean="0"/>
              <a:t>（</a:t>
            </a:r>
            <a:r>
              <a:rPr lang="en-US" altLang="zh-CN" smtClean="0"/>
              <a:t>temporarily hide details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2" y="4368800"/>
            <a:ext cx="60483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接触过编程</a:t>
            </a:r>
            <a:endParaRPr lang="en-US" altLang="zh-CN" smtClean="0"/>
          </a:p>
          <a:p>
            <a:pPr lvl="1"/>
            <a:r>
              <a:rPr lang="zh-CN" altLang="en-US" smtClean="0"/>
              <a:t>控制结构：</a:t>
            </a:r>
            <a:r>
              <a:rPr lang="en-US" altLang="zh-CN" smtClean="0"/>
              <a:t>if-then-else, while, for, switch</a:t>
            </a:r>
          </a:p>
          <a:p>
            <a:pPr lvl="1"/>
            <a:r>
              <a:rPr lang="zh-CN" altLang="en-US" smtClean="0"/>
              <a:t>基本数据类型：</a:t>
            </a:r>
            <a:r>
              <a:rPr lang="en-US" altLang="zh-CN" smtClean="0"/>
              <a:t>integers, floats, chars, strings</a:t>
            </a:r>
          </a:p>
          <a:p>
            <a:pPr lvl="1"/>
            <a:r>
              <a:rPr lang="zh-CN" altLang="en-US" smtClean="0"/>
              <a:t>了解对象</a:t>
            </a:r>
            <a:endParaRPr lang="en-US" altLang="zh-CN" smtClean="0"/>
          </a:p>
          <a:p>
            <a:r>
              <a:rPr lang="zh-CN" altLang="en-US" smtClean="0"/>
              <a:t>写和调试程序的经验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课程构成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9327"/>
              </p:ext>
            </p:extLst>
          </p:nvPr>
        </p:nvGraphicFramePr>
        <p:xfrm>
          <a:off x="2032000" y="1690688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77">
                  <a:extLst>
                    <a:ext uri="{9D8B030D-6E8A-4147-A177-3AD203B41FA5}">
                      <a16:colId xmlns:a16="http://schemas.microsoft.com/office/drawing/2014/main" val="3168313464"/>
                    </a:ext>
                  </a:extLst>
                </a:gridCol>
                <a:gridCol w="5055577">
                  <a:extLst>
                    <a:ext uri="{9D8B030D-6E8A-4147-A177-3AD203B41FA5}">
                      <a16:colId xmlns:a16="http://schemas.microsoft.com/office/drawing/2014/main" val="1245711119"/>
                    </a:ext>
                  </a:extLst>
                </a:gridCol>
                <a:gridCol w="1191845">
                  <a:extLst>
                    <a:ext uri="{9D8B030D-6E8A-4147-A177-3AD203B41FA5}">
                      <a16:colId xmlns:a16="http://schemas.microsoft.com/office/drawing/2014/main" val="411742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环节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比重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2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讲课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知识点介绍，实验和项目讲解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小头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课前课后阅读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知识点预习和消化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小头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5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课后实验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练习各种工具、编程技术、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语法，</a:t>
                      </a:r>
                      <a:r>
                        <a:rPr lang="en-US" altLang="zh-CN" smtClean="0"/>
                        <a:t>OO</a:t>
                      </a:r>
                      <a:r>
                        <a:rPr lang="zh-CN" altLang="en-US" smtClean="0"/>
                        <a:t>和数据结构等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大头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8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课后项目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和课后实验类似，但是编程量更大，且包括设计部分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大头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3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授课团队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课程大纲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1430311"/>
            <a:ext cx="6755057" cy="49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5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课程站点</a:t>
            </a:r>
            <a:endParaRPr lang="en-US" altLang="zh-CN" smtClean="0"/>
          </a:p>
          <a:p>
            <a:pPr lvl="1"/>
            <a:r>
              <a:rPr lang="zh-CN" altLang="en-US" smtClean="0"/>
              <a:t>大纲、视频、实验、项目</a:t>
            </a:r>
            <a:endParaRPr lang="en-US" altLang="zh-CN" smtClean="0"/>
          </a:p>
          <a:p>
            <a:pPr lvl="1"/>
            <a:r>
              <a:rPr lang="en-US" altLang="zh-CN" smtClean="0">
                <a:hlinkClick r:id="rId2"/>
              </a:rPr>
              <a:t>https://github.com/ppdai/intermediate_java_training</a:t>
            </a:r>
            <a:endParaRPr lang="en-US" altLang="zh-CN" smtClean="0"/>
          </a:p>
          <a:p>
            <a:r>
              <a:rPr lang="zh-CN" altLang="en-US" smtClean="0"/>
              <a:t>参考书</a:t>
            </a:r>
            <a:endParaRPr lang="en-US" altLang="zh-CN" smtClean="0"/>
          </a:p>
          <a:p>
            <a:pPr lvl="1"/>
            <a:r>
              <a:rPr lang="en-US" altLang="zh-CN" smtClean="0"/>
              <a:t>Head First Java</a:t>
            </a:r>
            <a:r>
              <a:rPr lang="en-US" altLang="zh-CN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其他</a:t>
            </a:r>
            <a:endParaRPr lang="en-US" altLang="zh-CN" smtClean="0"/>
          </a:p>
          <a:p>
            <a:pPr lvl="1"/>
            <a:r>
              <a:rPr lang="en-US" altLang="zh-CN" smtClean="0"/>
              <a:t>Bing/</a:t>
            </a:r>
            <a:r>
              <a:rPr lang="zh-CN" altLang="en-US" smtClean="0"/>
              <a:t>百度，</a:t>
            </a:r>
            <a:r>
              <a:rPr lang="en-US" altLang="zh-CN" smtClean="0"/>
              <a:t>Stack Overflow</a:t>
            </a:r>
            <a:r>
              <a:rPr lang="zh-CN" altLang="en-US" smtClean="0"/>
              <a:t>，其它编程参考文档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如何成功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预习阅读（书</a:t>
            </a:r>
            <a:r>
              <a:rPr lang="en-US" altLang="zh-CN" smtClean="0"/>
              <a:t>+</a:t>
            </a:r>
            <a:r>
              <a:rPr lang="zh-CN" altLang="en-US" smtClean="0"/>
              <a:t>网站）</a:t>
            </a:r>
            <a:endParaRPr lang="en-US" altLang="zh-CN" smtClean="0"/>
          </a:p>
          <a:p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独立完成所有实验</a:t>
            </a:r>
            <a:endParaRPr lang="en-US" altLang="zh-CN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b="1">
                <a:solidFill>
                  <a:schemeClr val="accent6">
                    <a:lumMod val="75000"/>
                  </a:schemeClr>
                </a:solidFill>
              </a:rPr>
              <a:t>结</a:t>
            </a:r>
            <a:r>
              <a:rPr lang="zh-CN" altLang="en-US" b="1" smtClean="0">
                <a:solidFill>
                  <a:schemeClr val="accent6">
                    <a:lumMod val="75000"/>
                  </a:schemeClr>
                </a:solidFill>
              </a:rPr>
              <a:t>对完成所有项目</a:t>
            </a:r>
            <a:endParaRPr lang="en-US" altLang="zh-CN" b="1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mtClean="0"/>
              <a:t>参加课程学习</a:t>
            </a:r>
            <a:endParaRPr lang="en-US" altLang="zh-CN" smtClean="0"/>
          </a:p>
          <a:p>
            <a:r>
              <a:rPr lang="zh-CN" altLang="en-US" smtClean="0"/>
              <a:t>积极讨论和提问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6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276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Java中级编程 Lecture 1 – 介绍</vt:lpstr>
      <vt:lpstr>课程目标</vt:lpstr>
      <vt:lpstr>抽象（搭积木）</vt:lpstr>
      <vt:lpstr>预期</vt:lpstr>
      <vt:lpstr>课程构成</vt:lpstr>
      <vt:lpstr>授课团队</vt:lpstr>
      <vt:lpstr>课程大纲</vt:lpstr>
      <vt:lpstr>参考资料</vt:lpstr>
      <vt:lpstr>如何成功</vt:lpstr>
      <vt:lpstr>课程微信群2017Fall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Java中级编程 Lecture 1 – 介绍</dc:title>
  <dc:creator>杨波</dc:creator>
  <cp:lastModifiedBy>杨波</cp:lastModifiedBy>
  <cp:revision>35</cp:revision>
  <dcterms:created xsi:type="dcterms:W3CDTF">2017-05-09T05:09:49Z</dcterms:created>
  <dcterms:modified xsi:type="dcterms:W3CDTF">2017-05-09T06:21:37Z</dcterms:modified>
</cp:coreProperties>
</file>