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9"/>
  </p:notesMasterIdLst>
  <p:handoutMasterIdLst>
    <p:handoutMasterId r:id="rId10"/>
  </p:handoutMasterIdLst>
  <p:sldIdLst>
    <p:sldId id="257" r:id="rId3"/>
    <p:sldId id="259" r:id="rId4"/>
    <p:sldId id="263" r:id="rId5"/>
    <p:sldId id="261" r:id="rId6"/>
    <p:sldId id="262" r:id="rId7"/>
    <p:sldId id="264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72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68">
          <p15:clr>
            <a:srgbClr val="A4A3A4"/>
          </p15:clr>
        </p15:guide>
        <p15:guide id="5" pos="3839">
          <p15:clr>
            <a:srgbClr val="A4A3A4"/>
          </p15:clr>
        </p15:guide>
        <p15:guide id="6" pos="768">
          <p15:clr>
            <a:srgbClr val="A4A3A4"/>
          </p15:clr>
        </p15:guide>
        <p15:guide id="7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7" d="100"/>
          <a:sy n="87" d="100"/>
        </p:scale>
        <p:origin x="528" y="43"/>
      </p:cViewPr>
      <p:guideLst>
        <p:guide orient="horz" pos="2160"/>
        <p:guide orient="horz" pos="1072"/>
        <p:guide orient="horz" pos="3888"/>
        <p:guide orient="horz" pos="368"/>
        <p:guide pos="3839"/>
        <p:guide pos="768"/>
        <p:guide pos="729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fr-FR"/>
              <a:t>15/11/2016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fr-FR"/>
              <a:t>15/11/2016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fr-FR" dirty="0"/>
              <a:t>Cliquez sur l'icône pour ajouter une image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fr-FR"/>
              <a:t>15/11/2016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fr-FR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fr-FR"/>
              <a:pPr/>
              <a:t>15/11/2016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‹N°›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1"/>
            <a:ext cx="8735325" cy="1044600"/>
          </a:xfrm>
        </p:spPr>
        <p:txBody>
          <a:bodyPr/>
          <a:lstStyle/>
          <a:p>
            <a:pPr algn="ctr" defTabSz="1216152">
              <a:lnSpc>
                <a:spcPct val="90000"/>
              </a:lnSpc>
              <a:spcBef>
                <a:spcPts val="0"/>
              </a:spcBef>
              <a:buNone/>
            </a:pPr>
            <a:r>
              <a:rPr lang="en-GB" sz="5400" b="0" i="0" dirty="0">
                <a:solidFill>
                  <a:schemeClr val="tx1"/>
                </a:solidFill>
                <a:latin typeface="Calibri"/>
                <a:ea typeface="+mj-ea"/>
                <a:cs typeface="+mj-cs"/>
              </a:rPr>
              <a:t>SmartPatate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endParaRPr lang="fr-FR" dirty="0">
              <a:solidFill>
                <a:srgbClr val="009999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dirty="0">
                <a:solidFill>
                  <a:srgbClr val="009999"/>
                </a:solidFill>
              </a:rPr>
              <a:t>Projet 1 exia-cesi </a:t>
            </a:r>
          </a:p>
          <a:p>
            <a:pPr marL="0" indent="0" algn="l">
              <a:spcBef>
                <a:spcPts val="0"/>
              </a:spcBef>
              <a:buNone/>
            </a:pPr>
            <a:endParaRPr lang="fr-FR" dirty="0">
              <a:solidFill>
                <a:srgbClr val="009999"/>
              </a:solidFill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fr-FR" sz="2800" b="0" i="0" spc="200" baseline="0" dirty="0">
                <a:solidFill>
                  <a:srgbClr val="009999"/>
                </a:solidFill>
              </a:rPr>
              <a:t>14/11/16-15/11/16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0360501" y="6021288"/>
            <a:ext cx="216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Bazillio Nicola</a:t>
            </a:r>
          </a:p>
          <a:p>
            <a:r>
              <a:rPr lang="fr-FR" sz="1100" dirty="0"/>
              <a:t>Bernard Yoann</a:t>
            </a:r>
          </a:p>
          <a:p>
            <a:r>
              <a:rPr lang="fr-FR" sz="1100" dirty="0"/>
              <a:t>Blin Clément</a:t>
            </a:r>
          </a:p>
          <a:p>
            <a:r>
              <a:rPr lang="fr-FR" sz="1100" dirty="0" err="1"/>
              <a:t>Lhermine</a:t>
            </a:r>
            <a:r>
              <a:rPr lang="fr-FR" sz="1100" dirty="0"/>
              <a:t> Ludovic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18171" y="260649"/>
            <a:ext cx="8938472" cy="129614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fr-FR" dirty="0"/>
              <a:t>résultat</a:t>
            </a:r>
            <a:r>
              <a:rPr lang="en-US" dirty="0"/>
              <a:t> </a:t>
            </a:r>
            <a:r>
              <a:rPr lang="fr-FR" dirty="0"/>
              <a:t>expérience</a:t>
            </a:r>
            <a:r>
              <a:rPr lang="en-US" dirty="0"/>
              <a:t> 1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45940" y="5637067"/>
            <a:ext cx="7069519" cy="1220933"/>
          </a:xfrm>
        </p:spPr>
        <p:txBody>
          <a:bodyPr/>
          <a:lstStyle/>
          <a:p>
            <a:r>
              <a:rPr lang="fr-FR" dirty="0"/>
              <a:t>Graphe</a:t>
            </a:r>
            <a:r>
              <a:rPr lang="en-US" dirty="0"/>
              <a:t> de la tension </a:t>
            </a:r>
            <a:r>
              <a:rPr lang="fr-FR" dirty="0"/>
              <a:t>crête</a:t>
            </a:r>
            <a:r>
              <a:rPr lang="en-US" dirty="0"/>
              <a:t> Du prototype ci-</a:t>
            </a:r>
            <a:r>
              <a:rPr lang="fr-FR" dirty="0"/>
              <a:t>contre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1550448"/>
            <a:ext cx="5101287" cy="3816424"/>
          </a:xfrm>
          <a:prstGeom prst="rect">
            <a:avLst/>
          </a:prstGeom>
        </p:spPr>
      </p:pic>
      <p:pic>
        <p:nvPicPr>
          <p:cNvPr id="6" name="Image 5" descr="C:\Users\nicob\AppData\Local\Microsoft\Windows\INetCacheContent.Word\file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14384" y="2046700"/>
            <a:ext cx="3970017" cy="2977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C:\Users\nicob\AppData\Local\Microsoft\Windows\INetCacheContent.Word\Graph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764704"/>
            <a:ext cx="5979235" cy="52869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8564"/>
              </p:ext>
            </p:extLst>
          </p:nvPr>
        </p:nvGraphicFramePr>
        <p:xfrm>
          <a:off x="6454452" y="2580062"/>
          <a:ext cx="5686061" cy="1656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3258">
                  <a:extLst>
                    <a:ext uri="{9D8B030D-6E8A-4147-A177-3AD203B41FA5}">
                      <a16:colId xmlns:a16="http://schemas.microsoft.com/office/drawing/2014/main" val="2510826618"/>
                    </a:ext>
                  </a:extLst>
                </a:gridCol>
                <a:gridCol w="415541">
                  <a:extLst>
                    <a:ext uri="{9D8B030D-6E8A-4147-A177-3AD203B41FA5}">
                      <a16:colId xmlns:a16="http://schemas.microsoft.com/office/drawing/2014/main" val="791444197"/>
                    </a:ext>
                  </a:extLst>
                </a:gridCol>
                <a:gridCol w="414924">
                  <a:extLst>
                    <a:ext uri="{9D8B030D-6E8A-4147-A177-3AD203B41FA5}">
                      <a16:colId xmlns:a16="http://schemas.microsoft.com/office/drawing/2014/main" val="228860463"/>
                    </a:ext>
                  </a:extLst>
                </a:gridCol>
                <a:gridCol w="439004">
                  <a:extLst>
                    <a:ext uri="{9D8B030D-6E8A-4147-A177-3AD203B41FA5}">
                      <a16:colId xmlns:a16="http://schemas.microsoft.com/office/drawing/2014/main" val="599633620"/>
                    </a:ext>
                  </a:extLst>
                </a:gridCol>
                <a:gridCol w="440239">
                  <a:extLst>
                    <a:ext uri="{9D8B030D-6E8A-4147-A177-3AD203B41FA5}">
                      <a16:colId xmlns:a16="http://schemas.microsoft.com/office/drawing/2014/main" val="3501444698"/>
                    </a:ext>
                  </a:extLst>
                </a:gridCol>
                <a:gridCol w="474199">
                  <a:extLst>
                    <a:ext uri="{9D8B030D-6E8A-4147-A177-3AD203B41FA5}">
                      <a16:colId xmlns:a16="http://schemas.microsoft.com/office/drawing/2014/main" val="2953453491"/>
                    </a:ext>
                  </a:extLst>
                </a:gridCol>
                <a:gridCol w="484078">
                  <a:extLst>
                    <a:ext uri="{9D8B030D-6E8A-4147-A177-3AD203B41FA5}">
                      <a16:colId xmlns:a16="http://schemas.microsoft.com/office/drawing/2014/main" val="2373545579"/>
                    </a:ext>
                  </a:extLst>
                </a:gridCol>
                <a:gridCol w="479755">
                  <a:extLst>
                    <a:ext uri="{9D8B030D-6E8A-4147-A177-3AD203B41FA5}">
                      <a16:colId xmlns:a16="http://schemas.microsoft.com/office/drawing/2014/main" val="2255591072"/>
                    </a:ext>
                  </a:extLst>
                </a:gridCol>
                <a:gridCol w="474199">
                  <a:extLst>
                    <a:ext uri="{9D8B030D-6E8A-4147-A177-3AD203B41FA5}">
                      <a16:colId xmlns:a16="http://schemas.microsoft.com/office/drawing/2014/main" val="870584902"/>
                    </a:ext>
                  </a:extLst>
                </a:gridCol>
                <a:gridCol w="480990">
                  <a:extLst>
                    <a:ext uri="{9D8B030D-6E8A-4147-A177-3AD203B41FA5}">
                      <a16:colId xmlns:a16="http://schemas.microsoft.com/office/drawing/2014/main" val="1466105185"/>
                    </a:ext>
                  </a:extLst>
                </a:gridCol>
                <a:gridCol w="474199">
                  <a:extLst>
                    <a:ext uri="{9D8B030D-6E8A-4147-A177-3AD203B41FA5}">
                      <a16:colId xmlns:a16="http://schemas.microsoft.com/office/drawing/2014/main" val="4226077735"/>
                    </a:ext>
                  </a:extLst>
                </a:gridCol>
                <a:gridCol w="455675">
                  <a:extLst>
                    <a:ext uri="{9D8B030D-6E8A-4147-A177-3AD203B41FA5}">
                      <a16:colId xmlns:a16="http://schemas.microsoft.com/office/drawing/2014/main" val="485156727"/>
                    </a:ext>
                  </a:extLst>
                </a:gridCol>
              </a:tblGrid>
              <a:tr h="1992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Fréquence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500Hz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1KHz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10KHZ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50KHZ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100KHz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200KHz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300KHz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400KHz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500KHz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600KHz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1MHz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450427"/>
                  </a:ext>
                </a:extLst>
              </a:tr>
              <a:tr h="83427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Tension crête à crête pas touché (V)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4.375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3.237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2.575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2.000</a:t>
                      </a:r>
                      <a:endParaRPr lang="fr-FR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0.625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9381191"/>
                  </a:ext>
                </a:extLst>
              </a:tr>
              <a:tr h="6226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800" dirty="0">
                          <a:effectLst/>
                        </a:rPr>
                        <a:t>Tension crête à crête touché (V)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5.000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4.375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3.200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2.575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1.900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fr-FR" sz="1000" dirty="0">
                          <a:effectLst/>
                        </a:rPr>
                        <a:t>0.490</a:t>
                      </a: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097654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6670476" y="1196752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Tableau et graphe de l’expérience 1 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50923"/>
          </a:xfrm>
        </p:spPr>
        <p:txBody>
          <a:bodyPr>
            <a:normAutofit/>
          </a:bodyPr>
          <a:lstStyle/>
          <a:p>
            <a:pPr algn="ctr"/>
            <a:r>
              <a:rPr lang="fr-HT" sz="4900" dirty="0"/>
              <a:t>L’expérience</a:t>
            </a:r>
            <a:r>
              <a:rPr lang="en-US" sz="4900" dirty="0"/>
              <a:t> 2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1425560"/>
            <a:ext cx="6858000" cy="514350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318548" y="3043203"/>
            <a:ext cx="4608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Montage final du prototype de SmartPatate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fr-FR" dirty="0"/>
              <a:t>Calibrage</a:t>
            </a:r>
            <a:r>
              <a:rPr lang="en-US" dirty="0"/>
              <a:t> de </a:t>
            </a:r>
            <a:r>
              <a:rPr lang="fr-FR" dirty="0"/>
              <a:t>notre</a:t>
            </a:r>
            <a:r>
              <a:rPr lang="en-US" dirty="0"/>
              <a:t> </a:t>
            </a:r>
            <a:r>
              <a:rPr lang="fr-FR" dirty="0"/>
              <a:t>pomme</a:t>
            </a:r>
            <a:r>
              <a:rPr lang="en-US" dirty="0"/>
              <a:t> de </a:t>
            </a:r>
            <a:r>
              <a:rPr lang="fr-FR" dirty="0"/>
              <a:t>terre</a:t>
            </a:r>
            <a:r>
              <a:rPr lang="en-US" dirty="0"/>
              <a:t>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1268760"/>
            <a:ext cx="9118749" cy="47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3812" y="260648"/>
            <a:ext cx="11245612" cy="3600400"/>
          </a:xfrm>
        </p:spPr>
        <p:txBody>
          <a:bodyPr>
            <a:normAutofit/>
          </a:bodyPr>
          <a:lstStyle/>
          <a:p>
            <a:r>
              <a:rPr lang="fr-FR" sz="7800" dirty="0"/>
              <a:t>Merci de votre attention !!</a:t>
            </a:r>
          </a:p>
        </p:txBody>
      </p:sp>
    </p:spTree>
    <p:extLst>
      <p:ext uri="{BB962C8B-B14F-4D97-AF65-F5344CB8AC3E}">
        <p14:creationId xmlns:p14="http://schemas.microsoft.com/office/powerpoint/2010/main" val="291707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_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Tech_16x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89D97F-F9C6-4321-86E9-9163169DDD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trois lignes (grand écran)</Template>
  <TotalTime>0</TotalTime>
  <Words>102</Words>
  <Application>Microsoft Office PowerPoint</Application>
  <PresentationFormat>Personnalisé</PresentationFormat>
  <Paragraphs>53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Tech_16x9</vt:lpstr>
      <vt:lpstr>SmartPatate</vt:lpstr>
      <vt:lpstr> résultat expérience 1 </vt:lpstr>
      <vt:lpstr>Présentation PowerPoint</vt:lpstr>
      <vt:lpstr>L’expérience 2</vt:lpstr>
      <vt:lpstr>Calibrage de notre pomme de terre </vt:lpstr>
      <vt:lpstr>Merci de votre attention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2016-11-14T08:51:53Z</dcterms:created>
  <dcterms:modified xsi:type="dcterms:W3CDTF">2016-11-15T17:53:56Z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