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1" r:id="rId1"/>
  </p:sldMasterIdLst>
  <p:notesMasterIdLst>
    <p:notesMasterId r:id="rId35"/>
  </p:notesMasterIdLst>
  <p:handoutMasterIdLst>
    <p:handoutMasterId r:id="rId36"/>
  </p:handoutMasterIdLst>
  <p:sldIdLst>
    <p:sldId id="355" r:id="rId2"/>
    <p:sldId id="357" r:id="rId3"/>
    <p:sldId id="389" r:id="rId4"/>
    <p:sldId id="390" r:id="rId5"/>
    <p:sldId id="392" r:id="rId6"/>
    <p:sldId id="405" r:id="rId7"/>
    <p:sldId id="406" r:id="rId8"/>
    <p:sldId id="376" r:id="rId9"/>
    <p:sldId id="408" r:id="rId10"/>
    <p:sldId id="394" r:id="rId11"/>
    <p:sldId id="393" r:id="rId12"/>
    <p:sldId id="395" r:id="rId13"/>
    <p:sldId id="378" r:id="rId14"/>
    <p:sldId id="415" r:id="rId15"/>
    <p:sldId id="407" r:id="rId16"/>
    <p:sldId id="416" r:id="rId17"/>
    <p:sldId id="398" r:id="rId18"/>
    <p:sldId id="379" r:id="rId19"/>
    <p:sldId id="383" r:id="rId20"/>
    <p:sldId id="384" r:id="rId21"/>
    <p:sldId id="410" r:id="rId22"/>
    <p:sldId id="399" r:id="rId23"/>
    <p:sldId id="400" r:id="rId24"/>
    <p:sldId id="401" r:id="rId25"/>
    <p:sldId id="412" r:id="rId26"/>
    <p:sldId id="413" r:id="rId27"/>
    <p:sldId id="403" r:id="rId28"/>
    <p:sldId id="404" r:id="rId29"/>
    <p:sldId id="414" r:id="rId30"/>
    <p:sldId id="386" r:id="rId31"/>
    <p:sldId id="402" r:id="rId32"/>
    <p:sldId id="387" r:id="rId33"/>
    <p:sldId id="388" r:id="rId34"/>
  </p:sldIdLst>
  <p:sldSz cx="9144000" cy="6858000" type="screen4x3"/>
  <p:notesSz cx="6881813" cy="9296400"/>
  <p:defaultTextStyle>
    <a:defPPr>
      <a:defRPr lang="en-US"/>
    </a:defPPr>
    <a:lvl1pPr algn="l" rtl="0" eaLnBrk="0" fontAlgn="base" hangingPunct="0">
      <a:spcBef>
        <a:spcPct val="0"/>
      </a:spcBef>
      <a:spcAft>
        <a:spcPct val="0"/>
      </a:spcAft>
      <a:defRPr sz="2400" b="1" kern="1200">
        <a:solidFill>
          <a:schemeClr val="tx1"/>
        </a:solidFill>
        <a:latin typeface="Tekton"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b="1" kern="1200">
        <a:solidFill>
          <a:schemeClr val="tx1"/>
        </a:solidFill>
        <a:latin typeface="Tekton"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b="1" kern="1200">
        <a:solidFill>
          <a:schemeClr val="tx1"/>
        </a:solidFill>
        <a:latin typeface="Tekton"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b="1" kern="1200">
        <a:solidFill>
          <a:schemeClr val="tx1"/>
        </a:solidFill>
        <a:latin typeface="Tekton"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b="1" kern="1200">
        <a:solidFill>
          <a:schemeClr val="tx1"/>
        </a:solidFill>
        <a:latin typeface="Tekton" pitchFamily="34" charset="0"/>
        <a:ea typeface="ＭＳ Ｐゴシック" panose="020B0600070205080204" pitchFamily="34" charset="-128"/>
        <a:cs typeface="+mn-cs"/>
      </a:defRPr>
    </a:lvl5pPr>
    <a:lvl6pPr marL="2286000" algn="l" defTabSz="914400" rtl="0" eaLnBrk="1" latinLnBrk="0" hangingPunct="1">
      <a:defRPr sz="2400" b="1" kern="1200">
        <a:solidFill>
          <a:schemeClr val="tx1"/>
        </a:solidFill>
        <a:latin typeface="Tekton" pitchFamily="34" charset="0"/>
        <a:ea typeface="ＭＳ Ｐゴシック" panose="020B0600070205080204" pitchFamily="34" charset="-128"/>
        <a:cs typeface="+mn-cs"/>
      </a:defRPr>
    </a:lvl6pPr>
    <a:lvl7pPr marL="2743200" algn="l" defTabSz="914400" rtl="0" eaLnBrk="1" latinLnBrk="0" hangingPunct="1">
      <a:defRPr sz="2400" b="1" kern="1200">
        <a:solidFill>
          <a:schemeClr val="tx1"/>
        </a:solidFill>
        <a:latin typeface="Tekton" pitchFamily="34" charset="0"/>
        <a:ea typeface="ＭＳ Ｐゴシック" panose="020B0600070205080204" pitchFamily="34" charset="-128"/>
        <a:cs typeface="+mn-cs"/>
      </a:defRPr>
    </a:lvl7pPr>
    <a:lvl8pPr marL="3200400" algn="l" defTabSz="914400" rtl="0" eaLnBrk="1" latinLnBrk="0" hangingPunct="1">
      <a:defRPr sz="2400" b="1" kern="1200">
        <a:solidFill>
          <a:schemeClr val="tx1"/>
        </a:solidFill>
        <a:latin typeface="Tekton" pitchFamily="34" charset="0"/>
        <a:ea typeface="ＭＳ Ｐゴシック" panose="020B0600070205080204" pitchFamily="34" charset="-128"/>
        <a:cs typeface="+mn-cs"/>
      </a:defRPr>
    </a:lvl8pPr>
    <a:lvl9pPr marL="3657600" algn="l" defTabSz="914400" rtl="0" eaLnBrk="1" latinLnBrk="0" hangingPunct="1">
      <a:defRPr sz="2400" b="1" kern="1200">
        <a:solidFill>
          <a:schemeClr val="tx1"/>
        </a:solidFill>
        <a:latin typeface="Tekton"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6">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569"/>
    <p:restoredTop sz="94649"/>
  </p:normalViewPr>
  <p:slideViewPr>
    <p:cSldViewPr snapToObjects="1">
      <p:cViewPr varScale="1">
        <p:scale>
          <a:sx n="212" d="100"/>
          <a:sy n="212" d="100"/>
        </p:scale>
        <p:origin x="213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200" d="100"/>
        <a:sy n="200" d="100"/>
      </p:scale>
      <p:origin x="0" y="0"/>
    </p:cViewPr>
  </p:sorterViewPr>
  <p:notesViewPr>
    <p:cSldViewPr snapToObjects="1">
      <p:cViewPr varScale="1">
        <p:scale>
          <a:sx n="62" d="100"/>
          <a:sy n="62" d="100"/>
        </p:scale>
        <p:origin x="-612" y="-84"/>
      </p:cViewPr>
      <p:guideLst>
        <p:guide orient="horz" pos="2926"/>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6">
            <a:extLst>
              <a:ext uri="{FF2B5EF4-FFF2-40B4-BE49-F238E27FC236}">
                <a16:creationId xmlns:a16="http://schemas.microsoft.com/office/drawing/2014/main" id="{5CDCC946-1BBF-3640-A45C-A20318AA7DFA}"/>
              </a:ext>
            </a:extLst>
          </p:cNvPr>
          <p:cNvSpPr>
            <a:spLocks noChangeArrowheads="1"/>
          </p:cNvSpPr>
          <p:nvPr/>
        </p:nvSpPr>
        <p:spPr bwMode="auto">
          <a:xfrm>
            <a:off x="387350" y="296863"/>
            <a:ext cx="2657475" cy="284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57783" tIns="22474" rIns="57783" bIns="22474">
            <a:spAutoFit/>
          </a:bodyPr>
          <a:lstStyle>
            <a:lvl1pPr marL="204788" indent="-204788" defTabSz="819150">
              <a:defRPr sz="2400" b="1">
                <a:solidFill>
                  <a:schemeClr val="tx1"/>
                </a:solidFill>
                <a:latin typeface="Tekton" pitchFamily="34" charset="0"/>
                <a:ea typeface="ＭＳ Ｐゴシック" panose="020B0600070205080204" pitchFamily="34" charset="-128"/>
              </a:defRPr>
            </a:lvl1pPr>
            <a:lvl2pPr marL="742950" indent="-285750" defTabSz="819150">
              <a:defRPr sz="2400" b="1">
                <a:solidFill>
                  <a:schemeClr val="tx1"/>
                </a:solidFill>
                <a:latin typeface="Tekton" pitchFamily="34" charset="0"/>
                <a:ea typeface="ＭＳ Ｐゴシック" panose="020B0600070205080204" pitchFamily="34" charset="-128"/>
              </a:defRPr>
            </a:lvl2pPr>
            <a:lvl3pPr marL="1143000" indent="-228600" defTabSz="819150">
              <a:defRPr sz="2400" b="1">
                <a:solidFill>
                  <a:schemeClr val="tx1"/>
                </a:solidFill>
                <a:latin typeface="Tekton" pitchFamily="34" charset="0"/>
                <a:ea typeface="ＭＳ Ｐゴシック" panose="020B0600070205080204" pitchFamily="34" charset="-128"/>
              </a:defRPr>
            </a:lvl3pPr>
            <a:lvl4pPr marL="1600200" indent="-228600" defTabSz="819150">
              <a:defRPr sz="2400" b="1">
                <a:solidFill>
                  <a:schemeClr val="tx1"/>
                </a:solidFill>
                <a:latin typeface="Tekton" pitchFamily="34" charset="0"/>
                <a:ea typeface="ＭＳ Ｐゴシック" panose="020B0600070205080204" pitchFamily="34" charset="-128"/>
              </a:defRPr>
            </a:lvl4pPr>
            <a:lvl5pPr marL="2057400" indent="-228600" defTabSz="819150">
              <a:defRPr sz="2400" b="1">
                <a:solidFill>
                  <a:schemeClr val="tx1"/>
                </a:solidFill>
                <a:latin typeface="Tekton" pitchFamily="34" charset="0"/>
                <a:ea typeface="ＭＳ Ｐゴシック" panose="020B0600070205080204" pitchFamily="34" charset="-128"/>
              </a:defRPr>
            </a:lvl5pPr>
            <a:lvl6pPr marL="25146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97000"/>
              </a:lnSpc>
              <a:spcBef>
                <a:spcPct val="49000"/>
              </a:spcBef>
              <a:defRPr/>
            </a:pPr>
            <a:r>
              <a:rPr lang="en-US" altLang="en-US" sz="1600">
                <a:latin typeface="Comic Sans MS" panose="030F0702030302020204" pitchFamily="66" charset="0"/>
              </a:rPr>
              <a:t>Comp 411, Fall 2006</a:t>
            </a:r>
          </a:p>
        </p:txBody>
      </p:sp>
      <p:sp>
        <p:nvSpPr>
          <p:cNvPr id="14339" name="Rectangle 7">
            <a:extLst>
              <a:ext uri="{FF2B5EF4-FFF2-40B4-BE49-F238E27FC236}">
                <a16:creationId xmlns:a16="http://schemas.microsoft.com/office/drawing/2014/main" id="{BF0937DF-E1C9-1941-929B-E0B47AF93B97}"/>
              </a:ext>
            </a:extLst>
          </p:cNvPr>
          <p:cNvSpPr>
            <a:spLocks noChangeArrowheads="1"/>
          </p:cNvSpPr>
          <p:nvPr/>
        </p:nvSpPr>
        <p:spPr bwMode="auto">
          <a:xfrm>
            <a:off x="3948113" y="296863"/>
            <a:ext cx="245745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7783" tIns="22474" rIns="57783" bIns="22474">
            <a:spAutoFit/>
          </a:bodyPr>
          <a:lstStyle>
            <a:lvl1pPr marL="204788" indent="-204788" defTabSz="819150">
              <a:defRPr sz="2400" b="1">
                <a:solidFill>
                  <a:schemeClr val="tx1"/>
                </a:solidFill>
                <a:latin typeface="Tekton" pitchFamily="34" charset="0"/>
                <a:ea typeface="ＭＳ Ｐゴシック" panose="020B0600070205080204" pitchFamily="34" charset="-128"/>
              </a:defRPr>
            </a:lvl1pPr>
            <a:lvl2pPr marL="742950" indent="-285750" defTabSz="819150">
              <a:defRPr sz="2400" b="1">
                <a:solidFill>
                  <a:schemeClr val="tx1"/>
                </a:solidFill>
                <a:latin typeface="Tekton" pitchFamily="34" charset="0"/>
                <a:ea typeface="ＭＳ Ｐゴシック" panose="020B0600070205080204" pitchFamily="34" charset="-128"/>
              </a:defRPr>
            </a:lvl2pPr>
            <a:lvl3pPr marL="1143000" indent="-228600" defTabSz="819150">
              <a:defRPr sz="2400" b="1">
                <a:solidFill>
                  <a:schemeClr val="tx1"/>
                </a:solidFill>
                <a:latin typeface="Tekton" pitchFamily="34" charset="0"/>
                <a:ea typeface="ＭＳ Ｐゴシック" panose="020B0600070205080204" pitchFamily="34" charset="-128"/>
              </a:defRPr>
            </a:lvl3pPr>
            <a:lvl4pPr marL="1600200" indent="-228600" defTabSz="819150">
              <a:defRPr sz="2400" b="1">
                <a:solidFill>
                  <a:schemeClr val="tx1"/>
                </a:solidFill>
                <a:latin typeface="Tekton" pitchFamily="34" charset="0"/>
                <a:ea typeface="ＭＳ Ｐゴシック" panose="020B0600070205080204" pitchFamily="34" charset="-128"/>
              </a:defRPr>
            </a:lvl4pPr>
            <a:lvl5pPr marL="2057400" indent="-228600" defTabSz="819150">
              <a:defRPr sz="2400" b="1">
                <a:solidFill>
                  <a:schemeClr val="tx1"/>
                </a:solidFill>
                <a:latin typeface="Tekton" pitchFamily="34" charset="0"/>
                <a:ea typeface="ＭＳ Ｐゴシック" panose="020B0600070205080204" pitchFamily="34" charset="-128"/>
              </a:defRPr>
            </a:lvl5pPr>
            <a:lvl6pPr marL="25146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r">
              <a:lnSpc>
                <a:spcPct val="97000"/>
              </a:lnSpc>
              <a:spcBef>
                <a:spcPct val="49000"/>
              </a:spcBef>
            </a:pPr>
            <a:r>
              <a:rPr lang="en-US" altLang="en-US" sz="1600">
                <a:latin typeface="Comic Sans MS" panose="030F0902030302020204" pitchFamily="66" charset="0"/>
              </a:rPr>
              <a:t> page </a:t>
            </a:r>
            <a:fld id="{370FF16C-2479-BD45-9F55-7A5156F4DFA1}" type="slidenum">
              <a:rPr lang="en-US" altLang="en-US" sz="1600">
                <a:latin typeface="Comic Sans MS" panose="030F0902030302020204" pitchFamily="66" charset="0"/>
              </a:rPr>
              <a:pPr algn="r">
                <a:lnSpc>
                  <a:spcPct val="97000"/>
                </a:lnSpc>
                <a:spcBef>
                  <a:spcPct val="49000"/>
                </a:spcBef>
              </a:pPr>
              <a:t>‹#›</a:t>
            </a:fld>
            <a:endParaRPr lang="en-US" altLang="en-US" sz="1600">
              <a:latin typeface="Comic Sans MS" panose="030F0902030302020204" pitchFamily="66" charset="0"/>
            </a:endParaRPr>
          </a:p>
        </p:txBody>
      </p:sp>
      <p:sp>
        <p:nvSpPr>
          <p:cNvPr id="51204" name="Rectangle 8">
            <a:extLst>
              <a:ext uri="{FF2B5EF4-FFF2-40B4-BE49-F238E27FC236}">
                <a16:creationId xmlns:a16="http://schemas.microsoft.com/office/drawing/2014/main" id="{EABDC357-9395-6E45-B65E-FA8EE80BFB02}"/>
              </a:ext>
            </a:extLst>
          </p:cNvPr>
          <p:cNvSpPr>
            <a:spLocks noChangeArrowheads="1"/>
          </p:cNvSpPr>
          <p:nvPr/>
        </p:nvSpPr>
        <p:spPr bwMode="auto">
          <a:xfrm>
            <a:off x="2713038" y="285750"/>
            <a:ext cx="1666875" cy="28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57783" tIns="22474" rIns="57783" bIns="22474">
            <a:spAutoFit/>
          </a:bodyPr>
          <a:lstStyle>
            <a:lvl1pPr marL="204788" indent="-204788" defTabSz="819150">
              <a:defRPr sz="2400" b="1">
                <a:solidFill>
                  <a:schemeClr val="tx1"/>
                </a:solidFill>
                <a:latin typeface="Tekton" pitchFamily="34" charset="0"/>
                <a:ea typeface="ＭＳ Ｐゴシック" panose="020B0600070205080204" pitchFamily="34" charset="-128"/>
              </a:defRPr>
            </a:lvl1pPr>
            <a:lvl2pPr marL="742950" indent="-285750" defTabSz="819150">
              <a:defRPr sz="2400" b="1">
                <a:solidFill>
                  <a:schemeClr val="tx1"/>
                </a:solidFill>
                <a:latin typeface="Tekton" pitchFamily="34" charset="0"/>
                <a:ea typeface="ＭＳ Ｐゴシック" panose="020B0600070205080204" pitchFamily="34" charset="-128"/>
              </a:defRPr>
            </a:lvl2pPr>
            <a:lvl3pPr marL="1143000" indent="-228600" defTabSz="819150">
              <a:defRPr sz="2400" b="1">
                <a:solidFill>
                  <a:schemeClr val="tx1"/>
                </a:solidFill>
                <a:latin typeface="Tekton" pitchFamily="34" charset="0"/>
                <a:ea typeface="ＭＳ Ｐゴシック" panose="020B0600070205080204" pitchFamily="34" charset="-128"/>
              </a:defRPr>
            </a:lvl3pPr>
            <a:lvl4pPr marL="1600200" indent="-228600" defTabSz="819150">
              <a:defRPr sz="2400" b="1">
                <a:solidFill>
                  <a:schemeClr val="tx1"/>
                </a:solidFill>
                <a:latin typeface="Tekton" pitchFamily="34" charset="0"/>
                <a:ea typeface="ＭＳ Ｐゴシック" panose="020B0600070205080204" pitchFamily="34" charset="-128"/>
              </a:defRPr>
            </a:lvl4pPr>
            <a:lvl5pPr marL="2057400" indent="-228600" defTabSz="819150">
              <a:defRPr sz="2400" b="1">
                <a:solidFill>
                  <a:schemeClr val="tx1"/>
                </a:solidFill>
                <a:latin typeface="Tekton" pitchFamily="34" charset="0"/>
                <a:ea typeface="ＭＳ Ｐゴシック" panose="020B0600070205080204" pitchFamily="34" charset="-128"/>
              </a:defRPr>
            </a:lvl5pPr>
            <a:lvl6pPr marL="25146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97000"/>
              </a:lnSpc>
              <a:defRPr/>
            </a:pPr>
            <a:r>
              <a:rPr lang="en-US" altLang="en-US" sz="1600">
                <a:latin typeface="Comic Sans MS" panose="030F0702030302020204" pitchFamily="66" charset="0"/>
              </a:rPr>
              <a:t>Lecture Notes</a:t>
            </a:r>
          </a:p>
        </p:txBody>
      </p:sp>
      <p:sp>
        <p:nvSpPr>
          <p:cNvPr id="14341" name="Rectangle 9">
            <a:extLst>
              <a:ext uri="{FF2B5EF4-FFF2-40B4-BE49-F238E27FC236}">
                <a16:creationId xmlns:a16="http://schemas.microsoft.com/office/drawing/2014/main" id="{9DB92C4D-5A5E-B343-9E9F-EB8404C0566E}"/>
              </a:ext>
            </a:extLst>
          </p:cNvPr>
          <p:cNvSpPr>
            <a:spLocks noChangeArrowheads="1"/>
          </p:cNvSpPr>
          <p:nvPr/>
        </p:nvSpPr>
        <p:spPr bwMode="auto">
          <a:xfrm>
            <a:off x="538163" y="8907463"/>
            <a:ext cx="3260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7783" tIns="22474" rIns="57783" bIns="22474">
            <a:spAutoFit/>
          </a:bodyPr>
          <a:lstStyle>
            <a:lvl1pPr marL="204788" indent="-204788" defTabSz="819150">
              <a:defRPr sz="2400" b="1">
                <a:solidFill>
                  <a:schemeClr val="tx1"/>
                </a:solidFill>
                <a:latin typeface="Tekton" pitchFamily="34" charset="0"/>
                <a:ea typeface="ＭＳ Ｐゴシック" panose="020B0600070205080204" pitchFamily="34" charset="-128"/>
              </a:defRPr>
            </a:lvl1pPr>
            <a:lvl2pPr marL="742950" indent="-285750" defTabSz="819150">
              <a:defRPr sz="2400" b="1">
                <a:solidFill>
                  <a:schemeClr val="tx1"/>
                </a:solidFill>
                <a:latin typeface="Tekton" pitchFamily="34" charset="0"/>
                <a:ea typeface="ＭＳ Ｐゴシック" panose="020B0600070205080204" pitchFamily="34" charset="-128"/>
              </a:defRPr>
            </a:lvl2pPr>
            <a:lvl3pPr marL="1143000" indent="-228600" defTabSz="819150">
              <a:defRPr sz="2400" b="1">
                <a:solidFill>
                  <a:schemeClr val="tx1"/>
                </a:solidFill>
                <a:latin typeface="Tekton" pitchFamily="34" charset="0"/>
                <a:ea typeface="ＭＳ Ｐゴシック" panose="020B0600070205080204" pitchFamily="34" charset="-128"/>
              </a:defRPr>
            </a:lvl3pPr>
            <a:lvl4pPr marL="1600200" indent="-228600" defTabSz="819150">
              <a:defRPr sz="2400" b="1">
                <a:solidFill>
                  <a:schemeClr val="tx1"/>
                </a:solidFill>
                <a:latin typeface="Tekton" pitchFamily="34" charset="0"/>
                <a:ea typeface="ＭＳ Ｐゴシック" panose="020B0600070205080204" pitchFamily="34" charset="-128"/>
              </a:defRPr>
            </a:lvl4pPr>
            <a:lvl5pPr marL="2057400" indent="-228600" defTabSz="819150">
              <a:defRPr sz="2400" b="1">
                <a:solidFill>
                  <a:schemeClr val="tx1"/>
                </a:solidFill>
                <a:latin typeface="Tekton" pitchFamily="34" charset="0"/>
                <a:ea typeface="ＭＳ Ｐゴシック" panose="020B0600070205080204" pitchFamily="34" charset="-128"/>
              </a:defRPr>
            </a:lvl5pPr>
            <a:lvl6pPr marL="25146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118000"/>
              </a:lnSpc>
            </a:pPr>
            <a:r>
              <a:rPr lang="en-US" altLang="en-US" sz="1100">
                <a:latin typeface="Comic Sans MS" panose="030F0902030302020204" pitchFamily="66" charset="0"/>
              </a:rPr>
              <a:t>Leonard McMillan  </a:t>
            </a:r>
            <a:fld id="{8AD514C7-5BB8-3E47-AC7F-5F91734A686E}" type="datetime1">
              <a:rPr lang="en-US" altLang="en-US" sz="1100">
                <a:latin typeface="Comic Sans MS" panose="030F0902030302020204" pitchFamily="66" charset="0"/>
              </a:rPr>
              <a:pPr>
                <a:lnSpc>
                  <a:spcPct val="118000"/>
                </a:lnSpc>
              </a:pPr>
              <a:t>9/15/19</a:t>
            </a:fld>
            <a:r>
              <a:rPr lang="en-US" altLang="en-US" sz="1100">
                <a:latin typeface="Comic Sans MS" panose="030F0902030302020204" pitchFamily="66" charset="0"/>
              </a:rPr>
              <a:t>  </a:t>
            </a:r>
            <a:fld id="{833DD28B-2391-854F-B725-1D98EE6CB36D}" type="datetime10">
              <a:rPr lang="en-US" altLang="en-US" sz="1100">
                <a:latin typeface="Comic Sans MS" panose="030F0902030302020204" pitchFamily="66" charset="0"/>
              </a:rPr>
              <a:pPr>
                <a:lnSpc>
                  <a:spcPct val="118000"/>
                </a:lnSpc>
              </a:pPr>
              <a:t>21:36</a:t>
            </a:fld>
            <a:endParaRPr lang="en-US" altLang="en-US" sz="1100">
              <a:latin typeface="Comic Sans MS" panose="030F0902030302020204" pitchFamily="66" charset="0"/>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4">
            <a:extLst>
              <a:ext uri="{FF2B5EF4-FFF2-40B4-BE49-F238E27FC236}">
                <a16:creationId xmlns:a16="http://schemas.microsoft.com/office/drawing/2014/main" id="{9B37038F-B6BA-784C-8850-640C3F444999}"/>
              </a:ext>
            </a:extLst>
          </p:cNvPr>
          <p:cNvSpPr>
            <a:spLocks noChangeArrowheads="1" noTextEdit="1"/>
          </p:cNvSpPr>
          <p:nvPr>
            <p:ph type="sldImg" idx="2"/>
          </p:nvPr>
        </p:nvSpPr>
        <p:spPr bwMode="auto">
          <a:xfrm>
            <a:off x="1117600" y="1162050"/>
            <a:ext cx="4649788"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5363" name="Rectangle 8">
            <a:extLst>
              <a:ext uri="{FF2B5EF4-FFF2-40B4-BE49-F238E27FC236}">
                <a16:creationId xmlns:a16="http://schemas.microsoft.com/office/drawing/2014/main" id="{8C590DD1-48EC-1E4E-990B-F90327C73D1F}"/>
              </a:ext>
            </a:extLst>
          </p:cNvPr>
          <p:cNvSpPr>
            <a:spLocks noChangeArrowheads="1"/>
          </p:cNvSpPr>
          <p:nvPr/>
        </p:nvSpPr>
        <p:spPr bwMode="auto">
          <a:xfrm>
            <a:off x="387350" y="668338"/>
            <a:ext cx="2833688"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7783" tIns="22474" rIns="57783" bIns="22474">
            <a:spAutoFit/>
          </a:bodyPr>
          <a:lstStyle>
            <a:lvl1pPr marL="204788" indent="-204788" defTabSz="819150">
              <a:defRPr sz="2400" b="1">
                <a:solidFill>
                  <a:schemeClr val="tx1"/>
                </a:solidFill>
                <a:latin typeface="Tekton" pitchFamily="34" charset="0"/>
                <a:ea typeface="ＭＳ Ｐゴシック" panose="020B0600070205080204" pitchFamily="34" charset="-128"/>
              </a:defRPr>
            </a:lvl1pPr>
            <a:lvl2pPr marL="742950" indent="-285750" defTabSz="819150">
              <a:defRPr sz="2400" b="1">
                <a:solidFill>
                  <a:schemeClr val="tx1"/>
                </a:solidFill>
                <a:latin typeface="Tekton" pitchFamily="34" charset="0"/>
                <a:ea typeface="ＭＳ Ｐゴシック" panose="020B0600070205080204" pitchFamily="34" charset="-128"/>
              </a:defRPr>
            </a:lvl2pPr>
            <a:lvl3pPr marL="1143000" indent="-228600" defTabSz="819150">
              <a:defRPr sz="2400" b="1">
                <a:solidFill>
                  <a:schemeClr val="tx1"/>
                </a:solidFill>
                <a:latin typeface="Tekton" pitchFamily="34" charset="0"/>
                <a:ea typeface="ＭＳ Ｐゴシック" panose="020B0600070205080204" pitchFamily="34" charset="-128"/>
              </a:defRPr>
            </a:lvl3pPr>
            <a:lvl4pPr marL="1600200" indent="-228600" defTabSz="819150">
              <a:defRPr sz="2400" b="1">
                <a:solidFill>
                  <a:schemeClr val="tx1"/>
                </a:solidFill>
                <a:latin typeface="Tekton" pitchFamily="34" charset="0"/>
                <a:ea typeface="ＭＳ Ｐゴシック" panose="020B0600070205080204" pitchFamily="34" charset="-128"/>
              </a:defRPr>
            </a:lvl4pPr>
            <a:lvl5pPr marL="2057400" indent="-228600" defTabSz="819150">
              <a:defRPr sz="2400" b="1">
                <a:solidFill>
                  <a:schemeClr val="tx1"/>
                </a:solidFill>
                <a:latin typeface="Tekton" pitchFamily="34" charset="0"/>
                <a:ea typeface="ＭＳ Ｐゴシック" panose="020B0600070205080204" pitchFamily="34" charset="-128"/>
              </a:defRPr>
            </a:lvl5pPr>
            <a:lvl6pPr marL="25146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97000"/>
              </a:lnSpc>
              <a:spcBef>
                <a:spcPct val="49000"/>
              </a:spcBef>
            </a:pPr>
            <a:r>
              <a:rPr lang="en-US" altLang="en-US" sz="1600" b="0">
                <a:latin typeface="Comic Sans MS" panose="030F0902030302020204" pitchFamily="66" charset="0"/>
              </a:rPr>
              <a:t>Comp 411 Lectures, Fall ‘06</a:t>
            </a:r>
          </a:p>
        </p:txBody>
      </p:sp>
      <p:sp>
        <p:nvSpPr>
          <p:cNvPr id="15364" name="Rectangle 9">
            <a:extLst>
              <a:ext uri="{FF2B5EF4-FFF2-40B4-BE49-F238E27FC236}">
                <a16:creationId xmlns:a16="http://schemas.microsoft.com/office/drawing/2014/main" id="{962223A2-7888-EA46-9A79-C23BB3269702}"/>
              </a:ext>
            </a:extLst>
          </p:cNvPr>
          <p:cNvSpPr>
            <a:spLocks noChangeArrowheads="1"/>
          </p:cNvSpPr>
          <p:nvPr/>
        </p:nvSpPr>
        <p:spPr bwMode="auto">
          <a:xfrm>
            <a:off x="3221038" y="668338"/>
            <a:ext cx="245745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7783" tIns="22474" rIns="57783" bIns="22474">
            <a:spAutoFit/>
          </a:bodyPr>
          <a:lstStyle>
            <a:lvl1pPr marL="204788" indent="-204788" defTabSz="819150">
              <a:defRPr sz="2400" b="1">
                <a:solidFill>
                  <a:schemeClr val="tx1"/>
                </a:solidFill>
                <a:latin typeface="Tekton" pitchFamily="34" charset="0"/>
                <a:ea typeface="ＭＳ Ｐゴシック" panose="020B0600070205080204" pitchFamily="34" charset="-128"/>
              </a:defRPr>
            </a:lvl1pPr>
            <a:lvl2pPr marL="742950" indent="-285750" defTabSz="819150">
              <a:defRPr sz="2400" b="1">
                <a:solidFill>
                  <a:schemeClr val="tx1"/>
                </a:solidFill>
                <a:latin typeface="Tekton" pitchFamily="34" charset="0"/>
                <a:ea typeface="ＭＳ Ｐゴシック" panose="020B0600070205080204" pitchFamily="34" charset="-128"/>
              </a:defRPr>
            </a:lvl2pPr>
            <a:lvl3pPr marL="1143000" indent="-228600" defTabSz="819150">
              <a:defRPr sz="2400" b="1">
                <a:solidFill>
                  <a:schemeClr val="tx1"/>
                </a:solidFill>
                <a:latin typeface="Tekton" pitchFamily="34" charset="0"/>
                <a:ea typeface="ＭＳ Ｐゴシック" panose="020B0600070205080204" pitchFamily="34" charset="-128"/>
              </a:defRPr>
            </a:lvl3pPr>
            <a:lvl4pPr marL="1600200" indent="-228600" defTabSz="819150">
              <a:defRPr sz="2400" b="1">
                <a:solidFill>
                  <a:schemeClr val="tx1"/>
                </a:solidFill>
                <a:latin typeface="Tekton" pitchFamily="34" charset="0"/>
                <a:ea typeface="ＭＳ Ｐゴシック" panose="020B0600070205080204" pitchFamily="34" charset="-128"/>
              </a:defRPr>
            </a:lvl4pPr>
            <a:lvl5pPr marL="2057400" indent="-228600" defTabSz="819150">
              <a:defRPr sz="2400" b="1">
                <a:solidFill>
                  <a:schemeClr val="tx1"/>
                </a:solidFill>
                <a:latin typeface="Tekton" pitchFamily="34" charset="0"/>
                <a:ea typeface="ＭＳ Ｐゴシック" panose="020B0600070205080204" pitchFamily="34" charset="-128"/>
              </a:defRPr>
            </a:lvl5pPr>
            <a:lvl6pPr marL="25146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r">
              <a:lnSpc>
                <a:spcPct val="97000"/>
              </a:lnSpc>
              <a:spcBef>
                <a:spcPct val="49000"/>
              </a:spcBef>
            </a:pPr>
            <a:r>
              <a:rPr lang="en-US" altLang="en-US" sz="1600" b="0">
                <a:latin typeface="Comic Sans MS" panose="030F0902030302020204" pitchFamily="66" charset="0"/>
              </a:rPr>
              <a:t>Notes for slide </a:t>
            </a:r>
            <a:fld id="{97746629-7E92-7845-92B7-12689F141358}" type="slidenum">
              <a:rPr lang="en-US" altLang="en-US" sz="1600" b="0">
                <a:latin typeface="Comic Sans MS" panose="030F0902030302020204" pitchFamily="66" charset="0"/>
              </a:rPr>
              <a:pPr algn="r">
                <a:lnSpc>
                  <a:spcPct val="97000"/>
                </a:lnSpc>
                <a:spcBef>
                  <a:spcPct val="49000"/>
                </a:spcBef>
              </a:pPr>
              <a:t>‹#›</a:t>
            </a:fld>
            <a:endParaRPr lang="en-US" altLang="en-US" sz="1600" b="0">
              <a:latin typeface="Comic Sans MS" panose="030F0902030302020204" pitchFamily="66" charset="0"/>
            </a:endParaRPr>
          </a:p>
        </p:txBody>
      </p:sp>
      <p:sp>
        <p:nvSpPr>
          <p:cNvPr id="15365" name="Rectangle 11">
            <a:extLst>
              <a:ext uri="{FF2B5EF4-FFF2-40B4-BE49-F238E27FC236}">
                <a16:creationId xmlns:a16="http://schemas.microsoft.com/office/drawing/2014/main" id="{A6D4EFD2-FC80-5246-9626-C15EF024DBAC}"/>
              </a:ext>
            </a:extLst>
          </p:cNvPr>
          <p:cNvSpPr>
            <a:spLocks noChangeArrowheads="1"/>
          </p:cNvSpPr>
          <p:nvPr/>
        </p:nvSpPr>
        <p:spPr bwMode="auto">
          <a:xfrm>
            <a:off x="382588" y="8755063"/>
            <a:ext cx="32639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7783" tIns="22474" rIns="57783" bIns="22474">
            <a:spAutoFit/>
          </a:bodyPr>
          <a:lstStyle>
            <a:lvl1pPr marL="204788" indent="-204788" defTabSz="819150">
              <a:defRPr sz="2400" b="1">
                <a:solidFill>
                  <a:schemeClr val="tx1"/>
                </a:solidFill>
                <a:latin typeface="Tekton" pitchFamily="34" charset="0"/>
                <a:ea typeface="ＭＳ Ｐゴシック" panose="020B0600070205080204" pitchFamily="34" charset="-128"/>
              </a:defRPr>
            </a:lvl1pPr>
            <a:lvl2pPr marL="742950" indent="-285750" defTabSz="819150">
              <a:defRPr sz="2400" b="1">
                <a:solidFill>
                  <a:schemeClr val="tx1"/>
                </a:solidFill>
                <a:latin typeface="Tekton" pitchFamily="34" charset="0"/>
                <a:ea typeface="ＭＳ Ｐゴシック" panose="020B0600070205080204" pitchFamily="34" charset="-128"/>
              </a:defRPr>
            </a:lvl2pPr>
            <a:lvl3pPr marL="1143000" indent="-228600" defTabSz="819150">
              <a:defRPr sz="2400" b="1">
                <a:solidFill>
                  <a:schemeClr val="tx1"/>
                </a:solidFill>
                <a:latin typeface="Tekton" pitchFamily="34" charset="0"/>
                <a:ea typeface="ＭＳ Ｐゴシック" panose="020B0600070205080204" pitchFamily="34" charset="-128"/>
              </a:defRPr>
            </a:lvl3pPr>
            <a:lvl4pPr marL="1600200" indent="-228600" defTabSz="819150">
              <a:defRPr sz="2400" b="1">
                <a:solidFill>
                  <a:schemeClr val="tx1"/>
                </a:solidFill>
                <a:latin typeface="Tekton" pitchFamily="34" charset="0"/>
                <a:ea typeface="ＭＳ Ｐゴシック" panose="020B0600070205080204" pitchFamily="34" charset="-128"/>
              </a:defRPr>
            </a:lvl4pPr>
            <a:lvl5pPr marL="2057400" indent="-228600" defTabSz="819150">
              <a:defRPr sz="2400" b="1">
                <a:solidFill>
                  <a:schemeClr val="tx1"/>
                </a:solidFill>
                <a:latin typeface="Tekton" pitchFamily="34" charset="0"/>
                <a:ea typeface="ＭＳ Ｐゴシック" panose="020B0600070205080204" pitchFamily="34" charset="-128"/>
              </a:defRPr>
            </a:lvl5pPr>
            <a:lvl6pPr marL="25146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defTabSz="81915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118000"/>
              </a:lnSpc>
            </a:pPr>
            <a:r>
              <a:rPr lang="en-US" altLang="en-US" sz="1100" b="0">
                <a:latin typeface="Comic Sans MS" panose="030F0902030302020204" pitchFamily="66" charset="0"/>
              </a:rPr>
              <a:t>Leonard McMillan  </a:t>
            </a:r>
            <a:fld id="{AF28916A-6C9B-C345-95EF-71D66B736E7C}" type="datetime1">
              <a:rPr lang="en-US" altLang="en-US" sz="1100" b="0">
                <a:latin typeface="Comic Sans MS" panose="030F0902030302020204" pitchFamily="66" charset="0"/>
              </a:rPr>
              <a:pPr>
                <a:lnSpc>
                  <a:spcPct val="118000"/>
                </a:lnSpc>
              </a:pPr>
              <a:t>9/15/19</a:t>
            </a:fld>
            <a:r>
              <a:rPr lang="en-US" altLang="en-US" sz="1100" b="0">
                <a:latin typeface="Comic Sans MS" panose="030F0902030302020204" pitchFamily="66" charset="0"/>
              </a:rPr>
              <a:t>  </a:t>
            </a:r>
            <a:fld id="{20397F75-3996-3841-AE6B-5FC91EF59DCC}" type="datetime10">
              <a:rPr lang="en-US" altLang="en-US" sz="1100" b="0">
                <a:latin typeface="Comic Sans MS" panose="030F0902030302020204" pitchFamily="66" charset="0"/>
              </a:rPr>
              <a:pPr>
                <a:lnSpc>
                  <a:spcPct val="118000"/>
                </a:lnSpc>
              </a:pPr>
              <a:t>21:36</a:t>
            </a:fld>
            <a:endParaRPr lang="en-US" altLang="en-US" sz="1100" b="0">
              <a:latin typeface="Comic Sans MS" panose="030F0902030302020204" pitchFamily="66" charset="0"/>
            </a:endParaRPr>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a:extLst>
              <a:ext uri="{FF2B5EF4-FFF2-40B4-BE49-F238E27FC236}">
                <a16:creationId xmlns:a16="http://schemas.microsoft.com/office/drawing/2014/main" id="{524C6903-CCF5-BE4C-B674-2BCC55A667AD}"/>
              </a:ext>
            </a:extLst>
          </p:cNvPr>
          <p:cNvSpPr>
            <a:spLocks noChangeArrowheads="1" noTextEdit="1"/>
          </p:cNvSpPr>
          <p:nvPr>
            <p:ph type="sldImg"/>
          </p:nvPr>
        </p:nvSpPr>
        <p:spPr/>
      </p:sp>
      <p:sp>
        <p:nvSpPr>
          <p:cNvPr id="17410" name="Rectangle 1027">
            <a:extLst>
              <a:ext uri="{FF2B5EF4-FFF2-40B4-BE49-F238E27FC236}">
                <a16:creationId xmlns:a16="http://schemas.microsoft.com/office/drawing/2014/main" id="{EBBDD43A-A16C-5841-AD10-E57CB8C8821B}"/>
              </a:ext>
            </a:extLst>
          </p:cNvPr>
          <p:cNvSpPr>
            <a:spLocks noGrp="1" noChangeArrowheads="1"/>
          </p:cNvSpPr>
          <p:nvPr>
            <p:ph type="body" idx="1"/>
          </p:nvPr>
        </p:nvSpPr>
        <p:spPr bwMode="auto">
          <a:xfrm>
            <a:off x="917575" y="4416425"/>
            <a:ext cx="5046663" cy="41798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85" tIns="46242" rIns="92485" bIns="46242"/>
          <a:lstStyle/>
          <a:p>
            <a:endParaRPr lang="en-US" altLang="en-US">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body" idx="1"/>
          </p:nvPr>
        </p:nvSpPr>
        <p:spPr bwMode="auto">
          <a:xfrm>
            <a:off x="1279525" y="3475038"/>
            <a:ext cx="7042150" cy="3290887"/>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FAA26D3D-D897-4be2-8F04-BA451C77F1D7}">
              <ma14:placeholderFlag xmlns:ma14="http://schemas.microsoft.com/office/mac/drawingml/2011/main" xmlns="" val="1"/>
            </a:ext>
          </a:extLst>
        </p:spPr>
        <p:txBody>
          <a:bodyPr lIns="90613" tIns="44512" rIns="90613" bIns="44512"/>
          <a:lstStyle/>
          <a:p>
            <a:endParaRPr lang="en-US" dirty="0">
              <a:latin typeface="Times New Roman" charset="0"/>
              <a:ea typeface="Tahoma"/>
              <a:cs typeface="Tahoma"/>
            </a:endParaRPr>
          </a:p>
        </p:txBody>
      </p:sp>
      <p:sp>
        <p:nvSpPr>
          <p:cNvPr id="32770" name="Rectangle 3"/>
          <p:cNvSpPr>
            <a:spLocks noGrp="1" noRot="1" noChangeAspect="1" noChangeArrowheads="1" noTextEdit="1"/>
          </p:cNvSpPr>
          <p:nvPr>
            <p:ph type="sldImg"/>
          </p:nvPr>
        </p:nvSpPr>
        <p:spPr>
          <a:xfrm>
            <a:off x="2978150" y="554038"/>
            <a:ext cx="3644900" cy="2733675"/>
          </a:xfrm>
          <a:ln w="12700" cap="flat">
            <a:solidFill>
              <a:schemeClr val="tx1"/>
            </a:solidFill>
            <a:miter lim="800000"/>
            <a:headEnd/>
            <a:tailEnd/>
          </a:ln>
        </p:spPr>
      </p:sp>
    </p:spTree>
    <p:extLst>
      <p:ext uri="{BB962C8B-B14F-4D97-AF65-F5344CB8AC3E}">
        <p14:creationId xmlns:p14="http://schemas.microsoft.com/office/powerpoint/2010/main" val="66771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p:sp>
      <p:sp>
        <p:nvSpPr>
          <p:cNvPr id="35842" name="Rectangle 3"/>
          <p:cNvSpPr>
            <a:spLocks noGrp="1" noChangeArrowheads="1"/>
          </p:cNvSpPr>
          <p:nvPr>
            <p:ph type="body" idx="1"/>
          </p:nvPr>
        </p:nvSpPr>
        <p:spPr bwMode="auto">
          <a:xfrm>
            <a:off x="960438" y="3475038"/>
            <a:ext cx="7680325" cy="3290887"/>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1429" tIns="45715" rIns="91429" bIns="45715"/>
          <a:lstStyle/>
          <a:p>
            <a:endParaRPr lang="en-US" dirty="0">
              <a:latin typeface="Times New Roman" charset="0"/>
              <a:ea typeface="Tahoma"/>
              <a:cs typeface="Tahoma"/>
            </a:endParaRPr>
          </a:p>
        </p:txBody>
      </p:sp>
    </p:spTree>
    <p:extLst>
      <p:ext uri="{BB962C8B-B14F-4D97-AF65-F5344CB8AC3E}">
        <p14:creationId xmlns:p14="http://schemas.microsoft.com/office/powerpoint/2010/main" val="2166302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p:sp>
      <p:sp>
        <p:nvSpPr>
          <p:cNvPr id="35842" name="Rectangle 3"/>
          <p:cNvSpPr>
            <a:spLocks noGrp="1" noChangeArrowheads="1"/>
          </p:cNvSpPr>
          <p:nvPr>
            <p:ph type="body" idx="1"/>
          </p:nvPr>
        </p:nvSpPr>
        <p:spPr bwMode="auto">
          <a:xfrm>
            <a:off x="960438" y="3475038"/>
            <a:ext cx="7680325" cy="3290887"/>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1429" tIns="45715" rIns="91429" bIns="45715"/>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388376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p:sp>
      <p:sp>
        <p:nvSpPr>
          <p:cNvPr id="37890" name="Rectangle 3"/>
          <p:cNvSpPr>
            <a:spLocks noGrp="1" noChangeArrowheads="1"/>
          </p:cNvSpPr>
          <p:nvPr>
            <p:ph type="body" idx="1"/>
          </p:nvPr>
        </p:nvSpPr>
        <p:spPr bwMode="auto">
          <a:xfrm>
            <a:off x="960438" y="3475038"/>
            <a:ext cx="7680325" cy="3290887"/>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1429" tIns="45715" rIns="91429" bIns="45715"/>
          <a:lstStyle/>
          <a:p>
            <a:endParaRPr lang="en-US" dirty="0">
              <a:latin typeface="Times New Roman" charset="0"/>
              <a:ea typeface="Tahoma"/>
              <a:cs typeface="Tahoma"/>
            </a:endParaRPr>
          </a:p>
        </p:txBody>
      </p:sp>
    </p:spTree>
    <p:extLst>
      <p:ext uri="{BB962C8B-B14F-4D97-AF65-F5344CB8AC3E}">
        <p14:creationId xmlns:p14="http://schemas.microsoft.com/office/powerpoint/2010/main" val="4048990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p:sp>
      <p:sp>
        <p:nvSpPr>
          <p:cNvPr id="37890" name="Rectangle 3"/>
          <p:cNvSpPr>
            <a:spLocks noGrp="1" noChangeArrowheads="1"/>
          </p:cNvSpPr>
          <p:nvPr>
            <p:ph type="body" idx="1"/>
          </p:nvPr>
        </p:nvSpPr>
        <p:spPr bwMode="auto">
          <a:xfrm>
            <a:off x="960438" y="3475038"/>
            <a:ext cx="7680325" cy="3290887"/>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1429" tIns="45715" rIns="91429" bIns="45715"/>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3225380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BDA57A3A-3551-6543-B9BE-E8AB83D0775B}"/>
              </a:ext>
            </a:extLst>
          </p:cNvPr>
          <p:cNvSpPr>
            <a:spLocks noChangeArrowheads="1" noTextEdit="1"/>
          </p:cNvSpPr>
          <p:nvPr>
            <p:ph type="sldImg"/>
          </p:nvPr>
        </p:nvSpPr>
        <p:spPr/>
      </p:sp>
      <p:sp>
        <p:nvSpPr>
          <p:cNvPr id="40962" name="Rectangle 3">
            <a:extLst>
              <a:ext uri="{FF2B5EF4-FFF2-40B4-BE49-F238E27FC236}">
                <a16:creationId xmlns:a16="http://schemas.microsoft.com/office/drawing/2014/main" id="{694A2C6F-667E-A040-88D3-6AD314AD869B}"/>
              </a:ext>
            </a:extLst>
          </p:cNvPr>
          <p:cNvSpPr>
            <a:spLocks noGrp="1" noChangeArrowheads="1"/>
          </p:cNvSpPr>
          <p:nvPr>
            <p:ph type="body" idx="1"/>
          </p:nvPr>
        </p:nvSpPr>
        <p:spPr bwMode="auto">
          <a:xfrm>
            <a:off x="688975" y="4416425"/>
            <a:ext cx="550386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434" tIns="43717" rIns="87434" bIns="43717"/>
          <a:lstStyle/>
          <a:p>
            <a:endParaRPr lang="en-US" altLang="en-US">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47731594-0791-CA44-972A-6C137B4189C6}"/>
              </a:ext>
            </a:extLst>
          </p:cNvPr>
          <p:cNvSpPr>
            <a:spLocks noChangeArrowheads="1" noTextEdit="1"/>
          </p:cNvSpPr>
          <p:nvPr>
            <p:ph type="sldImg"/>
          </p:nvPr>
        </p:nvSpPr>
        <p:spPr/>
      </p:sp>
      <p:sp>
        <p:nvSpPr>
          <p:cNvPr id="43010" name="Rectangle 3">
            <a:extLst>
              <a:ext uri="{FF2B5EF4-FFF2-40B4-BE49-F238E27FC236}">
                <a16:creationId xmlns:a16="http://schemas.microsoft.com/office/drawing/2014/main" id="{5FBE177A-FD0D-2541-8A9D-F28A8B7F3BD2}"/>
              </a:ext>
            </a:extLst>
          </p:cNvPr>
          <p:cNvSpPr>
            <a:spLocks noGrp="1" noChangeArrowheads="1"/>
          </p:cNvSpPr>
          <p:nvPr>
            <p:ph type="body" idx="1"/>
          </p:nvPr>
        </p:nvSpPr>
        <p:spPr bwMode="auto">
          <a:xfrm>
            <a:off x="688975" y="4416425"/>
            <a:ext cx="550386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434" tIns="43717" rIns="87434" bIns="43717"/>
          <a:lstStyle/>
          <a:p>
            <a:endParaRPr lang="en-US" altLang="en-US">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E56821A5-AF3E-2240-BF6D-D29BFDA67E65}"/>
              </a:ext>
            </a:extLst>
          </p:cNvPr>
          <p:cNvSpPr>
            <a:spLocks noChangeArrowheads="1"/>
          </p:cNvSpPr>
          <p:nvPr>
            <p:ph type="body" idx="1"/>
          </p:nvPr>
        </p:nvSpPr>
        <p:spPr bwMode="auto">
          <a:xfrm>
            <a:off x="917575" y="4416425"/>
            <a:ext cx="504666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653" tIns="42567" rIns="86653" bIns="42567"/>
          <a:lstStyle/>
          <a:p>
            <a:endParaRPr lang="en-US" altLang="en-US">
              <a:ea typeface="ＭＳ Ｐゴシック" panose="020B0600070205080204" pitchFamily="34" charset="-128"/>
            </a:endParaRPr>
          </a:p>
        </p:txBody>
      </p:sp>
      <p:sp>
        <p:nvSpPr>
          <p:cNvPr id="45058" name="Rectangle 3">
            <a:extLst>
              <a:ext uri="{FF2B5EF4-FFF2-40B4-BE49-F238E27FC236}">
                <a16:creationId xmlns:a16="http://schemas.microsoft.com/office/drawing/2014/main" id="{BA5E4790-2F1A-C344-81BB-D2ED43CE31E3}"/>
              </a:ext>
            </a:extLst>
          </p:cNvPr>
          <p:cNvSpPr>
            <a:spLocks noChangeArrowheads="1" noTextEdit="1"/>
          </p:cNvSpPr>
          <p:nvPr>
            <p:ph type="sldImg"/>
          </p:nvPr>
        </p:nvSpPr>
        <p:spPr>
          <a:xfrm>
            <a:off x="1125538" y="703263"/>
            <a:ext cx="4630737" cy="3473450"/>
          </a:xfrm>
          <a:ln w="12700" cap="flat">
            <a:solidFill>
              <a:schemeClr val="tx1"/>
            </a:solidFill>
            <a:miter lim="800000"/>
            <a:headEnd/>
            <a:tailEn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p:sp>
      <p:sp>
        <p:nvSpPr>
          <p:cNvPr id="50178" name="Rectangle 3"/>
          <p:cNvSpPr>
            <a:spLocks noGrp="1" noChangeArrowheads="1"/>
          </p:cNvSpPr>
          <p:nvPr>
            <p:ph type="body" idx="1"/>
          </p:nvPr>
        </p:nvSpPr>
        <p:spPr bwMode="auto">
          <a:xfrm>
            <a:off x="960438" y="3475038"/>
            <a:ext cx="7680325" cy="3290887"/>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1429" tIns="45715" rIns="91429" bIns="45715"/>
          <a:lstStyle/>
          <a:p>
            <a:endParaRPr lang="en-US" dirty="0">
              <a:latin typeface="Times New Roman" charset="0"/>
              <a:ea typeface="Tahoma"/>
              <a:cs typeface="Tahoma"/>
            </a:endParaRPr>
          </a:p>
        </p:txBody>
      </p:sp>
    </p:spTree>
    <p:extLst>
      <p:ext uri="{BB962C8B-B14F-4D97-AF65-F5344CB8AC3E}">
        <p14:creationId xmlns:p14="http://schemas.microsoft.com/office/powerpoint/2010/main" val="969142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p:sp>
      <p:sp>
        <p:nvSpPr>
          <p:cNvPr id="50178" name="Rectangle 3"/>
          <p:cNvSpPr>
            <a:spLocks noGrp="1" noChangeArrowheads="1"/>
          </p:cNvSpPr>
          <p:nvPr>
            <p:ph type="body" idx="1"/>
          </p:nvPr>
        </p:nvSpPr>
        <p:spPr bwMode="auto">
          <a:xfrm>
            <a:off x="960438" y="3475038"/>
            <a:ext cx="7680325" cy="3290887"/>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1429" tIns="45715" rIns="91429" bIns="45715"/>
          <a:lstStyle/>
          <a:p>
            <a:endParaRPr lang="en-US" dirty="0">
              <a:latin typeface="Times New Roman" charset="0"/>
              <a:ea typeface="Tahoma"/>
              <a:cs typeface="Tahoma"/>
            </a:endParaRPr>
          </a:p>
        </p:txBody>
      </p:sp>
    </p:spTree>
    <p:extLst>
      <p:ext uri="{BB962C8B-B14F-4D97-AF65-F5344CB8AC3E}">
        <p14:creationId xmlns:p14="http://schemas.microsoft.com/office/powerpoint/2010/main" val="2895742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399E68D4-E8F2-0D4C-81BD-6426B44FADCD}"/>
              </a:ext>
            </a:extLst>
          </p:cNvPr>
          <p:cNvSpPr>
            <a:spLocks noChangeArrowheads="1" noTextEdit="1"/>
          </p:cNvSpPr>
          <p:nvPr>
            <p:ph type="sldImg"/>
          </p:nvPr>
        </p:nvSpPr>
        <p:spPr/>
      </p:sp>
      <p:sp>
        <p:nvSpPr>
          <p:cNvPr id="19458" name="Rectangle 3">
            <a:extLst>
              <a:ext uri="{FF2B5EF4-FFF2-40B4-BE49-F238E27FC236}">
                <a16:creationId xmlns:a16="http://schemas.microsoft.com/office/drawing/2014/main" id="{DCFCEE12-6452-F94C-BA8D-FB913640C3F6}"/>
              </a:ext>
            </a:extLst>
          </p:cNvPr>
          <p:cNvSpPr>
            <a:spLocks noGrp="1" noChangeArrowheads="1"/>
          </p:cNvSpPr>
          <p:nvPr>
            <p:ph type="body" idx="1"/>
          </p:nvPr>
        </p:nvSpPr>
        <p:spPr bwMode="auto">
          <a:xfrm>
            <a:off x="917575" y="4418013"/>
            <a:ext cx="5046663" cy="4179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90" tIns="46245" rIns="92490" bIns="46245"/>
          <a:lstStyle/>
          <a:p>
            <a:endParaRPr lang="en-US" altLang="en-US">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026">
            <a:extLst>
              <a:ext uri="{FF2B5EF4-FFF2-40B4-BE49-F238E27FC236}">
                <a16:creationId xmlns:a16="http://schemas.microsoft.com/office/drawing/2014/main" id="{89DDBEC9-E733-8E44-8EB0-28EC7A9FD636}"/>
              </a:ext>
            </a:extLst>
          </p:cNvPr>
          <p:cNvSpPr>
            <a:spLocks noChangeArrowheads="1" noTextEdit="1"/>
          </p:cNvSpPr>
          <p:nvPr>
            <p:ph type="sldImg"/>
          </p:nvPr>
        </p:nvSpPr>
        <p:spPr>
          <a:xfrm>
            <a:off x="1125538" y="703263"/>
            <a:ext cx="4630737" cy="3473450"/>
          </a:xfrm>
          <a:ln w="12700" cap="flat">
            <a:solidFill>
              <a:schemeClr val="tx1"/>
            </a:solidFill>
            <a:miter lim="800000"/>
            <a:headEnd/>
            <a:tailEnd/>
          </a:ln>
        </p:spPr>
      </p:sp>
      <p:sp>
        <p:nvSpPr>
          <p:cNvPr id="54274" name="Rectangle 1027">
            <a:extLst>
              <a:ext uri="{FF2B5EF4-FFF2-40B4-BE49-F238E27FC236}">
                <a16:creationId xmlns:a16="http://schemas.microsoft.com/office/drawing/2014/main" id="{82C5F90B-2FAC-9048-9F8D-89315937722D}"/>
              </a:ext>
            </a:extLst>
          </p:cNvPr>
          <p:cNvSpPr>
            <a:spLocks noChangeArrowheads="1"/>
          </p:cNvSpPr>
          <p:nvPr>
            <p:ph type="body" idx="1"/>
          </p:nvPr>
        </p:nvSpPr>
        <p:spPr bwMode="auto">
          <a:xfrm>
            <a:off x="917575" y="4416425"/>
            <a:ext cx="504666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653" tIns="42567" rIns="86653" bIns="42567"/>
          <a:lstStyle/>
          <a:p>
            <a:endParaRPr lang="en-US" altLang="en-US">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026">
            <a:extLst>
              <a:ext uri="{FF2B5EF4-FFF2-40B4-BE49-F238E27FC236}">
                <a16:creationId xmlns:a16="http://schemas.microsoft.com/office/drawing/2014/main" id="{96947214-501C-1B4F-A8F0-A02BF61C970C}"/>
              </a:ext>
            </a:extLst>
          </p:cNvPr>
          <p:cNvSpPr>
            <a:spLocks noChangeArrowheads="1" noTextEdit="1"/>
          </p:cNvSpPr>
          <p:nvPr>
            <p:ph type="sldImg"/>
          </p:nvPr>
        </p:nvSpPr>
        <p:spPr>
          <a:xfrm>
            <a:off x="1125538" y="703263"/>
            <a:ext cx="4630737" cy="3473450"/>
          </a:xfrm>
          <a:ln w="12700" cap="flat">
            <a:solidFill>
              <a:schemeClr val="tx1"/>
            </a:solidFill>
            <a:miter lim="800000"/>
            <a:headEnd/>
            <a:tailEnd/>
          </a:ln>
        </p:spPr>
      </p:sp>
      <p:sp>
        <p:nvSpPr>
          <p:cNvPr id="56322" name="Rectangle 1027">
            <a:extLst>
              <a:ext uri="{FF2B5EF4-FFF2-40B4-BE49-F238E27FC236}">
                <a16:creationId xmlns:a16="http://schemas.microsoft.com/office/drawing/2014/main" id="{69A85483-B867-D947-B94A-BA714AC1D12B}"/>
              </a:ext>
            </a:extLst>
          </p:cNvPr>
          <p:cNvSpPr>
            <a:spLocks noChangeArrowheads="1"/>
          </p:cNvSpPr>
          <p:nvPr>
            <p:ph type="body" idx="1"/>
          </p:nvPr>
        </p:nvSpPr>
        <p:spPr bwMode="auto">
          <a:xfrm>
            <a:off x="917575" y="4416425"/>
            <a:ext cx="504666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653" tIns="42567" rIns="86653" bIns="42567"/>
          <a:lstStyle/>
          <a:p>
            <a:endParaRPr lang="en-US" altLang="en-US">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53197B8F-99A3-7A42-A560-685EA6DCA0D9}"/>
              </a:ext>
            </a:extLst>
          </p:cNvPr>
          <p:cNvSpPr>
            <a:spLocks noChangeArrowheads="1" noTextEdit="1"/>
          </p:cNvSpPr>
          <p:nvPr>
            <p:ph type="sldImg"/>
          </p:nvPr>
        </p:nvSpPr>
        <p:spPr/>
      </p:sp>
      <p:sp>
        <p:nvSpPr>
          <p:cNvPr id="58370" name="Rectangle 3">
            <a:extLst>
              <a:ext uri="{FF2B5EF4-FFF2-40B4-BE49-F238E27FC236}">
                <a16:creationId xmlns:a16="http://schemas.microsoft.com/office/drawing/2014/main" id="{E2CF035C-FBB5-E94C-90F3-8B01320C6755}"/>
              </a:ext>
            </a:extLst>
          </p:cNvPr>
          <p:cNvSpPr>
            <a:spLocks noGrp="1" noChangeArrowheads="1"/>
          </p:cNvSpPr>
          <p:nvPr>
            <p:ph type="body" idx="1"/>
          </p:nvPr>
        </p:nvSpPr>
        <p:spPr bwMode="auto">
          <a:xfrm>
            <a:off x="688975" y="4416425"/>
            <a:ext cx="550386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434" tIns="43717" rIns="87434" bIns="43717"/>
          <a:lstStyle/>
          <a:p>
            <a:endParaRPr lang="en-US" altLang="en-US">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71902F49-93AE-7140-A292-D0F796350F68}"/>
              </a:ext>
            </a:extLst>
          </p:cNvPr>
          <p:cNvSpPr>
            <a:spLocks noChangeArrowheads="1" noTextEdit="1"/>
          </p:cNvSpPr>
          <p:nvPr>
            <p:ph type="sldImg"/>
          </p:nvPr>
        </p:nvSpPr>
        <p:spPr/>
      </p:sp>
      <p:sp>
        <p:nvSpPr>
          <p:cNvPr id="60418" name="Rectangle 3">
            <a:extLst>
              <a:ext uri="{FF2B5EF4-FFF2-40B4-BE49-F238E27FC236}">
                <a16:creationId xmlns:a16="http://schemas.microsoft.com/office/drawing/2014/main" id="{C3BB573F-755B-A945-A39B-F5F99B0ED4C0}"/>
              </a:ext>
            </a:extLst>
          </p:cNvPr>
          <p:cNvSpPr>
            <a:spLocks noGrp="1" noChangeArrowheads="1"/>
          </p:cNvSpPr>
          <p:nvPr>
            <p:ph type="body" idx="1"/>
          </p:nvPr>
        </p:nvSpPr>
        <p:spPr bwMode="auto">
          <a:xfrm>
            <a:off x="688975" y="4416425"/>
            <a:ext cx="550386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434" tIns="43717" rIns="87434" bIns="43717"/>
          <a:lstStyle/>
          <a:p>
            <a:endParaRPr lang="en-US" altLang="en-US">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D2F3429A-5F60-8548-85C0-3E4EDD0EBCB6}"/>
              </a:ext>
            </a:extLst>
          </p:cNvPr>
          <p:cNvSpPr>
            <a:spLocks noChangeArrowheads="1" noTextEdit="1"/>
          </p:cNvSpPr>
          <p:nvPr>
            <p:ph type="sldImg"/>
          </p:nvPr>
        </p:nvSpPr>
        <p:spPr/>
      </p:sp>
      <p:sp>
        <p:nvSpPr>
          <p:cNvPr id="21506" name="Rectangle 3">
            <a:extLst>
              <a:ext uri="{FF2B5EF4-FFF2-40B4-BE49-F238E27FC236}">
                <a16:creationId xmlns:a16="http://schemas.microsoft.com/office/drawing/2014/main" id="{221C49C4-82A2-1B4E-8767-F9BFCE621955}"/>
              </a:ext>
            </a:extLst>
          </p:cNvPr>
          <p:cNvSpPr>
            <a:spLocks noGrp="1" noChangeArrowheads="1"/>
          </p:cNvSpPr>
          <p:nvPr>
            <p:ph type="body" idx="1"/>
          </p:nvPr>
        </p:nvSpPr>
        <p:spPr bwMode="auto">
          <a:xfrm>
            <a:off x="688975" y="4416425"/>
            <a:ext cx="550386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434" tIns="43717" rIns="87434" bIns="43717"/>
          <a:lstStyle/>
          <a:p>
            <a:endParaRPr lang="en-US" altLang="en-US">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4B45686A-7A0B-934B-93FA-5BFFFDF4C073}"/>
              </a:ext>
            </a:extLst>
          </p:cNvPr>
          <p:cNvSpPr>
            <a:spLocks noChangeArrowheads="1" noTextEdit="1"/>
          </p:cNvSpPr>
          <p:nvPr>
            <p:ph type="sldImg"/>
          </p:nvPr>
        </p:nvSpPr>
        <p:spPr/>
      </p:sp>
      <p:sp>
        <p:nvSpPr>
          <p:cNvPr id="24578" name="Rectangle 3">
            <a:extLst>
              <a:ext uri="{FF2B5EF4-FFF2-40B4-BE49-F238E27FC236}">
                <a16:creationId xmlns:a16="http://schemas.microsoft.com/office/drawing/2014/main" id="{8630F399-654A-9649-BA54-608F82C59866}"/>
              </a:ext>
            </a:extLst>
          </p:cNvPr>
          <p:cNvSpPr>
            <a:spLocks noGrp="1" noChangeArrowheads="1"/>
          </p:cNvSpPr>
          <p:nvPr>
            <p:ph type="body" idx="1"/>
          </p:nvPr>
        </p:nvSpPr>
        <p:spPr bwMode="auto">
          <a:xfrm>
            <a:off x="688975" y="4416425"/>
            <a:ext cx="550386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434" tIns="43717" rIns="87434" bIns="43717"/>
          <a:lstStyle/>
          <a:p>
            <a:endParaRPr lang="en-US" altLang="en-US">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p:sp>
      <p:sp>
        <p:nvSpPr>
          <p:cNvPr id="26626" name="Rectangle 3"/>
          <p:cNvSpPr>
            <a:spLocks noGrp="1" noChangeArrowheads="1"/>
          </p:cNvSpPr>
          <p:nvPr>
            <p:ph type="body" idx="1"/>
          </p:nvPr>
        </p:nvSpPr>
        <p:spPr bwMode="auto">
          <a:xfrm>
            <a:off x="960438" y="3475038"/>
            <a:ext cx="7680325" cy="3290887"/>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1429" tIns="45715" rIns="91429" bIns="45715"/>
          <a:lstStyle/>
          <a:p>
            <a:endParaRPr lang="en-US" dirty="0">
              <a:latin typeface="Times New Roman" charset="0"/>
              <a:ea typeface="Tahoma"/>
              <a:cs typeface="Tahoma"/>
            </a:endParaRPr>
          </a:p>
        </p:txBody>
      </p:sp>
    </p:spTree>
    <p:extLst>
      <p:ext uri="{BB962C8B-B14F-4D97-AF65-F5344CB8AC3E}">
        <p14:creationId xmlns:p14="http://schemas.microsoft.com/office/powerpoint/2010/main" val="1612326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p:sp>
      <p:sp>
        <p:nvSpPr>
          <p:cNvPr id="26626" name="Rectangle 3"/>
          <p:cNvSpPr>
            <a:spLocks noGrp="1" noChangeArrowheads="1"/>
          </p:cNvSpPr>
          <p:nvPr>
            <p:ph type="body" idx="1"/>
          </p:nvPr>
        </p:nvSpPr>
        <p:spPr bwMode="auto">
          <a:xfrm>
            <a:off x="960438" y="3475038"/>
            <a:ext cx="7680325" cy="3290887"/>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lIns="91429" tIns="45715" rIns="91429" bIns="45715"/>
          <a:lstStyle/>
          <a:p>
            <a:endParaRPr lang="en-US" dirty="0">
              <a:latin typeface="Times New Roman" charset="0"/>
              <a:ea typeface="Tahoma"/>
              <a:cs typeface="Tahoma"/>
            </a:endParaRPr>
          </a:p>
        </p:txBody>
      </p:sp>
    </p:spTree>
    <p:extLst>
      <p:ext uri="{BB962C8B-B14F-4D97-AF65-F5344CB8AC3E}">
        <p14:creationId xmlns:p14="http://schemas.microsoft.com/office/powerpoint/2010/main" val="458098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body" idx="1"/>
          </p:nvPr>
        </p:nvSpPr>
        <p:spPr bwMode="auto">
          <a:xfrm>
            <a:off x="1279525" y="3475038"/>
            <a:ext cx="7042150" cy="3290887"/>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FAA26D3D-D897-4be2-8F04-BA451C77F1D7}">
              <ma14:placeholderFlag xmlns:ma14="http://schemas.microsoft.com/office/mac/drawingml/2011/main" xmlns="" val="1"/>
            </a:ext>
          </a:extLst>
        </p:spPr>
        <p:txBody>
          <a:bodyPr lIns="90613" tIns="44512" rIns="90613" bIns="44512"/>
          <a:lstStyle/>
          <a:p>
            <a:endParaRPr lang="en-US" dirty="0">
              <a:latin typeface="Times New Roman" charset="0"/>
              <a:ea typeface="Tahoma"/>
              <a:cs typeface="Tahoma"/>
            </a:endParaRPr>
          </a:p>
        </p:txBody>
      </p:sp>
      <p:sp>
        <p:nvSpPr>
          <p:cNvPr id="28674" name="Rectangle 3"/>
          <p:cNvSpPr>
            <a:spLocks noGrp="1" noRot="1" noChangeAspect="1" noChangeArrowheads="1" noTextEdit="1"/>
          </p:cNvSpPr>
          <p:nvPr>
            <p:ph type="sldImg"/>
          </p:nvPr>
        </p:nvSpPr>
        <p:spPr>
          <a:xfrm>
            <a:off x="2978150" y="554038"/>
            <a:ext cx="3644900" cy="2733675"/>
          </a:xfrm>
          <a:ln w="12700" cap="flat">
            <a:solidFill>
              <a:schemeClr val="tx1"/>
            </a:solidFill>
            <a:miter lim="800000"/>
            <a:headEnd/>
            <a:tailEnd/>
          </a:ln>
        </p:spPr>
      </p:sp>
    </p:spTree>
    <p:extLst>
      <p:ext uri="{BB962C8B-B14F-4D97-AF65-F5344CB8AC3E}">
        <p14:creationId xmlns:p14="http://schemas.microsoft.com/office/powerpoint/2010/main" val="602257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body" idx="1"/>
          </p:nvPr>
        </p:nvSpPr>
        <p:spPr bwMode="auto">
          <a:xfrm>
            <a:off x="1279525" y="3475038"/>
            <a:ext cx="7042150" cy="3290887"/>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FAA26D3D-D897-4be2-8F04-BA451C77F1D7}">
              <ma14:placeholderFlag xmlns:ma14="http://schemas.microsoft.com/office/mac/drawingml/2011/main" xmlns="" val="1"/>
            </a:ext>
          </a:extLst>
        </p:spPr>
        <p:txBody>
          <a:bodyPr lIns="90613" tIns="44512" rIns="90613" bIns="44512"/>
          <a:lstStyle/>
          <a:p>
            <a:endParaRPr lang="en-US" dirty="0">
              <a:latin typeface="Times New Roman" charset="0"/>
              <a:ea typeface="Tahoma"/>
              <a:cs typeface="Tahoma"/>
            </a:endParaRPr>
          </a:p>
        </p:txBody>
      </p:sp>
      <p:sp>
        <p:nvSpPr>
          <p:cNvPr id="28674" name="Rectangle 3"/>
          <p:cNvSpPr>
            <a:spLocks noGrp="1" noRot="1" noChangeAspect="1" noChangeArrowheads="1" noTextEdit="1"/>
          </p:cNvSpPr>
          <p:nvPr>
            <p:ph type="sldImg"/>
          </p:nvPr>
        </p:nvSpPr>
        <p:spPr>
          <a:xfrm>
            <a:off x="2978150" y="554038"/>
            <a:ext cx="3644900" cy="2733675"/>
          </a:xfrm>
          <a:ln w="12700" cap="flat">
            <a:solidFill>
              <a:schemeClr val="tx1"/>
            </a:solidFill>
            <a:miter lim="800000"/>
            <a:headEnd/>
            <a:tailEnd/>
          </a:ln>
        </p:spPr>
      </p:sp>
    </p:spTree>
    <p:extLst>
      <p:ext uri="{BB962C8B-B14F-4D97-AF65-F5344CB8AC3E}">
        <p14:creationId xmlns:p14="http://schemas.microsoft.com/office/powerpoint/2010/main" val="1018119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body" idx="1"/>
          </p:nvPr>
        </p:nvSpPr>
        <p:spPr bwMode="auto">
          <a:xfrm>
            <a:off x="1279525" y="3475038"/>
            <a:ext cx="7042150" cy="3290887"/>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FAA26D3D-D897-4be2-8F04-BA451C77F1D7}">
              <ma14:placeholderFlag xmlns:ma14="http://schemas.microsoft.com/office/mac/drawingml/2011/main" xmlns="" val="1"/>
            </a:ext>
          </a:extLst>
        </p:spPr>
        <p:txBody>
          <a:bodyPr lIns="90613" tIns="44512" rIns="90613" bIns="44512"/>
          <a:lstStyle/>
          <a:p>
            <a:endParaRPr lang="en-US" dirty="0">
              <a:latin typeface="Times New Roman" charset="0"/>
              <a:ea typeface="Tahoma"/>
              <a:cs typeface="Tahoma"/>
            </a:endParaRPr>
          </a:p>
        </p:txBody>
      </p:sp>
      <p:sp>
        <p:nvSpPr>
          <p:cNvPr id="30722" name="Rectangle 3"/>
          <p:cNvSpPr>
            <a:spLocks noGrp="1" noRot="1" noChangeAspect="1" noChangeArrowheads="1" noTextEdit="1"/>
          </p:cNvSpPr>
          <p:nvPr>
            <p:ph type="sldImg"/>
          </p:nvPr>
        </p:nvSpPr>
        <p:spPr>
          <a:xfrm>
            <a:off x="2978150" y="554038"/>
            <a:ext cx="3644900" cy="2733675"/>
          </a:xfrm>
          <a:ln w="12700" cap="flat">
            <a:solidFill>
              <a:schemeClr val="tx1"/>
            </a:solidFill>
            <a:miter lim="800000"/>
            <a:headEnd/>
            <a:tailEnd/>
          </a:ln>
        </p:spPr>
      </p:sp>
    </p:spTree>
    <p:extLst>
      <p:ext uri="{BB962C8B-B14F-4D97-AF65-F5344CB8AC3E}">
        <p14:creationId xmlns:p14="http://schemas.microsoft.com/office/powerpoint/2010/main" val="2109284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A4823F6D-FB1A-6D45-81BA-528943711AB5}"/>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B9672625-47C0-7A40-86CF-279FAA033485}"/>
                </a:ext>
              </a:extLst>
            </p:cNvPr>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defRPr/>
              </a:pPr>
              <a:endParaRPr lang="en-US" altLang="en-US">
                <a:latin typeface="Tahoma" panose="020B0604030504040204" pitchFamily="34" charset="0"/>
              </a:endParaRPr>
            </a:p>
          </p:txBody>
        </p:sp>
        <p:sp>
          <p:nvSpPr>
            <p:cNvPr id="6" name="Rectangle 4">
              <a:extLst>
                <a:ext uri="{FF2B5EF4-FFF2-40B4-BE49-F238E27FC236}">
                  <a16:creationId xmlns:a16="http://schemas.microsoft.com/office/drawing/2014/main" id="{D807139B-36D8-C64C-925F-2E24B06ED235}"/>
                </a:ext>
              </a:extLst>
            </p:cNvPr>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defRPr/>
              </a:pPr>
              <a:endParaRPr lang="en-US" altLang="en-US">
                <a:latin typeface="Tahoma" panose="020B0604030504040204" pitchFamily="34" charset="0"/>
              </a:endParaRPr>
            </a:p>
          </p:txBody>
        </p:sp>
      </p:grpSp>
      <p:sp>
        <p:nvSpPr>
          <p:cNvPr id="7" name="AutoShape 10">
            <a:extLst>
              <a:ext uri="{FF2B5EF4-FFF2-40B4-BE49-F238E27FC236}">
                <a16:creationId xmlns:a16="http://schemas.microsoft.com/office/drawing/2014/main" id="{8514BB62-2809-3D44-AA2E-4555FB5E68E2}"/>
              </a:ext>
            </a:extLst>
          </p:cNvPr>
          <p:cNvSpPr>
            <a:spLocks noChangeArrowheads="1"/>
          </p:cNvSpPr>
          <p:nvPr/>
        </p:nvSpPr>
        <p:spPr bwMode="auto">
          <a:xfrm flipH="1">
            <a:off x="381000" y="2949575"/>
            <a:ext cx="8763000" cy="430213"/>
          </a:xfrm>
          <a:prstGeom prst="homePlate">
            <a:avLst>
              <a:gd name="adj" fmla="val 0"/>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a:defRPr/>
            </a:pPr>
            <a:endParaRPr lang="en-US" dirty="0">
              <a:latin typeface="Tahoma"/>
              <a:ea typeface="+mn-ea"/>
            </a:endParaRPr>
          </a:p>
        </p:txBody>
      </p:sp>
      <p:sp>
        <p:nvSpPr>
          <p:cNvPr id="708613" name="Rectangle 5"/>
          <p:cNvSpPr>
            <a:spLocks noGrp="1" noChangeArrowheads="1"/>
          </p:cNvSpPr>
          <p:nvPr>
            <p:ph type="ctrTitle"/>
          </p:nvPr>
        </p:nvSpPr>
        <p:spPr>
          <a:xfrm>
            <a:off x="304800" y="946150"/>
            <a:ext cx="8534400" cy="1778000"/>
          </a:xfrm>
          <a:noFill/>
        </p:spPr>
        <p:txBody>
          <a:bodyPr lIns="91432" rIns="91432" anchor="b"/>
          <a:lstStyle>
            <a:lvl1pPr>
              <a:defRPr>
                <a:solidFill>
                  <a:schemeClr val="tx1"/>
                </a:solidFill>
                <a:effectLst>
                  <a:outerShdw blurRad="38100" dist="38100" dir="2700000" algn="tl">
                    <a:srgbClr val="C0C0C0"/>
                  </a:outerShdw>
                </a:effectLst>
              </a:defRPr>
            </a:lvl1pPr>
          </a:lstStyle>
          <a:p>
            <a:r>
              <a:rPr lang="en-US" altLang="en-US"/>
              <a:t>Click to edit Master title style</a:t>
            </a:r>
          </a:p>
        </p:txBody>
      </p:sp>
      <p:sp>
        <p:nvSpPr>
          <p:cNvPr id="708614" name="Rectangle 6"/>
          <p:cNvSpPr>
            <a:spLocks noGrp="1" noChangeArrowheads="1"/>
          </p:cNvSpPr>
          <p:nvPr>
            <p:ph type="subTitle" idx="1"/>
          </p:nvPr>
        </p:nvSpPr>
        <p:spPr>
          <a:xfrm>
            <a:off x="381000" y="3524250"/>
            <a:ext cx="8458200" cy="2587625"/>
          </a:xfrm>
        </p:spPr>
        <p:txBody>
          <a:bodyPr lIns="91432" tIns="45716" rIns="91432" bIns="45716"/>
          <a:lstStyle>
            <a:lvl1pPr marL="0" indent="0" algn="ctr">
              <a:buFont typeface="Wingdings 2" pitchFamily="18" charset="2"/>
              <a:buNone/>
              <a:defRPr/>
            </a:lvl1pPr>
          </a:lstStyle>
          <a:p>
            <a:r>
              <a:rPr lang="en-US" altLang="en-US"/>
              <a:t>Click to edit Master subtitle style</a:t>
            </a:r>
          </a:p>
        </p:txBody>
      </p:sp>
      <p:sp>
        <p:nvSpPr>
          <p:cNvPr id="8" name="Date Placeholder 7">
            <a:extLst>
              <a:ext uri="{FF2B5EF4-FFF2-40B4-BE49-F238E27FC236}">
                <a16:creationId xmlns:a16="http://schemas.microsoft.com/office/drawing/2014/main" id="{AD29B5BB-F989-B844-B955-548348E1ED95}"/>
              </a:ext>
            </a:extLst>
          </p:cNvPr>
          <p:cNvSpPr>
            <a:spLocks noGrp="1" noChangeArrowheads="1"/>
          </p:cNvSpPr>
          <p:nvPr>
            <p:ph type="dt" sz="half" idx="10"/>
          </p:nvPr>
        </p:nvSpPr>
        <p:spPr bwMode="auto">
          <a:xfrm>
            <a:off x="1295400" y="6248400"/>
            <a:ext cx="19050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a:spcBef>
                <a:spcPct val="50000"/>
              </a:spcBef>
              <a:defRPr sz="1400">
                <a:solidFill>
                  <a:srgbClr val="FFFFFF"/>
                </a:solidFill>
                <a:latin typeface="Arial Narrow" pitchFamily="34" charset="0"/>
                <a:ea typeface="+mn-ea"/>
                <a:cs typeface="+mn-cs"/>
              </a:defRPr>
            </a:lvl1pPr>
          </a:lstStyle>
          <a:p>
            <a:pPr>
              <a:defRPr/>
            </a:pPr>
            <a:endParaRPr lang="en-US" altLang="en-US"/>
          </a:p>
        </p:txBody>
      </p:sp>
      <p:sp>
        <p:nvSpPr>
          <p:cNvPr id="9" name="Footer Placeholder 8">
            <a:extLst>
              <a:ext uri="{FF2B5EF4-FFF2-40B4-BE49-F238E27FC236}">
                <a16:creationId xmlns:a16="http://schemas.microsoft.com/office/drawing/2014/main" id="{CD903E95-FDD5-8E44-9AAE-1216FFA70DD0}"/>
              </a:ext>
            </a:extLst>
          </p:cNvPr>
          <p:cNvSpPr>
            <a:spLocks noGrp="1" noChangeArrowheads="1"/>
          </p:cNvSpPr>
          <p:nvPr>
            <p:ph type="ftr" sz="quarter" idx="11"/>
          </p:nvPr>
        </p:nvSpPr>
        <p:spPr bwMode="auto">
          <a:xfrm>
            <a:off x="3733800" y="6248400"/>
            <a:ext cx="28956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algn="ctr">
              <a:spcBef>
                <a:spcPct val="50000"/>
              </a:spcBef>
              <a:defRPr sz="1400">
                <a:solidFill>
                  <a:srgbClr val="FFFFFF"/>
                </a:solidFill>
                <a:latin typeface="Arial Narrow" pitchFamily="34" charset="0"/>
                <a:ea typeface="+mn-ea"/>
                <a:cs typeface="+mn-cs"/>
              </a:defRPr>
            </a:lvl1pPr>
          </a:lstStyle>
          <a:p>
            <a:pPr>
              <a:defRPr/>
            </a:pPr>
            <a:endParaRPr lang="en-US" altLang="en-US"/>
          </a:p>
        </p:txBody>
      </p:sp>
      <p:sp>
        <p:nvSpPr>
          <p:cNvPr id="10" name="Slide Number Placeholder 9">
            <a:extLst>
              <a:ext uri="{FF2B5EF4-FFF2-40B4-BE49-F238E27FC236}">
                <a16:creationId xmlns:a16="http://schemas.microsoft.com/office/drawing/2014/main" id="{72785BA9-EB55-714F-B6EA-3CBA27F92E0F}"/>
              </a:ext>
            </a:extLst>
          </p:cNvPr>
          <p:cNvSpPr>
            <a:spLocks noGrp="1" noChangeArrowheads="1"/>
          </p:cNvSpPr>
          <p:nvPr>
            <p:ph type="sldNum" sz="quarter" idx="12"/>
          </p:nvPr>
        </p:nvSpPr>
        <p:spPr>
          <a:xfrm>
            <a:off x="0" y="6400800"/>
            <a:ext cx="457200" cy="381000"/>
          </a:xfrm>
        </p:spPr>
        <p:txBody>
          <a:bodyPr/>
          <a:lstStyle>
            <a:lvl1pPr>
              <a:defRPr>
                <a:solidFill>
                  <a:srgbClr val="FFFFFF"/>
                </a:solidFill>
              </a:defRPr>
            </a:lvl1pPr>
          </a:lstStyle>
          <a:p>
            <a:fld id="{1DD40097-6559-8A43-93C2-DADBC1AE8CE5}" type="slidenum">
              <a:rPr lang="en-US" altLang="en-US"/>
              <a:pPr/>
              <a:t>‹#›</a:t>
            </a:fld>
            <a:endParaRPr lang="en-US" altLang="en-US"/>
          </a:p>
        </p:txBody>
      </p:sp>
    </p:spTree>
    <p:extLst>
      <p:ext uri="{BB962C8B-B14F-4D97-AF65-F5344CB8AC3E}">
        <p14:creationId xmlns:p14="http://schemas.microsoft.com/office/powerpoint/2010/main" val="1954757301"/>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04D88A4-8575-F24D-A745-B2C0E9545491}"/>
              </a:ext>
            </a:extLst>
          </p:cNvPr>
          <p:cNvSpPr>
            <a:spLocks noGrp="1" noChangeArrowheads="1"/>
          </p:cNvSpPr>
          <p:nvPr>
            <p:ph type="sldNum" sz="quarter" idx="10"/>
          </p:nvPr>
        </p:nvSpPr>
        <p:spPr>
          <a:ln/>
        </p:spPr>
        <p:txBody>
          <a:bodyPr/>
          <a:lstStyle>
            <a:lvl1pPr>
              <a:defRPr/>
            </a:lvl1pPr>
          </a:lstStyle>
          <a:p>
            <a:fld id="{835A3FD0-08AE-8748-9F9A-EE7722DABD23}" type="slidenum">
              <a:rPr lang="en-US" altLang="en-US"/>
              <a:pPr/>
              <a:t>‹#›</a:t>
            </a:fld>
            <a:endParaRPr lang="en-US" altLang="en-US"/>
          </a:p>
        </p:txBody>
      </p:sp>
    </p:spTree>
    <p:extLst>
      <p:ext uri="{BB962C8B-B14F-4D97-AF65-F5344CB8AC3E}">
        <p14:creationId xmlns:p14="http://schemas.microsoft.com/office/powerpoint/2010/main" val="79468326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CA2D68A-6995-334D-AA29-BAAF023AA205}"/>
              </a:ext>
            </a:extLst>
          </p:cNvPr>
          <p:cNvSpPr>
            <a:spLocks noGrp="1" noChangeArrowheads="1"/>
          </p:cNvSpPr>
          <p:nvPr>
            <p:ph type="sldNum" sz="quarter" idx="10"/>
          </p:nvPr>
        </p:nvSpPr>
        <p:spPr>
          <a:ln/>
        </p:spPr>
        <p:txBody>
          <a:bodyPr/>
          <a:lstStyle>
            <a:lvl1pPr>
              <a:defRPr/>
            </a:lvl1pPr>
          </a:lstStyle>
          <a:p>
            <a:fld id="{9E77BD8E-BDAB-F54C-ACBE-93208F453518}" type="slidenum">
              <a:rPr lang="en-US" altLang="en-US"/>
              <a:pPr/>
              <a:t>‹#›</a:t>
            </a:fld>
            <a:endParaRPr lang="en-US" altLang="en-US"/>
          </a:p>
        </p:txBody>
      </p:sp>
    </p:spTree>
    <p:extLst>
      <p:ext uri="{BB962C8B-B14F-4D97-AF65-F5344CB8AC3E}">
        <p14:creationId xmlns:p14="http://schemas.microsoft.com/office/powerpoint/2010/main" val="315531006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01675"/>
          </a:xfrm>
        </p:spPr>
        <p:txBody>
          <a:bodyPr/>
          <a:lstStyle/>
          <a:p>
            <a:r>
              <a:rPr lang="en-US"/>
              <a:t>Click to edit Master title style</a:t>
            </a:r>
          </a:p>
        </p:txBody>
      </p:sp>
      <p:sp>
        <p:nvSpPr>
          <p:cNvPr id="3" name="Text Placeholder 2"/>
          <p:cNvSpPr>
            <a:spLocks noGrp="1"/>
          </p:cNvSpPr>
          <p:nvPr>
            <p:ph type="body" sz="half" idx="1"/>
          </p:nvPr>
        </p:nvSpPr>
        <p:spPr>
          <a:xfrm>
            <a:off x="0" y="708025"/>
            <a:ext cx="4495800" cy="6149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08025"/>
            <a:ext cx="4495800" cy="6149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D55E766-4A35-5746-AA95-61A8C589003A}"/>
              </a:ext>
            </a:extLst>
          </p:cNvPr>
          <p:cNvSpPr>
            <a:spLocks noGrp="1" noChangeArrowheads="1"/>
          </p:cNvSpPr>
          <p:nvPr>
            <p:ph type="sldNum" sz="quarter" idx="10"/>
          </p:nvPr>
        </p:nvSpPr>
        <p:spPr>
          <a:ln/>
        </p:spPr>
        <p:txBody>
          <a:bodyPr/>
          <a:lstStyle>
            <a:lvl1pPr>
              <a:defRPr/>
            </a:lvl1pPr>
          </a:lstStyle>
          <a:p>
            <a:fld id="{652892F0-A0A0-8E41-BEF1-E167D484B4A5}" type="slidenum">
              <a:rPr lang="en-US" altLang="en-US"/>
              <a:pPr/>
              <a:t>‹#›</a:t>
            </a:fld>
            <a:endParaRPr lang="en-US" altLang="en-US"/>
          </a:p>
        </p:txBody>
      </p:sp>
    </p:spTree>
    <p:extLst>
      <p:ext uri="{BB962C8B-B14F-4D97-AF65-F5344CB8AC3E}">
        <p14:creationId xmlns:p14="http://schemas.microsoft.com/office/powerpoint/2010/main" val="165136591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304800"/>
            <a:ext cx="9144000" cy="533400"/>
          </a:xfrm>
        </p:spPr>
        <p:txBody>
          <a:bodyPr/>
          <a:lstStyle/>
          <a:p>
            <a:r>
              <a:rPr lang="en-US"/>
              <a:t>Click to edit Master title style</a:t>
            </a:r>
          </a:p>
        </p:txBody>
      </p:sp>
      <p:sp>
        <p:nvSpPr>
          <p:cNvPr id="3" name="Content Placeholder 2"/>
          <p:cNvSpPr>
            <a:spLocks noGrp="1"/>
          </p:cNvSpPr>
          <p:nvPr>
            <p:ph sz="quarter" idx="1"/>
          </p:nvPr>
        </p:nvSpPr>
        <p:spPr>
          <a:xfrm>
            <a:off x="609600" y="1143000"/>
            <a:ext cx="38481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0100" y="1143000"/>
            <a:ext cx="38481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771900"/>
            <a:ext cx="38481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10100" y="3771900"/>
            <a:ext cx="38481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2697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533400"/>
          </a:xfrm>
        </p:spPr>
        <p:txBody>
          <a:bodyPr/>
          <a:lstStyle/>
          <a:p>
            <a:r>
              <a:rPr lang="en-US"/>
              <a:t>Click to edit Master title style</a:t>
            </a:r>
          </a:p>
        </p:txBody>
      </p:sp>
      <p:sp>
        <p:nvSpPr>
          <p:cNvPr id="3" name="ClipArt Placeholder 2"/>
          <p:cNvSpPr>
            <a:spLocks noGrp="1"/>
          </p:cNvSpPr>
          <p:nvPr>
            <p:ph type="clipArt" sz="half" idx="1"/>
          </p:nvPr>
        </p:nvSpPr>
        <p:spPr>
          <a:xfrm>
            <a:off x="609600" y="1143000"/>
            <a:ext cx="3848100" cy="5105400"/>
          </a:xfrm>
        </p:spPr>
        <p:txBody>
          <a:bodyPr/>
          <a:lstStyle/>
          <a:p>
            <a:pPr lvl="0"/>
            <a:endParaRPr lang="en-US" noProof="0"/>
          </a:p>
        </p:txBody>
      </p:sp>
      <p:sp>
        <p:nvSpPr>
          <p:cNvPr id="4" name="Text Placeholder 3"/>
          <p:cNvSpPr>
            <a:spLocks noGrp="1"/>
          </p:cNvSpPr>
          <p:nvPr>
            <p:ph type="body" sz="half" idx="2"/>
          </p:nvPr>
        </p:nvSpPr>
        <p:spPr>
          <a:xfrm>
            <a:off x="4610100" y="1143000"/>
            <a:ext cx="38481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7796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5C1F78A-1868-CC45-A87E-23BB2EFBEE4F}"/>
              </a:ext>
            </a:extLst>
          </p:cNvPr>
          <p:cNvSpPr>
            <a:spLocks noGrp="1" noChangeArrowheads="1"/>
          </p:cNvSpPr>
          <p:nvPr>
            <p:ph type="sldNum" sz="quarter" idx="10"/>
          </p:nvPr>
        </p:nvSpPr>
        <p:spPr>
          <a:ln/>
        </p:spPr>
        <p:txBody>
          <a:bodyPr/>
          <a:lstStyle>
            <a:lvl1pPr>
              <a:defRPr/>
            </a:lvl1pPr>
          </a:lstStyle>
          <a:p>
            <a:fld id="{044AF4FF-7CB5-BD4D-8566-427F71254978}" type="slidenum">
              <a:rPr lang="en-US" altLang="en-US"/>
              <a:pPr/>
              <a:t>‹#›</a:t>
            </a:fld>
            <a:endParaRPr lang="en-US" altLang="en-US"/>
          </a:p>
        </p:txBody>
      </p:sp>
    </p:spTree>
    <p:extLst>
      <p:ext uri="{BB962C8B-B14F-4D97-AF65-F5344CB8AC3E}">
        <p14:creationId xmlns:p14="http://schemas.microsoft.com/office/powerpoint/2010/main" val="373919699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43A7070-34C8-1345-9FF1-813CDFA50422}"/>
              </a:ext>
            </a:extLst>
          </p:cNvPr>
          <p:cNvSpPr>
            <a:spLocks noGrp="1" noChangeArrowheads="1"/>
          </p:cNvSpPr>
          <p:nvPr>
            <p:ph type="sldNum" sz="quarter" idx="10"/>
          </p:nvPr>
        </p:nvSpPr>
        <p:spPr>
          <a:ln/>
        </p:spPr>
        <p:txBody>
          <a:bodyPr/>
          <a:lstStyle>
            <a:lvl1pPr>
              <a:defRPr/>
            </a:lvl1pPr>
          </a:lstStyle>
          <a:p>
            <a:fld id="{3755F95A-1730-9745-B954-6E98189495F2}" type="slidenum">
              <a:rPr lang="en-US" altLang="en-US"/>
              <a:pPr/>
              <a:t>‹#›</a:t>
            </a:fld>
            <a:endParaRPr lang="en-US" altLang="en-US"/>
          </a:p>
        </p:txBody>
      </p:sp>
    </p:spTree>
    <p:extLst>
      <p:ext uri="{BB962C8B-B14F-4D97-AF65-F5344CB8AC3E}">
        <p14:creationId xmlns:p14="http://schemas.microsoft.com/office/powerpoint/2010/main" val="34739015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7B0A9A4-91C5-8447-9F02-5693355C6906}"/>
              </a:ext>
            </a:extLst>
          </p:cNvPr>
          <p:cNvSpPr>
            <a:spLocks noGrp="1" noChangeArrowheads="1"/>
          </p:cNvSpPr>
          <p:nvPr>
            <p:ph type="sldNum" sz="quarter" idx="10"/>
          </p:nvPr>
        </p:nvSpPr>
        <p:spPr>
          <a:ln/>
        </p:spPr>
        <p:txBody>
          <a:bodyPr/>
          <a:lstStyle>
            <a:lvl1pPr>
              <a:defRPr/>
            </a:lvl1pPr>
          </a:lstStyle>
          <a:p>
            <a:fld id="{834A1B64-A8FE-6E4A-8C4B-DE10665B0A04}" type="slidenum">
              <a:rPr lang="en-US" altLang="en-US"/>
              <a:pPr/>
              <a:t>‹#›</a:t>
            </a:fld>
            <a:endParaRPr lang="en-US" altLang="en-US"/>
          </a:p>
        </p:txBody>
      </p:sp>
    </p:spTree>
    <p:extLst>
      <p:ext uri="{BB962C8B-B14F-4D97-AF65-F5344CB8AC3E}">
        <p14:creationId xmlns:p14="http://schemas.microsoft.com/office/powerpoint/2010/main" val="22026107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37965C4-499F-4641-8E0C-3F37E7F53990}"/>
              </a:ext>
            </a:extLst>
          </p:cNvPr>
          <p:cNvSpPr>
            <a:spLocks noGrp="1" noChangeArrowheads="1"/>
          </p:cNvSpPr>
          <p:nvPr>
            <p:ph type="sldNum" sz="quarter" idx="10"/>
          </p:nvPr>
        </p:nvSpPr>
        <p:spPr>
          <a:ln/>
        </p:spPr>
        <p:txBody>
          <a:bodyPr/>
          <a:lstStyle>
            <a:lvl1pPr>
              <a:defRPr/>
            </a:lvl1pPr>
          </a:lstStyle>
          <a:p>
            <a:fld id="{3049753F-5842-1F47-820A-76F9848FC742}" type="slidenum">
              <a:rPr lang="en-US" altLang="en-US"/>
              <a:pPr/>
              <a:t>‹#›</a:t>
            </a:fld>
            <a:endParaRPr lang="en-US" altLang="en-US"/>
          </a:p>
        </p:txBody>
      </p:sp>
    </p:spTree>
    <p:extLst>
      <p:ext uri="{BB962C8B-B14F-4D97-AF65-F5344CB8AC3E}">
        <p14:creationId xmlns:p14="http://schemas.microsoft.com/office/powerpoint/2010/main" val="98584728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2012A29-573A-064D-93B6-0896F56AA48C}"/>
              </a:ext>
            </a:extLst>
          </p:cNvPr>
          <p:cNvSpPr>
            <a:spLocks noGrp="1" noChangeArrowheads="1"/>
          </p:cNvSpPr>
          <p:nvPr>
            <p:ph type="sldNum" sz="quarter" idx="10"/>
          </p:nvPr>
        </p:nvSpPr>
        <p:spPr>
          <a:ln/>
        </p:spPr>
        <p:txBody>
          <a:bodyPr/>
          <a:lstStyle>
            <a:lvl1pPr>
              <a:defRPr/>
            </a:lvl1pPr>
          </a:lstStyle>
          <a:p>
            <a:fld id="{BA83A2D1-26B6-3A44-995C-3EC3E65DD1B2}" type="slidenum">
              <a:rPr lang="en-US" altLang="en-US"/>
              <a:pPr/>
              <a:t>‹#›</a:t>
            </a:fld>
            <a:endParaRPr lang="en-US" altLang="en-US"/>
          </a:p>
        </p:txBody>
      </p:sp>
    </p:spTree>
    <p:extLst>
      <p:ext uri="{BB962C8B-B14F-4D97-AF65-F5344CB8AC3E}">
        <p14:creationId xmlns:p14="http://schemas.microsoft.com/office/powerpoint/2010/main" val="254382800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AEB4AC9-8FCD-974C-8417-6F3A7FD18376}"/>
              </a:ext>
            </a:extLst>
          </p:cNvPr>
          <p:cNvSpPr>
            <a:spLocks noGrp="1" noChangeArrowheads="1"/>
          </p:cNvSpPr>
          <p:nvPr>
            <p:ph type="sldNum" sz="quarter" idx="10"/>
          </p:nvPr>
        </p:nvSpPr>
        <p:spPr>
          <a:ln/>
        </p:spPr>
        <p:txBody>
          <a:bodyPr/>
          <a:lstStyle>
            <a:lvl1pPr>
              <a:defRPr/>
            </a:lvl1pPr>
          </a:lstStyle>
          <a:p>
            <a:fld id="{1268D58A-369D-5941-8DF6-6E2DF81D9176}" type="slidenum">
              <a:rPr lang="en-US" altLang="en-US"/>
              <a:pPr/>
              <a:t>‹#›</a:t>
            </a:fld>
            <a:endParaRPr lang="en-US" altLang="en-US"/>
          </a:p>
        </p:txBody>
      </p:sp>
    </p:spTree>
    <p:extLst>
      <p:ext uri="{BB962C8B-B14F-4D97-AF65-F5344CB8AC3E}">
        <p14:creationId xmlns:p14="http://schemas.microsoft.com/office/powerpoint/2010/main" val="23014123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0D8A3A7-C2EF-9A4E-8980-D9FE52E9D231}"/>
              </a:ext>
            </a:extLst>
          </p:cNvPr>
          <p:cNvSpPr>
            <a:spLocks noGrp="1" noChangeArrowheads="1"/>
          </p:cNvSpPr>
          <p:nvPr>
            <p:ph type="sldNum" sz="quarter" idx="10"/>
          </p:nvPr>
        </p:nvSpPr>
        <p:spPr>
          <a:ln/>
        </p:spPr>
        <p:txBody>
          <a:bodyPr/>
          <a:lstStyle>
            <a:lvl1pPr>
              <a:defRPr/>
            </a:lvl1pPr>
          </a:lstStyle>
          <a:p>
            <a:fld id="{6726ACAC-193D-294C-ADC7-183E7235E878}" type="slidenum">
              <a:rPr lang="en-US" altLang="en-US"/>
              <a:pPr/>
              <a:t>‹#›</a:t>
            </a:fld>
            <a:endParaRPr lang="en-US" altLang="en-US"/>
          </a:p>
        </p:txBody>
      </p:sp>
    </p:spTree>
    <p:extLst>
      <p:ext uri="{BB962C8B-B14F-4D97-AF65-F5344CB8AC3E}">
        <p14:creationId xmlns:p14="http://schemas.microsoft.com/office/powerpoint/2010/main" val="388604297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722876C-7236-7A4E-AE9E-618352D5EC59}"/>
              </a:ext>
            </a:extLst>
          </p:cNvPr>
          <p:cNvSpPr>
            <a:spLocks noGrp="1" noChangeArrowheads="1"/>
          </p:cNvSpPr>
          <p:nvPr>
            <p:ph type="sldNum" sz="quarter" idx="10"/>
          </p:nvPr>
        </p:nvSpPr>
        <p:spPr>
          <a:ln/>
        </p:spPr>
        <p:txBody>
          <a:bodyPr/>
          <a:lstStyle>
            <a:lvl1pPr>
              <a:defRPr/>
            </a:lvl1pPr>
          </a:lstStyle>
          <a:p>
            <a:fld id="{B2049B2F-754F-5543-8018-412455AD985E}" type="slidenum">
              <a:rPr lang="en-US" altLang="en-US"/>
              <a:pPr/>
              <a:t>‹#›</a:t>
            </a:fld>
            <a:endParaRPr lang="en-US" altLang="en-US"/>
          </a:p>
        </p:txBody>
      </p:sp>
    </p:spTree>
    <p:extLst>
      <p:ext uri="{BB962C8B-B14F-4D97-AF65-F5344CB8AC3E}">
        <p14:creationId xmlns:p14="http://schemas.microsoft.com/office/powerpoint/2010/main" val="66811041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07586" name="Rectangle 2">
            <a:extLst>
              <a:ext uri="{FF2B5EF4-FFF2-40B4-BE49-F238E27FC236}">
                <a16:creationId xmlns:a16="http://schemas.microsoft.com/office/drawing/2014/main" id="{296408BC-6831-7F45-9DAC-FFDAB66B9D4B}"/>
              </a:ext>
            </a:extLst>
          </p:cNvPr>
          <p:cNvSpPr>
            <a:spLocks noGrp="1" noChangeArrowheads="1"/>
          </p:cNvSpPr>
          <p:nvPr>
            <p:ph type="title"/>
          </p:nvPr>
        </p:nvSpPr>
        <p:spPr bwMode="auto">
          <a:xfrm>
            <a:off x="0" y="0"/>
            <a:ext cx="9144000" cy="701675"/>
          </a:xfrm>
          <a:prstGeom prst="rect">
            <a:avLst/>
          </a:prstGeom>
          <a:solidFill>
            <a:schemeClr val="tx1"/>
          </a:solidFill>
          <a:ln w="9525">
            <a:noFill/>
            <a:miter lim="800000"/>
            <a:headEnd/>
            <a:tailEnd/>
          </a:ln>
        </p:spPr>
        <p:txBody>
          <a:bodyPr vert="horz" wrap="square" lIns="182863" tIns="45716" rIns="182863" bIns="45716" numCol="1" anchor="t" anchorCtr="0" compatLnSpc="1">
            <a:prstTxWarp prst="textNoShape">
              <a:avLst/>
            </a:prstTxWarp>
            <a:spAutoFit/>
          </a:bodyPr>
          <a:lstStyle/>
          <a:p>
            <a:pPr lvl="0"/>
            <a:r>
              <a:rPr lang="en-US" altLang="en-US"/>
              <a:t>Click to edit Master title style</a:t>
            </a:r>
          </a:p>
        </p:txBody>
      </p:sp>
      <p:sp>
        <p:nvSpPr>
          <p:cNvPr id="707587" name="Rectangle 3">
            <a:extLst>
              <a:ext uri="{FF2B5EF4-FFF2-40B4-BE49-F238E27FC236}">
                <a16:creationId xmlns:a16="http://schemas.microsoft.com/office/drawing/2014/main" id="{C30B48B6-B31D-5947-9556-99A1C006EC21}"/>
              </a:ext>
            </a:extLst>
          </p:cNvPr>
          <p:cNvSpPr>
            <a:spLocks noGrp="1" noChangeArrowheads="1"/>
          </p:cNvSpPr>
          <p:nvPr>
            <p:ph type="body" idx="1"/>
          </p:nvPr>
        </p:nvSpPr>
        <p:spPr bwMode="auto">
          <a:xfrm>
            <a:off x="0" y="708025"/>
            <a:ext cx="9144000" cy="6149975"/>
          </a:xfrm>
          <a:prstGeom prst="rect">
            <a:avLst/>
          </a:prstGeom>
          <a:noFill/>
          <a:ln w="9525">
            <a:noFill/>
            <a:miter lim="800000"/>
            <a:headEnd/>
            <a:tailEnd/>
          </a:ln>
        </p:spPr>
        <p:txBody>
          <a:bodyPr vert="horz" wrap="square" lIns="182863" tIns="137148" rIns="182863" bIns="13714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07588" name="Rectangle 4">
            <a:extLst>
              <a:ext uri="{FF2B5EF4-FFF2-40B4-BE49-F238E27FC236}">
                <a16:creationId xmlns:a16="http://schemas.microsoft.com/office/drawing/2014/main" id="{6EB1565A-21BD-E249-B3E8-7347B474D3CC}"/>
              </a:ext>
            </a:extLst>
          </p:cNvPr>
          <p:cNvSpPr>
            <a:spLocks noGrp="1" noChangeArrowheads="1"/>
          </p:cNvSpPr>
          <p:nvPr>
            <p:ph type="sldNum" sz="quarter" idx="4"/>
          </p:nvPr>
        </p:nvSpPr>
        <p:spPr bwMode="auto">
          <a:xfrm>
            <a:off x="8686800" y="6477000"/>
            <a:ext cx="381000" cy="304800"/>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lvl1pPr algn="r">
              <a:spcBef>
                <a:spcPct val="50000"/>
              </a:spcBef>
              <a:defRPr sz="1400">
                <a:latin typeface="Arial Narrow" panose="020B0604020202020204" pitchFamily="34" charset="0"/>
              </a:defRPr>
            </a:lvl1pPr>
          </a:lstStyle>
          <a:p>
            <a:fld id="{D3A3A2A2-A7D7-F14D-A00E-6D9BA324B35D}" type="slidenum">
              <a:rPr lang="en-US" altLang="en-US"/>
              <a:pPr/>
              <a:t>‹#›</a:t>
            </a:fld>
            <a:endParaRPr lang="en-US" altLang="en-US"/>
          </a:p>
        </p:txBody>
      </p:sp>
      <p:sp>
        <p:nvSpPr>
          <p:cNvPr id="1029" name="Rectangle 5">
            <a:extLst>
              <a:ext uri="{FF2B5EF4-FFF2-40B4-BE49-F238E27FC236}">
                <a16:creationId xmlns:a16="http://schemas.microsoft.com/office/drawing/2014/main" id="{C65A0C35-B65E-A046-86CD-81A725241ABD}"/>
              </a:ext>
            </a:extLst>
          </p:cNvPr>
          <p:cNvSpPr>
            <a:spLocks noChangeArrowheads="1"/>
          </p:cNvSpPr>
          <p:nvPr/>
        </p:nvSpPr>
        <p:spPr bwMode="auto">
          <a:xfrm>
            <a:off x="463550" y="1812925"/>
            <a:ext cx="190500" cy="4678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defRPr/>
            </a:pPr>
            <a:endParaRPr lang="en-US" altLang="en-US">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962"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3" r:id="rId13"/>
    <p:sldLayoutId id="2147483964" r:id="rId14"/>
  </p:sldLayoutIdLst>
  <p:transition spd="med"/>
  <p:hf hdr="0" ftr="0" dt="0"/>
  <p:txStyles>
    <p:titleStyle>
      <a:lvl1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ＭＳ Ｐゴシック" charset="-128"/>
        </a:defRPr>
      </a:lvl2pPr>
      <a:lvl3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ＭＳ Ｐゴシック" charset="-128"/>
        </a:defRPr>
      </a:lvl3pPr>
      <a:lvl4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ＭＳ Ｐゴシック" charset="-128"/>
        </a:defRPr>
      </a:lvl4pPr>
      <a:lvl5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ＭＳ Ｐゴシック" charset="-128"/>
        </a:defRPr>
      </a:lvl5pPr>
      <a:lvl6pPr marL="4572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6pPr>
      <a:lvl7pPr marL="9144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7pPr>
      <a:lvl8pPr marL="13716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8pPr>
      <a:lvl9pPr marL="18288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accent1"/>
        </a:buClr>
        <a:buSzPct val="85000"/>
        <a:buFont typeface="Wingdings 2" pitchFamily="2" charset="2"/>
        <a:buChar char="ã"/>
        <a:defRPr kumimoji="1" sz="2800">
          <a:solidFill>
            <a:schemeClr val="accent1"/>
          </a:solidFill>
          <a:effectLst>
            <a:outerShdw blurRad="38100" dist="38100" dir="2700000" algn="tl">
              <a:srgbClr val="C0C0C0"/>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hlink"/>
        </a:buClr>
        <a:buSzPct val="85000"/>
        <a:buFont typeface="Wingdings" pitchFamily="2" charset="2"/>
        <a:buChar char="l"/>
        <a:defRPr kumimoji="1" sz="2300">
          <a:solidFill>
            <a:schemeClr val="hlink"/>
          </a:solidFill>
          <a:effectLst>
            <a:outerShdw blurRad="38100" dist="38100" dir="2700000" algn="tl">
              <a:srgbClr val="C0C0C0"/>
            </a:outerShdw>
          </a:effectLst>
          <a:latin typeface="+mn-lt"/>
          <a:ea typeface="ＭＳ Ｐゴシック" charset="-128"/>
        </a:defRPr>
      </a:lvl2pPr>
      <a:lvl3pPr marL="1143000" indent="-228600" algn="l" rtl="0" eaLnBrk="0" fontAlgn="base" hangingPunct="0">
        <a:spcBef>
          <a:spcPct val="20000"/>
        </a:spcBef>
        <a:spcAft>
          <a:spcPct val="0"/>
        </a:spcAft>
        <a:buClr>
          <a:schemeClr val="tx1"/>
        </a:buClr>
        <a:buFont typeface="Wingdings" pitchFamily="2" charset="2"/>
        <a:buChar char="Ø"/>
        <a:defRPr kumimoji="1" sz="2000">
          <a:solidFill>
            <a:schemeClr val="tx1"/>
          </a:solidFill>
          <a:effectLst>
            <a:outerShdw blurRad="38100" dist="38100" dir="2700000" algn="tl">
              <a:srgbClr val="C0C0C0"/>
            </a:outerShdw>
          </a:effectLst>
          <a:latin typeface="+mn-lt"/>
          <a:ea typeface="ＭＳ Ｐゴシック" charset="-128"/>
        </a:defRPr>
      </a:lvl3pPr>
      <a:lvl4pPr marL="1600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ea typeface="ＭＳ Ｐゴシック" charset="-128"/>
        </a:defRPr>
      </a:lvl4pPr>
      <a:lvl5pPr marL="20574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ea typeface="ＭＳ Ｐゴシック" charset="-128"/>
        </a:defRPr>
      </a:lvl5pPr>
      <a:lvl6pPr marL="25146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4F88EDB-D753-824C-8914-87273D9DCC7E}"/>
              </a:ext>
            </a:extLst>
          </p:cNvPr>
          <p:cNvSpPr>
            <a:spLocks noGrp="1" noChangeArrowheads="1"/>
          </p:cNvSpPr>
          <p:nvPr>
            <p:ph type="ctrTitle"/>
          </p:nvPr>
        </p:nvSpPr>
        <p:spPr>
          <a:xfrm>
            <a:off x="304800" y="354013"/>
            <a:ext cx="8534400" cy="2370137"/>
          </a:xfrm>
        </p:spPr>
        <p:txBody>
          <a:bodyPr/>
          <a:lstStyle/>
          <a:p>
            <a:pPr algn="ctr" eaLnBrk="1" hangingPunct="1">
              <a:defRPr/>
            </a:pPr>
            <a:br>
              <a:rPr lang="en-US" dirty="0">
                <a:effectLst>
                  <a:outerShdw blurRad="38100" dist="38100" dir="2700000" algn="tl">
                    <a:srgbClr val="DDDDDD"/>
                  </a:outerShdw>
                </a:effectLst>
                <a:ea typeface="ＭＳ Ｐゴシック" charset="0"/>
                <a:cs typeface="ＭＳ Ｐゴシック" charset="0"/>
              </a:rPr>
            </a:br>
            <a:r>
              <a:rPr lang="en-US" sz="3600" b="1" dirty="0">
                <a:effectLst>
                  <a:outerShdw blurRad="38100" dist="38100" dir="2700000" algn="tl">
                    <a:srgbClr val="DDDDDD"/>
                  </a:outerShdw>
                </a:effectLst>
                <a:ea typeface="ＭＳ Ｐゴシック" charset="0"/>
                <a:cs typeface="ＭＳ Ｐゴシック" charset="0"/>
              </a:rPr>
              <a:t>Computer Organization and Design</a:t>
            </a:r>
            <a:br>
              <a:rPr lang="en-US" sz="3600" b="1" dirty="0">
                <a:effectLst>
                  <a:outerShdw blurRad="38100" dist="38100" dir="2700000" algn="tl">
                    <a:srgbClr val="DDDDDD"/>
                  </a:outerShdw>
                </a:effectLst>
                <a:ea typeface="ＭＳ Ｐゴシック" charset="0"/>
                <a:cs typeface="ＭＳ Ｐゴシック" charset="0"/>
              </a:rPr>
            </a:br>
            <a:br>
              <a:rPr lang="en-US" sz="3600" b="1" dirty="0">
                <a:effectLst>
                  <a:outerShdw blurRad="38100" dist="38100" dir="2700000" algn="tl">
                    <a:srgbClr val="DDDDDD"/>
                  </a:outerShdw>
                </a:effectLst>
                <a:ea typeface="ＭＳ Ｐゴシック" charset="0"/>
                <a:cs typeface="ＭＳ Ｐゴシック" charset="0"/>
              </a:rPr>
            </a:br>
            <a:r>
              <a:rPr lang="en-US" sz="3600" dirty="0">
                <a:effectLst>
                  <a:outerShdw blurRad="38100" dist="38100" dir="2700000" algn="tl">
                    <a:srgbClr val="DDDDDD"/>
                  </a:outerShdw>
                </a:effectLst>
                <a:ea typeface="ＭＳ Ｐゴシック" charset="0"/>
                <a:cs typeface="ＭＳ Ｐゴシック" charset="0"/>
              </a:rPr>
              <a:t>Instruction Sets 2</a:t>
            </a:r>
            <a:endParaRPr lang="en-US" sz="3600" b="1" dirty="0">
              <a:effectLst>
                <a:outerShdw blurRad="38100" dist="38100" dir="2700000" algn="tl">
                  <a:srgbClr val="DDDDDD"/>
                </a:outerShdw>
              </a:effectLst>
              <a:ea typeface="ＭＳ Ｐゴシック" charset="0"/>
              <a:cs typeface="ＭＳ Ｐゴシック" charset="0"/>
            </a:endParaRPr>
          </a:p>
        </p:txBody>
      </p:sp>
      <p:sp>
        <p:nvSpPr>
          <p:cNvPr id="20" name="Subtitle 19">
            <a:extLst>
              <a:ext uri="{FF2B5EF4-FFF2-40B4-BE49-F238E27FC236}">
                <a16:creationId xmlns:a16="http://schemas.microsoft.com/office/drawing/2014/main" id="{766DC7C7-EA29-5E4F-9518-A37E9AD701BE}"/>
              </a:ext>
            </a:extLst>
          </p:cNvPr>
          <p:cNvSpPr>
            <a:spLocks noGrp="1"/>
          </p:cNvSpPr>
          <p:nvPr>
            <p:ph type="subTitle" idx="1"/>
          </p:nvPr>
        </p:nvSpPr>
        <p:spPr>
          <a:xfrm>
            <a:off x="190500" y="3505200"/>
            <a:ext cx="8763000" cy="2587625"/>
          </a:xfrm>
        </p:spPr>
        <p:txBody>
          <a:bodyPr/>
          <a:lstStyle/>
          <a:p>
            <a:pPr eaLnBrk="1" hangingPunct="1">
              <a:lnSpc>
                <a:spcPct val="120000"/>
              </a:lnSpc>
              <a:buFont typeface="Wingdings 2" pitchFamily="2" charset="2"/>
              <a:buNone/>
            </a:pPr>
            <a:endParaRPr lang="en-US" altLang="en-US" sz="1200" dirty="0">
              <a:solidFill>
                <a:schemeClr val="tx1"/>
              </a:solidFill>
              <a:ea typeface="ＭＳ Ｐゴシック" panose="020B0600070205080204" pitchFamily="34" charset="-128"/>
            </a:endParaRPr>
          </a:p>
          <a:p>
            <a:pPr eaLnBrk="1" hangingPunct="1"/>
            <a:r>
              <a:rPr lang="en-US" altLang="en-US" sz="1800" dirty="0">
                <a:solidFill>
                  <a:srgbClr val="000000"/>
                </a:solidFill>
                <a:ea typeface="ＭＳ Ｐゴシック" panose="020B0600070205080204" pitchFamily="34" charset="-128"/>
              </a:rPr>
              <a:t>Henry Fuchs</a:t>
            </a:r>
          </a:p>
          <a:p>
            <a:pPr eaLnBrk="1" hangingPunct="1"/>
            <a:endParaRPr lang="en-US" altLang="en-US" sz="1200" dirty="0">
              <a:ea typeface="ＭＳ Ｐゴシック" panose="020B0600070205080204" pitchFamily="34" charset="-128"/>
            </a:endParaRPr>
          </a:p>
          <a:p>
            <a:pPr eaLnBrk="1" hangingPunct="1"/>
            <a:r>
              <a:rPr lang="en-US" altLang="en-US" sz="1200" dirty="0">
                <a:solidFill>
                  <a:schemeClr val="tx1"/>
                </a:solidFill>
                <a:ea typeface="ＭＳ Ｐゴシック" panose="020B0600070205080204" pitchFamily="34" charset="-128"/>
              </a:rPr>
              <a:t>Slides adapted from previous instructors of this class: Montek Singh, Anselmo </a:t>
            </a:r>
            <a:r>
              <a:rPr lang="en-US" altLang="en-US" sz="1200" dirty="0" err="1">
                <a:solidFill>
                  <a:schemeClr val="tx1"/>
                </a:solidFill>
                <a:ea typeface="ＭＳ Ｐゴシック" panose="020B0600070205080204" pitchFamily="34" charset="-128"/>
              </a:rPr>
              <a:t>Lastra</a:t>
            </a:r>
            <a:r>
              <a:rPr lang="en-US" altLang="en-US" sz="1200" dirty="0">
                <a:solidFill>
                  <a:schemeClr val="tx1"/>
                </a:solidFill>
                <a:ea typeface="ＭＳ Ｐゴシック" panose="020B0600070205080204" pitchFamily="34" charset="-128"/>
              </a:rPr>
              <a:t>, Leonard McMillan and from Gary Bishop</a:t>
            </a:r>
          </a:p>
          <a:p>
            <a:pPr eaLnBrk="1" hangingPunct="1"/>
            <a:r>
              <a:rPr lang="en-US" altLang="en-US" sz="1200" dirty="0">
                <a:solidFill>
                  <a:schemeClr val="tx1"/>
                </a:solidFill>
                <a:ea typeface="ＭＳ Ｐゴシック" panose="020B0600070205080204" pitchFamily="34" charset="-128"/>
              </a:rPr>
              <a:t>Back to McMillan &amp; Chris </a:t>
            </a:r>
            <a:r>
              <a:rPr lang="en-US" altLang="en-US" sz="1200" dirty="0" err="1">
                <a:solidFill>
                  <a:schemeClr val="tx1"/>
                </a:solidFill>
                <a:ea typeface="ＭＳ Ｐゴシック" panose="020B0600070205080204" pitchFamily="34" charset="-128"/>
              </a:rPr>
              <a:t>Terman</a:t>
            </a:r>
            <a:r>
              <a:rPr lang="en-US" altLang="en-US" sz="1200" dirty="0">
                <a:solidFill>
                  <a:schemeClr val="tx1"/>
                </a:solidFill>
                <a:ea typeface="ＭＳ Ｐゴシック" panose="020B0600070205080204" pitchFamily="34" charset="-128"/>
              </a:rPr>
              <a:t>, MIT 6.004 1999</a:t>
            </a:r>
          </a:p>
          <a:p>
            <a:pPr eaLnBrk="1" hangingPunct="1"/>
            <a:endParaRPr lang="en-US" altLang="en-US" sz="1600" dirty="0">
              <a:solidFill>
                <a:schemeClr val="tx1"/>
              </a:solidFill>
              <a:ea typeface="ＭＳ Ｐゴシック" panose="020B0600070205080204" pitchFamily="34" charset="-128"/>
            </a:endParaRPr>
          </a:p>
          <a:p>
            <a:pPr eaLnBrk="1" hangingPunct="1"/>
            <a:r>
              <a:rPr lang="en-US" altLang="en-US" sz="1600" dirty="0">
                <a:solidFill>
                  <a:schemeClr val="tx1"/>
                </a:solidFill>
                <a:ea typeface="ＭＳ Ｐゴシック" panose="020B0600070205080204" pitchFamily="34" charset="-128"/>
              </a:rPr>
              <a:t>Monday, Sept. 16 and Friday, Sept. 20, 2019</a:t>
            </a:r>
          </a:p>
          <a:p>
            <a:pPr eaLnBrk="1" hangingPunct="1">
              <a:lnSpc>
                <a:spcPct val="120000"/>
              </a:lnSpc>
            </a:pPr>
            <a:r>
              <a:rPr lang="en-US" altLang="en-US" sz="1600" dirty="0">
                <a:solidFill>
                  <a:schemeClr val="tx1"/>
                </a:solidFill>
                <a:ea typeface="ＭＳ Ｐゴシック" panose="020B0600070205080204" pitchFamily="34" charset="-128"/>
              </a:rPr>
              <a:t>Lecture 5</a:t>
            </a:r>
          </a:p>
          <a:p>
            <a:endParaRPr lang="en-US" sz="12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ChangeArrowheads="1"/>
          </p:cNvSpPr>
          <p:nvPr/>
        </p:nvSpPr>
        <p:spPr bwMode="auto">
          <a:xfrm>
            <a:off x="225425" y="312738"/>
            <a:ext cx="4259263"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dirty="0">
              <a:latin typeface="Arial"/>
              <a:ea typeface="Tahoma"/>
              <a:cs typeface="Tahoma"/>
            </a:endParaRPr>
          </a:p>
        </p:txBody>
      </p:sp>
      <p:sp>
        <p:nvSpPr>
          <p:cNvPr id="23570" name="Rectangle 31"/>
          <p:cNvSpPr>
            <a:spLocks noGrp="1" noChangeArrowheads="1"/>
          </p:cNvSpPr>
          <p:nvPr>
            <p:ph type="title"/>
          </p:nvPr>
        </p:nvSpPr>
        <p:spPr/>
        <p:txBody>
          <a:bodyPr/>
          <a:lstStyle/>
          <a:p>
            <a:pPr>
              <a:defRPr/>
            </a:pPr>
            <a:r>
              <a:rPr lang="en-US" dirty="0">
                <a:latin typeface="Tahoma" charset="0"/>
              </a:rPr>
              <a:t>How About Larger Constants 3 of 4 ?</a:t>
            </a:r>
          </a:p>
        </p:txBody>
      </p:sp>
      <p:sp>
        <p:nvSpPr>
          <p:cNvPr id="637955"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rPr>
              <a:t>Observation:  This sequence is very common!</a:t>
            </a:r>
          </a:p>
          <a:p>
            <a:pPr lvl="1">
              <a:defRPr/>
            </a:pPr>
            <a:r>
              <a:rPr lang="en-US" dirty="0">
                <a:effectLst>
                  <a:outerShdw blurRad="38100" dist="38100" dir="2700000" algn="tl">
                    <a:srgbClr val="DDDDDD"/>
                  </a:outerShdw>
                </a:effectLst>
                <a:latin typeface="Tahoma" charset="0"/>
                <a:cs typeface="Tahoma"/>
              </a:rPr>
              <a:t>so, a special instruction was introduced to make it shorter</a:t>
            </a:r>
          </a:p>
          <a:p>
            <a:pPr lvl="1">
              <a:defRPr/>
            </a:pPr>
            <a:r>
              <a:rPr lang="en-US" dirty="0">
                <a:effectLst>
                  <a:outerShdw blurRad="38100" dist="38100" dir="2700000" algn="tl">
                    <a:srgbClr val="DDDDDD"/>
                  </a:outerShdw>
                </a:effectLst>
                <a:latin typeface="Tahoma" charset="0"/>
                <a:cs typeface="Tahoma"/>
              </a:rPr>
              <a:t>the first two (</a:t>
            </a:r>
            <a:r>
              <a:rPr lang="en-US" sz="2400" b="1" dirty="0" err="1">
                <a:solidFill>
                  <a:srgbClr val="0000FF"/>
                </a:solidFill>
                <a:latin typeface="Courier New" charset="0"/>
              </a:rPr>
              <a:t>addi</a:t>
            </a:r>
            <a:r>
              <a:rPr lang="en-US" sz="2400" b="1" dirty="0">
                <a:solidFill>
                  <a:srgbClr val="0000FF"/>
                </a:solidFill>
                <a:latin typeface="Courier New" charset="0"/>
              </a:rPr>
              <a:t> + </a:t>
            </a:r>
            <a:r>
              <a:rPr lang="en-US" sz="2400" b="1" dirty="0" err="1">
                <a:solidFill>
                  <a:srgbClr val="0000FF"/>
                </a:solidFill>
                <a:latin typeface="Courier New" charset="0"/>
              </a:rPr>
              <a:t>sll</a:t>
            </a:r>
            <a:r>
              <a:rPr lang="en-US" dirty="0">
                <a:effectLst>
                  <a:outerShdw blurRad="38100" dist="38100" dir="2700000" algn="tl">
                    <a:srgbClr val="DDDDDD"/>
                  </a:outerShdw>
                </a:effectLst>
                <a:latin typeface="Tahoma" charset="0"/>
                <a:cs typeface="Tahoma"/>
              </a:rPr>
              <a:t>) combo is performed by</a:t>
            </a:r>
          </a:p>
          <a:p>
            <a:pPr marL="457200" lvl="1" indent="0">
              <a:buFont typeface="Wingdings" charset="0"/>
              <a:buNone/>
              <a:defRPr/>
            </a:pPr>
            <a:r>
              <a:rPr lang="en-US" dirty="0">
                <a:effectLst>
                  <a:outerShdw blurRad="38100" dist="38100" dir="2700000" algn="tl">
                    <a:srgbClr val="DDDDDD"/>
                  </a:outerShdw>
                </a:effectLst>
                <a:latin typeface="Tahoma" charset="0"/>
                <a:cs typeface="Tahoma"/>
              </a:rPr>
              <a:t>				</a:t>
            </a:r>
            <a:r>
              <a:rPr lang="en-US" sz="3200" b="1" dirty="0" err="1">
                <a:solidFill>
                  <a:srgbClr val="0000FF"/>
                </a:solidFill>
                <a:effectLst>
                  <a:outerShdw blurRad="38100" dist="38100" dir="2700000" algn="tl">
                    <a:srgbClr val="DDDDDD"/>
                  </a:outerShdw>
                </a:effectLst>
                <a:latin typeface="Courier New"/>
                <a:cs typeface="Courier New"/>
              </a:rPr>
              <a:t>lui</a:t>
            </a:r>
            <a:endParaRPr lang="en-US" b="1" dirty="0">
              <a:solidFill>
                <a:srgbClr val="0000FF"/>
              </a:solidFill>
              <a:effectLst>
                <a:outerShdw blurRad="38100" dist="38100" dir="2700000" algn="tl">
                  <a:srgbClr val="DDDDDD"/>
                </a:outerShdw>
              </a:effectLst>
              <a:latin typeface="Courier New"/>
              <a:cs typeface="Courier New"/>
            </a:endParaRPr>
          </a:p>
          <a:p>
            <a:pPr marL="457200" lvl="1" indent="0">
              <a:buFont typeface="Wingdings" charset="0"/>
              <a:buNone/>
              <a:defRPr/>
            </a:pPr>
            <a:r>
              <a:rPr lang="en-US" dirty="0">
                <a:effectLst>
                  <a:outerShdw blurRad="38100" dist="38100" dir="2700000" algn="tl">
                    <a:srgbClr val="DDDDDD"/>
                  </a:outerShdw>
                </a:effectLst>
                <a:latin typeface="Tahoma" charset="0"/>
                <a:cs typeface="Tahoma"/>
              </a:rPr>
              <a:t>		      “load upper immediate”</a:t>
            </a:r>
          </a:p>
          <a:p>
            <a:pPr lvl="2">
              <a:defRPr/>
            </a:pPr>
            <a:r>
              <a:rPr lang="en-US" dirty="0">
                <a:effectLst>
                  <a:outerShdw blurRad="38100" dist="38100" dir="2700000" algn="tl">
                    <a:srgbClr val="DDDDDD"/>
                  </a:outerShdw>
                </a:effectLst>
                <a:latin typeface="Tahoma" charset="0"/>
                <a:cs typeface="Tahoma"/>
              </a:rPr>
              <a:t>puts the </a:t>
            </a:r>
            <a:r>
              <a:rPr lang="en-US" i="1" u="sng" dirty="0">
                <a:effectLst>
                  <a:outerShdw blurRad="38100" dist="38100" dir="2700000" algn="tl">
                    <a:srgbClr val="DDDDDD"/>
                  </a:outerShdw>
                </a:effectLst>
                <a:latin typeface="Tahoma" charset="0"/>
                <a:cs typeface="Tahoma"/>
              </a:rPr>
              <a:t>16-bit</a:t>
            </a:r>
            <a:r>
              <a:rPr lang="en-US" dirty="0">
                <a:effectLst>
                  <a:outerShdw blurRad="38100" dist="38100" dir="2700000" algn="tl">
                    <a:srgbClr val="DDDDDD"/>
                  </a:outerShdw>
                </a:effectLst>
                <a:latin typeface="Tahoma" charset="0"/>
                <a:cs typeface="Tahoma"/>
              </a:rPr>
              <a:t> immediate into the </a:t>
            </a:r>
            <a:r>
              <a:rPr lang="en-US" i="1" u="sng" dirty="0">
                <a:effectLst>
                  <a:outerShdw blurRad="38100" dist="38100" dir="2700000" algn="tl">
                    <a:srgbClr val="DDDDDD"/>
                  </a:outerShdw>
                </a:effectLst>
                <a:latin typeface="Tahoma" charset="0"/>
                <a:cs typeface="Tahoma"/>
              </a:rPr>
              <a:t>upper</a:t>
            </a:r>
            <a:r>
              <a:rPr lang="en-US" dirty="0">
                <a:effectLst>
                  <a:outerShdw blurRad="38100" dist="38100" dir="2700000" algn="tl">
                    <a:srgbClr val="DDDDDD"/>
                  </a:outerShdw>
                </a:effectLst>
                <a:latin typeface="Tahoma" charset="0"/>
                <a:cs typeface="Tahoma"/>
              </a:rPr>
              <a:t> half of a register</a:t>
            </a:r>
          </a:p>
          <a:p>
            <a:pPr lvl="1">
              <a:defRPr/>
            </a:pPr>
            <a:endParaRPr lang="en-US" dirty="0">
              <a:effectLst>
                <a:outerShdw blurRad="38100" dist="38100" dir="2700000" algn="tl">
                  <a:srgbClr val="DDDDDD"/>
                </a:outerShdw>
              </a:effectLst>
              <a:latin typeface="Tahoma" charset="0"/>
              <a:cs typeface="Tahoma"/>
            </a:endParaRPr>
          </a:p>
          <a:p>
            <a:pPr lvl="1">
              <a:defRPr/>
            </a:pPr>
            <a:r>
              <a:rPr lang="en-US" dirty="0">
                <a:effectLst>
                  <a:outerShdw blurRad="38100" dist="38100" dir="2700000" algn="tl">
                    <a:srgbClr val="DDDDDD"/>
                  </a:outerShdw>
                </a:effectLst>
                <a:latin typeface="Tahoma" charset="0"/>
                <a:cs typeface="Tahoma"/>
              </a:rPr>
              <a:t>Example:  Put the 32-bit value 0x5678ABCD in $5</a:t>
            </a:r>
          </a:p>
          <a:p>
            <a:pPr marL="457200" lvl="1" indent="0">
              <a:buFont typeface="Wingdings" charset="0"/>
              <a:buNone/>
              <a:defRPr/>
            </a:pPr>
            <a:r>
              <a:rPr lang="en-US" sz="2400" b="1" dirty="0">
                <a:solidFill>
                  <a:srgbClr val="0000FF"/>
                </a:solidFill>
                <a:latin typeface="Courier New" charset="0"/>
              </a:rPr>
              <a:t>		</a:t>
            </a:r>
            <a:r>
              <a:rPr lang="en-US" sz="2000" b="1" dirty="0" err="1">
                <a:solidFill>
                  <a:srgbClr val="0000FF"/>
                </a:solidFill>
                <a:latin typeface="Courier New" charset="0"/>
              </a:rPr>
              <a:t>lui</a:t>
            </a:r>
            <a:r>
              <a:rPr lang="en-US" sz="2000" b="1" dirty="0">
                <a:solidFill>
                  <a:srgbClr val="0000FF"/>
                </a:solidFill>
                <a:latin typeface="Courier New" charset="0"/>
              </a:rPr>
              <a:t> $5, 0x5678</a:t>
            </a:r>
          </a:p>
          <a:p>
            <a:pPr marL="457200" lvl="1" indent="0">
              <a:buFont typeface="Wingdings" charset="0"/>
              <a:buNone/>
              <a:defRPr/>
            </a:pPr>
            <a:r>
              <a:rPr lang="en-US" sz="2000" b="1" dirty="0">
                <a:solidFill>
                  <a:srgbClr val="0000FF"/>
                </a:solidFill>
                <a:latin typeface="Courier New" charset="0"/>
              </a:rPr>
              <a:t>		</a:t>
            </a:r>
            <a:r>
              <a:rPr lang="en-US" sz="2000" b="1" dirty="0" err="1">
                <a:solidFill>
                  <a:srgbClr val="0000FF"/>
                </a:solidFill>
                <a:latin typeface="Courier New" charset="0"/>
              </a:rPr>
              <a:t>ori</a:t>
            </a:r>
            <a:r>
              <a:rPr lang="en-US" sz="2000" b="1" dirty="0">
                <a:solidFill>
                  <a:srgbClr val="0000FF"/>
                </a:solidFill>
                <a:latin typeface="Courier New" charset="0"/>
              </a:rPr>
              <a:t> $5, $5, 0xABCD</a:t>
            </a:r>
            <a:endParaRPr lang="en-US" sz="2000" b="1" dirty="0">
              <a:solidFill>
                <a:srgbClr val="0000FF"/>
              </a:solidFill>
            </a:endParaRPr>
          </a:p>
        </p:txBody>
      </p:sp>
      <p:sp>
        <p:nvSpPr>
          <p:cNvPr id="29700"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7B5150FB-F756-6849-9926-0499F9758DEA}" type="slidenum">
              <a:rPr lang="en-US" sz="1400">
                <a:latin typeface="Arial Narrow" charset="0"/>
                <a:ea typeface="Tahoma"/>
                <a:cs typeface="Tahoma"/>
              </a:rPr>
              <a:pPr/>
              <a:t>10</a:t>
            </a:fld>
            <a:endParaRPr lang="en-US" sz="1400" dirty="0">
              <a:latin typeface="Arial Narrow" charset="0"/>
              <a:ea typeface="Tahoma"/>
              <a:cs typeface="Tahoma"/>
            </a:endParaRPr>
          </a:p>
        </p:txBody>
      </p:sp>
    </p:spTree>
    <p:extLst>
      <p:ext uri="{BB962C8B-B14F-4D97-AF65-F5344CB8AC3E}">
        <p14:creationId xmlns:p14="http://schemas.microsoft.com/office/powerpoint/2010/main" val="15196040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37955">
                                            <p:txEl>
                                              <p:pRg st="0" end="0"/>
                                            </p:txEl>
                                          </p:spTgt>
                                        </p:tgtEl>
                                        <p:attrNameLst>
                                          <p:attrName>style.visibility</p:attrName>
                                        </p:attrNameLst>
                                      </p:cBhvr>
                                      <p:to>
                                        <p:strVal val="visible"/>
                                      </p:to>
                                    </p:set>
                                    <p:animEffect transition="in" filter="dissolve">
                                      <p:cBhvr>
                                        <p:cTn id="7" dur="500"/>
                                        <p:tgtEl>
                                          <p:spTgt spid="63795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37955">
                                            <p:txEl>
                                              <p:pRg st="1" end="1"/>
                                            </p:txEl>
                                          </p:spTgt>
                                        </p:tgtEl>
                                        <p:attrNameLst>
                                          <p:attrName>style.visibility</p:attrName>
                                        </p:attrNameLst>
                                      </p:cBhvr>
                                      <p:to>
                                        <p:strVal val="visible"/>
                                      </p:to>
                                    </p:set>
                                    <p:animEffect transition="in" filter="dissolve">
                                      <p:cBhvr>
                                        <p:cTn id="10" dur="500"/>
                                        <p:tgtEl>
                                          <p:spTgt spid="63795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37955">
                                            <p:txEl>
                                              <p:pRg st="2" end="2"/>
                                            </p:txEl>
                                          </p:spTgt>
                                        </p:tgtEl>
                                        <p:attrNameLst>
                                          <p:attrName>style.visibility</p:attrName>
                                        </p:attrNameLst>
                                      </p:cBhvr>
                                      <p:to>
                                        <p:strVal val="visible"/>
                                      </p:to>
                                    </p:set>
                                    <p:animEffect transition="in" filter="dissolve">
                                      <p:cBhvr>
                                        <p:cTn id="13" dur="500"/>
                                        <p:tgtEl>
                                          <p:spTgt spid="63795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37955">
                                            <p:txEl>
                                              <p:pRg st="3" end="3"/>
                                            </p:txEl>
                                          </p:spTgt>
                                        </p:tgtEl>
                                        <p:attrNameLst>
                                          <p:attrName>style.visibility</p:attrName>
                                        </p:attrNameLst>
                                      </p:cBhvr>
                                      <p:to>
                                        <p:strVal val="visible"/>
                                      </p:to>
                                    </p:set>
                                    <p:animEffect transition="in" filter="dissolve">
                                      <p:cBhvr>
                                        <p:cTn id="16" dur="500"/>
                                        <p:tgtEl>
                                          <p:spTgt spid="637955">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37955">
                                            <p:txEl>
                                              <p:pRg st="4" end="4"/>
                                            </p:txEl>
                                          </p:spTgt>
                                        </p:tgtEl>
                                        <p:attrNameLst>
                                          <p:attrName>style.visibility</p:attrName>
                                        </p:attrNameLst>
                                      </p:cBhvr>
                                      <p:to>
                                        <p:strVal val="visible"/>
                                      </p:to>
                                    </p:set>
                                    <p:animEffect transition="in" filter="dissolve">
                                      <p:cBhvr>
                                        <p:cTn id="19" dur="500"/>
                                        <p:tgtEl>
                                          <p:spTgt spid="637955">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37955">
                                            <p:txEl>
                                              <p:pRg st="5" end="5"/>
                                            </p:txEl>
                                          </p:spTgt>
                                        </p:tgtEl>
                                        <p:attrNameLst>
                                          <p:attrName>style.visibility</p:attrName>
                                        </p:attrNameLst>
                                      </p:cBhvr>
                                      <p:to>
                                        <p:strVal val="visible"/>
                                      </p:to>
                                    </p:set>
                                    <p:animEffect transition="in" filter="dissolve">
                                      <p:cBhvr>
                                        <p:cTn id="22" dur="500"/>
                                        <p:tgtEl>
                                          <p:spTgt spid="63795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37955">
                                            <p:txEl>
                                              <p:pRg st="7" end="7"/>
                                            </p:txEl>
                                          </p:spTgt>
                                        </p:tgtEl>
                                        <p:attrNameLst>
                                          <p:attrName>style.visibility</p:attrName>
                                        </p:attrNameLst>
                                      </p:cBhvr>
                                      <p:to>
                                        <p:strVal val="visible"/>
                                      </p:to>
                                    </p:set>
                                    <p:animEffect transition="in" filter="dissolve">
                                      <p:cBhvr>
                                        <p:cTn id="27" dur="500"/>
                                        <p:tgtEl>
                                          <p:spTgt spid="637955">
                                            <p:txEl>
                                              <p:pRg st="7" end="7"/>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37955">
                                            <p:txEl>
                                              <p:pRg st="8" end="8"/>
                                            </p:txEl>
                                          </p:spTgt>
                                        </p:tgtEl>
                                        <p:attrNameLst>
                                          <p:attrName>style.visibility</p:attrName>
                                        </p:attrNameLst>
                                      </p:cBhvr>
                                      <p:to>
                                        <p:strVal val="visible"/>
                                      </p:to>
                                    </p:set>
                                    <p:animEffect transition="in" filter="dissolve">
                                      <p:cBhvr>
                                        <p:cTn id="30" dur="500"/>
                                        <p:tgtEl>
                                          <p:spTgt spid="637955">
                                            <p:txEl>
                                              <p:pRg st="8" end="8"/>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37955">
                                            <p:txEl>
                                              <p:pRg st="9" end="9"/>
                                            </p:txEl>
                                          </p:spTgt>
                                        </p:tgtEl>
                                        <p:attrNameLst>
                                          <p:attrName>style.visibility</p:attrName>
                                        </p:attrNameLst>
                                      </p:cBhvr>
                                      <p:to>
                                        <p:strVal val="visible"/>
                                      </p:to>
                                    </p:set>
                                    <p:animEffect transition="in" filter="dissolve">
                                      <p:cBhvr>
                                        <p:cTn id="33" dur="500"/>
                                        <p:tgtEl>
                                          <p:spTgt spid="6379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ChangeArrowheads="1"/>
          </p:cNvSpPr>
          <p:nvPr/>
        </p:nvSpPr>
        <p:spPr bwMode="auto">
          <a:xfrm>
            <a:off x="225425" y="312738"/>
            <a:ext cx="4259263"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dirty="0">
              <a:latin typeface="Arial"/>
              <a:ea typeface="Tahoma"/>
              <a:cs typeface="Tahoma"/>
            </a:endParaRPr>
          </a:p>
        </p:txBody>
      </p:sp>
      <p:sp>
        <p:nvSpPr>
          <p:cNvPr id="23570" name="Rectangle 31"/>
          <p:cNvSpPr>
            <a:spLocks noGrp="1" noChangeArrowheads="1"/>
          </p:cNvSpPr>
          <p:nvPr>
            <p:ph type="title"/>
          </p:nvPr>
        </p:nvSpPr>
        <p:spPr/>
        <p:txBody>
          <a:bodyPr/>
          <a:lstStyle/>
          <a:p>
            <a:pPr>
              <a:defRPr/>
            </a:pPr>
            <a:r>
              <a:rPr lang="en-US" dirty="0">
                <a:latin typeface="Tahoma" charset="0"/>
              </a:rPr>
              <a:t>How About Larger Constants 4 of 4?</a:t>
            </a:r>
          </a:p>
        </p:txBody>
      </p:sp>
      <p:sp>
        <p:nvSpPr>
          <p:cNvPr id="637955"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rPr>
              <a:t>Look at this in more detail:</a:t>
            </a:r>
          </a:p>
          <a:p>
            <a:pPr>
              <a:defRPr/>
            </a:pPr>
            <a:endParaRPr lang="en-US" dirty="0">
              <a:effectLst>
                <a:outerShdw blurRad="38100" dist="38100" dir="2700000" algn="tl">
                  <a:srgbClr val="DDDDDD"/>
                </a:outerShdw>
              </a:effectLst>
              <a:latin typeface="Tahoma" charset="0"/>
            </a:endParaRPr>
          </a:p>
          <a:p>
            <a:pPr lvl="1">
              <a:defRPr/>
            </a:pP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load upper immediate</a:t>
            </a:r>
            <a:r>
              <a:rPr lang="ja-JP" altLang="en-US" dirty="0">
                <a:effectLst>
                  <a:outerShdw blurRad="38100" dist="38100" dir="2700000" algn="tl">
                    <a:srgbClr val="DDDDDD"/>
                  </a:outerShdw>
                </a:effectLst>
                <a:latin typeface="Tahoma" charset="0"/>
              </a:rPr>
              <a:t>”</a:t>
            </a:r>
            <a:br>
              <a:rPr lang="en-US" dirty="0">
                <a:effectLst>
                  <a:outerShdw blurRad="38100" dist="38100" dir="2700000" algn="tl">
                    <a:srgbClr val="DDDDDD"/>
                  </a:outerShdw>
                </a:effectLst>
                <a:latin typeface="Tahoma" charset="0"/>
              </a:rPr>
            </a:br>
            <a:r>
              <a:rPr lang="en-US" dirty="0">
                <a:effectLst>
                  <a:outerShdw blurRad="38100" dist="38100" dir="2700000" algn="tl">
                    <a:srgbClr val="DDDDDD"/>
                  </a:outerShdw>
                </a:effectLst>
                <a:latin typeface="Tahoma" charset="0"/>
              </a:rPr>
              <a:t>	</a:t>
            </a:r>
            <a:r>
              <a:rPr lang="en-US" dirty="0" err="1">
                <a:effectLst>
                  <a:outerShdw blurRad="38100" dist="38100" dir="2700000" algn="tl">
                    <a:srgbClr val="DDDDDD"/>
                  </a:outerShdw>
                </a:effectLst>
                <a:latin typeface="Tahoma" charset="0"/>
              </a:rPr>
              <a:t>lui</a:t>
            </a:r>
            <a:r>
              <a:rPr lang="en-US" dirty="0">
                <a:effectLst>
                  <a:outerShdw blurRad="38100" dist="38100" dir="2700000" algn="tl">
                    <a:srgbClr val="DDDDDD"/>
                  </a:outerShdw>
                </a:effectLst>
                <a:latin typeface="Tahoma" charset="0"/>
              </a:rPr>
              <a:t> $5, 0x5678  // 0101 0110 0111 1000 in binary</a:t>
            </a:r>
            <a:br>
              <a:rPr lang="en-US" dirty="0">
                <a:effectLst>
                  <a:outerShdw blurRad="38100" dist="38100" dir="2700000" algn="tl">
                    <a:srgbClr val="DDDDDD"/>
                  </a:outerShdw>
                </a:effectLst>
                <a:latin typeface="Tahoma" charset="0"/>
              </a:rPr>
            </a:br>
            <a:br>
              <a:rPr lang="en-US" dirty="0">
                <a:effectLst>
                  <a:outerShdw blurRad="38100" dist="38100" dir="2700000" algn="tl">
                    <a:srgbClr val="DDDDDD"/>
                  </a:outerShdw>
                </a:effectLst>
                <a:latin typeface="Tahoma" charset="0"/>
              </a:rPr>
            </a:br>
            <a:br>
              <a:rPr lang="en-US" dirty="0">
                <a:effectLst>
                  <a:outerShdw blurRad="38100" dist="38100" dir="2700000" algn="tl">
                    <a:srgbClr val="DDDDDD"/>
                  </a:outerShdw>
                </a:effectLst>
                <a:latin typeface="Tahoma" charset="0"/>
              </a:rPr>
            </a:br>
            <a:endParaRPr lang="en-US" dirty="0">
              <a:effectLst>
                <a:outerShdw blurRad="38100" dist="38100" dir="2700000" algn="tl">
                  <a:srgbClr val="DDDDDD"/>
                </a:outerShdw>
              </a:effectLst>
              <a:latin typeface="Tahoma" charset="0"/>
            </a:endParaRPr>
          </a:p>
          <a:p>
            <a:pPr>
              <a:defRPr/>
            </a:pPr>
            <a:r>
              <a:rPr lang="en-US" dirty="0">
                <a:effectLst>
                  <a:outerShdw blurRad="38100" dist="38100" dir="2700000" algn="tl">
                    <a:srgbClr val="DDDDDD"/>
                  </a:outerShdw>
                </a:effectLst>
                <a:latin typeface="Tahoma" charset="0"/>
              </a:rPr>
              <a:t>Then must get the lower order bits right</a:t>
            </a:r>
          </a:p>
          <a:p>
            <a:pPr lvl="1">
              <a:defRPr/>
            </a:pPr>
            <a:r>
              <a:rPr lang="en-US" dirty="0" err="1">
                <a:effectLst>
                  <a:outerShdw blurRad="38100" dist="38100" dir="2700000" algn="tl">
                    <a:srgbClr val="DDDDDD"/>
                  </a:outerShdw>
                </a:effectLst>
                <a:latin typeface="Tahoma" charset="0"/>
              </a:rPr>
              <a:t>ori</a:t>
            </a:r>
            <a:r>
              <a:rPr lang="en-US" dirty="0">
                <a:effectLst>
                  <a:outerShdw blurRad="38100" dist="38100" dir="2700000" algn="tl">
                    <a:srgbClr val="DDDDDD"/>
                  </a:outerShdw>
                </a:effectLst>
                <a:latin typeface="Tahoma" charset="0"/>
              </a:rPr>
              <a:t> $5, $5, 0xABCD // 1010 1011 1100 1101 </a:t>
            </a:r>
          </a:p>
        </p:txBody>
      </p:sp>
      <p:grpSp>
        <p:nvGrpSpPr>
          <p:cNvPr id="2" name="Group 4"/>
          <p:cNvGrpSpPr>
            <a:grpSpLocks/>
          </p:cNvGrpSpPr>
          <p:nvPr/>
        </p:nvGrpSpPr>
        <p:grpSpPr bwMode="auto">
          <a:xfrm>
            <a:off x="1784350" y="4819650"/>
            <a:ext cx="4084638" cy="325438"/>
            <a:chOff x="1124" y="3036"/>
            <a:chExt cx="2573" cy="205"/>
          </a:xfrm>
        </p:grpSpPr>
        <p:sp>
          <p:nvSpPr>
            <p:cNvPr id="31783" name="Rectangle 5"/>
            <p:cNvSpPr>
              <a:spLocks noChangeArrowheads="1"/>
            </p:cNvSpPr>
            <p:nvPr/>
          </p:nvSpPr>
          <p:spPr bwMode="auto">
            <a:xfrm>
              <a:off x="1124" y="3036"/>
              <a:ext cx="1286" cy="20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Arial"/>
                <a:ea typeface="Tahoma"/>
                <a:cs typeface="Tahoma"/>
              </a:endParaRPr>
            </a:p>
          </p:txBody>
        </p:sp>
        <p:sp>
          <p:nvSpPr>
            <p:cNvPr id="31784" name="Rectangle 6"/>
            <p:cNvSpPr>
              <a:spLocks noChangeArrowheads="1"/>
            </p:cNvSpPr>
            <p:nvPr/>
          </p:nvSpPr>
          <p:spPr bwMode="auto">
            <a:xfrm>
              <a:off x="2411" y="3036"/>
              <a:ext cx="1286" cy="20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Arial"/>
                <a:ea typeface="Tahoma"/>
                <a:cs typeface="Tahoma"/>
              </a:endParaRPr>
            </a:p>
          </p:txBody>
        </p:sp>
      </p:grpSp>
      <p:sp>
        <p:nvSpPr>
          <p:cNvPr id="637959" name="Rectangle 7"/>
          <p:cNvSpPr>
            <a:spLocks noChangeArrowheads="1"/>
          </p:cNvSpPr>
          <p:nvPr/>
        </p:nvSpPr>
        <p:spPr bwMode="auto">
          <a:xfrm>
            <a:off x="1941513" y="4802188"/>
            <a:ext cx="2630487"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dirty="0">
                <a:solidFill>
                  <a:srgbClr val="000000"/>
                </a:solidFill>
                <a:latin typeface="Courier New" charset="0"/>
                <a:ea typeface="Tahoma"/>
                <a:cs typeface="Tahoma"/>
              </a:rPr>
              <a:t>0101011001111000</a:t>
            </a:r>
          </a:p>
        </p:txBody>
      </p:sp>
      <p:sp>
        <p:nvSpPr>
          <p:cNvPr id="637960" name="Rectangle 8"/>
          <p:cNvSpPr>
            <a:spLocks noChangeArrowheads="1"/>
          </p:cNvSpPr>
          <p:nvPr/>
        </p:nvSpPr>
        <p:spPr bwMode="auto">
          <a:xfrm>
            <a:off x="3970338" y="4802188"/>
            <a:ext cx="203041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dirty="0">
                <a:solidFill>
                  <a:srgbClr val="000000"/>
                </a:solidFill>
                <a:latin typeface="Courier New" charset="0"/>
                <a:ea typeface="Tahoma"/>
                <a:cs typeface="Tahoma"/>
              </a:rPr>
              <a:t>0000000000000000</a:t>
            </a:r>
          </a:p>
        </p:txBody>
      </p:sp>
      <p:grpSp>
        <p:nvGrpSpPr>
          <p:cNvPr id="3" name="Group 9"/>
          <p:cNvGrpSpPr>
            <a:grpSpLocks/>
          </p:cNvGrpSpPr>
          <p:nvPr/>
        </p:nvGrpSpPr>
        <p:grpSpPr bwMode="auto">
          <a:xfrm>
            <a:off x="1784350" y="5208588"/>
            <a:ext cx="4084638" cy="325437"/>
            <a:chOff x="1124" y="3281"/>
            <a:chExt cx="2573" cy="205"/>
          </a:xfrm>
        </p:grpSpPr>
        <p:sp>
          <p:nvSpPr>
            <p:cNvPr id="31781" name="Rectangle 10"/>
            <p:cNvSpPr>
              <a:spLocks noChangeArrowheads="1"/>
            </p:cNvSpPr>
            <p:nvPr/>
          </p:nvSpPr>
          <p:spPr bwMode="auto">
            <a:xfrm>
              <a:off x="1124" y="3281"/>
              <a:ext cx="1286" cy="20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Arial"/>
                <a:ea typeface="Tahoma"/>
                <a:cs typeface="Tahoma"/>
              </a:endParaRPr>
            </a:p>
          </p:txBody>
        </p:sp>
        <p:sp>
          <p:nvSpPr>
            <p:cNvPr id="31782" name="Rectangle 11"/>
            <p:cNvSpPr>
              <a:spLocks noChangeArrowheads="1"/>
            </p:cNvSpPr>
            <p:nvPr/>
          </p:nvSpPr>
          <p:spPr bwMode="auto">
            <a:xfrm>
              <a:off x="2411" y="3281"/>
              <a:ext cx="1286" cy="20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Arial"/>
                <a:ea typeface="Tahoma"/>
                <a:cs typeface="Tahoma"/>
              </a:endParaRPr>
            </a:p>
          </p:txBody>
        </p:sp>
      </p:grpSp>
      <p:sp>
        <p:nvSpPr>
          <p:cNvPr id="637964" name="Rectangle 12"/>
          <p:cNvSpPr>
            <a:spLocks noChangeArrowheads="1"/>
          </p:cNvSpPr>
          <p:nvPr/>
        </p:nvSpPr>
        <p:spPr bwMode="auto">
          <a:xfrm>
            <a:off x="1941513" y="5191125"/>
            <a:ext cx="2630487" cy="538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dirty="0">
                <a:solidFill>
                  <a:srgbClr val="FF0000"/>
                </a:solidFill>
                <a:latin typeface="Courier New" charset="0"/>
                <a:ea typeface="Tahoma"/>
                <a:cs typeface="Tahoma"/>
              </a:rPr>
              <a:t>0000000000000000</a:t>
            </a:r>
          </a:p>
        </p:txBody>
      </p:sp>
      <p:sp>
        <p:nvSpPr>
          <p:cNvPr id="637965" name="Rectangle 13"/>
          <p:cNvSpPr>
            <a:spLocks noChangeArrowheads="1"/>
          </p:cNvSpPr>
          <p:nvPr/>
        </p:nvSpPr>
        <p:spPr bwMode="auto">
          <a:xfrm>
            <a:off x="3970338" y="5191125"/>
            <a:ext cx="2030412" cy="538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dirty="0">
                <a:solidFill>
                  <a:srgbClr val="000000"/>
                </a:solidFill>
                <a:latin typeface="Courier New" charset="0"/>
                <a:ea typeface="Tahoma"/>
                <a:cs typeface="Tahoma"/>
              </a:rPr>
              <a:t>1010101111001101</a:t>
            </a:r>
          </a:p>
        </p:txBody>
      </p:sp>
      <p:grpSp>
        <p:nvGrpSpPr>
          <p:cNvPr id="4" name="Group 42"/>
          <p:cNvGrpSpPr>
            <a:grpSpLocks/>
          </p:cNvGrpSpPr>
          <p:nvPr/>
        </p:nvGrpSpPr>
        <p:grpSpPr bwMode="auto">
          <a:xfrm>
            <a:off x="1784350" y="5862638"/>
            <a:ext cx="4216400" cy="538162"/>
            <a:chOff x="1124" y="3693"/>
            <a:chExt cx="2656" cy="339"/>
          </a:xfrm>
        </p:grpSpPr>
        <p:grpSp>
          <p:nvGrpSpPr>
            <p:cNvPr id="31776" name="Group 15"/>
            <p:cNvGrpSpPr>
              <a:grpSpLocks/>
            </p:cNvGrpSpPr>
            <p:nvPr/>
          </p:nvGrpSpPr>
          <p:grpSpPr bwMode="auto">
            <a:xfrm>
              <a:off x="1124" y="3707"/>
              <a:ext cx="2573" cy="205"/>
              <a:chOff x="1124" y="3716"/>
              <a:chExt cx="2573" cy="205"/>
            </a:xfrm>
          </p:grpSpPr>
          <p:sp>
            <p:nvSpPr>
              <p:cNvPr id="31779" name="Rectangle 16"/>
              <p:cNvSpPr>
                <a:spLocks noChangeArrowheads="1"/>
              </p:cNvSpPr>
              <p:nvPr/>
            </p:nvSpPr>
            <p:spPr bwMode="auto">
              <a:xfrm>
                <a:off x="1124" y="3716"/>
                <a:ext cx="1286" cy="20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Arial"/>
                  <a:ea typeface="Tahoma"/>
                  <a:cs typeface="Tahoma"/>
                </a:endParaRPr>
              </a:p>
            </p:txBody>
          </p:sp>
          <p:sp>
            <p:nvSpPr>
              <p:cNvPr id="31780" name="Rectangle 17"/>
              <p:cNvSpPr>
                <a:spLocks noChangeArrowheads="1"/>
              </p:cNvSpPr>
              <p:nvPr/>
            </p:nvSpPr>
            <p:spPr bwMode="auto">
              <a:xfrm>
                <a:off x="2411" y="3716"/>
                <a:ext cx="1286" cy="20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Arial"/>
                  <a:ea typeface="Tahoma"/>
                  <a:cs typeface="Tahoma"/>
                </a:endParaRPr>
              </a:p>
            </p:txBody>
          </p:sp>
        </p:grpSp>
        <p:sp>
          <p:nvSpPr>
            <p:cNvPr id="31777" name="Rectangle 18"/>
            <p:cNvSpPr>
              <a:spLocks noChangeArrowheads="1"/>
            </p:cNvSpPr>
            <p:nvPr/>
          </p:nvSpPr>
          <p:spPr bwMode="auto">
            <a:xfrm>
              <a:off x="1223" y="3693"/>
              <a:ext cx="1657"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dirty="0">
                  <a:solidFill>
                    <a:srgbClr val="000000"/>
                  </a:solidFill>
                  <a:latin typeface="Courier New" charset="0"/>
                  <a:ea typeface="Tahoma"/>
                  <a:cs typeface="Tahoma"/>
                </a:rPr>
                <a:t>0101011001111000</a:t>
              </a:r>
            </a:p>
          </p:txBody>
        </p:sp>
        <p:sp>
          <p:nvSpPr>
            <p:cNvPr id="31778" name="Rectangle 19"/>
            <p:cNvSpPr>
              <a:spLocks noChangeArrowheads="1"/>
            </p:cNvSpPr>
            <p:nvPr/>
          </p:nvSpPr>
          <p:spPr bwMode="auto">
            <a:xfrm>
              <a:off x="2501" y="3693"/>
              <a:ext cx="1279"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dirty="0">
                  <a:solidFill>
                    <a:srgbClr val="000000"/>
                  </a:solidFill>
                  <a:latin typeface="Courier New" charset="0"/>
                  <a:ea typeface="Tahoma"/>
                  <a:cs typeface="Tahoma"/>
                </a:rPr>
                <a:t>1010101111001101</a:t>
              </a:r>
            </a:p>
          </p:txBody>
        </p:sp>
      </p:grpSp>
      <p:sp>
        <p:nvSpPr>
          <p:cNvPr id="637972" name="Line 20"/>
          <p:cNvSpPr>
            <a:spLocks noChangeShapeType="1"/>
          </p:cNvSpPr>
          <p:nvPr/>
        </p:nvSpPr>
        <p:spPr bwMode="auto">
          <a:xfrm>
            <a:off x="1135063" y="5754688"/>
            <a:ext cx="4946650"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637973" name="Rectangle 21"/>
          <p:cNvSpPr>
            <a:spLocks noChangeArrowheads="1"/>
          </p:cNvSpPr>
          <p:nvPr/>
        </p:nvSpPr>
        <p:spPr bwMode="auto">
          <a:xfrm>
            <a:off x="701675" y="5283200"/>
            <a:ext cx="1139825" cy="417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algn="ctr" defTabSz="904875">
              <a:lnSpc>
                <a:spcPts val="1600"/>
              </a:lnSpc>
              <a:tabLst>
                <a:tab pos="452438" algn="l"/>
                <a:tab pos="904875" algn="l"/>
                <a:tab pos="1357313" algn="l"/>
              </a:tabLst>
            </a:pPr>
            <a:r>
              <a:rPr lang="en-US" sz="2000" dirty="0" err="1">
                <a:solidFill>
                  <a:srgbClr val="000000"/>
                </a:solidFill>
                <a:latin typeface="Courier New" charset="0"/>
                <a:ea typeface="Tahoma"/>
                <a:cs typeface="Tahoma"/>
              </a:rPr>
              <a:t>ori</a:t>
            </a:r>
            <a:endParaRPr lang="en-US" sz="2000" dirty="0">
              <a:solidFill>
                <a:srgbClr val="000000"/>
              </a:solidFill>
              <a:latin typeface="Courier New" charset="0"/>
              <a:ea typeface="Tahoma"/>
              <a:cs typeface="Tahoma"/>
            </a:endParaRPr>
          </a:p>
        </p:txBody>
      </p:sp>
      <p:grpSp>
        <p:nvGrpSpPr>
          <p:cNvPr id="31757" name="Group 41"/>
          <p:cNvGrpSpPr>
            <a:grpSpLocks/>
          </p:cNvGrpSpPr>
          <p:nvPr/>
        </p:nvGrpSpPr>
        <p:grpSpPr bwMode="auto">
          <a:xfrm>
            <a:off x="1420813" y="2595563"/>
            <a:ext cx="4810125" cy="833437"/>
            <a:chOff x="1789113" y="2227263"/>
            <a:chExt cx="4810125" cy="833437"/>
          </a:xfrm>
        </p:grpSpPr>
        <p:grpSp>
          <p:nvGrpSpPr>
            <p:cNvPr id="31769" name="Group 23"/>
            <p:cNvGrpSpPr>
              <a:grpSpLocks/>
            </p:cNvGrpSpPr>
            <p:nvPr/>
          </p:nvGrpSpPr>
          <p:grpSpPr bwMode="auto">
            <a:xfrm>
              <a:off x="1789113" y="2538413"/>
              <a:ext cx="4084637" cy="327025"/>
              <a:chOff x="548" y="1794"/>
              <a:chExt cx="2573" cy="206"/>
            </a:xfrm>
          </p:grpSpPr>
          <p:sp>
            <p:nvSpPr>
              <p:cNvPr id="31774" name="Rectangle 24"/>
              <p:cNvSpPr>
                <a:spLocks noChangeArrowheads="1"/>
              </p:cNvSpPr>
              <p:nvPr/>
            </p:nvSpPr>
            <p:spPr bwMode="auto">
              <a:xfrm>
                <a:off x="548" y="1794"/>
                <a:ext cx="1286" cy="206"/>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Arial"/>
                  <a:ea typeface="Tahoma"/>
                  <a:cs typeface="Tahoma"/>
                </a:endParaRPr>
              </a:p>
            </p:txBody>
          </p:sp>
          <p:sp>
            <p:nvSpPr>
              <p:cNvPr id="31775" name="Rectangle 25"/>
              <p:cNvSpPr>
                <a:spLocks noChangeArrowheads="1"/>
              </p:cNvSpPr>
              <p:nvPr/>
            </p:nvSpPr>
            <p:spPr bwMode="auto">
              <a:xfrm>
                <a:off x="1835" y="1794"/>
                <a:ext cx="1286" cy="206"/>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Arial"/>
                  <a:ea typeface="Tahoma"/>
                  <a:cs typeface="Tahoma"/>
                </a:endParaRPr>
              </a:p>
            </p:txBody>
          </p:sp>
        </p:grpSp>
        <p:sp>
          <p:nvSpPr>
            <p:cNvPr id="31770" name="Line 26"/>
            <p:cNvSpPr>
              <a:spLocks noChangeShapeType="1"/>
            </p:cNvSpPr>
            <p:nvPr/>
          </p:nvSpPr>
          <p:spPr bwMode="auto">
            <a:xfrm flipH="1">
              <a:off x="3019425" y="2227263"/>
              <a:ext cx="962025" cy="261937"/>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1771" name="Rectangle 27"/>
            <p:cNvSpPr>
              <a:spLocks noChangeArrowheads="1"/>
            </p:cNvSpPr>
            <p:nvPr/>
          </p:nvSpPr>
          <p:spPr bwMode="auto">
            <a:xfrm>
              <a:off x="1946275" y="2520950"/>
              <a:ext cx="2630488"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dirty="0">
                  <a:solidFill>
                    <a:srgbClr val="000000"/>
                  </a:solidFill>
                  <a:latin typeface="Courier New" charset="0"/>
                  <a:ea typeface="Tahoma"/>
                  <a:cs typeface="Tahoma"/>
                </a:rPr>
                <a:t>0101011001111000</a:t>
              </a:r>
            </a:p>
          </p:txBody>
        </p:sp>
        <p:sp>
          <p:nvSpPr>
            <p:cNvPr id="31772" name="Rectangle 28"/>
            <p:cNvSpPr>
              <a:spLocks noChangeArrowheads="1"/>
            </p:cNvSpPr>
            <p:nvPr/>
          </p:nvSpPr>
          <p:spPr bwMode="auto">
            <a:xfrm>
              <a:off x="3975100" y="2520950"/>
              <a:ext cx="2030413"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dirty="0">
                  <a:solidFill>
                    <a:srgbClr val="000000"/>
                  </a:solidFill>
                  <a:latin typeface="Courier New" charset="0"/>
                  <a:ea typeface="Tahoma"/>
                  <a:cs typeface="Tahoma"/>
                </a:rPr>
                <a:t>0000000000000000</a:t>
              </a:r>
            </a:p>
          </p:txBody>
        </p:sp>
        <p:sp>
          <p:nvSpPr>
            <p:cNvPr id="31773" name="Line 29"/>
            <p:cNvSpPr>
              <a:spLocks noChangeShapeType="1"/>
            </p:cNvSpPr>
            <p:nvPr/>
          </p:nvSpPr>
          <p:spPr bwMode="auto">
            <a:xfrm flipH="1">
              <a:off x="5637213" y="2278063"/>
              <a:ext cx="962025" cy="261937"/>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grpSp>
      <p:grpSp>
        <p:nvGrpSpPr>
          <p:cNvPr id="8" name="Group 43"/>
          <p:cNvGrpSpPr>
            <a:grpSpLocks/>
          </p:cNvGrpSpPr>
          <p:nvPr/>
        </p:nvGrpSpPr>
        <p:grpSpPr bwMode="auto">
          <a:xfrm>
            <a:off x="7089775" y="3810000"/>
            <a:ext cx="1539875" cy="2611438"/>
            <a:chOff x="4466" y="2400"/>
            <a:chExt cx="970" cy="1645"/>
          </a:xfrm>
        </p:grpSpPr>
        <p:grpSp>
          <p:nvGrpSpPr>
            <p:cNvPr id="31760" name="Group 33"/>
            <p:cNvGrpSpPr>
              <a:grpSpLocks/>
            </p:cNvGrpSpPr>
            <p:nvPr/>
          </p:nvGrpSpPr>
          <p:grpSpPr bwMode="auto">
            <a:xfrm>
              <a:off x="4878" y="3407"/>
              <a:ext cx="223" cy="638"/>
              <a:chOff x="5216" y="3448"/>
              <a:chExt cx="223" cy="638"/>
            </a:xfrm>
          </p:grpSpPr>
          <p:sp>
            <p:nvSpPr>
              <p:cNvPr id="31763" name="Freeform 34"/>
              <p:cNvSpPr>
                <a:spLocks/>
              </p:cNvSpPr>
              <p:nvPr/>
            </p:nvSpPr>
            <p:spPr bwMode="auto">
              <a:xfrm>
                <a:off x="5256" y="3553"/>
                <a:ext cx="112" cy="111"/>
              </a:xfrm>
              <a:custGeom>
                <a:avLst/>
                <a:gdLst>
                  <a:gd name="T0" fmla="*/ 0 w 448"/>
                  <a:gd name="T1" fmla="*/ 0 h 444"/>
                  <a:gd name="T2" fmla="*/ 0 w 448"/>
                  <a:gd name="T3" fmla="*/ 0 h 444"/>
                  <a:gd name="T4" fmla="*/ 0 w 448"/>
                  <a:gd name="T5" fmla="*/ 0 h 444"/>
                  <a:gd name="T6" fmla="*/ 0 w 448"/>
                  <a:gd name="T7" fmla="*/ 0 h 444"/>
                  <a:gd name="T8" fmla="*/ 0 w 448"/>
                  <a:gd name="T9" fmla="*/ 0 h 444"/>
                  <a:gd name="T10" fmla="*/ 0 w 448"/>
                  <a:gd name="T11" fmla="*/ 0 h 444"/>
                  <a:gd name="T12" fmla="*/ 0 w 448"/>
                  <a:gd name="T13" fmla="*/ 0 h 444"/>
                  <a:gd name="T14" fmla="*/ 0 w 448"/>
                  <a:gd name="T15" fmla="*/ 0 h 444"/>
                  <a:gd name="T16" fmla="*/ 0 w 448"/>
                  <a:gd name="T17" fmla="*/ 0 h 444"/>
                  <a:gd name="T18" fmla="*/ 0 w 448"/>
                  <a:gd name="T19" fmla="*/ 0 h 444"/>
                  <a:gd name="T20" fmla="*/ 0 w 448"/>
                  <a:gd name="T21" fmla="*/ 0 h 444"/>
                  <a:gd name="T22" fmla="*/ 0 w 448"/>
                  <a:gd name="T23" fmla="*/ 0 h 444"/>
                  <a:gd name="T24" fmla="*/ 0 w 448"/>
                  <a:gd name="T25" fmla="*/ 0 h 444"/>
                  <a:gd name="T26" fmla="*/ 0 w 448"/>
                  <a:gd name="T27" fmla="*/ 0 h 444"/>
                  <a:gd name="T28" fmla="*/ 0 w 448"/>
                  <a:gd name="T29" fmla="*/ 0 h 444"/>
                  <a:gd name="T30" fmla="*/ 0 w 448"/>
                  <a:gd name="T31" fmla="*/ 0 h 444"/>
                  <a:gd name="T32" fmla="*/ 0 w 448"/>
                  <a:gd name="T33" fmla="*/ 0 h 444"/>
                  <a:gd name="T34" fmla="*/ 0 w 448"/>
                  <a:gd name="T35" fmla="*/ 0 h 444"/>
                  <a:gd name="T36" fmla="*/ 0 w 448"/>
                  <a:gd name="T37" fmla="*/ 0 h 444"/>
                  <a:gd name="T38" fmla="*/ 0 w 448"/>
                  <a:gd name="T39" fmla="*/ 0 h 444"/>
                  <a:gd name="T40" fmla="*/ 0 w 448"/>
                  <a:gd name="T41" fmla="*/ 0 h 444"/>
                  <a:gd name="T42" fmla="*/ 0 w 448"/>
                  <a:gd name="T43" fmla="*/ 0 h 4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48"/>
                  <a:gd name="T67" fmla="*/ 0 h 444"/>
                  <a:gd name="T68" fmla="*/ 448 w 448"/>
                  <a:gd name="T69" fmla="*/ 444 h 44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48" h="444">
                    <a:moveTo>
                      <a:pt x="292" y="128"/>
                    </a:moveTo>
                    <a:lnTo>
                      <a:pt x="237" y="45"/>
                    </a:lnTo>
                    <a:lnTo>
                      <a:pt x="182" y="0"/>
                    </a:lnTo>
                    <a:lnTo>
                      <a:pt x="116" y="0"/>
                    </a:lnTo>
                    <a:lnTo>
                      <a:pt x="44" y="28"/>
                    </a:lnTo>
                    <a:lnTo>
                      <a:pt x="11" y="78"/>
                    </a:lnTo>
                    <a:lnTo>
                      <a:pt x="0" y="145"/>
                    </a:lnTo>
                    <a:lnTo>
                      <a:pt x="11" y="233"/>
                    </a:lnTo>
                    <a:lnTo>
                      <a:pt x="55" y="333"/>
                    </a:lnTo>
                    <a:lnTo>
                      <a:pt x="132" y="400"/>
                    </a:lnTo>
                    <a:lnTo>
                      <a:pt x="193" y="433"/>
                    </a:lnTo>
                    <a:lnTo>
                      <a:pt x="254" y="444"/>
                    </a:lnTo>
                    <a:lnTo>
                      <a:pt x="303" y="428"/>
                    </a:lnTo>
                    <a:lnTo>
                      <a:pt x="330" y="400"/>
                    </a:lnTo>
                    <a:lnTo>
                      <a:pt x="348" y="333"/>
                    </a:lnTo>
                    <a:lnTo>
                      <a:pt x="342" y="255"/>
                    </a:lnTo>
                    <a:lnTo>
                      <a:pt x="325" y="190"/>
                    </a:lnTo>
                    <a:lnTo>
                      <a:pt x="435" y="128"/>
                    </a:lnTo>
                    <a:lnTo>
                      <a:pt x="448" y="101"/>
                    </a:lnTo>
                    <a:lnTo>
                      <a:pt x="435" y="89"/>
                    </a:lnTo>
                    <a:lnTo>
                      <a:pt x="314" y="161"/>
                    </a:lnTo>
                    <a:lnTo>
                      <a:pt x="292" y="1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Arial"/>
                  <a:ea typeface="Tahoma"/>
                  <a:cs typeface="Tahoma"/>
                </a:endParaRPr>
              </a:p>
            </p:txBody>
          </p:sp>
          <p:sp>
            <p:nvSpPr>
              <p:cNvPr id="31764" name="Freeform 35"/>
              <p:cNvSpPr>
                <a:spLocks/>
              </p:cNvSpPr>
              <p:nvPr/>
            </p:nvSpPr>
            <p:spPr bwMode="auto">
              <a:xfrm>
                <a:off x="5336" y="3448"/>
                <a:ext cx="100" cy="248"/>
              </a:xfrm>
              <a:custGeom>
                <a:avLst/>
                <a:gdLst>
                  <a:gd name="T0" fmla="*/ 0 w 398"/>
                  <a:gd name="T1" fmla="*/ 0 h 992"/>
                  <a:gd name="T2" fmla="*/ 0 w 398"/>
                  <a:gd name="T3" fmla="*/ 0 h 992"/>
                  <a:gd name="T4" fmla="*/ 0 w 398"/>
                  <a:gd name="T5" fmla="*/ 0 h 992"/>
                  <a:gd name="T6" fmla="*/ 0 w 398"/>
                  <a:gd name="T7" fmla="*/ 0 h 992"/>
                  <a:gd name="T8" fmla="*/ 0 w 398"/>
                  <a:gd name="T9" fmla="*/ 0 h 992"/>
                  <a:gd name="T10" fmla="*/ 0 w 398"/>
                  <a:gd name="T11" fmla="*/ 0 h 992"/>
                  <a:gd name="T12" fmla="*/ 0 w 398"/>
                  <a:gd name="T13" fmla="*/ 0 h 992"/>
                  <a:gd name="T14" fmla="*/ 0 w 398"/>
                  <a:gd name="T15" fmla="*/ 0 h 992"/>
                  <a:gd name="T16" fmla="*/ 0 w 398"/>
                  <a:gd name="T17" fmla="*/ 0 h 992"/>
                  <a:gd name="T18" fmla="*/ 0 w 398"/>
                  <a:gd name="T19" fmla="*/ 0 h 992"/>
                  <a:gd name="T20" fmla="*/ 0 w 398"/>
                  <a:gd name="T21" fmla="*/ 0 h 992"/>
                  <a:gd name="T22" fmla="*/ 0 w 398"/>
                  <a:gd name="T23" fmla="*/ 0 h 992"/>
                  <a:gd name="T24" fmla="*/ 0 w 398"/>
                  <a:gd name="T25" fmla="*/ 0 h 992"/>
                  <a:gd name="T26" fmla="*/ 0 w 398"/>
                  <a:gd name="T27" fmla="*/ 0 h 992"/>
                  <a:gd name="T28" fmla="*/ 0 w 398"/>
                  <a:gd name="T29" fmla="*/ 0 h 992"/>
                  <a:gd name="T30" fmla="*/ 0 w 398"/>
                  <a:gd name="T31" fmla="*/ 0 h 992"/>
                  <a:gd name="T32" fmla="*/ 0 w 398"/>
                  <a:gd name="T33" fmla="*/ 0 h 992"/>
                  <a:gd name="T34" fmla="*/ 0 w 398"/>
                  <a:gd name="T35" fmla="*/ 0 h 992"/>
                  <a:gd name="T36" fmla="*/ 0 w 398"/>
                  <a:gd name="T37" fmla="*/ 0 h 992"/>
                  <a:gd name="T38" fmla="*/ 0 w 398"/>
                  <a:gd name="T39" fmla="*/ 0 h 992"/>
                  <a:gd name="T40" fmla="*/ 0 w 398"/>
                  <a:gd name="T41" fmla="*/ 0 h 992"/>
                  <a:gd name="T42" fmla="*/ 0 w 398"/>
                  <a:gd name="T43" fmla="*/ 0 h 992"/>
                  <a:gd name="T44" fmla="*/ 0 w 398"/>
                  <a:gd name="T45" fmla="*/ 0 h 992"/>
                  <a:gd name="T46" fmla="*/ 0 w 398"/>
                  <a:gd name="T47" fmla="*/ 0 h 992"/>
                  <a:gd name="T48" fmla="*/ 0 w 398"/>
                  <a:gd name="T49" fmla="*/ 0 h 992"/>
                  <a:gd name="T50" fmla="*/ 0 w 398"/>
                  <a:gd name="T51" fmla="*/ 0 h 992"/>
                  <a:gd name="T52" fmla="*/ 0 w 398"/>
                  <a:gd name="T53" fmla="*/ 0 h 992"/>
                  <a:gd name="T54" fmla="*/ 0 w 398"/>
                  <a:gd name="T55" fmla="*/ 0 h 992"/>
                  <a:gd name="T56" fmla="*/ 0 w 398"/>
                  <a:gd name="T57" fmla="*/ 0 h 992"/>
                  <a:gd name="T58" fmla="*/ 0 w 398"/>
                  <a:gd name="T59" fmla="*/ 0 h 992"/>
                  <a:gd name="T60" fmla="*/ 0 w 398"/>
                  <a:gd name="T61" fmla="*/ 0 h 992"/>
                  <a:gd name="T62" fmla="*/ 0 w 398"/>
                  <a:gd name="T63" fmla="*/ 0 h 992"/>
                  <a:gd name="T64" fmla="*/ 0 w 398"/>
                  <a:gd name="T65" fmla="*/ 0 h 992"/>
                  <a:gd name="T66" fmla="*/ 0 w 398"/>
                  <a:gd name="T67" fmla="*/ 0 h 992"/>
                  <a:gd name="T68" fmla="*/ 0 w 398"/>
                  <a:gd name="T69" fmla="*/ 0 h 992"/>
                  <a:gd name="T70" fmla="*/ 0 w 398"/>
                  <a:gd name="T71" fmla="*/ 0 h 992"/>
                  <a:gd name="T72" fmla="*/ 0 w 398"/>
                  <a:gd name="T73" fmla="*/ 0 h 992"/>
                  <a:gd name="T74" fmla="*/ 0 w 398"/>
                  <a:gd name="T75" fmla="*/ 0 h 992"/>
                  <a:gd name="T76" fmla="*/ 0 w 398"/>
                  <a:gd name="T77" fmla="*/ 0 h 99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98"/>
                  <a:gd name="T118" fmla="*/ 0 h 992"/>
                  <a:gd name="T119" fmla="*/ 398 w 398"/>
                  <a:gd name="T120" fmla="*/ 992 h 99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98" h="992">
                    <a:moveTo>
                      <a:pt x="110" y="838"/>
                    </a:moveTo>
                    <a:lnTo>
                      <a:pt x="38" y="892"/>
                    </a:lnTo>
                    <a:lnTo>
                      <a:pt x="16" y="910"/>
                    </a:lnTo>
                    <a:lnTo>
                      <a:pt x="0" y="948"/>
                    </a:lnTo>
                    <a:lnTo>
                      <a:pt x="21" y="987"/>
                    </a:lnTo>
                    <a:lnTo>
                      <a:pt x="43" y="992"/>
                    </a:lnTo>
                    <a:lnTo>
                      <a:pt x="110" y="970"/>
                    </a:lnTo>
                    <a:lnTo>
                      <a:pt x="210" y="892"/>
                    </a:lnTo>
                    <a:lnTo>
                      <a:pt x="298" y="799"/>
                    </a:lnTo>
                    <a:lnTo>
                      <a:pt x="392" y="693"/>
                    </a:lnTo>
                    <a:lnTo>
                      <a:pt x="398" y="649"/>
                    </a:lnTo>
                    <a:lnTo>
                      <a:pt x="398" y="527"/>
                    </a:lnTo>
                    <a:lnTo>
                      <a:pt x="371" y="339"/>
                    </a:lnTo>
                    <a:lnTo>
                      <a:pt x="387" y="228"/>
                    </a:lnTo>
                    <a:lnTo>
                      <a:pt x="398" y="183"/>
                    </a:lnTo>
                    <a:lnTo>
                      <a:pt x="382" y="161"/>
                    </a:lnTo>
                    <a:lnTo>
                      <a:pt x="342" y="139"/>
                    </a:lnTo>
                    <a:lnTo>
                      <a:pt x="315" y="123"/>
                    </a:lnTo>
                    <a:lnTo>
                      <a:pt x="331" y="23"/>
                    </a:lnTo>
                    <a:lnTo>
                      <a:pt x="320" y="0"/>
                    </a:lnTo>
                    <a:lnTo>
                      <a:pt x="298" y="7"/>
                    </a:lnTo>
                    <a:lnTo>
                      <a:pt x="287" y="134"/>
                    </a:lnTo>
                    <a:lnTo>
                      <a:pt x="276" y="167"/>
                    </a:lnTo>
                    <a:lnTo>
                      <a:pt x="271" y="189"/>
                    </a:lnTo>
                    <a:lnTo>
                      <a:pt x="226" y="172"/>
                    </a:lnTo>
                    <a:lnTo>
                      <a:pt x="193" y="172"/>
                    </a:lnTo>
                    <a:lnTo>
                      <a:pt x="193" y="194"/>
                    </a:lnTo>
                    <a:lnTo>
                      <a:pt x="215" y="212"/>
                    </a:lnTo>
                    <a:lnTo>
                      <a:pt x="255" y="212"/>
                    </a:lnTo>
                    <a:lnTo>
                      <a:pt x="282" y="234"/>
                    </a:lnTo>
                    <a:lnTo>
                      <a:pt x="304" y="272"/>
                    </a:lnTo>
                    <a:lnTo>
                      <a:pt x="326" y="333"/>
                    </a:lnTo>
                    <a:lnTo>
                      <a:pt x="342" y="455"/>
                    </a:lnTo>
                    <a:lnTo>
                      <a:pt x="342" y="566"/>
                    </a:lnTo>
                    <a:lnTo>
                      <a:pt x="331" y="654"/>
                    </a:lnTo>
                    <a:lnTo>
                      <a:pt x="309" y="693"/>
                    </a:lnTo>
                    <a:lnTo>
                      <a:pt x="232" y="749"/>
                    </a:lnTo>
                    <a:lnTo>
                      <a:pt x="148" y="799"/>
                    </a:lnTo>
                    <a:lnTo>
                      <a:pt x="110" y="83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Arial"/>
                  <a:ea typeface="Tahoma"/>
                  <a:cs typeface="Tahoma"/>
                </a:endParaRPr>
              </a:p>
            </p:txBody>
          </p:sp>
          <p:sp>
            <p:nvSpPr>
              <p:cNvPr id="31765" name="Freeform 36"/>
              <p:cNvSpPr>
                <a:spLocks/>
              </p:cNvSpPr>
              <p:nvPr/>
            </p:nvSpPr>
            <p:spPr bwMode="auto">
              <a:xfrm>
                <a:off x="5216" y="3677"/>
                <a:ext cx="90" cy="149"/>
              </a:xfrm>
              <a:custGeom>
                <a:avLst/>
                <a:gdLst>
                  <a:gd name="T0" fmla="*/ 0 w 360"/>
                  <a:gd name="T1" fmla="*/ 0 h 599"/>
                  <a:gd name="T2" fmla="*/ 0 w 360"/>
                  <a:gd name="T3" fmla="*/ 0 h 599"/>
                  <a:gd name="T4" fmla="*/ 0 w 360"/>
                  <a:gd name="T5" fmla="*/ 0 h 599"/>
                  <a:gd name="T6" fmla="*/ 0 w 360"/>
                  <a:gd name="T7" fmla="*/ 0 h 599"/>
                  <a:gd name="T8" fmla="*/ 0 w 360"/>
                  <a:gd name="T9" fmla="*/ 0 h 599"/>
                  <a:gd name="T10" fmla="*/ 0 w 360"/>
                  <a:gd name="T11" fmla="*/ 0 h 599"/>
                  <a:gd name="T12" fmla="*/ 0 w 360"/>
                  <a:gd name="T13" fmla="*/ 0 h 599"/>
                  <a:gd name="T14" fmla="*/ 0 w 360"/>
                  <a:gd name="T15" fmla="*/ 0 h 599"/>
                  <a:gd name="T16" fmla="*/ 0 w 360"/>
                  <a:gd name="T17" fmla="*/ 0 h 599"/>
                  <a:gd name="T18" fmla="*/ 0 w 360"/>
                  <a:gd name="T19" fmla="*/ 0 h 599"/>
                  <a:gd name="T20" fmla="*/ 0 w 360"/>
                  <a:gd name="T21" fmla="*/ 0 h 599"/>
                  <a:gd name="T22" fmla="*/ 0 w 360"/>
                  <a:gd name="T23" fmla="*/ 0 h 599"/>
                  <a:gd name="T24" fmla="*/ 0 w 360"/>
                  <a:gd name="T25" fmla="*/ 0 h 599"/>
                  <a:gd name="T26" fmla="*/ 0 w 360"/>
                  <a:gd name="T27" fmla="*/ 0 h 599"/>
                  <a:gd name="T28" fmla="*/ 0 w 360"/>
                  <a:gd name="T29" fmla="*/ 0 h 599"/>
                  <a:gd name="T30" fmla="*/ 0 w 360"/>
                  <a:gd name="T31" fmla="*/ 0 h 599"/>
                  <a:gd name="T32" fmla="*/ 0 w 360"/>
                  <a:gd name="T33" fmla="*/ 0 h 599"/>
                  <a:gd name="T34" fmla="*/ 0 w 360"/>
                  <a:gd name="T35" fmla="*/ 0 h 599"/>
                  <a:gd name="T36" fmla="*/ 0 w 360"/>
                  <a:gd name="T37" fmla="*/ 0 h 599"/>
                  <a:gd name="T38" fmla="*/ 0 w 360"/>
                  <a:gd name="T39" fmla="*/ 0 h 599"/>
                  <a:gd name="T40" fmla="*/ 0 w 360"/>
                  <a:gd name="T41" fmla="*/ 0 h 599"/>
                  <a:gd name="T42" fmla="*/ 0 w 360"/>
                  <a:gd name="T43" fmla="*/ 0 h 599"/>
                  <a:gd name="T44" fmla="*/ 0 w 360"/>
                  <a:gd name="T45" fmla="*/ 0 h 599"/>
                  <a:gd name="T46" fmla="*/ 0 w 360"/>
                  <a:gd name="T47" fmla="*/ 0 h 599"/>
                  <a:gd name="T48" fmla="*/ 0 w 360"/>
                  <a:gd name="T49" fmla="*/ 0 h 599"/>
                  <a:gd name="T50" fmla="*/ 0 w 360"/>
                  <a:gd name="T51" fmla="*/ 0 h 599"/>
                  <a:gd name="T52" fmla="*/ 0 w 360"/>
                  <a:gd name="T53" fmla="*/ 0 h 599"/>
                  <a:gd name="T54" fmla="*/ 0 w 360"/>
                  <a:gd name="T55" fmla="*/ 0 h 599"/>
                  <a:gd name="T56" fmla="*/ 0 w 360"/>
                  <a:gd name="T57" fmla="*/ 0 h 599"/>
                  <a:gd name="T58" fmla="*/ 0 w 360"/>
                  <a:gd name="T59" fmla="*/ 0 h 599"/>
                  <a:gd name="T60" fmla="*/ 0 w 360"/>
                  <a:gd name="T61" fmla="*/ 0 h 599"/>
                  <a:gd name="T62" fmla="*/ 0 w 360"/>
                  <a:gd name="T63" fmla="*/ 0 h 599"/>
                  <a:gd name="T64" fmla="*/ 0 w 360"/>
                  <a:gd name="T65" fmla="*/ 0 h 599"/>
                  <a:gd name="T66" fmla="*/ 0 w 360"/>
                  <a:gd name="T67" fmla="*/ 0 h 599"/>
                  <a:gd name="T68" fmla="*/ 0 w 360"/>
                  <a:gd name="T69" fmla="*/ 0 h 599"/>
                  <a:gd name="T70" fmla="*/ 0 w 360"/>
                  <a:gd name="T71" fmla="*/ 0 h 5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0"/>
                  <a:gd name="T109" fmla="*/ 0 h 599"/>
                  <a:gd name="T110" fmla="*/ 360 w 360"/>
                  <a:gd name="T111" fmla="*/ 599 h 5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0" h="599">
                    <a:moveTo>
                      <a:pt x="360" y="17"/>
                    </a:moveTo>
                    <a:lnTo>
                      <a:pt x="321" y="0"/>
                    </a:lnTo>
                    <a:lnTo>
                      <a:pt x="238" y="6"/>
                    </a:lnTo>
                    <a:lnTo>
                      <a:pt x="165" y="62"/>
                    </a:lnTo>
                    <a:lnTo>
                      <a:pt x="60" y="178"/>
                    </a:lnTo>
                    <a:lnTo>
                      <a:pt x="5" y="272"/>
                    </a:lnTo>
                    <a:lnTo>
                      <a:pt x="0" y="305"/>
                    </a:lnTo>
                    <a:lnTo>
                      <a:pt x="27" y="367"/>
                    </a:lnTo>
                    <a:lnTo>
                      <a:pt x="88" y="394"/>
                    </a:lnTo>
                    <a:lnTo>
                      <a:pt x="165" y="427"/>
                    </a:lnTo>
                    <a:lnTo>
                      <a:pt x="227" y="443"/>
                    </a:lnTo>
                    <a:lnTo>
                      <a:pt x="254" y="472"/>
                    </a:lnTo>
                    <a:lnTo>
                      <a:pt x="238" y="510"/>
                    </a:lnTo>
                    <a:lnTo>
                      <a:pt x="194" y="555"/>
                    </a:lnTo>
                    <a:lnTo>
                      <a:pt x="138" y="561"/>
                    </a:lnTo>
                    <a:lnTo>
                      <a:pt x="100" y="543"/>
                    </a:lnTo>
                    <a:lnTo>
                      <a:pt x="77" y="561"/>
                    </a:lnTo>
                    <a:lnTo>
                      <a:pt x="82" y="582"/>
                    </a:lnTo>
                    <a:lnTo>
                      <a:pt x="127" y="599"/>
                    </a:lnTo>
                    <a:lnTo>
                      <a:pt x="194" y="599"/>
                    </a:lnTo>
                    <a:lnTo>
                      <a:pt x="254" y="582"/>
                    </a:lnTo>
                    <a:lnTo>
                      <a:pt x="288" y="561"/>
                    </a:lnTo>
                    <a:lnTo>
                      <a:pt x="310" y="521"/>
                    </a:lnTo>
                    <a:lnTo>
                      <a:pt x="321" y="477"/>
                    </a:lnTo>
                    <a:lnTo>
                      <a:pt x="293" y="438"/>
                    </a:lnTo>
                    <a:lnTo>
                      <a:pt x="227" y="410"/>
                    </a:lnTo>
                    <a:lnTo>
                      <a:pt x="149" y="388"/>
                    </a:lnTo>
                    <a:lnTo>
                      <a:pt x="82" y="350"/>
                    </a:lnTo>
                    <a:lnTo>
                      <a:pt x="66" y="316"/>
                    </a:lnTo>
                    <a:lnTo>
                      <a:pt x="77" y="256"/>
                    </a:lnTo>
                    <a:lnTo>
                      <a:pt x="127" y="178"/>
                    </a:lnTo>
                    <a:lnTo>
                      <a:pt x="188" y="133"/>
                    </a:lnTo>
                    <a:lnTo>
                      <a:pt x="282" y="100"/>
                    </a:lnTo>
                    <a:lnTo>
                      <a:pt x="360" y="84"/>
                    </a:lnTo>
                    <a:lnTo>
                      <a:pt x="360" y="39"/>
                    </a:lnTo>
                    <a:lnTo>
                      <a:pt x="360" y="1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Arial"/>
                  <a:ea typeface="Tahoma"/>
                  <a:cs typeface="Tahoma"/>
                </a:endParaRPr>
              </a:p>
            </p:txBody>
          </p:sp>
          <p:sp>
            <p:nvSpPr>
              <p:cNvPr id="31766" name="Freeform 37"/>
              <p:cNvSpPr>
                <a:spLocks/>
              </p:cNvSpPr>
              <p:nvPr/>
            </p:nvSpPr>
            <p:spPr bwMode="auto">
              <a:xfrm>
                <a:off x="5289" y="3670"/>
                <a:ext cx="85" cy="184"/>
              </a:xfrm>
              <a:custGeom>
                <a:avLst/>
                <a:gdLst>
                  <a:gd name="T0" fmla="*/ 0 w 337"/>
                  <a:gd name="T1" fmla="*/ 0 h 737"/>
                  <a:gd name="T2" fmla="*/ 0 w 337"/>
                  <a:gd name="T3" fmla="*/ 0 h 737"/>
                  <a:gd name="T4" fmla="*/ 0 w 337"/>
                  <a:gd name="T5" fmla="*/ 0 h 737"/>
                  <a:gd name="T6" fmla="*/ 0 w 337"/>
                  <a:gd name="T7" fmla="*/ 0 h 737"/>
                  <a:gd name="T8" fmla="*/ 0 w 337"/>
                  <a:gd name="T9" fmla="*/ 0 h 737"/>
                  <a:gd name="T10" fmla="*/ 0 w 337"/>
                  <a:gd name="T11" fmla="*/ 0 h 737"/>
                  <a:gd name="T12" fmla="*/ 0 w 337"/>
                  <a:gd name="T13" fmla="*/ 0 h 737"/>
                  <a:gd name="T14" fmla="*/ 0 w 337"/>
                  <a:gd name="T15" fmla="*/ 0 h 737"/>
                  <a:gd name="T16" fmla="*/ 0 w 337"/>
                  <a:gd name="T17" fmla="*/ 0 h 737"/>
                  <a:gd name="T18" fmla="*/ 0 w 337"/>
                  <a:gd name="T19" fmla="*/ 0 h 737"/>
                  <a:gd name="T20" fmla="*/ 0 w 337"/>
                  <a:gd name="T21" fmla="*/ 0 h 737"/>
                  <a:gd name="T22" fmla="*/ 0 w 337"/>
                  <a:gd name="T23" fmla="*/ 0 h 737"/>
                  <a:gd name="T24" fmla="*/ 0 w 337"/>
                  <a:gd name="T25" fmla="*/ 0 h 737"/>
                  <a:gd name="T26" fmla="*/ 0 w 337"/>
                  <a:gd name="T27" fmla="*/ 0 h 737"/>
                  <a:gd name="T28" fmla="*/ 0 w 337"/>
                  <a:gd name="T29" fmla="*/ 0 h 737"/>
                  <a:gd name="T30" fmla="*/ 0 w 337"/>
                  <a:gd name="T31" fmla="*/ 0 h 737"/>
                  <a:gd name="T32" fmla="*/ 0 w 337"/>
                  <a:gd name="T33" fmla="*/ 0 h 737"/>
                  <a:gd name="T34" fmla="*/ 0 w 337"/>
                  <a:gd name="T35" fmla="*/ 0 h 737"/>
                  <a:gd name="T36" fmla="*/ 0 w 337"/>
                  <a:gd name="T37" fmla="*/ 0 h 737"/>
                  <a:gd name="T38" fmla="*/ 0 w 337"/>
                  <a:gd name="T39" fmla="*/ 0 h 737"/>
                  <a:gd name="T40" fmla="*/ 0 w 337"/>
                  <a:gd name="T41" fmla="*/ 0 h 7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7"/>
                  <a:gd name="T64" fmla="*/ 0 h 737"/>
                  <a:gd name="T65" fmla="*/ 337 w 337"/>
                  <a:gd name="T66" fmla="*/ 737 h 7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7" h="737">
                    <a:moveTo>
                      <a:pt x="294" y="232"/>
                    </a:moveTo>
                    <a:lnTo>
                      <a:pt x="260" y="94"/>
                    </a:lnTo>
                    <a:lnTo>
                      <a:pt x="221" y="27"/>
                    </a:lnTo>
                    <a:lnTo>
                      <a:pt x="138" y="0"/>
                    </a:lnTo>
                    <a:lnTo>
                      <a:pt x="55" y="11"/>
                    </a:lnTo>
                    <a:lnTo>
                      <a:pt x="17" y="83"/>
                    </a:lnTo>
                    <a:lnTo>
                      <a:pt x="22" y="172"/>
                    </a:lnTo>
                    <a:lnTo>
                      <a:pt x="44" y="316"/>
                    </a:lnTo>
                    <a:lnTo>
                      <a:pt x="44" y="443"/>
                    </a:lnTo>
                    <a:lnTo>
                      <a:pt x="17" y="554"/>
                    </a:lnTo>
                    <a:lnTo>
                      <a:pt x="0" y="615"/>
                    </a:lnTo>
                    <a:lnTo>
                      <a:pt x="11" y="670"/>
                    </a:lnTo>
                    <a:lnTo>
                      <a:pt x="50" y="698"/>
                    </a:lnTo>
                    <a:lnTo>
                      <a:pt x="100" y="726"/>
                    </a:lnTo>
                    <a:lnTo>
                      <a:pt x="149" y="737"/>
                    </a:lnTo>
                    <a:lnTo>
                      <a:pt x="210" y="737"/>
                    </a:lnTo>
                    <a:lnTo>
                      <a:pt x="283" y="681"/>
                    </a:lnTo>
                    <a:lnTo>
                      <a:pt x="337" y="565"/>
                    </a:lnTo>
                    <a:lnTo>
                      <a:pt x="332" y="459"/>
                    </a:lnTo>
                    <a:lnTo>
                      <a:pt x="299" y="338"/>
                    </a:lnTo>
                    <a:lnTo>
                      <a:pt x="294" y="2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Arial"/>
                  <a:ea typeface="Tahoma"/>
                  <a:cs typeface="Tahoma"/>
                </a:endParaRPr>
              </a:p>
            </p:txBody>
          </p:sp>
          <p:sp>
            <p:nvSpPr>
              <p:cNvPr id="31767" name="Freeform 38"/>
              <p:cNvSpPr>
                <a:spLocks/>
              </p:cNvSpPr>
              <p:nvPr/>
            </p:nvSpPr>
            <p:spPr bwMode="auto">
              <a:xfrm>
                <a:off x="5264" y="3820"/>
                <a:ext cx="64" cy="266"/>
              </a:xfrm>
              <a:custGeom>
                <a:avLst/>
                <a:gdLst>
                  <a:gd name="T0" fmla="*/ 0 w 256"/>
                  <a:gd name="T1" fmla="*/ 0 h 1065"/>
                  <a:gd name="T2" fmla="*/ 0 w 256"/>
                  <a:gd name="T3" fmla="*/ 0 h 1065"/>
                  <a:gd name="T4" fmla="*/ 0 w 256"/>
                  <a:gd name="T5" fmla="*/ 0 h 1065"/>
                  <a:gd name="T6" fmla="*/ 0 w 256"/>
                  <a:gd name="T7" fmla="*/ 0 h 1065"/>
                  <a:gd name="T8" fmla="*/ 0 w 256"/>
                  <a:gd name="T9" fmla="*/ 0 h 1065"/>
                  <a:gd name="T10" fmla="*/ 0 w 256"/>
                  <a:gd name="T11" fmla="*/ 0 h 1065"/>
                  <a:gd name="T12" fmla="*/ 0 w 256"/>
                  <a:gd name="T13" fmla="*/ 0 h 1065"/>
                  <a:gd name="T14" fmla="*/ 0 w 256"/>
                  <a:gd name="T15" fmla="*/ 0 h 1065"/>
                  <a:gd name="T16" fmla="*/ 0 w 256"/>
                  <a:gd name="T17" fmla="*/ 0 h 1065"/>
                  <a:gd name="T18" fmla="*/ 0 w 256"/>
                  <a:gd name="T19" fmla="*/ 0 h 1065"/>
                  <a:gd name="T20" fmla="*/ 0 w 256"/>
                  <a:gd name="T21" fmla="*/ 0 h 1065"/>
                  <a:gd name="T22" fmla="*/ 0 w 256"/>
                  <a:gd name="T23" fmla="*/ 0 h 1065"/>
                  <a:gd name="T24" fmla="*/ 0 w 256"/>
                  <a:gd name="T25" fmla="*/ 0 h 1065"/>
                  <a:gd name="T26" fmla="*/ 0 w 256"/>
                  <a:gd name="T27" fmla="*/ 0 h 1065"/>
                  <a:gd name="T28" fmla="*/ 0 w 256"/>
                  <a:gd name="T29" fmla="*/ 0 h 1065"/>
                  <a:gd name="T30" fmla="*/ 0 w 256"/>
                  <a:gd name="T31" fmla="*/ 0 h 1065"/>
                  <a:gd name="T32" fmla="*/ 0 w 256"/>
                  <a:gd name="T33" fmla="*/ 0 h 1065"/>
                  <a:gd name="T34" fmla="*/ 0 w 256"/>
                  <a:gd name="T35" fmla="*/ 0 h 1065"/>
                  <a:gd name="T36" fmla="*/ 0 w 256"/>
                  <a:gd name="T37" fmla="*/ 0 h 1065"/>
                  <a:gd name="T38" fmla="*/ 0 w 256"/>
                  <a:gd name="T39" fmla="*/ 0 h 1065"/>
                  <a:gd name="T40" fmla="*/ 0 w 256"/>
                  <a:gd name="T41" fmla="*/ 0 h 1065"/>
                  <a:gd name="T42" fmla="*/ 0 w 256"/>
                  <a:gd name="T43" fmla="*/ 0 h 1065"/>
                  <a:gd name="T44" fmla="*/ 0 w 256"/>
                  <a:gd name="T45" fmla="*/ 0 h 1065"/>
                  <a:gd name="T46" fmla="*/ 0 w 256"/>
                  <a:gd name="T47" fmla="*/ 0 h 1065"/>
                  <a:gd name="T48" fmla="*/ 0 w 256"/>
                  <a:gd name="T49" fmla="*/ 0 h 1065"/>
                  <a:gd name="T50" fmla="*/ 0 w 256"/>
                  <a:gd name="T51" fmla="*/ 0 h 1065"/>
                  <a:gd name="T52" fmla="*/ 0 w 256"/>
                  <a:gd name="T53" fmla="*/ 0 h 1065"/>
                  <a:gd name="T54" fmla="*/ 0 w 256"/>
                  <a:gd name="T55" fmla="*/ 0 h 1065"/>
                  <a:gd name="T56" fmla="*/ 0 w 256"/>
                  <a:gd name="T57" fmla="*/ 0 h 106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6"/>
                  <a:gd name="T88" fmla="*/ 0 h 1065"/>
                  <a:gd name="T89" fmla="*/ 256 w 256"/>
                  <a:gd name="T90" fmla="*/ 1065 h 106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6" h="1065">
                    <a:moveTo>
                      <a:pt x="244" y="17"/>
                    </a:moveTo>
                    <a:lnTo>
                      <a:pt x="178" y="0"/>
                    </a:lnTo>
                    <a:lnTo>
                      <a:pt x="139" y="17"/>
                    </a:lnTo>
                    <a:lnTo>
                      <a:pt x="122" y="72"/>
                    </a:lnTo>
                    <a:lnTo>
                      <a:pt x="139" y="376"/>
                    </a:lnTo>
                    <a:lnTo>
                      <a:pt x="139" y="449"/>
                    </a:lnTo>
                    <a:lnTo>
                      <a:pt x="117" y="583"/>
                    </a:lnTo>
                    <a:lnTo>
                      <a:pt x="111" y="737"/>
                    </a:lnTo>
                    <a:lnTo>
                      <a:pt x="122" y="815"/>
                    </a:lnTo>
                    <a:lnTo>
                      <a:pt x="111" y="859"/>
                    </a:lnTo>
                    <a:lnTo>
                      <a:pt x="34" y="926"/>
                    </a:lnTo>
                    <a:lnTo>
                      <a:pt x="0" y="1009"/>
                    </a:lnTo>
                    <a:lnTo>
                      <a:pt x="6" y="1036"/>
                    </a:lnTo>
                    <a:lnTo>
                      <a:pt x="66" y="1065"/>
                    </a:lnTo>
                    <a:lnTo>
                      <a:pt x="83" y="1053"/>
                    </a:lnTo>
                    <a:lnTo>
                      <a:pt x="89" y="1004"/>
                    </a:lnTo>
                    <a:lnTo>
                      <a:pt x="106" y="931"/>
                    </a:lnTo>
                    <a:lnTo>
                      <a:pt x="133" y="898"/>
                    </a:lnTo>
                    <a:lnTo>
                      <a:pt x="166" y="876"/>
                    </a:lnTo>
                    <a:lnTo>
                      <a:pt x="194" y="848"/>
                    </a:lnTo>
                    <a:lnTo>
                      <a:pt x="200" y="826"/>
                    </a:lnTo>
                    <a:lnTo>
                      <a:pt x="184" y="799"/>
                    </a:lnTo>
                    <a:lnTo>
                      <a:pt x="166" y="782"/>
                    </a:lnTo>
                    <a:lnTo>
                      <a:pt x="155" y="715"/>
                    </a:lnTo>
                    <a:lnTo>
                      <a:pt x="166" y="576"/>
                    </a:lnTo>
                    <a:lnTo>
                      <a:pt x="205" y="416"/>
                    </a:lnTo>
                    <a:lnTo>
                      <a:pt x="244" y="288"/>
                    </a:lnTo>
                    <a:lnTo>
                      <a:pt x="256" y="133"/>
                    </a:lnTo>
                    <a:lnTo>
                      <a:pt x="244" y="1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Arial"/>
                  <a:ea typeface="Tahoma"/>
                  <a:cs typeface="Tahoma"/>
                </a:endParaRPr>
              </a:p>
            </p:txBody>
          </p:sp>
          <p:sp>
            <p:nvSpPr>
              <p:cNvPr id="31768" name="Freeform 39"/>
              <p:cNvSpPr>
                <a:spLocks/>
              </p:cNvSpPr>
              <p:nvPr/>
            </p:nvSpPr>
            <p:spPr bwMode="auto">
              <a:xfrm>
                <a:off x="5334" y="3820"/>
                <a:ext cx="105" cy="224"/>
              </a:xfrm>
              <a:custGeom>
                <a:avLst/>
                <a:gdLst>
                  <a:gd name="T0" fmla="*/ 0 w 420"/>
                  <a:gd name="T1" fmla="*/ 0 h 898"/>
                  <a:gd name="T2" fmla="*/ 0 w 420"/>
                  <a:gd name="T3" fmla="*/ 0 h 898"/>
                  <a:gd name="T4" fmla="*/ 0 w 420"/>
                  <a:gd name="T5" fmla="*/ 0 h 898"/>
                  <a:gd name="T6" fmla="*/ 0 w 420"/>
                  <a:gd name="T7" fmla="*/ 0 h 898"/>
                  <a:gd name="T8" fmla="*/ 0 w 420"/>
                  <a:gd name="T9" fmla="*/ 0 h 898"/>
                  <a:gd name="T10" fmla="*/ 0 w 420"/>
                  <a:gd name="T11" fmla="*/ 0 h 898"/>
                  <a:gd name="T12" fmla="*/ 0 w 420"/>
                  <a:gd name="T13" fmla="*/ 0 h 898"/>
                  <a:gd name="T14" fmla="*/ 0 w 420"/>
                  <a:gd name="T15" fmla="*/ 0 h 898"/>
                  <a:gd name="T16" fmla="*/ 0 w 420"/>
                  <a:gd name="T17" fmla="*/ 0 h 898"/>
                  <a:gd name="T18" fmla="*/ 0 w 420"/>
                  <a:gd name="T19" fmla="*/ 0 h 898"/>
                  <a:gd name="T20" fmla="*/ 0 w 420"/>
                  <a:gd name="T21" fmla="*/ 0 h 898"/>
                  <a:gd name="T22" fmla="*/ 0 w 420"/>
                  <a:gd name="T23" fmla="*/ 0 h 898"/>
                  <a:gd name="T24" fmla="*/ 0 w 420"/>
                  <a:gd name="T25" fmla="*/ 0 h 898"/>
                  <a:gd name="T26" fmla="*/ 0 w 420"/>
                  <a:gd name="T27" fmla="*/ 0 h 898"/>
                  <a:gd name="T28" fmla="*/ 0 w 420"/>
                  <a:gd name="T29" fmla="*/ 0 h 898"/>
                  <a:gd name="T30" fmla="*/ 0 w 420"/>
                  <a:gd name="T31" fmla="*/ 0 h 898"/>
                  <a:gd name="T32" fmla="*/ 0 w 420"/>
                  <a:gd name="T33" fmla="*/ 0 h 898"/>
                  <a:gd name="T34" fmla="*/ 0 w 420"/>
                  <a:gd name="T35" fmla="*/ 0 h 898"/>
                  <a:gd name="T36" fmla="*/ 0 w 420"/>
                  <a:gd name="T37" fmla="*/ 0 h 898"/>
                  <a:gd name="T38" fmla="*/ 0 w 420"/>
                  <a:gd name="T39" fmla="*/ 0 h 898"/>
                  <a:gd name="T40" fmla="*/ 0 w 420"/>
                  <a:gd name="T41" fmla="*/ 0 h 898"/>
                  <a:gd name="T42" fmla="*/ 0 w 420"/>
                  <a:gd name="T43" fmla="*/ 0 h 898"/>
                  <a:gd name="T44" fmla="*/ 0 w 420"/>
                  <a:gd name="T45" fmla="*/ 0 h 898"/>
                  <a:gd name="T46" fmla="*/ 0 w 420"/>
                  <a:gd name="T47" fmla="*/ 0 h 898"/>
                  <a:gd name="T48" fmla="*/ 0 w 420"/>
                  <a:gd name="T49" fmla="*/ 0 h 898"/>
                  <a:gd name="T50" fmla="*/ 0 w 420"/>
                  <a:gd name="T51" fmla="*/ 0 h 898"/>
                  <a:gd name="T52" fmla="*/ 0 w 420"/>
                  <a:gd name="T53" fmla="*/ 0 h 898"/>
                  <a:gd name="T54" fmla="*/ 0 w 420"/>
                  <a:gd name="T55" fmla="*/ 0 h 898"/>
                  <a:gd name="T56" fmla="*/ 0 w 420"/>
                  <a:gd name="T57" fmla="*/ 0 h 898"/>
                  <a:gd name="T58" fmla="*/ 0 w 420"/>
                  <a:gd name="T59" fmla="*/ 0 h 898"/>
                  <a:gd name="T60" fmla="*/ 0 w 420"/>
                  <a:gd name="T61" fmla="*/ 0 h 898"/>
                  <a:gd name="T62" fmla="*/ 0 w 420"/>
                  <a:gd name="T63" fmla="*/ 0 h 89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0"/>
                  <a:gd name="T97" fmla="*/ 0 h 898"/>
                  <a:gd name="T98" fmla="*/ 420 w 420"/>
                  <a:gd name="T99" fmla="*/ 898 h 89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0" h="898">
                    <a:moveTo>
                      <a:pt x="138" y="133"/>
                    </a:moveTo>
                    <a:lnTo>
                      <a:pt x="127" y="44"/>
                    </a:lnTo>
                    <a:lnTo>
                      <a:pt x="77" y="0"/>
                    </a:lnTo>
                    <a:lnTo>
                      <a:pt x="5" y="6"/>
                    </a:lnTo>
                    <a:lnTo>
                      <a:pt x="0" y="44"/>
                    </a:lnTo>
                    <a:lnTo>
                      <a:pt x="5" y="128"/>
                    </a:lnTo>
                    <a:lnTo>
                      <a:pt x="43" y="255"/>
                    </a:lnTo>
                    <a:lnTo>
                      <a:pt x="72" y="349"/>
                    </a:lnTo>
                    <a:lnTo>
                      <a:pt x="105" y="476"/>
                    </a:lnTo>
                    <a:lnTo>
                      <a:pt x="116" y="587"/>
                    </a:lnTo>
                    <a:lnTo>
                      <a:pt x="116" y="676"/>
                    </a:lnTo>
                    <a:lnTo>
                      <a:pt x="99" y="743"/>
                    </a:lnTo>
                    <a:lnTo>
                      <a:pt x="83" y="765"/>
                    </a:lnTo>
                    <a:lnTo>
                      <a:pt x="83" y="786"/>
                    </a:lnTo>
                    <a:lnTo>
                      <a:pt x="105" y="820"/>
                    </a:lnTo>
                    <a:lnTo>
                      <a:pt x="143" y="831"/>
                    </a:lnTo>
                    <a:lnTo>
                      <a:pt x="204" y="831"/>
                    </a:lnTo>
                    <a:lnTo>
                      <a:pt x="315" y="859"/>
                    </a:lnTo>
                    <a:lnTo>
                      <a:pt x="348" y="898"/>
                    </a:lnTo>
                    <a:lnTo>
                      <a:pt x="398" y="875"/>
                    </a:lnTo>
                    <a:lnTo>
                      <a:pt x="420" y="820"/>
                    </a:lnTo>
                    <a:lnTo>
                      <a:pt x="398" y="799"/>
                    </a:lnTo>
                    <a:lnTo>
                      <a:pt x="304" y="786"/>
                    </a:lnTo>
                    <a:lnTo>
                      <a:pt x="199" y="786"/>
                    </a:lnTo>
                    <a:lnTo>
                      <a:pt x="154" y="781"/>
                    </a:lnTo>
                    <a:lnTo>
                      <a:pt x="143" y="748"/>
                    </a:lnTo>
                    <a:lnTo>
                      <a:pt x="154" y="687"/>
                    </a:lnTo>
                    <a:lnTo>
                      <a:pt x="161" y="581"/>
                    </a:lnTo>
                    <a:lnTo>
                      <a:pt x="148" y="465"/>
                    </a:lnTo>
                    <a:lnTo>
                      <a:pt x="132" y="311"/>
                    </a:lnTo>
                    <a:lnTo>
                      <a:pt x="138" y="177"/>
                    </a:lnTo>
                    <a:lnTo>
                      <a:pt x="138" y="13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Arial"/>
                  <a:ea typeface="Tahoma"/>
                  <a:cs typeface="Tahoma"/>
                </a:endParaRPr>
              </a:p>
            </p:txBody>
          </p:sp>
        </p:grpSp>
        <p:sp>
          <p:nvSpPr>
            <p:cNvPr id="31761" name="Text Box 40"/>
            <p:cNvSpPr txBox="1">
              <a:spLocks noChangeArrowheads="1"/>
            </p:cNvSpPr>
            <p:nvPr/>
          </p:nvSpPr>
          <p:spPr bwMode="auto">
            <a:xfrm>
              <a:off x="4466" y="2400"/>
              <a:ext cx="970" cy="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200" dirty="0">
                  <a:latin typeface="Arial"/>
                  <a:ea typeface="Tahoma"/>
                  <a:cs typeface="Tahoma"/>
                </a:rPr>
                <a:t>Reminder: In MIPS, Logical Immediate instructions (ANDI, ORI, XORI) do not sign-extend their constant operand</a:t>
              </a:r>
            </a:p>
          </p:txBody>
        </p:sp>
        <p:sp>
          <p:nvSpPr>
            <p:cNvPr id="31762" name="Line 41"/>
            <p:cNvSpPr>
              <a:spLocks noChangeShapeType="1"/>
            </p:cNvSpPr>
            <p:nvPr/>
          </p:nvSpPr>
          <p:spPr bwMode="auto">
            <a:xfrm flipH="1" flipV="1">
              <a:off x="4926" y="3407"/>
              <a:ext cx="64" cy="10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dirty="0">
                <a:latin typeface="Arial"/>
                <a:ea typeface="Tahoma"/>
                <a:cs typeface="Tahoma"/>
              </a:endParaRPr>
            </a:p>
          </p:txBody>
        </p:sp>
      </p:grpSp>
      <p:sp>
        <p:nvSpPr>
          <p:cNvPr id="31759"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6DBCDA7E-D9A7-7949-8DBF-3E98B717C0CC}" type="slidenum">
              <a:rPr lang="en-US" sz="1400">
                <a:latin typeface="Arial Narrow" charset="0"/>
                <a:ea typeface="Tahoma"/>
                <a:cs typeface="Tahoma"/>
              </a:rPr>
              <a:pPr/>
              <a:t>11</a:t>
            </a:fld>
            <a:endParaRPr lang="en-US" sz="1400" dirty="0">
              <a:latin typeface="Arial Narrow" charset="0"/>
              <a:ea typeface="Tahoma"/>
              <a:cs typeface="Tahoma"/>
            </a:endParaRPr>
          </a:p>
        </p:txBody>
      </p:sp>
    </p:spTree>
    <p:extLst>
      <p:ext uri="{BB962C8B-B14F-4D97-AF65-F5344CB8AC3E}">
        <p14:creationId xmlns:p14="http://schemas.microsoft.com/office/powerpoint/2010/main" val="424951747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795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795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79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79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79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796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79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797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9" grpId="0"/>
      <p:bldP spid="637960" grpId="0"/>
      <p:bldP spid="637964" grpId="0"/>
      <p:bldP spid="637965" grpId="0"/>
      <p:bldP spid="637972" grpId="0" animBg="1"/>
      <p:bldP spid="63797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CA5F4-5DBD-BA4F-8C1C-7AAED097D161}"/>
              </a:ext>
            </a:extLst>
          </p:cNvPr>
          <p:cNvSpPr>
            <a:spLocks noGrp="1"/>
          </p:cNvSpPr>
          <p:nvPr>
            <p:ph type="title"/>
          </p:nvPr>
        </p:nvSpPr>
        <p:spPr/>
        <p:txBody>
          <a:bodyPr/>
          <a:lstStyle/>
          <a:p>
            <a:r>
              <a:rPr lang="en-US" altLang="en-US">
                <a:ea typeface="ＭＳ Ｐゴシック" panose="020B0600070205080204" pitchFamily="34" charset="-128"/>
              </a:rPr>
              <a:t>Accessing Memory</a:t>
            </a:r>
          </a:p>
        </p:txBody>
      </p:sp>
      <p:sp>
        <p:nvSpPr>
          <p:cNvPr id="3" name="Content Placeholder 2">
            <a:extLst>
              <a:ext uri="{FF2B5EF4-FFF2-40B4-BE49-F238E27FC236}">
                <a16:creationId xmlns:a16="http://schemas.microsoft.com/office/drawing/2014/main" id="{B9163EAD-1AB2-F846-A8E8-4B0C4674D627}"/>
              </a:ext>
            </a:extLst>
          </p:cNvPr>
          <p:cNvSpPr>
            <a:spLocks noGrp="1"/>
          </p:cNvSpPr>
          <p:nvPr>
            <p:ph idx="1"/>
          </p:nvPr>
        </p:nvSpPr>
        <p:spPr/>
        <p:txBody>
          <a:bodyPr/>
          <a:lstStyle/>
          <a:p>
            <a:r>
              <a:rPr lang="en-US" altLang="en-US">
                <a:ea typeface="ＭＳ Ｐゴシック" panose="020B0600070205080204" pitchFamily="34" charset="-128"/>
              </a:rPr>
              <a:t>MIPS is a “load-store” architecture</a:t>
            </a:r>
          </a:p>
          <a:p>
            <a:pPr lvl="1"/>
            <a:r>
              <a:rPr lang="en-US" altLang="en-US">
                <a:ea typeface="ＭＳ Ｐゴシック" panose="020B0600070205080204" pitchFamily="34" charset="-128"/>
              </a:rPr>
              <a:t>all operands for ALU instructions are in registers or immediate</a:t>
            </a:r>
          </a:p>
          <a:p>
            <a:pPr lvl="1"/>
            <a:r>
              <a:rPr lang="en-US" altLang="en-US">
                <a:ea typeface="ＭＳ Ｐゴシック" panose="020B0600070205080204" pitchFamily="34" charset="-128"/>
              </a:rPr>
              <a:t>cannot directly add values residing in memory</a:t>
            </a:r>
          </a:p>
          <a:p>
            <a:pPr lvl="2"/>
            <a:r>
              <a:rPr lang="en-US" altLang="en-US">
                <a:ea typeface="ＭＳ Ｐゴシック" panose="020B0600070205080204" pitchFamily="34" charset="-128"/>
              </a:rPr>
              <a:t>must first bring values into registers from memory (called LOAD)</a:t>
            </a:r>
          </a:p>
          <a:p>
            <a:pPr lvl="2"/>
            <a:r>
              <a:rPr lang="en-US" altLang="en-US">
                <a:ea typeface="ＭＳ Ｐゴシック" panose="020B0600070205080204" pitchFamily="34" charset="-128"/>
              </a:rPr>
              <a:t>must store result of computation back into memory (called STORE)</a:t>
            </a:r>
          </a:p>
        </p:txBody>
      </p:sp>
      <p:sp>
        <p:nvSpPr>
          <p:cNvPr id="33795" name="Slide Number Placeholder 3">
            <a:extLst>
              <a:ext uri="{FF2B5EF4-FFF2-40B4-BE49-F238E27FC236}">
                <a16:creationId xmlns:a16="http://schemas.microsoft.com/office/drawing/2014/main" id="{C19CD66B-1E74-8F49-80E3-65DDE3593CE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fld id="{591B0B40-D8B6-1E49-8D48-BF934DD680A1}" type="slidenum">
              <a:rPr lang="en-US" altLang="en-US" sz="1400">
                <a:latin typeface="Arial Narrow" panose="020B0604020202020204" pitchFamily="34" charset="0"/>
              </a:rPr>
              <a:pPr/>
              <a:t>12</a:t>
            </a:fld>
            <a:endParaRPr lang="en-US" altLang="en-US" sz="1400">
              <a:latin typeface="Arial Narrow" panose="020B0604020202020204" pitchFamily="34" charset="0"/>
            </a:endParaRPr>
          </a:p>
        </p:txBody>
      </p:sp>
      <p:grpSp>
        <p:nvGrpSpPr>
          <p:cNvPr id="5" name="Group 4">
            <a:extLst>
              <a:ext uri="{FF2B5EF4-FFF2-40B4-BE49-F238E27FC236}">
                <a16:creationId xmlns:a16="http://schemas.microsoft.com/office/drawing/2014/main" id="{FAD562A4-0360-684C-95CD-F5247C6E275D}"/>
              </a:ext>
            </a:extLst>
          </p:cNvPr>
          <p:cNvGrpSpPr/>
          <p:nvPr/>
        </p:nvGrpSpPr>
        <p:grpSpPr>
          <a:xfrm>
            <a:off x="2133600" y="3226234"/>
            <a:ext cx="5021263" cy="2488766"/>
            <a:chOff x="2133600" y="902134"/>
            <a:chExt cx="5021263" cy="2488766"/>
          </a:xfrm>
        </p:grpSpPr>
        <p:sp>
          <p:nvSpPr>
            <p:cNvPr id="6" name="Rectangle 5">
              <a:extLst>
                <a:ext uri="{FF2B5EF4-FFF2-40B4-BE49-F238E27FC236}">
                  <a16:creationId xmlns:a16="http://schemas.microsoft.com/office/drawing/2014/main" id="{632D4E54-2446-F246-8AC1-03911E76B013}"/>
                </a:ext>
              </a:extLst>
            </p:cNvPr>
            <p:cNvSpPr/>
            <p:nvPr/>
          </p:nvSpPr>
          <p:spPr bwMode="auto">
            <a:xfrm>
              <a:off x="2133600" y="902134"/>
              <a:ext cx="4572000" cy="1772804"/>
            </a:xfrm>
            <a:prstGeom prst="rect">
              <a:avLst/>
            </a:prstGeom>
            <a:solidFill>
              <a:srgbClr val="FECDC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Rectangle 4">
              <a:extLst>
                <a:ext uri="{FF2B5EF4-FFF2-40B4-BE49-F238E27FC236}">
                  <a16:creationId xmlns:a16="http://schemas.microsoft.com/office/drawing/2014/main" id="{E1456645-AE6A-4E49-851E-487AAB9111DC}"/>
                </a:ext>
              </a:extLst>
            </p:cNvPr>
            <p:cNvSpPr>
              <a:spLocks noChangeArrowheads="1"/>
            </p:cNvSpPr>
            <p:nvPr/>
          </p:nvSpPr>
          <p:spPr bwMode="auto">
            <a:xfrm>
              <a:off x="4881563" y="1411288"/>
              <a:ext cx="1603375" cy="1139825"/>
            </a:xfrm>
            <a:prstGeom prst="rect">
              <a:avLst/>
            </a:prstGeom>
            <a:solidFill>
              <a:srgbClr val="CCFFCC"/>
            </a:solidFill>
            <a:ln w="9525">
              <a:solidFill>
                <a:schemeClr val="tx1"/>
              </a:solidFill>
              <a:miter lim="800000"/>
              <a:headEnd/>
              <a:tailEnd/>
            </a:ln>
          </p:spPr>
          <p:txBody>
            <a:bodyPr wrap="none" anchor="ctr"/>
            <a:lstStyle/>
            <a:p>
              <a:pPr algn="ctr"/>
              <a:r>
                <a:rPr lang="en-US" b="0">
                  <a:latin typeface="Tahoma" charset="0"/>
                </a:rPr>
                <a:t>Control</a:t>
              </a:r>
              <a:br>
                <a:rPr lang="en-US" b="0">
                  <a:latin typeface="Tahoma" charset="0"/>
                </a:rPr>
              </a:br>
              <a:r>
                <a:rPr lang="en-US" b="0">
                  <a:latin typeface="Tahoma" charset="0"/>
                </a:rPr>
                <a:t>Unit</a:t>
              </a:r>
            </a:p>
          </p:txBody>
        </p:sp>
        <p:sp>
          <p:nvSpPr>
            <p:cNvPr id="8" name="Rectangle 5">
              <a:extLst>
                <a:ext uri="{FF2B5EF4-FFF2-40B4-BE49-F238E27FC236}">
                  <a16:creationId xmlns:a16="http://schemas.microsoft.com/office/drawing/2014/main" id="{511BDF11-3DE4-674C-A3E1-84FC711A83D8}"/>
                </a:ext>
              </a:extLst>
            </p:cNvPr>
            <p:cNvSpPr>
              <a:spLocks noChangeArrowheads="1"/>
            </p:cNvSpPr>
            <p:nvPr/>
          </p:nvSpPr>
          <p:spPr bwMode="auto">
            <a:xfrm>
              <a:off x="2647950" y="1411288"/>
              <a:ext cx="1317625" cy="1139825"/>
            </a:xfrm>
            <a:prstGeom prst="rect">
              <a:avLst/>
            </a:prstGeom>
            <a:solidFill>
              <a:srgbClr val="CCFFCC"/>
            </a:solidFill>
            <a:ln w="9525">
              <a:solidFill>
                <a:schemeClr val="tx1"/>
              </a:solidFill>
              <a:miter lim="800000"/>
              <a:headEnd/>
              <a:tailEnd/>
            </a:ln>
          </p:spPr>
          <p:txBody>
            <a:bodyPr wrap="none" anchor="ctr"/>
            <a:lstStyle/>
            <a:p>
              <a:pPr algn="ctr"/>
              <a:r>
                <a:rPr lang="en-US" b="0">
                  <a:latin typeface="Tahoma" charset="0"/>
                </a:rPr>
                <a:t>Data</a:t>
              </a:r>
            </a:p>
            <a:p>
              <a:pPr algn="ctr"/>
              <a:r>
                <a:rPr lang="en-US" b="0">
                  <a:latin typeface="Tahoma" charset="0"/>
                </a:rPr>
                <a:t>Path</a:t>
              </a:r>
            </a:p>
          </p:txBody>
        </p:sp>
        <p:sp>
          <p:nvSpPr>
            <p:cNvPr id="9" name="Rectangle 6">
              <a:extLst>
                <a:ext uri="{FF2B5EF4-FFF2-40B4-BE49-F238E27FC236}">
                  <a16:creationId xmlns:a16="http://schemas.microsoft.com/office/drawing/2014/main" id="{37DB62C0-F81D-F34F-84BE-F372A890DF05}"/>
                </a:ext>
              </a:extLst>
            </p:cNvPr>
            <p:cNvSpPr>
              <a:spLocks noChangeArrowheads="1"/>
            </p:cNvSpPr>
            <p:nvPr/>
          </p:nvSpPr>
          <p:spPr bwMode="auto">
            <a:xfrm rot="-5400000">
              <a:off x="1935162" y="1838326"/>
              <a:ext cx="1139825" cy="285750"/>
            </a:xfrm>
            <a:prstGeom prst="rect">
              <a:avLst/>
            </a:prstGeom>
            <a:solidFill>
              <a:srgbClr val="CCFFCC"/>
            </a:solidFill>
            <a:ln w="9525">
              <a:solidFill>
                <a:schemeClr val="tx1"/>
              </a:solidFill>
              <a:miter lim="800000"/>
              <a:headEnd/>
              <a:tailEnd/>
            </a:ln>
          </p:spPr>
          <p:txBody>
            <a:bodyPr wrap="none" anchor="ctr"/>
            <a:lstStyle/>
            <a:p>
              <a:pPr algn="ctr"/>
              <a:r>
                <a:rPr lang="en-US" sz="1200" b="0">
                  <a:latin typeface="Tahoma" charset="0"/>
                </a:rPr>
                <a:t>registers</a:t>
              </a:r>
            </a:p>
          </p:txBody>
        </p:sp>
        <p:sp>
          <p:nvSpPr>
            <p:cNvPr id="10" name="Line 7">
              <a:extLst>
                <a:ext uri="{FF2B5EF4-FFF2-40B4-BE49-F238E27FC236}">
                  <a16:creationId xmlns:a16="http://schemas.microsoft.com/office/drawing/2014/main" id="{4786C4B9-632E-7042-B084-3ABCF7AE3840}"/>
                </a:ext>
              </a:extLst>
            </p:cNvPr>
            <p:cNvSpPr>
              <a:spLocks noChangeShapeType="1"/>
            </p:cNvSpPr>
            <p:nvPr/>
          </p:nvSpPr>
          <p:spPr bwMode="auto">
            <a:xfrm>
              <a:off x="3965575" y="2190750"/>
              <a:ext cx="91598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1" name="Line 8">
              <a:extLst>
                <a:ext uri="{FF2B5EF4-FFF2-40B4-BE49-F238E27FC236}">
                  <a16:creationId xmlns:a16="http://schemas.microsoft.com/office/drawing/2014/main" id="{96077276-B147-7945-AFAD-500A28825182}"/>
                </a:ext>
              </a:extLst>
            </p:cNvPr>
            <p:cNvSpPr>
              <a:spLocks noChangeShapeType="1"/>
            </p:cNvSpPr>
            <p:nvPr/>
          </p:nvSpPr>
          <p:spPr bwMode="auto">
            <a:xfrm flipH="1">
              <a:off x="3965575" y="1771650"/>
              <a:ext cx="91598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2" name="Rectangle 9">
              <a:extLst>
                <a:ext uri="{FF2B5EF4-FFF2-40B4-BE49-F238E27FC236}">
                  <a16:creationId xmlns:a16="http://schemas.microsoft.com/office/drawing/2014/main" id="{6EAC7C20-F4CE-C84D-9886-D37C241A5847}"/>
                </a:ext>
              </a:extLst>
            </p:cNvPr>
            <p:cNvSpPr>
              <a:spLocks noChangeArrowheads="1"/>
            </p:cNvSpPr>
            <p:nvPr/>
          </p:nvSpPr>
          <p:spPr bwMode="auto">
            <a:xfrm>
              <a:off x="2362200" y="3030538"/>
              <a:ext cx="4179888" cy="360362"/>
            </a:xfrm>
            <a:prstGeom prst="rect">
              <a:avLst/>
            </a:prstGeom>
            <a:solidFill>
              <a:srgbClr val="CCECFF"/>
            </a:solidFill>
            <a:ln w="9525">
              <a:solidFill>
                <a:schemeClr val="tx1"/>
              </a:solidFill>
              <a:miter lim="800000"/>
              <a:headEnd/>
              <a:tailEnd/>
            </a:ln>
          </p:spPr>
          <p:txBody>
            <a:bodyPr wrap="none" anchor="ctr"/>
            <a:lstStyle/>
            <a:p>
              <a:pPr algn="ctr"/>
              <a:r>
                <a:rPr lang="en-US" b="0">
                  <a:latin typeface="Tahoma" charset="0"/>
                </a:rPr>
                <a:t>MEMORY</a:t>
              </a:r>
            </a:p>
          </p:txBody>
        </p:sp>
        <p:sp>
          <p:nvSpPr>
            <p:cNvPr id="13" name="Line 10">
              <a:extLst>
                <a:ext uri="{FF2B5EF4-FFF2-40B4-BE49-F238E27FC236}">
                  <a16:creationId xmlns:a16="http://schemas.microsoft.com/office/drawing/2014/main" id="{7B9B0610-518D-F14D-91AD-061B9C933AD4}"/>
                </a:ext>
              </a:extLst>
            </p:cNvPr>
            <p:cNvSpPr>
              <a:spLocks noChangeShapeType="1"/>
            </p:cNvSpPr>
            <p:nvPr/>
          </p:nvSpPr>
          <p:spPr bwMode="auto">
            <a:xfrm flipV="1">
              <a:off x="5875338" y="2551113"/>
              <a:ext cx="0" cy="4794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 name="Line 11">
              <a:extLst>
                <a:ext uri="{FF2B5EF4-FFF2-40B4-BE49-F238E27FC236}">
                  <a16:creationId xmlns:a16="http://schemas.microsoft.com/office/drawing/2014/main" id="{33485D14-1079-B740-9365-7B66414C6C13}"/>
                </a:ext>
              </a:extLst>
            </p:cNvPr>
            <p:cNvSpPr>
              <a:spLocks noChangeShapeType="1"/>
            </p:cNvSpPr>
            <p:nvPr/>
          </p:nvSpPr>
          <p:spPr bwMode="auto">
            <a:xfrm>
              <a:off x="3548063" y="2554288"/>
              <a:ext cx="0" cy="4794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5" name="Text Box 12">
              <a:extLst>
                <a:ext uri="{FF2B5EF4-FFF2-40B4-BE49-F238E27FC236}">
                  <a16:creationId xmlns:a16="http://schemas.microsoft.com/office/drawing/2014/main" id="{29EF86AC-1AE4-6C4A-923C-2E8AFF858B2F}"/>
                </a:ext>
              </a:extLst>
            </p:cNvPr>
            <p:cNvSpPr txBox="1">
              <a:spLocks noChangeArrowheads="1"/>
            </p:cNvSpPr>
            <p:nvPr/>
          </p:nvSpPr>
          <p:spPr bwMode="auto">
            <a:xfrm>
              <a:off x="4075113" y="1512888"/>
              <a:ext cx="72866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b="0" dirty="0">
                  <a:latin typeface="Tahoma" charset="0"/>
                </a:rPr>
                <a:t>control</a:t>
              </a:r>
            </a:p>
          </p:txBody>
        </p:sp>
        <p:sp>
          <p:nvSpPr>
            <p:cNvPr id="16" name="Text Box 13">
              <a:extLst>
                <a:ext uri="{FF2B5EF4-FFF2-40B4-BE49-F238E27FC236}">
                  <a16:creationId xmlns:a16="http://schemas.microsoft.com/office/drawing/2014/main" id="{74D3A7F6-993A-BC4B-A1DB-BB277590839B}"/>
                </a:ext>
              </a:extLst>
            </p:cNvPr>
            <p:cNvSpPr txBox="1">
              <a:spLocks noChangeArrowheads="1"/>
            </p:cNvSpPr>
            <p:nvPr/>
          </p:nvSpPr>
          <p:spPr bwMode="auto">
            <a:xfrm>
              <a:off x="4079875" y="1927225"/>
              <a:ext cx="65881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b="0">
                  <a:latin typeface="Tahoma" charset="0"/>
                </a:rPr>
                <a:t>status</a:t>
              </a:r>
            </a:p>
          </p:txBody>
        </p:sp>
        <p:sp>
          <p:nvSpPr>
            <p:cNvPr id="17" name="Text Box 14">
              <a:extLst>
                <a:ext uri="{FF2B5EF4-FFF2-40B4-BE49-F238E27FC236}">
                  <a16:creationId xmlns:a16="http://schemas.microsoft.com/office/drawing/2014/main" id="{C8BEB335-F041-E44A-A9B9-2BDE7A3FD5CF}"/>
                </a:ext>
              </a:extLst>
            </p:cNvPr>
            <p:cNvSpPr txBox="1">
              <a:spLocks noChangeArrowheads="1"/>
            </p:cNvSpPr>
            <p:nvPr/>
          </p:nvSpPr>
          <p:spPr bwMode="auto">
            <a:xfrm>
              <a:off x="5899150" y="2671763"/>
              <a:ext cx="1255713" cy="3079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400">
                  <a:latin typeface="Tahoma" charset="0"/>
                </a:rPr>
                <a:t>instructions</a:t>
              </a:r>
            </a:p>
          </p:txBody>
        </p:sp>
        <p:sp>
          <p:nvSpPr>
            <p:cNvPr id="18" name="Text Box 15">
              <a:extLst>
                <a:ext uri="{FF2B5EF4-FFF2-40B4-BE49-F238E27FC236}">
                  <a16:creationId xmlns:a16="http://schemas.microsoft.com/office/drawing/2014/main" id="{7B8DBD83-7FF1-1F4B-8DBC-225630BC2FCC}"/>
                </a:ext>
              </a:extLst>
            </p:cNvPr>
            <p:cNvSpPr txBox="1">
              <a:spLocks noChangeArrowheads="1"/>
            </p:cNvSpPr>
            <p:nvPr/>
          </p:nvSpPr>
          <p:spPr bwMode="auto">
            <a:xfrm>
              <a:off x="3571875" y="2674938"/>
              <a:ext cx="587375" cy="3079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400">
                  <a:latin typeface="Tahoma" charset="0"/>
                </a:rPr>
                <a:t>data</a:t>
              </a:r>
            </a:p>
          </p:txBody>
        </p:sp>
        <p:sp>
          <p:nvSpPr>
            <p:cNvPr id="19" name="Line 78">
              <a:extLst>
                <a:ext uri="{FF2B5EF4-FFF2-40B4-BE49-F238E27FC236}">
                  <a16:creationId xmlns:a16="http://schemas.microsoft.com/office/drawing/2014/main" id="{74D25C9E-F781-104E-B32D-94F180694583}"/>
                </a:ext>
              </a:extLst>
            </p:cNvPr>
            <p:cNvSpPr>
              <a:spLocks noChangeShapeType="1"/>
            </p:cNvSpPr>
            <p:nvPr/>
          </p:nvSpPr>
          <p:spPr bwMode="auto">
            <a:xfrm>
              <a:off x="5526088" y="2554288"/>
              <a:ext cx="0" cy="4794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0" name="Text Box 79">
              <a:extLst>
                <a:ext uri="{FF2B5EF4-FFF2-40B4-BE49-F238E27FC236}">
                  <a16:creationId xmlns:a16="http://schemas.microsoft.com/office/drawing/2014/main" id="{CC58C271-55D4-0E44-BB60-C1F289C04F46}"/>
                </a:ext>
              </a:extLst>
            </p:cNvPr>
            <p:cNvSpPr txBox="1">
              <a:spLocks noChangeArrowheads="1"/>
            </p:cNvSpPr>
            <p:nvPr/>
          </p:nvSpPr>
          <p:spPr bwMode="auto">
            <a:xfrm>
              <a:off x="4725988" y="2630488"/>
              <a:ext cx="88741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400">
                  <a:latin typeface="Tahoma" charset="0"/>
                </a:rPr>
                <a:t>address</a:t>
              </a:r>
            </a:p>
          </p:txBody>
        </p:sp>
        <p:sp>
          <p:nvSpPr>
            <p:cNvPr id="21" name="Line 80">
              <a:extLst>
                <a:ext uri="{FF2B5EF4-FFF2-40B4-BE49-F238E27FC236}">
                  <a16:creationId xmlns:a16="http://schemas.microsoft.com/office/drawing/2014/main" id="{E0DA20C3-AFA9-6D43-AD82-FA435BB19F35}"/>
                </a:ext>
              </a:extLst>
            </p:cNvPr>
            <p:cNvSpPr>
              <a:spLocks noChangeShapeType="1"/>
            </p:cNvSpPr>
            <p:nvPr/>
          </p:nvSpPr>
          <p:spPr bwMode="auto">
            <a:xfrm>
              <a:off x="3086100" y="2554288"/>
              <a:ext cx="0" cy="4794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 name="Text Box 81">
              <a:extLst>
                <a:ext uri="{FF2B5EF4-FFF2-40B4-BE49-F238E27FC236}">
                  <a16:creationId xmlns:a16="http://schemas.microsoft.com/office/drawing/2014/main" id="{DA04293C-0D1A-6A4C-8A5A-4932FE72A93D}"/>
                </a:ext>
              </a:extLst>
            </p:cNvPr>
            <p:cNvSpPr txBox="1">
              <a:spLocks noChangeArrowheads="1"/>
            </p:cNvSpPr>
            <p:nvPr/>
          </p:nvSpPr>
          <p:spPr bwMode="auto">
            <a:xfrm>
              <a:off x="2286000" y="2630488"/>
              <a:ext cx="88741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400">
                  <a:latin typeface="Tahoma" charset="0"/>
                </a:rPr>
                <a:t>address</a:t>
              </a:r>
            </a:p>
          </p:txBody>
        </p:sp>
        <p:sp>
          <p:nvSpPr>
            <p:cNvPr id="23" name="Text Box 12">
              <a:extLst>
                <a:ext uri="{FF2B5EF4-FFF2-40B4-BE49-F238E27FC236}">
                  <a16:creationId xmlns:a16="http://schemas.microsoft.com/office/drawing/2014/main" id="{98F1C7BA-094C-5441-A532-14333C0F7FEC}"/>
                </a:ext>
              </a:extLst>
            </p:cNvPr>
            <p:cNvSpPr txBox="1">
              <a:spLocks noChangeArrowheads="1"/>
            </p:cNvSpPr>
            <p:nvPr/>
          </p:nvSpPr>
          <p:spPr bwMode="auto">
            <a:xfrm>
              <a:off x="2999343" y="914400"/>
              <a:ext cx="288001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600" b="0" dirty="0">
                  <a:latin typeface="Tahoma" charset="0"/>
                </a:rPr>
                <a:t>Central Processing Unit (CPU)</a:t>
              </a: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buFont typeface="Symbol" charset="0"/>
              <a:buNone/>
              <a:defRPr/>
            </a:pPr>
            <a:r>
              <a:rPr lang="en-US" dirty="0">
                <a:latin typeface="Tahoma" charset="0"/>
                <a:sym typeface="Symbol" charset="0"/>
              </a:rPr>
              <a:t>MIPS Load Instruction</a:t>
            </a:r>
          </a:p>
        </p:txBody>
      </p:sp>
      <p:sp>
        <p:nvSpPr>
          <p:cNvPr id="2" name="Content Placeholder 1"/>
          <p:cNvSpPr>
            <a:spLocks noGrp="1"/>
          </p:cNvSpPr>
          <p:nvPr>
            <p:ph idx="1"/>
          </p:nvPr>
        </p:nvSpPr>
        <p:spPr/>
        <p:txBody>
          <a:bodyPr/>
          <a:lstStyle/>
          <a:p>
            <a:pPr>
              <a:defRPr/>
            </a:pPr>
            <a:r>
              <a:rPr lang="en-US" dirty="0"/>
              <a:t>Load instruction is I-type</a:t>
            </a:r>
          </a:p>
          <a:p>
            <a:pPr>
              <a:defRPr/>
            </a:pPr>
            <a:endParaRPr lang="en-US" dirty="0"/>
          </a:p>
          <a:p>
            <a:pPr>
              <a:defRPr/>
            </a:pPr>
            <a:endParaRPr lang="en-US" dirty="0"/>
          </a:p>
          <a:p>
            <a:pPr>
              <a:defRPr/>
            </a:pPr>
            <a:endParaRPr lang="en-US" dirty="0"/>
          </a:p>
          <a:p>
            <a:pPr marL="0" indent="0">
              <a:buFont typeface="Wingdings 2" charset="0"/>
              <a:buNone/>
              <a:defRPr/>
            </a:pPr>
            <a:endParaRPr lang="en-US" dirty="0"/>
          </a:p>
          <a:p>
            <a:pPr lvl="1">
              <a:defRPr/>
            </a:pPr>
            <a:endParaRPr lang="en-US" altLang="ja-JP" dirty="0"/>
          </a:p>
          <a:p>
            <a:pPr lvl="1">
              <a:defRPr/>
            </a:pPr>
            <a:endParaRPr lang="en-US" altLang="ja-JP" dirty="0"/>
          </a:p>
          <a:p>
            <a:pPr lvl="1">
              <a:defRPr/>
            </a:pPr>
            <a:r>
              <a:rPr lang="en-US" altLang="ja-JP" dirty="0"/>
              <a:t>Does the following:</a:t>
            </a:r>
          </a:p>
          <a:p>
            <a:pPr lvl="2">
              <a:defRPr/>
            </a:pPr>
            <a:r>
              <a:rPr lang="en-US" altLang="ja-JP" dirty="0"/>
              <a:t>takes the value stored in register $</a:t>
            </a:r>
            <a:r>
              <a:rPr lang="en-US" altLang="ja-JP" dirty="0" err="1"/>
              <a:t>rs</a:t>
            </a:r>
            <a:endParaRPr lang="en-US" altLang="ja-JP" dirty="0"/>
          </a:p>
          <a:p>
            <a:pPr lvl="2">
              <a:defRPr/>
            </a:pPr>
            <a:r>
              <a:rPr lang="en-US" altLang="ja-JP" dirty="0"/>
              <a:t>adds to it the immediate value (signed)</a:t>
            </a:r>
          </a:p>
          <a:p>
            <a:pPr lvl="2">
              <a:defRPr/>
            </a:pPr>
            <a:r>
              <a:rPr lang="en-US" altLang="ja-JP" dirty="0"/>
              <a:t>this is the address where memory is looked up</a:t>
            </a:r>
          </a:p>
          <a:p>
            <a:pPr lvl="2">
              <a:defRPr/>
            </a:pPr>
            <a:r>
              <a:rPr lang="en-US" altLang="ja-JP" dirty="0"/>
              <a:t>value found at this address in memory is brought in and stored in register $</a:t>
            </a:r>
            <a:r>
              <a:rPr lang="en-US" altLang="ja-JP" dirty="0" err="1"/>
              <a:t>rt</a:t>
            </a:r>
            <a:endParaRPr lang="en-US" altLang="ja-JP" dirty="0"/>
          </a:p>
        </p:txBody>
      </p:sp>
      <p:sp>
        <p:nvSpPr>
          <p:cNvPr id="34819" name="Rectangle 10"/>
          <p:cNvSpPr>
            <a:spLocks noChangeArrowheads="1"/>
          </p:cNvSpPr>
          <p:nvPr/>
        </p:nvSpPr>
        <p:spPr bwMode="auto">
          <a:xfrm>
            <a:off x="779463" y="2133600"/>
            <a:ext cx="6165850" cy="159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nSpc>
                <a:spcPct val="90000"/>
              </a:lnSpc>
            </a:pPr>
            <a:r>
              <a:rPr lang="en-US" sz="2000" dirty="0" err="1">
                <a:latin typeface="Courier New" charset="0"/>
                <a:ea typeface="Tahoma"/>
                <a:cs typeface="Tahoma"/>
              </a:rPr>
              <a:t>lw</a:t>
            </a:r>
            <a:r>
              <a:rPr lang="en-US" sz="2000" dirty="0">
                <a:latin typeface="Courier New" charset="0"/>
                <a:ea typeface="Tahoma"/>
                <a:cs typeface="Tahoma"/>
              </a:rPr>
              <a:t> </a:t>
            </a:r>
            <a:r>
              <a:rPr lang="en-US" sz="2000" dirty="0" err="1">
                <a:latin typeface="Courier New" charset="0"/>
                <a:ea typeface="Tahoma"/>
                <a:cs typeface="Tahoma"/>
              </a:rPr>
              <a:t>rt</a:t>
            </a:r>
            <a:r>
              <a:rPr lang="en-US" sz="2000" dirty="0">
                <a:latin typeface="Courier New" charset="0"/>
                <a:ea typeface="Tahoma"/>
                <a:cs typeface="Tahoma"/>
              </a:rPr>
              <a:t>, </a:t>
            </a:r>
            <a:r>
              <a:rPr lang="en-US" sz="2000" dirty="0" err="1">
                <a:latin typeface="Courier New" charset="0"/>
                <a:ea typeface="Tahoma"/>
                <a:cs typeface="Tahoma"/>
              </a:rPr>
              <a:t>imm</a:t>
            </a:r>
            <a:r>
              <a:rPr lang="en-US" sz="2000" dirty="0">
                <a:latin typeface="Courier New" charset="0"/>
                <a:ea typeface="Tahoma"/>
                <a:cs typeface="Tahoma"/>
              </a:rPr>
              <a:t>(</a:t>
            </a:r>
            <a:r>
              <a:rPr lang="en-US" sz="2000" dirty="0" err="1">
                <a:latin typeface="Courier New" charset="0"/>
                <a:ea typeface="Tahoma"/>
                <a:cs typeface="Tahoma"/>
              </a:rPr>
              <a:t>rs</a:t>
            </a:r>
            <a:r>
              <a:rPr lang="en-US" sz="2000" dirty="0">
                <a:latin typeface="Courier New" charset="0"/>
                <a:ea typeface="Tahoma"/>
                <a:cs typeface="Tahoma"/>
              </a:rPr>
              <a:t>)</a:t>
            </a:r>
            <a:endParaRPr lang="en-US" b="0" dirty="0">
              <a:latin typeface="Arial"/>
              <a:ea typeface="Tahoma"/>
              <a:cs typeface="Tahoma"/>
            </a:endParaRPr>
          </a:p>
          <a:p>
            <a:pPr>
              <a:lnSpc>
                <a:spcPct val="90000"/>
              </a:lnSpc>
            </a:pPr>
            <a:endParaRPr lang="en-US" b="0" dirty="0">
              <a:latin typeface="Arial"/>
              <a:ea typeface="Tahoma"/>
              <a:cs typeface="Tahoma"/>
            </a:endParaRPr>
          </a:p>
          <a:p>
            <a:pPr>
              <a:lnSpc>
                <a:spcPct val="90000"/>
              </a:lnSpc>
            </a:pPr>
            <a:r>
              <a:rPr lang="en-US" sz="2000" b="0" dirty="0">
                <a:latin typeface="Arial"/>
                <a:ea typeface="Tahoma"/>
                <a:cs typeface="Tahoma"/>
              </a:rPr>
              <a:t>Meaning:  </a:t>
            </a:r>
            <a:r>
              <a:rPr lang="en-US" sz="2000" b="0" dirty="0" err="1">
                <a:latin typeface="Arial"/>
                <a:ea typeface="Tahoma"/>
                <a:cs typeface="Tahoma"/>
              </a:rPr>
              <a:t>Reg</a:t>
            </a:r>
            <a:r>
              <a:rPr lang="en-US" sz="2000" b="0" dirty="0">
                <a:latin typeface="Arial"/>
                <a:ea typeface="Tahoma"/>
                <a:cs typeface="Tahoma"/>
              </a:rPr>
              <a:t>[</a:t>
            </a:r>
            <a:r>
              <a:rPr lang="en-US" sz="2000" b="0" dirty="0" err="1">
                <a:latin typeface="Arial"/>
                <a:ea typeface="Tahoma"/>
                <a:cs typeface="Tahoma"/>
              </a:rPr>
              <a:t>rt</a:t>
            </a:r>
            <a:r>
              <a:rPr lang="en-US" sz="2000" b="0" dirty="0">
                <a:latin typeface="Arial"/>
                <a:ea typeface="Tahoma"/>
                <a:cs typeface="Tahoma"/>
              </a:rPr>
              <a:t>]</a:t>
            </a:r>
            <a:r>
              <a:rPr lang="en-US" sz="2000" b="0" dirty="0">
                <a:latin typeface="Symbol" charset="0"/>
                <a:ea typeface="Tahoma"/>
                <a:cs typeface="Tahoma"/>
              </a:rPr>
              <a:t>=</a:t>
            </a:r>
            <a:r>
              <a:rPr lang="en-US" sz="2000" b="0" dirty="0">
                <a:latin typeface="Arial"/>
                <a:ea typeface="Tahoma"/>
                <a:cs typeface="Tahoma"/>
              </a:rPr>
              <a:t> </a:t>
            </a:r>
            <a:r>
              <a:rPr lang="en-US" sz="2000" b="0" dirty="0" err="1">
                <a:latin typeface="Arial"/>
                <a:ea typeface="Tahoma"/>
                <a:cs typeface="Tahoma"/>
              </a:rPr>
              <a:t>Mem</a:t>
            </a:r>
            <a:r>
              <a:rPr lang="en-US" sz="2000" b="0" dirty="0">
                <a:latin typeface="Arial"/>
                <a:ea typeface="Tahoma"/>
                <a:cs typeface="Tahoma"/>
              </a:rPr>
              <a:t>[</a:t>
            </a:r>
            <a:r>
              <a:rPr lang="en-US" sz="2000" b="0" dirty="0" err="1">
                <a:latin typeface="Arial"/>
                <a:ea typeface="Tahoma"/>
                <a:cs typeface="Tahoma"/>
              </a:rPr>
              <a:t>Reg</a:t>
            </a:r>
            <a:r>
              <a:rPr lang="en-US" sz="2000" b="0" dirty="0">
                <a:latin typeface="Arial"/>
                <a:ea typeface="Tahoma"/>
                <a:cs typeface="Tahoma"/>
              </a:rPr>
              <a:t>[</a:t>
            </a:r>
            <a:r>
              <a:rPr lang="en-US" sz="2000" b="0" dirty="0" err="1">
                <a:latin typeface="Arial"/>
                <a:ea typeface="Tahoma"/>
                <a:cs typeface="Tahoma"/>
              </a:rPr>
              <a:t>rs</a:t>
            </a:r>
            <a:r>
              <a:rPr lang="en-US" sz="2000" b="0" dirty="0">
                <a:latin typeface="Arial"/>
                <a:ea typeface="Tahoma"/>
                <a:cs typeface="Tahoma"/>
              </a:rPr>
              <a:t>] +  sign-</a:t>
            </a:r>
            <a:r>
              <a:rPr lang="en-US" sz="2000" b="0" dirty="0" err="1">
                <a:latin typeface="Arial"/>
                <a:ea typeface="Tahoma"/>
                <a:cs typeface="Tahoma"/>
              </a:rPr>
              <a:t>ext</a:t>
            </a:r>
            <a:r>
              <a:rPr lang="en-US" sz="2000" b="0" dirty="0">
                <a:latin typeface="Arial"/>
                <a:ea typeface="Tahoma"/>
                <a:cs typeface="Tahoma"/>
              </a:rPr>
              <a:t>(</a:t>
            </a:r>
            <a:r>
              <a:rPr lang="en-US" sz="2000" b="0" dirty="0" err="1">
                <a:latin typeface="Arial"/>
                <a:ea typeface="Tahoma"/>
                <a:cs typeface="Tahoma"/>
              </a:rPr>
              <a:t>imm</a:t>
            </a:r>
            <a:r>
              <a:rPr lang="en-US" sz="2000" b="0" dirty="0">
                <a:latin typeface="Arial"/>
                <a:ea typeface="Tahoma"/>
                <a:cs typeface="Tahoma"/>
              </a:rPr>
              <a:t>)]</a:t>
            </a:r>
          </a:p>
          <a:p>
            <a:pPr>
              <a:lnSpc>
                <a:spcPct val="90000"/>
              </a:lnSpc>
            </a:pPr>
            <a:endParaRPr lang="en-US" sz="2000" b="0" dirty="0">
              <a:latin typeface="Arial"/>
              <a:ea typeface="Tahoma"/>
              <a:cs typeface="Tahoma"/>
            </a:endParaRPr>
          </a:p>
          <a:p>
            <a:pPr>
              <a:lnSpc>
                <a:spcPct val="90000"/>
              </a:lnSpc>
            </a:pPr>
            <a:r>
              <a:rPr lang="en-US" sz="2000" b="0" dirty="0">
                <a:latin typeface="Arial"/>
                <a:ea typeface="Tahoma"/>
                <a:cs typeface="Tahoma"/>
              </a:rPr>
              <a:t>Abbreviation: 	</a:t>
            </a:r>
            <a:r>
              <a:rPr lang="en-US" sz="2000" b="0" dirty="0" err="1">
                <a:latin typeface="Courier New" charset="0"/>
                <a:ea typeface="Tahoma"/>
                <a:cs typeface="Tahoma"/>
              </a:rPr>
              <a:t>lw</a:t>
            </a:r>
            <a:r>
              <a:rPr lang="en-US" sz="2000" b="0" dirty="0">
                <a:latin typeface="Courier New" charset="0"/>
                <a:ea typeface="Tahoma"/>
                <a:cs typeface="Tahoma"/>
              </a:rPr>
              <a:t> </a:t>
            </a:r>
            <a:r>
              <a:rPr lang="en-US" sz="2000" b="0" dirty="0" err="1">
                <a:latin typeface="Courier New" charset="0"/>
                <a:ea typeface="Tahoma"/>
                <a:cs typeface="Tahoma"/>
              </a:rPr>
              <a:t>rt,imm</a:t>
            </a:r>
            <a:r>
              <a:rPr lang="en-US" sz="2000" b="0" dirty="0">
                <a:latin typeface="Arial"/>
                <a:ea typeface="Tahoma"/>
                <a:cs typeface="Tahoma"/>
              </a:rPr>
              <a:t>  for  </a:t>
            </a:r>
            <a:r>
              <a:rPr lang="en-US" sz="2000" b="0" dirty="0" err="1">
                <a:latin typeface="Courier New" charset="0"/>
                <a:ea typeface="Tahoma"/>
                <a:cs typeface="Tahoma"/>
              </a:rPr>
              <a:t>lw</a:t>
            </a:r>
            <a:r>
              <a:rPr lang="en-US" sz="2000" b="0" dirty="0">
                <a:latin typeface="Courier New" charset="0"/>
                <a:ea typeface="Tahoma"/>
                <a:cs typeface="Tahoma"/>
              </a:rPr>
              <a:t> </a:t>
            </a:r>
            <a:r>
              <a:rPr lang="en-US" sz="2000" b="0" dirty="0" err="1">
                <a:latin typeface="Courier New" charset="0"/>
                <a:ea typeface="Tahoma"/>
                <a:cs typeface="Tahoma"/>
              </a:rPr>
              <a:t>rt</a:t>
            </a:r>
            <a:r>
              <a:rPr lang="en-US" sz="2000" b="0" dirty="0">
                <a:latin typeface="Courier New" charset="0"/>
                <a:ea typeface="Tahoma"/>
                <a:cs typeface="Tahoma"/>
              </a:rPr>
              <a:t>, </a:t>
            </a:r>
            <a:r>
              <a:rPr lang="en-US" sz="2000" b="0" dirty="0" err="1">
                <a:latin typeface="Courier New" charset="0"/>
                <a:ea typeface="Tahoma"/>
                <a:cs typeface="Tahoma"/>
              </a:rPr>
              <a:t>imm</a:t>
            </a:r>
            <a:r>
              <a:rPr lang="en-US" sz="2000" b="0" dirty="0">
                <a:latin typeface="Courier New" charset="0"/>
                <a:ea typeface="Tahoma"/>
                <a:cs typeface="Tahoma"/>
              </a:rPr>
              <a:t>($0)</a:t>
            </a:r>
            <a:endParaRPr lang="en-US" sz="2000" b="0" dirty="0">
              <a:latin typeface="Arial"/>
              <a:ea typeface="Tahoma"/>
              <a:cs typeface="Tahoma"/>
            </a:endParaRPr>
          </a:p>
        </p:txBody>
      </p:sp>
      <p:grpSp>
        <p:nvGrpSpPr>
          <p:cNvPr id="34820" name="Group 2"/>
          <p:cNvGrpSpPr>
            <a:grpSpLocks/>
          </p:cNvGrpSpPr>
          <p:nvPr/>
        </p:nvGrpSpPr>
        <p:grpSpPr bwMode="auto">
          <a:xfrm>
            <a:off x="1563688" y="1581150"/>
            <a:ext cx="5675312" cy="400050"/>
            <a:chOff x="1182688" y="2422525"/>
            <a:chExt cx="5675312" cy="400050"/>
          </a:xfrm>
        </p:grpSpPr>
        <p:grpSp>
          <p:nvGrpSpPr>
            <p:cNvPr id="34822" name="Group 32"/>
            <p:cNvGrpSpPr>
              <a:grpSpLocks/>
            </p:cNvGrpSpPr>
            <p:nvPr/>
          </p:nvGrpSpPr>
          <p:grpSpPr bwMode="auto">
            <a:xfrm>
              <a:off x="1981200" y="2476500"/>
              <a:ext cx="4876800" cy="304800"/>
              <a:chOff x="1728" y="288"/>
              <a:chExt cx="3072" cy="192"/>
            </a:xfrm>
          </p:grpSpPr>
          <p:grpSp>
            <p:nvGrpSpPr>
              <p:cNvPr id="34831" name="Group 33"/>
              <p:cNvGrpSpPr>
                <a:grpSpLocks/>
              </p:cNvGrpSpPr>
              <p:nvPr/>
            </p:nvGrpSpPr>
            <p:grpSpPr bwMode="auto">
              <a:xfrm>
                <a:off x="1824" y="432"/>
                <a:ext cx="2880" cy="48"/>
                <a:chOff x="1968" y="1776"/>
                <a:chExt cx="2880" cy="192"/>
              </a:xfrm>
            </p:grpSpPr>
            <p:sp>
              <p:nvSpPr>
                <p:cNvPr id="34833" name="Line 34"/>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34" name="Line 35"/>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35" name="Line 36"/>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36" name="Line 37"/>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37" name="Line 38"/>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38" name="Line 39"/>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39" name="Line 40"/>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40" name="Line 41"/>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41" name="Line 42"/>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42" name="Line 43"/>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43" name="Line 44"/>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44" name="Line 45"/>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45" name="Line 46"/>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46" name="Line 47"/>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47" name="Line 48"/>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48" name="Line 49"/>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49" name="Line 50"/>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50" name="Line 51"/>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51" name="Line 52"/>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52" name="Line 53"/>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53" name="Line 54"/>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54" name="Line 55"/>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55" name="Line 56"/>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56" name="Line 57"/>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57" name="Line 58"/>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58" name="Line 59"/>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59" name="Line 60"/>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60" name="Line 61"/>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61" name="Line 62"/>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62" name="Line 63"/>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63" name="Line 64"/>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grpSp>
          <p:sp>
            <p:nvSpPr>
              <p:cNvPr id="34832" name="Rectangle 65"/>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b="0" dirty="0">
                  <a:latin typeface="Arial"/>
                  <a:ea typeface="Tahoma"/>
                  <a:cs typeface="Tahoma"/>
                </a:endParaRPr>
              </a:p>
            </p:txBody>
          </p:sp>
        </p:grpSp>
        <p:sp>
          <p:nvSpPr>
            <p:cNvPr id="34823" name="Line 67"/>
            <p:cNvSpPr>
              <a:spLocks noChangeShapeType="1"/>
            </p:cNvSpPr>
            <p:nvPr/>
          </p:nvSpPr>
          <p:spPr bwMode="auto">
            <a:xfrm>
              <a:off x="2895600" y="2476500"/>
              <a:ext cx="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24" name="Line 68"/>
            <p:cNvSpPr>
              <a:spLocks noChangeShapeType="1"/>
            </p:cNvSpPr>
            <p:nvPr/>
          </p:nvSpPr>
          <p:spPr bwMode="auto">
            <a:xfrm>
              <a:off x="3657600" y="2476500"/>
              <a:ext cx="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25" name="Line 69"/>
            <p:cNvSpPr>
              <a:spLocks noChangeShapeType="1"/>
            </p:cNvSpPr>
            <p:nvPr/>
          </p:nvSpPr>
          <p:spPr bwMode="auto">
            <a:xfrm>
              <a:off x="4419600" y="2476500"/>
              <a:ext cx="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4826" name="Text Box 70"/>
            <p:cNvSpPr txBox="1">
              <a:spLocks noChangeArrowheads="1"/>
            </p:cNvSpPr>
            <p:nvPr/>
          </p:nvSpPr>
          <p:spPr bwMode="auto">
            <a:xfrm>
              <a:off x="2208213" y="2438400"/>
              <a:ext cx="5143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b="0" dirty="0">
                  <a:latin typeface="Arial"/>
                  <a:ea typeface="Tahoma"/>
                  <a:cs typeface="Tahoma"/>
                </a:rPr>
                <a:t>OP</a:t>
              </a:r>
            </a:p>
          </p:txBody>
        </p:sp>
        <p:sp>
          <p:nvSpPr>
            <p:cNvPr id="34827" name="Text Box 71"/>
            <p:cNvSpPr txBox="1">
              <a:spLocks noChangeArrowheads="1"/>
            </p:cNvSpPr>
            <p:nvPr/>
          </p:nvSpPr>
          <p:spPr bwMode="auto">
            <a:xfrm>
              <a:off x="3048000" y="2422525"/>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b="0" dirty="0" err="1">
                  <a:latin typeface="Arial"/>
                  <a:ea typeface="Tahoma"/>
                  <a:cs typeface="Tahoma"/>
                </a:rPr>
                <a:t>rs</a:t>
              </a:r>
              <a:endParaRPr lang="en-US" sz="2000" b="0" baseline="-25000" dirty="0">
                <a:latin typeface="Arial"/>
                <a:ea typeface="Tahoma"/>
                <a:cs typeface="Tahoma"/>
              </a:endParaRPr>
            </a:p>
          </p:txBody>
        </p:sp>
        <p:sp>
          <p:nvSpPr>
            <p:cNvPr id="34828" name="Text Box 72"/>
            <p:cNvSpPr txBox="1">
              <a:spLocks noChangeArrowheads="1"/>
            </p:cNvSpPr>
            <p:nvPr/>
          </p:nvSpPr>
          <p:spPr bwMode="auto">
            <a:xfrm>
              <a:off x="3733800" y="2422525"/>
              <a:ext cx="609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2000" b="0" dirty="0" err="1">
                  <a:latin typeface="Arial"/>
                  <a:ea typeface="Tahoma"/>
                  <a:cs typeface="Tahoma"/>
                </a:rPr>
                <a:t>rt</a:t>
              </a:r>
              <a:endParaRPr lang="en-US" sz="2000" b="0" dirty="0">
                <a:latin typeface="Arial"/>
                <a:ea typeface="Tahoma"/>
                <a:cs typeface="Tahoma"/>
              </a:endParaRPr>
            </a:p>
          </p:txBody>
        </p:sp>
        <p:sp>
          <p:nvSpPr>
            <p:cNvPr id="34829" name="Text Box 73"/>
            <p:cNvSpPr txBox="1">
              <a:spLocks noChangeArrowheads="1"/>
            </p:cNvSpPr>
            <p:nvPr/>
          </p:nvSpPr>
          <p:spPr bwMode="auto">
            <a:xfrm>
              <a:off x="4419600" y="2454275"/>
              <a:ext cx="24384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600" b="0" dirty="0">
                  <a:latin typeface="Arial"/>
                  <a:ea typeface="Tahoma"/>
                  <a:cs typeface="Tahoma"/>
                </a:rPr>
                <a:t>16-bit signed constant </a:t>
              </a:r>
              <a:endParaRPr lang="en-US" sz="1600" b="0" baseline="-25000" dirty="0">
                <a:latin typeface="Arial"/>
                <a:ea typeface="Tahoma"/>
                <a:cs typeface="Tahoma"/>
              </a:endParaRPr>
            </a:p>
          </p:txBody>
        </p:sp>
        <p:sp>
          <p:nvSpPr>
            <p:cNvPr id="34830" name="Text Box 75"/>
            <p:cNvSpPr txBox="1">
              <a:spLocks noChangeArrowheads="1"/>
            </p:cNvSpPr>
            <p:nvPr/>
          </p:nvSpPr>
          <p:spPr bwMode="auto">
            <a:xfrm>
              <a:off x="1182688" y="2422525"/>
              <a:ext cx="89693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b="0" dirty="0">
                  <a:latin typeface="Arial"/>
                  <a:ea typeface="Tahoma"/>
                  <a:cs typeface="Tahoma"/>
                </a:rPr>
                <a:t>I-type:</a:t>
              </a:r>
            </a:p>
          </p:txBody>
        </p:sp>
      </p:grpSp>
      <p:sp>
        <p:nvSpPr>
          <p:cNvPr id="34821"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E062F218-7DC8-B14A-AA65-95CECADD9D8B}" type="slidenum">
              <a:rPr lang="en-US" sz="1400">
                <a:latin typeface="Arial Narrow" charset="0"/>
                <a:ea typeface="Tahoma"/>
                <a:cs typeface="Tahoma"/>
              </a:rPr>
              <a:pPr/>
              <a:t>13</a:t>
            </a:fld>
            <a:endParaRPr lang="en-US" sz="1400" dirty="0">
              <a:latin typeface="Arial Narrow" charset="0"/>
              <a:ea typeface="Tahoma"/>
              <a:cs typeface="Tahoma"/>
            </a:endParaRPr>
          </a:p>
        </p:txBody>
      </p:sp>
    </p:spTree>
    <p:extLst>
      <p:ext uri="{BB962C8B-B14F-4D97-AF65-F5344CB8AC3E}">
        <p14:creationId xmlns:p14="http://schemas.microsoft.com/office/powerpoint/2010/main" val="156711493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buFont typeface="Symbol" charset="0"/>
              <a:buNone/>
              <a:defRPr/>
            </a:pPr>
            <a:r>
              <a:rPr lang="en-US" dirty="0">
                <a:latin typeface="Tahoma" charset="0"/>
                <a:ea typeface="ＭＳ Ｐゴシック" charset="0"/>
                <a:cs typeface="ＭＳ Ｐゴシック" charset="0"/>
                <a:sym typeface="Symbol" charset="0"/>
              </a:rPr>
              <a:t>MIPS Load Instruction</a:t>
            </a:r>
          </a:p>
        </p:txBody>
      </p:sp>
      <p:sp>
        <p:nvSpPr>
          <p:cNvPr id="2" name="Content Placeholder 1"/>
          <p:cNvSpPr>
            <a:spLocks noGrp="1"/>
          </p:cNvSpPr>
          <p:nvPr>
            <p:ph idx="1"/>
          </p:nvPr>
        </p:nvSpPr>
        <p:spPr>
          <a:xfrm>
            <a:off x="0" y="708025"/>
            <a:ext cx="4724400" cy="6149975"/>
          </a:xfrm>
        </p:spPr>
        <p:txBody>
          <a:bodyPr/>
          <a:lstStyle/>
          <a:p>
            <a:pPr marL="0" indent="0">
              <a:buNone/>
              <a:defRPr/>
            </a:pPr>
            <a:endParaRPr lang="en-US" dirty="0"/>
          </a:p>
          <a:p>
            <a:pPr>
              <a:defRPr/>
            </a:pPr>
            <a:endParaRPr lang="en-US" dirty="0"/>
          </a:p>
          <a:p>
            <a:pPr>
              <a:defRPr/>
            </a:pPr>
            <a:endParaRPr lang="en-US" dirty="0"/>
          </a:p>
          <a:p>
            <a:pPr marL="0" indent="0">
              <a:buFont typeface="Wingdings 2" charset="0"/>
              <a:buNone/>
              <a:defRPr/>
            </a:pPr>
            <a:endParaRPr lang="en-US" dirty="0"/>
          </a:p>
          <a:p>
            <a:pPr marL="457200" lvl="1" indent="0">
              <a:buNone/>
              <a:defRPr/>
            </a:pPr>
            <a:endParaRPr lang="en-US" altLang="ja-JP" sz="2000" dirty="0"/>
          </a:p>
          <a:p>
            <a:pPr lvl="1">
              <a:defRPr/>
            </a:pPr>
            <a:r>
              <a:rPr lang="en-US" altLang="ja-JP" sz="2000" dirty="0"/>
              <a:t>Does the following:</a:t>
            </a:r>
          </a:p>
          <a:p>
            <a:pPr lvl="2">
              <a:defRPr/>
            </a:pPr>
            <a:r>
              <a:rPr lang="en-US" altLang="ja-JP" sz="1800" dirty="0"/>
              <a:t>takes the value stored in register $</a:t>
            </a:r>
            <a:r>
              <a:rPr lang="en-US" altLang="ja-JP" sz="1800" dirty="0" err="1"/>
              <a:t>rs</a:t>
            </a:r>
            <a:endParaRPr lang="en-US" altLang="ja-JP" sz="1800" dirty="0"/>
          </a:p>
          <a:p>
            <a:pPr lvl="2">
              <a:defRPr/>
            </a:pPr>
            <a:r>
              <a:rPr lang="en-US" altLang="ja-JP" sz="1800" dirty="0"/>
              <a:t>adds to it the immediate value (signed)</a:t>
            </a:r>
          </a:p>
          <a:p>
            <a:pPr lvl="2">
              <a:defRPr/>
            </a:pPr>
            <a:r>
              <a:rPr lang="en-US" altLang="ja-JP" sz="1800" dirty="0"/>
              <a:t>this is the address where memory is looked up</a:t>
            </a:r>
          </a:p>
          <a:p>
            <a:pPr lvl="2">
              <a:defRPr/>
            </a:pPr>
            <a:r>
              <a:rPr lang="en-US" altLang="ja-JP" sz="1800" dirty="0"/>
              <a:t>value found at this address in memory is brought in and stored in register $</a:t>
            </a:r>
            <a:r>
              <a:rPr lang="en-US" altLang="ja-JP" sz="1800" dirty="0" err="1"/>
              <a:t>rt</a:t>
            </a:r>
            <a:endParaRPr lang="en-US" altLang="ja-JP" sz="1800" dirty="0"/>
          </a:p>
        </p:txBody>
      </p:sp>
      <p:sp>
        <p:nvSpPr>
          <p:cNvPr id="34819" name="Rectangle 10"/>
          <p:cNvSpPr>
            <a:spLocks noChangeArrowheads="1"/>
          </p:cNvSpPr>
          <p:nvPr/>
        </p:nvSpPr>
        <p:spPr bwMode="auto">
          <a:xfrm>
            <a:off x="779463" y="1533525"/>
            <a:ext cx="6165850" cy="159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nSpc>
                <a:spcPct val="90000"/>
              </a:lnSpc>
            </a:pPr>
            <a:r>
              <a:rPr lang="en-US" sz="2000" dirty="0" err="1">
                <a:latin typeface="Courier New" charset="0"/>
              </a:rPr>
              <a:t>lw</a:t>
            </a:r>
            <a:r>
              <a:rPr lang="en-US" sz="2000" dirty="0">
                <a:latin typeface="Courier New" charset="0"/>
              </a:rPr>
              <a:t> </a:t>
            </a:r>
            <a:r>
              <a:rPr lang="en-US" sz="2000" dirty="0" err="1">
                <a:latin typeface="Courier New" charset="0"/>
              </a:rPr>
              <a:t>rt</a:t>
            </a:r>
            <a:r>
              <a:rPr lang="en-US" sz="2000" dirty="0">
                <a:latin typeface="Courier New" charset="0"/>
              </a:rPr>
              <a:t>, </a:t>
            </a:r>
            <a:r>
              <a:rPr lang="en-US" sz="2000" dirty="0" err="1">
                <a:latin typeface="Courier New" charset="0"/>
              </a:rPr>
              <a:t>imm</a:t>
            </a:r>
            <a:r>
              <a:rPr lang="en-US" sz="2000" dirty="0">
                <a:latin typeface="Courier New" charset="0"/>
              </a:rPr>
              <a:t>(</a:t>
            </a:r>
            <a:r>
              <a:rPr lang="en-US" sz="2000" dirty="0" err="1">
                <a:latin typeface="Courier New" charset="0"/>
              </a:rPr>
              <a:t>rs</a:t>
            </a:r>
            <a:r>
              <a:rPr lang="en-US" sz="2000" dirty="0">
                <a:latin typeface="Courier New" charset="0"/>
              </a:rPr>
              <a:t>)</a:t>
            </a:r>
            <a:endParaRPr lang="en-US" b="0" dirty="0"/>
          </a:p>
          <a:p>
            <a:pPr>
              <a:lnSpc>
                <a:spcPct val="90000"/>
              </a:lnSpc>
            </a:pPr>
            <a:endParaRPr lang="en-US" b="0" dirty="0"/>
          </a:p>
          <a:p>
            <a:pPr>
              <a:lnSpc>
                <a:spcPct val="90000"/>
              </a:lnSpc>
            </a:pPr>
            <a:r>
              <a:rPr lang="en-US" sz="2000" b="0" dirty="0"/>
              <a:t>Meaning:  </a:t>
            </a:r>
            <a:r>
              <a:rPr lang="en-US" sz="2000" b="0" dirty="0" err="1"/>
              <a:t>Reg</a:t>
            </a:r>
            <a:r>
              <a:rPr lang="en-US" sz="2000" b="0" dirty="0"/>
              <a:t>[</a:t>
            </a:r>
            <a:r>
              <a:rPr lang="en-US" sz="2000" b="0" dirty="0" err="1"/>
              <a:t>rt</a:t>
            </a:r>
            <a:r>
              <a:rPr lang="en-US" sz="2000" b="0" dirty="0"/>
              <a:t>]</a:t>
            </a:r>
            <a:r>
              <a:rPr lang="en-US" sz="2000" b="0" dirty="0">
                <a:latin typeface="Symbol" charset="0"/>
              </a:rPr>
              <a:t>=</a:t>
            </a:r>
            <a:r>
              <a:rPr lang="en-US" sz="2000" b="0" dirty="0"/>
              <a:t> </a:t>
            </a:r>
            <a:r>
              <a:rPr lang="en-US" sz="2000" b="0" dirty="0" err="1"/>
              <a:t>Mem</a:t>
            </a:r>
            <a:r>
              <a:rPr lang="en-US" sz="2000" b="0" dirty="0"/>
              <a:t>[</a:t>
            </a:r>
            <a:r>
              <a:rPr lang="en-US" sz="2000" b="0" dirty="0" err="1"/>
              <a:t>Reg</a:t>
            </a:r>
            <a:r>
              <a:rPr lang="en-US" sz="2000" b="0" dirty="0"/>
              <a:t>[</a:t>
            </a:r>
            <a:r>
              <a:rPr lang="en-US" sz="2000" b="0" dirty="0" err="1"/>
              <a:t>rs</a:t>
            </a:r>
            <a:r>
              <a:rPr lang="en-US" sz="2000" b="0" dirty="0"/>
              <a:t>] +  sign-</a:t>
            </a:r>
            <a:r>
              <a:rPr lang="en-US" sz="2000" b="0" dirty="0" err="1"/>
              <a:t>ext</a:t>
            </a:r>
            <a:r>
              <a:rPr lang="en-US" sz="2000" b="0" dirty="0"/>
              <a:t>(</a:t>
            </a:r>
            <a:r>
              <a:rPr lang="en-US" sz="2000" b="0" dirty="0" err="1"/>
              <a:t>imm</a:t>
            </a:r>
            <a:r>
              <a:rPr lang="en-US" sz="2000" b="0" dirty="0"/>
              <a:t>)]</a:t>
            </a:r>
          </a:p>
          <a:p>
            <a:pPr>
              <a:lnSpc>
                <a:spcPct val="90000"/>
              </a:lnSpc>
            </a:pPr>
            <a:endParaRPr lang="en-US" sz="2000" b="0" dirty="0"/>
          </a:p>
          <a:p>
            <a:pPr>
              <a:lnSpc>
                <a:spcPct val="90000"/>
              </a:lnSpc>
            </a:pPr>
            <a:r>
              <a:rPr lang="en-US" sz="2000" b="0" dirty="0"/>
              <a:t>Abbreviation: 	</a:t>
            </a:r>
            <a:r>
              <a:rPr lang="en-US" sz="2000" b="0" dirty="0" err="1">
                <a:latin typeface="Courier New" charset="0"/>
              </a:rPr>
              <a:t>lw</a:t>
            </a:r>
            <a:r>
              <a:rPr lang="en-US" sz="2000" b="0" dirty="0">
                <a:latin typeface="Courier New" charset="0"/>
              </a:rPr>
              <a:t> </a:t>
            </a:r>
            <a:r>
              <a:rPr lang="en-US" sz="2000" b="0" dirty="0" err="1">
                <a:latin typeface="Courier New" charset="0"/>
              </a:rPr>
              <a:t>rt,imm</a:t>
            </a:r>
            <a:r>
              <a:rPr lang="en-US" sz="2000" b="0" dirty="0"/>
              <a:t>  for  </a:t>
            </a:r>
            <a:r>
              <a:rPr lang="en-US" sz="2000" b="0" dirty="0" err="1">
                <a:latin typeface="Courier New" charset="0"/>
              </a:rPr>
              <a:t>lw</a:t>
            </a:r>
            <a:r>
              <a:rPr lang="en-US" sz="2000" b="0" dirty="0">
                <a:latin typeface="Courier New" charset="0"/>
              </a:rPr>
              <a:t> </a:t>
            </a:r>
            <a:r>
              <a:rPr lang="en-US" sz="2000" b="0" dirty="0" err="1">
                <a:latin typeface="Courier New" charset="0"/>
              </a:rPr>
              <a:t>rt</a:t>
            </a:r>
            <a:r>
              <a:rPr lang="en-US" sz="2000" b="0" dirty="0">
                <a:latin typeface="Courier New" charset="0"/>
              </a:rPr>
              <a:t>, </a:t>
            </a:r>
            <a:r>
              <a:rPr lang="en-US" sz="2000" b="0" dirty="0" err="1">
                <a:latin typeface="Courier New" charset="0"/>
              </a:rPr>
              <a:t>imm</a:t>
            </a:r>
            <a:r>
              <a:rPr lang="en-US" sz="2000" b="0" dirty="0">
                <a:latin typeface="Courier New" charset="0"/>
              </a:rPr>
              <a:t>($0)</a:t>
            </a:r>
            <a:endParaRPr lang="en-US" sz="2000" b="0" dirty="0"/>
          </a:p>
        </p:txBody>
      </p:sp>
      <p:grpSp>
        <p:nvGrpSpPr>
          <p:cNvPr id="34820" name="Group 2"/>
          <p:cNvGrpSpPr>
            <a:grpSpLocks/>
          </p:cNvGrpSpPr>
          <p:nvPr/>
        </p:nvGrpSpPr>
        <p:grpSpPr bwMode="auto">
          <a:xfrm>
            <a:off x="1563688" y="981075"/>
            <a:ext cx="5675312" cy="400050"/>
            <a:chOff x="1182688" y="2422525"/>
            <a:chExt cx="5675312" cy="400050"/>
          </a:xfrm>
        </p:grpSpPr>
        <p:grpSp>
          <p:nvGrpSpPr>
            <p:cNvPr id="34822" name="Group 32"/>
            <p:cNvGrpSpPr>
              <a:grpSpLocks/>
            </p:cNvGrpSpPr>
            <p:nvPr/>
          </p:nvGrpSpPr>
          <p:grpSpPr bwMode="auto">
            <a:xfrm>
              <a:off x="1981200" y="2476500"/>
              <a:ext cx="4876800" cy="304800"/>
              <a:chOff x="1728" y="288"/>
              <a:chExt cx="3072" cy="192"/>
            </a:xfrm>
          </p:grpSpPr>
          <p:grpSp>
            <p:nvGrpSpPr>
              <p:cNvPr id="34831" name="Group 33"/>
              <p:cNvGrpSpPr>
                <a:grpSpLocks/>
              </p:cNvGrpSpPr>
              <p:nvPr/>
            </p:nvGrpSpPr>
            <p:grpSpPr bwMode="auto">
              <a:xfrm>
                <a:off x="1824" y="432"/>
                <a:ext cx="2880" cy="48"/>
                <a:chOff x="1968" y="1776"/>
                <a:chExt cx="2880" cy="192"/>
              </a:xfrm>
            </p:grpSpPr>
            <p:sp>
              <p:nvSpPr>
                <p:cNvPr id="34833" name="Line 34"/>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34" name="Line 35"/>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35" name="Line 36"/>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36" name="Line 37"/>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37" name="Line 38"/>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38" name="Line 39"/>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39" name="Line 40"/>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40" name="Line 41"/>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41" name="Line 42"/>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42" name="Line 43"/>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43" name="Line 44"/>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44" name="Line 45"/>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45" name="Line 46"/>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46" name="Line 47"/>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47" name="Line 48"/>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48" name="Line 49"/>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49" name="Line 50"/>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50" name="Line 51"/>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51" name="Line 52"/>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52" name="Line 53"/>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53" name="Line 54"/>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54" name="Line 55"/>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55" name="Line 56"/>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56" name="Line 57"/>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57" name="Line 58"/>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58" name="Line 59"/>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59" name="Line 60"/>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60" name="Line 61"/>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61" name="Line 62"/>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62" name="Line 63"/>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63" name="Line 64"/>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34832" name="Rectangle 65"/>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b="0"/>
              </a:p>
            </p:txBody>
          </p:sp>
        </p:grpSp>
        <p:sp>
          <p:nvSpPr>
            <p:cNvPr id="34823" name="Line 67"/>
            <p:cNvSpPr>
              <a:spLocks noChangeShapeType="1"/>
            </p:cNvSpPr>
            <p:nvPr/>
          </p:nvSpPr>
          <p:spPr bwMode="auto">
            <a:xfrm>
              <a:off x="2895600" y="2476500"/>
              <a:ext cx="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24" name="Line 68"/>
            <p:cNvSpPr>
              <a:spLocks noChangeShapeType="1"/>
            </p:cNvSpPr>
            <p:nvPr/>
          </p:nvSpPr>
          <p:spPr bwMode="auto">
            <a:xfrm>
              <a:off x="3657600" y="2476500"/>
              <a:ext cx="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25" name="Line 69"/>
            <p:cNvSpPr>
              <a:spLocks noChangeShapeType="1"/>
            </p:cNvSpPr>
            <p:nvPr/>
          </p:nvSpPr>
          <p:spPr bwMode="auto">
            <a:xfrm>
              <a:off x="4419600" y="2476500"/>
              <a:ext cx="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26" name="Text Box 70"/>
            <p:cNvSpPr txBox="1">
              <a:spLocks noChangeArrowheads="1"/>
            </p:cNvSpPr>
            <p:nvPr/>
          </p:nvSpPr>
          <p:spPr bwMode="auto">
            <a:xfrm>
              <a:off x="2208213" y="2438400"/>
              <a:ext cx="5143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b="0" dirty="0"/>
                <a:t>OP</a:t>
              </a:r>
            </a:p>
          </p:txBody>
        </p:sp>
        <p:sp>
          <p:nvSpPr>
            <p:cNvPr id="34827" name="Text Box 71"/>
            <p:cNvSpPr txBox="1">
              <a:spLocks noChangeArrowheads="1"/>
            </p:cNvSpPr>
            <p:nvPr/>
          </p:nvSpPr>
          <p:spPr bwMode="auto">
            <a:xfrm>
              <a:off x="3048000" y="2422525"/>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b="0"/>
                <a:t>rs</a:t>
              </a:r>
              <a:endParaRPr lang="en-US" sz="2000" b="0" baseline="-25000"/>
            </a:p>
          </p:txBody>
        </p:sp>
        <p:sp>
          <p:nvSpPr>
            <p:cNvPr id="34828" name="Text Box 72"/>
            <p:cNvSpPr txBox="1">
              <a:spLocks noChangeArrowheads="1"/>
            </p:cNvSpPr>
            <p:nvPr/>
          </p:nvSpPr>
          <p:spPr bwMode="auto">
            <a:xfrm>
              <a:off x="3733800" y="2422525"/>
              <a:ext cx="609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2000" b="0"/>
                <a:t>rt</a:t>
              </a:r>
            </a:p>
          </p:txBody>
        </p:sp>
        <p:sp>
          <p:nvSpPr>
            <p:cNvPr id="34829" name="Text Box 73"/>
            <p:cNvSpPr txBox="1">
              <a:spLocks noChangeArrowheads="1"/>
            </p:cNvSpPr>
            <p:nvPr/>
          </p:nvSpPr>
          <p:spPr bwMode="auto">
            <a:xfrm>
              <a:off x="4419600" y="2454275"/>
              <a:ext cx="24384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600" b="0"/>
                <a:t>16-bit signed constant </a:t>
              </a:r>
              <a:endParaRPr lang="en-US" sz="1600" b="0" baseline="-25000"/>
            </a:p>
          </p:txBody>
        </p:sp>
        <p:sp>
          <p:nvSpPr>
            <p:cNvPr id="34830" name="Text Box 75"/>
            <p:cNvSpPr txBox="1">
              <a:spLocks noChangeArrowheads="1"/>
            </p:cNvSpPr>
            <p:nvPr/>
          </p:nvSpPr>
          <p:spPr bwMode="auto">
            <a:xfrm>
              <a:off x="1182688" y="2422525"/>
              <a:ext cx="89693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b="0"/>
                <a:t>I-type:</a:t>
              </a:r>
            </a:p>
          </p:txBody>
        </p:sp>
      </p:grpSp>
      <p:sp>
        <p:nvSpPr>
          <p:cNvPr id="34821"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E062F218-7DC8-B14A-AA65-95CECADD9D8B}" type="slidenum">
              <a:rPr lang="en-US" sz="1400">
                <a:latin typeface="Arial Narrow" charset="0"/>
              </a:rPr>
              <a:pPr/>
              <a:t>14</a:t>
            </a:fld>
            <a:endParaRPr lang="en-US" sz="1400">
              <a:latin typeface="Arial Narrow" charset="0"/>
            </a:endParaRPr>
          </a:p>
        </p:txBody>
      </p:sp>
      <p:grpSp>
        <p:nvGrpSpPr>
          <p:cNvPr id="49" name="Group 30"/>
          <p:cNvGrpSpPr>
            <a:grpSpLocks/>
          </p:cNvGrpSpPr>
          <p:nvPr/>
        </p:nvGrpSpPr>
        <p:grpSpPr bwMode="auto">
          <a:xfrm>
            <a:off x="4724400" y="3733800"/>
            <a:ext cx="4256088" cy="1979613"/>
            <a:chOff x="2286000" y="1135063"/>
            <a:chExt cx="4256088" cy="1979612"/>
          </a:xfrm>
        </p:grpSpPr>
        <p:sp>
          <p:nvSpPr>
            <p:cNvPr id="50" name="Rectangle 31"/>
            <p:cNvSpPr>
              <a:spLocks noChangeArrowheads="1"/>
            </p:cNvSpPr>
            <p:nvPr/>
          </p:nvSpPr>
          <p:spPr bwMode="auto">
            <a:xfrm>
              <a:off x="4881563" y="1135063"/>
              <a:ext cx="1603375" cy="1139825"/>
            </a:xfrm>
            <a:prstGeom prst="rect">
              <a:avLst/>
            </a:prstGeom>
            <a:solidFill>
              <a:srgbClr val="CCFFCC"/>
            </a:solidFill>
            <a:ln w="9525">
              <a:solidFill>
                <a:schemeClr val="tx1"/>
              </a:solidFill>
              <a:miter lim="800000"/>
              <a:headEnd/>
              <a:tailEnd/>
            </a:ln>
          </p:spPr>
          <p:txBody>
            <a:bodyPr wrap="none" anchor="ctr"/>
            <a:lstStyle/>
            <a:p>
              <a:pPr algn="ctr"/>
              <a:r>
                <a:rPr lang="en-US" b="0" dirty="0">
                  <a:latin typeface="Tahoma" charset="0"/>
                </a:rPr>
                <a:t>Control</a:t>
              </a:r>
              <a:br>
                <a:rPr lang="en-US" b="0" dirty="0">
                  <a:latin typeface="Tahoma" charset="0"/>
                </a:rPr>
              </a:br>
              <a:r>
                <a:rPr lang="en-US" b="0" dirty="0">
                  <a:latin typeface="Tahoma" charset="0"/>
                </a:rPr>
                <a:t>Unit</a:t>
              </a:r>
            </a:p>
          </p:txBody>
        </p:sp>
        <p:sp>
          <p:nvSpPr>
            <p:cNvPr id="51" name="Rectangle 32"/>
            <p:cNvSpPr>
              <a:spLocks noChangeArrowheads="1"/>
            </p:cNvSpPr>
            <p:nvPr/>
          </p:nvSpPr>
          <p:spPr bwMode="auto">
            <a:xfrm>
              <a:off x="2647950" y="1135063"/>
              <a:ext cx="1317625" cy="1139825"/>
            </a:xfrm>
            <a:prstGeom prst="rect">
              <a:avLst/>
            </a:prstGeom>
            <a:solidFill>
              <a:srgbClr val="CCFFCC"/>
            </a:solidFill>
            <a:ln w="9525">
              <a:solidFill>
                <a:schemeClr val="tx1"/>
              </a:solidFill>
              <a:miter lim="800000"/>
              <a:headEnd/>
              <a:tailEnd/>
            </a:ln>
          </p:spPr>
          <p:txBody>
            <a:bodyPr wrap="none" anchor="ctr"/>
            <a:lstStyle/>
            <a:p>
              <a:pPr algn="ctr"/>
              <a:r>
                <a:rPr lang="en-US" b="0">
                  <a:latin typeface="Tahoma" charset="0"/>
                </a:rPr>
                <a:t>Data</a:t>
              </a:r>
            </a:p>
            <a:p>
              <a:pPr algn="ctr"/>
              <a:r>
                <a:rPr lang="en-US" b="0">
                  <a:latin typeface="Tahoma" charset="0"/>
                </a:rPr>
                <a:t>Path</a:t>
              </a:r>
            </a:p>
          </p:txBody>
        </p:sp>
        <p:sp>
          <p:nvSpPr>
            <p:cNvPr id="52" name="Rectangle 33"/>
            <p:cNvSpPr>
              <a:spLocks noChangeArrowheads="1"/>
            </p:cNvSpPr>
            <p:nvPr/>
          </p:nvSpPr>
          <p:spPr bwMode="auto">
            <a:xfrm rot="-5400000">
              <a:off x="1935162" y="1562101"/>
              <a:ext cx="1139825" cy="285750"/>
            </a:xfrm>
            <a:prstGeom prst="rect">
              <a:avLst/>
            </a:prstGeom>
            <a:solidFill>
              <a:srgbClr val="CCFFCC"/>
            </a:solidFill>
            <a:ln w="9525">
              <a:solidFill>
                <a:schemeClr val="tx1"/>
              </a:solidFill>
              <a:miter lim="800000"/>
              <a:headEnd/>
              <a:tailEnd/>
            </a:ln>
          </p:spPr>
          <p:txBody>
            <a:bodyPr wrap="none" anchor="ctr"/>
            <a:lstStyle/>
            <a:p>
              <a:pPr algn="ctr"/>
              <a:r>
                <a:rPr lang="en-US" sz="1200" b="0">
                  <a:latin typeface="Tahoma" charset="0"/>
                </a:rPr>
                <a:t>registers</a:t>
              </a:r>
            </a:p>
          </p:txBody>
        </p:sp>
        <p:sp>
          <p:nvSpPr>
            <p:cNvPr id="53" name="Line 7"/>
            <p:cNvSpPr>
              <a:spLocks noChangeShapeType="1"/>
            </p:cNvSpPr>
            <p:nvPr/>
          </p:nvSpPr>
          <p:spPr bwMode="auto">
            <a:xfrm>
              <a:off x="3965575" y="1914525"/>
              <a:ext cx="91598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4" name="Line 8"/>
            <p:cNvSpPr>
              <a:spLocks noChangeShapeType="1"/>
            </p:cNvSpPr>
            <p:nvPr/>
          </p:nvSpPr>
          <p:spPr bwMode="auto">
            <a:xfrm flipH="1">
              <a:off x="3965575" y="1495425"/>
              <a:ext cx="91598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5" name="Rectangle 36"/>
            <p:cNvSpPr>
              <a:spLocks noChangeArrowheads="1"/>
            </p:cNvSpPr>
            <p:nvPr/>
          </p:nvSpPr>
          <p:spPr bwMode="auto">
            <a:xfrm>
              <a:off x="2362200" y="2754313"/>
              <a:ext cx="4179888" cy="360362"/>
            </a:xfrm>
            <a:prstGeom prst="rect">
              <a:avLst/>
            </a:prstGeom>
            <a:solidFill>
              <a:srgbClr val="CCECFF"/>
            </a:solidFill>
            <a:ln w="9525">
              <a:solidFill>
                <a:schemeClr val="tx1"/>
              </a:solidFill>
              <a:miter lim="800000"/>
              <a:headEnd/>
              <a:tailEnd/>
            </a:ln>
          </p:spPr>
          <p:txBody>
            <a:bodyPr wrap="none" anchor="ctr"/>
            <a:lstStyle/>
            <a:p>
              <a:pPr algn="ctr"/>
              <a:r>
                <a:rPr lang="en-US" b="0">
                  <a:latin typeface="Tahoma" charset="0"/>
                </a:rPr>
                <a:t>MEMORY</a:t>
              </a:r>
            </a:p>
          </p:txBody>
        </p:sp>
        <p:sp>
          <p:nvSpPr>
            <p:cNvPr id="56" name="Line 10"/>
            <p:cNvSpPr>
              <a:spLocks noChangeShapeType="1"/>
            </p:cNvSpPr>
            <p:nvPr/>
          </p:nvSpPr>
          <p:spPr bwMode="auto">
            <a:xfrm flipV="1">
              <a:off x="5875338" y="2274888"/>
              <a:ext cx="0" cy="4794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7" name="Line 11"/>
            <p:cNvSpPr>
              <a:spLocks noChangeShapeType="1"/>
            </p:cNvSpPr>
            <p:nvPr/>
          </p:nvSpPr>
          <p:spPr bwMode="auto">
            <a:xfrm>
              <a:off x="3548063" y="2278063"/>
              <a:ext cx="0" cy="4794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8" name="Text Box 12"/>
            <p:cNvSpPr txBox="1">
              <a:spLocks noChangeArrowheads="1"/>
            </p:cNvSpPr>
            <p:nvPr/>
          </p:nvSpPr>
          <p:spPr bwMode="auto">
            <a:xfrm>
              <a:off x="4075113" y="1236663"/>
              <a:ext cx="72866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b="0">
                  <a:latin typeface="Tahoma" charset="0"/>
                </a:rPr>
                <a:t>control</a:t>
              </a:r>
            </a:p>
          </p:txBody>
        </p:sp>
        <p:sp>
          <p:nvSpPr>
            <p:cNvPr id="59" name="Text Box 13"/>
            <p:cNvSpPr txBox="1">
              <a:spLocks noChangeArrowheads="1"/>
            </p:cNvSpPr>
            <p:nvPr/>
          </p:nvSpPr>
          <p:spPr bwMode="auto">
            <a:xfrm>
              <a:off x="4079875" y="1651000"/>
              <a:ext cx="65881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b="0">
                  <a:latin typeface="Tahoma" charset="0"/>
                </a:rPr>
                <a:t>status</a:t>
              </a:r>
            </a:p>
          </p:txBody>
        </p:sp>
        <p:sp>
          <p:nvSpPr>
            <p:cNvPr id="60" name="Text Box 14"/>
            <p:cNvSpPr txBox="1">
              <a:spLocks noChangeArrowheads="1"/>
            </p:cNvSpPr>
            <p:nvPr/>
          </p:nvSpPr>
          <p:spPr bwMode="auto">
            <a:xfrm>
              <a:off x="5899150" y="2395538"/>
              <a:ext cx="598616" cy="30777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400" dirty="0" err="1">
                  <a:latin typeface="Tahoma" charset="0"/>
                </a:rPr>
                <a:t>instr</a:t>
              </a:r>
              <a:endParaRPr lang="en-US" sz="1400" dirty="0">
                <a:latin typeface="Tahoma" charset="0"/>
              </a:endParaRPr>
            </a:p>
          </p:txBody>
        </p:sp>
        <p:sp>
          <p:nvSpPr>
            <p:cNvPr id="61" name="Text Box 15"/>
            <p:cNvSpPr txBox="1">
              <a:spLocks noChangeArrowheads="1"/>
            </p:cNvSpPr>
            <p:nvPr/>
          </p:nvSpPr>
          <p:spPr bwMode="auto">
            <a:xfrm>
              <a:off x="3571875" y="2398713"/>
              <a:ext cx="587375" cy="3079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400">
                  <a:latin typeface="Tahoma" charset="0"/>
                </a:rPr>
                <a:t>data</a:t>
              </a:r>
            </a:p>
          </p:txBody>
        </p:sp>
        <p:sp>
          <p:nvSpPr>
            <p:cNvPr id="62" name="Line 78"/>
            <p:cNvSpPr>
              <a:spLocks noChangeShapeType="1"/>
            </p:cNvSpPr>
            <p:nvPr/>
          </p:nvSpPr>
          <p:spPr bwMode="auto">
            <a:xfrm>
              <a:off x="5526088" y="2278063"/>
              <a:ext cx="0" cy="4794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 name="Text Box 79"/>
            <p:cNvSpPr txBox="1">
              <a:spLocks noChangeArrowheads="1"/>
            </p:cNvSpPr>
            <p:nvPr/>
          </p:nvSpPr>
          <p:spPr bwMode="auto">
            <a:xfrm>
              <a:off x="4725988" y="2354263"/>
              <a:ext cx="88741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400">
                  <a:latin typeface="Tahoma" charset="0"/>
                </a:rPr>
                <a:t>address</a:t>
              </a:r>
            </a:p>
          </p:txBody>
        </p:sp>
        <p:sp>
          <p:nvSpPr>
            <p:cNvPr id="64" name="Line 80"/>
            <p:cNvSpPr>
              <a:spLocks noChangeShapeType="1"/>
            </p:cNvSpPr>
            <p:nvPr/>
          </p:nvSpPr>
          <p:spPr bwMode="auto">
            <a:xfrm>
              <a:off x="3086100" y="2278063"/>
              <a:ext cx="0" cy="4794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5" name="Text Box 81"/>
            <p:cNvSpPr txBox="1">
              <a:spLocks noChangeArrowheads="1"/>
            </p:cNvSpPr>
            <p:nvPr/>
          </p:nvSpPr>
          <p:spPr bwMode="auto">
            <a:xfrm>
              <a:off x="2286000" y="2354263"/>
              <a:ext cx="88741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400">
                  <a:latin typeface="Tahoma" charset="0"/>
                </a:rPr>
                <a:t>address</a:t>
              </a:r>
            </a:p>
          </p:txBody>
        </p:sp>
      </p:grpSp>
      <p:grpSp>
        <p:nvGrpSpPr>
          <p:cNvPr id="6" name="Group 5"/>
          <p:cNvGrpSpPr/>
          <p:nvPr/>
        </p:nvGrpSpPr>
        <p:grpSpPr>
          <a:xfrm>
            <a:off x="2977753" y="4748213"/>
            <a:ext cx="2718520" cy="734081"/>
            <a:chOff x="2977753" y="5129213"/>
            <a:chExt cx="2718520" cy="734081"/>
          </a:xfrm>
        </p:grpSpPr>
        <p:sp>
          <p:nvSpPr>
            <p:cNvPr id="4" name="Oval 3"/>
            <p:cNvSpPr/>
            <p:nvPr/>
          </p:nvSpPr>
          <p:spPr bwMode="auto">
            <a:xfrm>
              <a:off x="5352726" y="5129213"/>
              <a:ext cx="343547" cy="734081"/>
            </a:xfrm>
            <a:prstGeom prst="ellipse">
              <a:avLst/>
            </a:prstGeom>
            <a:solidFill>
              <a:schemeClr val="accent1">
                <a:alpha val="25000"/>
              </a:schemeClr>
            </a:solidFill>
            <a:ln w="19050" cap="flat" cmpd="sng" algn="ctr">
              <a:solidFill>
                <a:srgbClr val="A5002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Freeform 4"/>
            <p:cNvSpPr/>
            <p:nvPr/>
          </p:nvSpPr>
          <p:spPr>
            <a:xfrm>
              <a:off x="2977753" y="5155827"/>
              <a:ext cx="2342791" cy="198094"/>
            </a:xfrm>
            <a:custGeom>
              <a:avLst/>
              <a:gdLst>
                <a:gd name="connsiteX0" fmla="*/ 0 w 2342791"/>
                <a:gd name="connsiteY0" fmla="*/ 99555 h 198094"/>
                <a:gd name="connsiteX1" fmla="*/ 875809 w 2342791"/>
                <a:gd name="connsiteY1" fmla="*/ 1017 h 198094"/>
                <a:gd name="connsiteX2" fmla="*/ 1598352 w 2342791"/>
                <a:gd name="connsiteY2" fmla="*/ 154299 h 198094"/>
                <a:gd name="connsiteX3" fmla="*/ 2342791 w 2342791"/>
                <a:gd name="connsiteY3" fmla="*/ 198094 h 198094"/>
              </a:gdLst>
              <a:ahLst/>
              <a:cxnLst>
                <a:cxn ang="0">
                  <a:pos x="connsiteX0" y="connsiteY0"/>
                </a:cxn>
                <a:cxn ang="0">
                  <a:pos x="connsiteX1" y="connsiteY1"/>
                </a:cxn>
                <a:cxn ang="0">
                  <a:pos x="connsiteX2" y="connsiteY2"/>
                </a:cxn>
                <a:cxn ang="0">
                  <a:pos x="connsiteX3" y="connsiteY3"/>
                </a:cxn>
              </a:cxnLst>
              <a:rect l="l" t="t" r="r" b="b"/>
              <a:pathLst>
                <a:path w="2342791" h="198094">
                  <a:moveTo>
                    <a:pt x="0" y="99555"/>
                  </a:moveTo>
                  <a:cubicBezTo>
                    <a:pt x="304708" y="45724"/>
                    <a:pt x="609417" y="-8107"/>
                    <a:pt x="875809" y="1017"/>
                  </a:cubicBezTo>
                  <a:cubicBezTo>
                    <a:pt x="1142201" y="10141"/>
                    <a:pt x="1353855" y="121453"/>
                    <a:pt x="1598352" y="154299"/>
                  </a:cubicBezTo>
                  <a:cubicBezTo>
                    <a:pt x="1842849" y="187145"/>
                    <a:pt x="2342791" y="198094"/>
                    <a:pt x="2342791" y="198094"/>
                  </a:cubicBezTo>
                </a:path>
              </a:pathLst>
            </a:custGeom>
            <a:ln w="19050" cmpd="sng">
              <a:solidFill>
                <a:srgbClr val="A50021"/>
              </a:solidFill>
              <a:headEnd type="none"/>
              <a:tailEnd type="triangle"/>
            </a:ln>
          </p:spPr>
          <p:txBody>
            <a:bodyPr vert="horz" wrap="non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grpSp>
        <p:nvGrpSpPr>
          <p:cNvPr id="15" name="Group 14"/>
          <p:cNvGrpSpPr/>
          <p:nvPr/>
        </p:nvGrpSpPr>
        <p:grpSpPr>
          <a:xfrm>
            <a:off x="3590820" y="4611613"/>
            <a:ext cx="2528900" cy="1423333"/>
            <a:chOff x="3590820" y="4992613"/>
            <a:chExt cx="2528900" cy="1423333"/>
          </a:xfrm>
        </p:grpSpPr>
        <p:grpSp>
          <p:nvGrpSpPr>
            <p:cNvPr id="13" name="Group 12"/>
            <p:cNvGrpSpPr/>
            <p:nvPr/>
          </p:nvGrpSpPr>
          <p:grpSpPr>
            <a:xfrm>
              <a:off x="3590820" y="4992613"/>
              <a:ext cx="2509943" cy="1423333"/>
              <a:chOff x="3590820" y="4992613"/>
              <a:chExt cx="2509943" cy="1423333"/>
            </a:xfrm>
          </p:grpSpPr>
          <p:grpSp>
            <p:nvGrpSpPr>
              <p:cNvPr id="11" name="Group 10"/>
              <p:cNvGrpSpPr/>
              <p:nvPr/>
            </p:nvGrpSpPr>
            <p:grpSpPr>
              <a:xfrm>
                <a:off x="3590820" y="5099302"/>
                <a:ext cx="2509943" cy="1316644"/>
                <a:chOff x="3590820" y="5099302"/>
                <a:chExt cx="2509943" cy="1316644"/>
              </a:xfrm>
            </p:grpSpPr>
            <p:sp>
              <p:nvSpPr>
                <p:cNvPr id="7" name="Left Arrow 6"/>
                <p:cNvSpPr/>
                <p:nvPr/>
              </p:nvSpPr>
              <p:spPr bwMode="auto">
                <a:xfrm rot="5400000">
                  <a:off x="5639594" y="5331871"/>
                  <a:ext cx="693738" cy="228600"/>
                </a:xfrm>
                <a:prstGeom prst="leftArrow">
                  <a:avLst/>
                </a:prstGeom>
                <a:solidFill>
                  <a:schemeClr val="accent1">
                    <a:alpha val="2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Freeform 9"/>
                <p:cNvSpPr/>
                <p:nvPr/>
              </p:nvSpPr>
              <p:spPr>
                <a:xfrm>
                  <a:off x="3590820" y="5518151"/>
                  <a:ext cx="2320895" cy="897795"/>
                </a:xfrm>
                <a:custGeom>
                  <a:avLst/>
                  <a:gdLst>
                    <a:gd name="connsiteX0" fmla="*/ 0 w 2320895"/>
                    <a:gd name="connsiteY0" fmla="*/ 897795 h 897795"/>
                    <a:gd name="connsiteX1" fmla="*/ 481695 w 2320895"/>
                    <a:gd name="connsiteY1" fmla="*/ 886846 h 897795"/>
                    <a:gd name="connsiteX2" fmla="*/ 1269923 w 2320895"/>
                    <a:gd name="connsiteY2" fmla="*/ 832102 h 897795"/>
                    <a:gd name="connsiteX3" fmla="*/ 1773514 w 2320895"/>
                    <a:gd name="connsiteY3" fmla="*/ 700718 h 897795"/>
                    <a:gd name="connsiteX4" fmla="*/ 2145733 w 2320895"/>
                    <a:gd name="connsiteY4" fmla="*/ 350359 h 897795"/>
                    <a:gd name="connsiteX5" fmla="*/ 2156681 w 2320895"/>
                    <a:gd name="connsiteY5" fmla="*/ 109487 h 897795"/>
                    <a:gd name="connsiteX6" fmla="*/ 2255209 w 2320895"/>
                    <a:gd name="connsiteY6" fmla="*/ 21898 h 897795"/>
                    <a:gd name="connsiteX7" fmla="*/ 2320895 w 2320895"/>
                    <a:gd name="connsiteY7" fmla="*/ 0 h 897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0895" h="897795">
                      <a:moveTo>
                        <a:pt x="0" y="897795"/>
                      </a:moveTo>
                      <a:cubicBezTo>
                        <a:pt x="135020" y="897795"/>
                        <a:pt x="270041" y="897795"/>
                        <a:pt x="481695" y="886846"/>
                      </a:cubicBezTo>
                      <a:cubicBezTo>
                        <a:pt x="693349" y="875897"/>
                        <a:pt x="1054620" y="863123"/>
                        <a:pt x="1269923" y="832102"/>
                      </a:cubicBezTo>
                      <a:cubicBezTo>
                        <a:pt x="1485226" y="801081"/>
                        <a:pt x="1627546" y="781008"/>
                        <a:pt x="1773514" y="700718"/>
                      </a:cubicBezTo>
                      <a:cubicBezTo>
                        <a:pt x="1919482" y="620427"/>
                        <a:pt x="2081872" y="448897"/>
                        <a:pt x="2145733" y="350359"/>
                      </a:cubicBezTo>
                      <a:cubicBezTo>
                        <a:pt x="2209594" y="251820"/>
                        <a:pt x="2138435" y="164230"/>
                        <a:pt x="2156681" y="109487"/>
                      </a:cubicBezTo>
                      <a:cubicBezTo>
                        <a:pt x="2174927" y="54743"/>
                        <a:pt x="2227840" y="40146"/>
                        <a:pt x="2255209" y="21898"/>
                      </a:cubicBezTo>
                      <a:cubicBezTo>
                        <a:pt x="2282578" y="3650"/>
                        <a:pt x="2320895" y="0"/>
                        <a:pt x="2320895" y="0"/>
                      </a:cubicBezTo>
                    </a:path>
                  </a:pathLst>
                </a:custGeom>
                <a:ln w="19050" cmpd="sng">
                  <a:solidFill>
                    <a:srgbClr val="A50021"/>
                  </a:solidFill>
                  <a:headEnd type="none"/>
                  <a:tailEnd type="triangle"/>
                </a:ln>
              </p:spPr>
              <p:txBody>
                <a:bodyPr vert="horz" wrap="non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12" name="Freeform 11"/>
              <p:cNvSpPr/>
              <p:nvPr/>
            </p:nvSpPr>
            <p:spPr>
              <a:xfrm>
                <a:off x="5003063" y="4992613"/>
                <a:ext cx="919600" cy="87590"/>
              </a:xfrm>
              <a:custGeom>
                <a:avLst/>
                <a:gdLst>
                  <a:gd name="connsiteX0" fmla="*/ 919600 w 919600"/>
                  <a:gd name="connsiteY0" fmla="*/ 87590 h 87590"/>
                  <a:gd name="connsiteX1" fmla="*/ 777281 w 919600"/>
                  <a:gd name="connsiteY1" fmla="*/ 54744 h 87590"/>
                  <a:gd name="connsiteX2" fmla="*/ 470747 w 919600"/>
                  <a:gd name="connsiteY2" fmla="*/ 65692 h 87590"/>
                  <a:gd name="connsiteX3" fmla="*/ 251795 w 919600"/>
                  <a:gd name="connsiteY3" fmla="*/ 32846 h 87590"/>
                  <a:gd name="connsiteX4" fmla="*/ 0 w 919600"/>
                  <a:gd name="connsiteY4" fmla="*/ 0 h 87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600" h="87590">
                    <a:moveTo>
                      <a:pt x="919600" y="87590"/>
                    </a:moveTo>
                    <a:cubicBezTo>
                      <a:pt x="885845" y="72992"/>
                      <a:pt x="852090" y="58394"/>
                      <a:pt x="777281" y="54744"/>
                    </a:cubicBezTo>
                    <a:cubicBezTo>
                      <a:pt x="702472" y="51094"/>
                      <a:pt x="558328" y="69342"/>
                      <a:pt x="470747" y="65692"/>
                    </a:cubicBezTo>
                    <a:cubicBezTo>
                      <a:pt x="383166" y="62042"/>
                      <a:pt x="251795" y="32846"/>
                      <a:pt x="251795" y="32846"/>
                    </a:cubicBezTo>
                    <a:lnTo>
                      <a:pt x="0" y="0"/>
                    </a:lnTo>
                  </a:path>
                </a:pathLst>
              </a:custGeom>
              <a:ln w="19050" cmpd="sng">
                <a:solidFill>
                  <a:srgbClr val="0000FF"/>
                </a:solidFill>
                <a:headEnd type="none"/>
                <a:tailEnd type="triangle"/>
              </a:ln>
            </p:spPr>
            <p:txBody>
              <a:bodyPr vert="horz" wrap="non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14" name="Freeform 13"/>
            <p:cNvSpPr/>
            <p:nvPr/>
          </p:nvSpPr>
          <p:spPr>
            <a:xfrm>
              <a:off x="5966273" y="5824715"/>
              <a:ext cx="153447" cy="153282"/>
            </a:xfrm>
            <a:custGeom>
              <a:avLst/>
              <a:gdLst>
                <a:gd name="connsiteX0" fmla="*/ 153447 w 153447"/>
                <a:gd name="connsiteY0" fmla="*/ 153282 h 153282"/>
                <a:gd name="connsiteX1" fmla="*/ 22075 w 153447"/>
                <a:gd name="connsiteY1" fmla="*/ 109487 h 153282"/>
                <a:gd name="connsiteX2" fmla="*/ 180 w 153447"/>
                <a:gd name="connsiteY2" fmla="*/ 0 h 153282"/>
              </a:gdLst>
              <a:ahLst/>
              <a:cxnLst>
                <a:cxn ang="0">
                  <a:pos x="connsiteX0" y="connsiteY0"/>
                </a:cxn>
                <a:cxn ang="0">
                  <a:pos x="connsiteX1" y="connsiteY1"/>
                </a:cxn>
                <a:cxn ang="0">
                  <a:pos x="connsiteX2" y="connsiteY2"/>
                </a:cxn>
              </a:cxnLst>
              <a:rect l="l" t="t" r="r" b="b"/>
              <a:pathLst>
                <a:path w="153447" h="153282">
                  <a:moveTo>
                    <a:pt x="153447" y="153282"/>
                  </a:moveTo>
                  <a:cubicBezTo>
                    <a:pt x="100533" y="144158"/>
                    <a:pt x="47619" y="135034"/>
                    <a:pt x="22075" y="109487"/>
                  </a:cubicBezTo>
                  <a:cubicBezTo>
                    <a:pt x="-3470" y="83940"/>
                    <a:pt x="180" y="0"/>
                    <a:pt x="180" y="0"/>
                  </a:cubicBezTo>
                </a:path>
              </a:pathLst>
            </a:custGeom>
            <a:ln w="19050" cmpd="sng">
              <a:solidFill>
                <a:srgbClr val="0000FF"/>
              </a:solidFill>
              <a:headEnd type="none"/>
              <a:tailEnd type="triangle"/>
            </a:ln>
          </p:spPr>
          <p:txBody>
            <a:bodyPr vert="horz" wrap="non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17711614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buFont typeface="Symbol" charset="0"/>
              <a:buNone/>
              <a:defRPr/>
            </a:pPr>
            <a:r>
              <a:rPr lang="en-US" dirty="0">
                <a:latin typeface="Tahoma" charset="0"/>
                <a:sym typeface="Symbol" charset="0"/>
              </a:rPr>
              <a:t>MIPS Store Instruction</a:t>
            </a:r>
          </a:p>
        </p:txBody>
      </p:sp>
      <p:sp>
        <p:nvSpPr>
          <p:cNvPr id="2" name="Content Placeholder 1"/>
          <p:cNvSpPr>
            <a:spLocks noGrp="1"/>
          </p:cNvSpPr>
          <p:nvPr>
            <p:ph idx="1"/>
          </p:nvPr>
        </p:nvSpPr>
        <p:spPr/>
        <p:txBody>
          <a:bodyPr/>
          <a:lstStyle/>
          <a:p>
            <a:pPr>
              <a:defRPr/>
            </a:pPr>
            <a:r>
              <a:rPr lang="en-US" dirty="0"/>
              <a:t>Store instruction is also I-type</a:t>
            </a:r>
          </a:p>
          <a:p>
            <a:pPr>
              <a:defRPr/>
            </a:pPr>
            <a:endParaRPr lang="en-US" dirty="0"/>
          </a:p>
          <a:p>
            <a:pPr>
              <a:defRPr/>
            </a:pPr>
            <a:endParaRPr lang="en-US" dirty="0"/>
          </a:p>
          <a:p>
            <a:pPr>
              <a:defRPr/>
            </a:pPr>
            <a:endParaRPr lang="en-US" dirty="0"/>
          </a:p>
          <a:p>
            <a:pPr marL="0" indent="0">
              <a:buFont typeface="Wingdings 2" charset="0"/>
              <a:buNone/>
              <a:defRPr/>
            </a:pPr>
            <a:endParaRPr lang="en-US" dirty="0"/>
          </a:p>
          <a:p>
            <a:pPr lvl="1">
              <a:defRPr/>
            </a:pPr>
            <a:endParaRPr lang="en-US" altLang="ja-JP" dirty="0"/>
          </a:p>
          <a:p>
            <a:pPr lvl="1">
              <a:defRPr/>
            </a:pPr>
            <a:endParaRPr lang="en-US" altLang="ja-JP" dirty="0"/>
          </a:p>
          <a:p>
            <a:pPr lvl="1">
              <a:defRPr/>
            </a:pPr>
            <a:r>
              <a:rPr lang="en-US" altLang="ja-JP" dirty="0"/>
              <a:t>Does the following:</a:t>
            </a:r>
          </a:p>
          <a:p>
            <a:pPr lvl="2">
              <a:defRPr/>
            </a:pPr>
            <a:r>
              <a:rPr lang="en-US" altLang="ja-JP" dirty="0"/>
              <a:t>takes the value stored in register $</a:t>
            </a:r>
            <a:r>
              <a:rPr lang="en-US" altLang="ja-JP" dirty="0" err="1"/>
              <a:t>rs</a:t>
            </a:r>
            <a:endParaRPr lang="en-US" altLang="ja-JP" dirty="0"/>
          </a:p>
          <a:p>
            <a:pPr lvl="2">
              <a:defRPr/>
            </a:pPr>
            <a:r>
              <a:rPr lang="en-US" altLang="ja-JP" dirty="0"/>
              <a:t>adds to it the immediate value (signed)</a:t>
            </a:r>
          </a:p>
          <a:p>
            <a:pPr lvl="2">
              <a:defRPr/>
            </a:pPr>
            <a:r>
              <a:rPr lang="en-US" altLang="ja-JP" dirty="0"/>
              <a:t>this is the address where memory is accessed</a:t>
            </a:r>
          </a:p>
          <a:p>
            <a:pPr lvl="2">
              <a:defRPr/>
            </a:pPr>
            <a:r>
              <a:rPr lang="en-US" altLang="ja-JP" dirty="0"/>
              <a:t>reads the value from register $</a:t>
            </a:r>
            <a:r>
              <a:rPr lang="en-US" altLang="ja-JP" dirty="0" err="1"/>
              <a:t>rt</a:t>
            </a:r>
            <a:r>
              <a:rPr lang="en-US" altLang="ja-JP" dirty="0"/>
              <a:t> and writes it into the memory at the address computed</a:t>
            </a:r>
          </a:p>
        </p:txBody>
      </p:sp>
      <p:sp>
        <p:nvSpPr>
          <p:cNvPr id="36867" name="Rectangle 10"/>
          <p:cNvSpPr>
            <a:spLocks noChangeArrowheads="1"/>
          </p:cNvSpPr>
          <p:nvPr/>
        </p:nvSpPr>
        <p:spPr bwMode="auto">
          <a:xfrm>
            <a:off x="779463" y="2133600"/>
            <a:ext cx="6165850" cy="159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nSpc>
                <a:spcPct val="90000"/>
              </a:lnSpc>
            </a:pPr>
            <a:r>
              <a:rPr lang="en-US" sz="2000" dirty="0" err="1">
                <a:latin typeface="Courier New" charset="0"/>
                <a:ea typeface="Tahoma"/>
                <a:cs typeface="Tahoma"/>
              </a:rPr>
              <a:t>sw</a:t>
            </a:r>
            <a:r>
              <a:rPr lang="en-US" sz="2000" dirty="0">
                <a:latin typeface="Courier New" charset="0"/>
                <a:ea typeface="Tahoma"/>
                <a:cs typeface="Tahoma"/>
              </a:rPr>
              <a:t> </a:t>
            </a:r>
            <a:r>
              <a:rPr lang="en-US" sz="2000" dirty="0" err="1">
                <a:latin typeface="Courier New" charset="0"/>
                <a:ea typeface="Tahoma"/>
                <a:cs typeface="Tahoma"/>
              </a:rPr>
              <a:t>rt</a:t>
            </a:r>
            <a:r>
              <a:rPr lang="en-US" sz="2000" dirty="0">
                <a:latin typeface="Courier New" charset="0"/>
                <a:ea typeface="Tahoma"/>
                <a:cs typeface="Tahoma"/>
              </a:rPr>
              <a:t>, </a:t>
            </a:r>
            <a:r>
              <a:rPr lang="en-US" sz="2000" dirty="0" err="1">
                <a:latin typeface="Courier New" charset="0"/>
                <a:ea typeface="Tahoma"/>
                <a:cs typeface="Tahoma"/>
              </a:rPr>
              <a:t>imm</a:t>
            </a:r>
            <a:r>
              <a:rPr lang="en-US" sz="2000" dirty="0">
                <a:latin typeface="Courier New" charset="0"/>
                <a:ea typeface="Tahoma"/>
                <a:cs typeface="Tahoma"/>
              </a:rPr>
              <a:t>(</a:t>
            </a:r>
            <a:r>
              <a:rPr lang="en-US" sz="2000" dirty="0" err="1">
                <a:latin typeface="Courier New" charset="0"/>
                <a:ea typeface="Tahoma"/>
                <a:cs typeface="Tahoma"/>
              </a:rPr>
              <a:t>rs</a:t>
            </a:r>
            <a:r>
              <a:rPr lang="en-US" sz="2000" dirty="0">
                <a:latin typeface="Courier New" charset="0"/>
                <a:ea typeface="Tahoma"/>
                <a:cs typeface="Tahoma"/>
              </a:rPr>
              <a:t>)</a:t>
            </a:r>
            <a:endParaRPr lang="en-US" b="0" dirty="0">
              <a:latin typeface="Arial"/>
              <a:ea typeface="Tahoma"/>
              <a:cs typeface="Tahoma"/>
            </a:endParaRPr>
          </a:p>
          <a:p>
            <a:pPr>
              <a:lnSpc>
                <a:spcPct val="90000"/>
              </a:lnSpc>
            </a:pPr>
            <a:endParaRPr lang="en-US" b="0" dirty="0">
              <a:latin typeface="Arial"/>
              <a:ea typeface="Tahoma"/>
              <a:cs typeface="Tahoma"/>
            </a:endParaRPr>
          </a:p>
          <a:p>
            <a:pPr>
              <a:lnSpc>
                <a:spcPct val="90000"/>
              </a:lnSpc>
            </a:pPr>
            <a:r>
              <a:rPr lang="en-US" sz="2000" b="0" dirty="0">
                <a:latin typeface="Arial"/>
                <a:ea typeface="Tahoma"/>
                <a:cs typeface="Tahoma"/>
              </a:rPr>
              <a:t>Meaning:  </a:t>
            </a:r>
            <a:r>
              <a:rPr lang="en-US" sz="2000" b="0" dirty="0" err="1">
                <a:latin typeface="Arial"/>
                <a:ea typeface="Tahoma"/>
                <a:cs typeface="Tahoma"/>
              </a:rPr>
              <a:t>Mem</a:t>
            </a:r>
            <a:r>
              <a:rPr lang="en-US" sz="2000" b="0" dirty="0">
                <a:latin typeface="Arial"/>
                <a:ea typeface="Tahoma"/>
                <a:cs typeface="Tahoma"/>
              </a:rPr>
              <a:t>[</a:t>
            </a:r>
            <a:r>
              <a:rPr lang="en-US" sz="2000" b="0" dirty="0" err="1">
                <a:latin typeface="Arial"/>
                <a:ea typeface="Tahoma"/>
                <a:cs typeface="Tahoma"/>
              </a:rPr>
              <a:t>Reg</a:t>
            </a:r>
            <a:r>
              <a:rPr lang="en-US" sz="2000" b="0" dirty="0">
                <a:latin typeface="Arial"/>
                <a:ea typeface="Tahoma"/>
                <a:cs typeface="Tahoma"/>
              </a:rPr>
              <a:t>[</a:t>
            </a:r>
            <a:r>
              <a:rPr lang="en-US" sz="2000" b="0" dirty="0" err="1">
                <a:latin typeface="Arial"/>
                <a:ea typeface="Tahoma"/>
                <a:cs typeface="Tahoma"/>
              </a:rPr>
              <a:t>rs</a:t>
            </a:r>
            <a:r>
              <a:rPr lang="en-US" sz="2000" b="0" dirty="0">
                <a:latin typeface="Arial"/>
                <a:ea typeface="Tahoma"/>
                <a:cs typeface="Tahoma"/>
              </a:rPr>
              <a:t>] +  sign-</a:t>
            </a:r>
            <a:r>
              <a:rPr lang="en-US" sz="2000" b="0" dirty="0" err="1">
                <a:latin typeface="Arial"/>
                <a:ea typeface="Tahoma"/>
                <a:cs typeface="Tahoma"/>
              </a:rPr>
              <a:t>ext</a:t>
            </a:r>
            <a:r>
              <a:rPr lang="en-US" sz="2000" b="0" dirty="0">
                <a:latin typeface="Arial"/>
                <a:ea typeface="Tahoma"/>
                <a:cs typeface="Tahoma"/>
              </a:rPr>
              <a:t>(</a:t>
            </a:r>
            <a:r>
              <a:rPr lang="en-US" sz="2000" b="0" dirty="0" err="1">
                <a:latin typeface="Arial"/>
                <a:ea typeface="Tahoma"/>
                <a:cs typeface="Tahoma"/>
              </a:rPr>
              <a:t>imm</a:t>
            </a:r>
            <a:r>
              <a:rPr lang="en-US" sz="2000" b="0" dirty="0">
                <a:latin typeface="Arial"/>
                <a:ea typeface="Tahoma"/>
                <a:cs typeface="Tahoma"/>
              </a:rPr>
              <a:t>)] = </a:t>
            </a:r>
            <a:r>
              <a:rPr lang="en-US" sz="2000" b="0" dirty="0" err="1">
                <a:latin typeface="Arial"/>
                <a:ea typeface="Tahoma"/>
                <a:cs typeface="Tahoma"/>
              </a:rPr>
              <a:t>Reg</a:t>
            </a:r>
            <a:r>
              <a:rPr lang="en-US" sz="2000" b="0" dirty="0">
                <a:latin typeface="Arial"/>
                <a:ea typeface="Tahoma"/>
                <a:cs typeface="Tahoma"/>
              </a:rPr>
              <a:t>[</a:t>
            </a:r>
            <a:r>
              <a:rPr lang="en-US" sz="2000" b="0" dirty="0" err="1">
                <a:latin typeface="Arial"/>
                <a:ea typeface="Tahoma"/>
                <a:cs typeface="Tahoma"/>
              </a:rPr>
              <a:t>rt</a:t>
            </a:r>
            <a:r>
              <a:rPr lang="en-US" sz="2000" b="0" dirty="0">
                <a:latin typeface="Arial"/>
                <a:ea typeface="Tahoma"/>
                <a:cs typeface="Tahoma"/>
              </a:rPr>
              <a:t>]</a:t>
            </a:r>
          </a:p>
          <a:p>
            <a:pPr>
              <a:lnSpc>
                <a:spcPct val="90000"/>
              </a:lnSpc>
            </a:pPr>
            <a:endParaRPr lang="en-US" sz="2000" b="0" dirty="0">
              <a:latin typeface="Arial"/>
              <a:ea typeface="Tahoma"/>
              <a:cs typeface="Tahoma"/>
            </a:endParaRPr>
          </a:p>
          <a:p>
            <a:pPr>
              <a:lnSpc>
                <a:spcPct val="90000"/>
              </a:lnSpc>
            </a:pPr>
            <a:r>
              <a:rPr lang="en-US" sz="2000" b="0" dirty="0">
                <a:latin typeface="Arial"/>
                <a:ea typeface="Tahoma"/>
                <a:cs typeface="Tahoma"/>
              </a:rPr>
              <a:t>Abbreviation: 	</a:t>
            </a:r>
            <a:r>
              <a:rPr lang="en-US" sz="2000" b="0" dirty="0" err="1">
                <a:latin typeface="Courier New" charset="0"/>
                <a:ea typeface="Tahoma"/>
                <a:cs typeface="Tahoma"/>
              </a:rPr>
              <a:t>sw</a:t>
            </a:r>
            <a:r>
              <a:rPr lang="en-US" sz="2000" b="0" dirty="0">
                <a:latin typeface="Courier New" charset="0"/>
                <a:ea typeface="Tahoma"/>
                <a:cs typeface="Tahoma"/>
              </a:rPr>
              <a:t> </a:t>
            </a:r>
            <a:r>
              <a:rPr lang="en-US" sz="2000" b="0" dirty="0" err="1">
                <a:latin typeface="Courier New" charset="0"/>
                <a:ea typeface="Tahoma"/>
                <a:cs typeface="Tahoma"/>
              </a:rPr>
              <a:t>rt,imm</a:t>
            </a:r>
            <a:r>
              <a:rPr lang="en-US" sz="2000" b="0" dirty="0">
                <a:latin typeface="Arial"/>
                <a:ea typeface="Tahoma"/>
                <a:cs typeface="Tahoma"/>
              </a:rPr>
              <a:t>  for  </a:t>
            </a:r>
            <a:r>
              <a:rPr lang="en-US" sz="2000" b="0" dirty="0" err="1">
                <a:latin typeface="Courier New" charset="0"/>
                <a:ea typeface="Tahoma"/>
                <a:cs typeface="Tahoma"/>
              </a:rPr>
              <a:t>sw</a:t>
            </a:r>
            <a:r>
              <a:rPr lang="en-US" sz="2000" b="0" dirty="0">
                <a:latin typeface="Courier New" charset="0"/>
                <a:ea typeface="Tahoma"/>
                <a:cs typeface="Tahoma"/>
              </a:rPr>
              <a:t> </a:t>
            </a:r>
            <a:r>
              <a:rPr lang="en-US" sz="2000" b="0" dirty="0" err="1">
                <a:latin typeface="Courier New" charset="0"/>
                <a:ea typeface="Tahoma"/>
                <a:cs typeface="Tahoma"/>
              </a:rPr>
              <a:t>rt</a:t>
            </a:r>
            <a:r>
              <a:rPr lang="en-US" sz="2000" b="0" dirty="0">
                <a:latin typeface="Courier New" charset="0"/>
                <a:ea typeface="Tahoma"/>
                <a:cs typeface="Tahoma"/>
              </a:rPr>
              <a:t>, </a:t>
            </a:r>
            <a:r>
              <a:rPr lang="en-US" sz="2000" b="0" dirty="0" err="1">
                <a:latin typeface="Courier New" charset="0"/>
                <a:ea typeface="Tahoma"/>
                <a:cs typeface="Tahoma"/>
              </a:rPr>
              <a:t>imm</a:t>
            </a:r>
            <a:r>
              <a:rPr lang="en-US" sz="2000" b="0" dirty="0">
                <a:latin typeface="Courier New" charset="0"/>
                <a:ea typeface="Tahoma"/>
                <a:cs typeface="Tahoma"/>
              </a:rPr>
              <a:t>($0)</a:t>
            </a:r>
            <a:endParaRPr lang="en-US" sz="2000" b="0" dirty="0">
              <a:latin typeface="Arial"/>
              <a:ea typeface="Tahoma"/>
              <a:cs typeface="Tahoma"/>
            </a:endParaRPr>
          </a:p>
        </p:txBody>
      </p:sp>
      <p:grpSp>
        <p:nvGrpSpPr>
          <p:cNvPr id="36868" name="Group 2"/>
          <p:cNvGrpSpPr>
            <a:grpSpLocks/>
          </p:cNvGrpSpPr>
          <p:nvPr/>
        </p:nvGrpSpPr>
        <p:grpSpPr bwMode="auto">
          <a:xfrm>
            <a:off x="1563688" y="1581150"/>
            <a:ext cx="5675312" cy="400050"/>
            <a:chOff x="1182688" y="2422525"/>
            <a:chExt cx="5675312" cy="400050"/>
          </a:xfrm>
        </p:grpSpPr>
        <p:grpSp>
          <p:nvGrpSpPr>
            <p:cNvPr id="36870" name="Group 32"/>
            <p:cNvGrpSpPr>
              <a:grpSpLocks/>
            </p:cNvGrpSpPr>
            <p:nvPr/>
          </p:nvGrpSpPr>
          <p:grpSpPr bwMode="auto">
            <a:xfrm>
              <a:off x="1981200" y="2476500"/>
              <a:ext cx="4876800" cy="304800"/>
              <a:chOff x="1728" y="288"/>
              <a:chExt cx="3072" cy="192"/>
            </a:xfrm>
          </p:grpSpPr>
          <p:grpSp>
            <p:nvGrpSpPr>
              <p:cNvPr id="36879" name="Group 33"/>
              <p:cNvGrpSpPr>
                <a:grpSpLocks/>
              </p:cNvGrpSpPr>
              <p:nvPr/>
            </p:nvGrpSpPr>
            <p:grpSpPr bwMode="auto">
              <a:xfrm>
                <a:off x="1824" y="432"/>
                <a:ext cx="2880" cy="48"/>
                <a:chOff x="1968" y="1776"/>
                <a:chExt cx="2880" cy="192"/>
              </a:xfrm>
            </p:grpSpPr>
            <p:sp>
              <p:nvSpPr>
                <p:cNvPr id="36881" name="Line 34"/>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882" name="Line 35"/>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883" name="Line 36"/>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884" name="Line 37"/>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885" name="Line 38"/>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886" name="Line 39"/>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887" name="Line 40"/>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888" name="Line 41"/>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889" name="Line 42"/>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890" name="Line 43"/>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891" name="Line 44"/>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892" name="Line 45"/>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893" name="Line 46"/>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894" name="Line 47"/>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895" name="Line 48"/>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896" name="Line 49"/>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897" name="Line 50"/>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898" name="Line 51"/>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899" name="Line 52"/>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900" name="Line 53"/>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901" name="Line 54"/>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902" name="Line 55"/>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903" name="Line 56"/>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904" name="Line 57"/>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905" name="Line 58"/>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906" name="Line 59"/>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907" name="Line 60"/>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908" name="Line 61"/>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909" name="Line 62"/>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910" name="Line 63"/>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911" name="Line 64"/>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grpSp>
          <p:sp>
            <p:nvSpPr>
              <p:cNvPr id="36880" name="Rectangle 65"/>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b="0" dirty="0">
                  <a:latin typeface="Arial"/>
                  <a:ea typeface="Tahoma"/>
                  <a:cs typeface="Tahoma"/>
                </a:endParaRPr>
              </a:p>
            </p:txBody>
          </p:sp>
        </p:grpSp>
        <p:sp>
          <p:nvSpPr>
            <p:cNvPr id="36871" name="Line 67"/>
            <p:cNvSpPr>
              <a:spLocks noChangeShapeType="1"/>
            </p:cNvSpPr>
            <p:nvPr/>
          </p:nvSpPr>
          <p:spPr bwMode="auto">
            <a:xfrm>
              <a:off x="2895600" y="2476500"/>
              <a:ext cx="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872" name="Line 68"/>
            <p:cNvSpPr>
              <a:spLocks noChangeShapeType="1"/>
            </p:cNvSpPr>
            <p:nvPr/>
          </p:nvSpPr>
          <p:spPr bwMode="auto">
            <a:xfrm>
              <a:off x="3657600" y="2476500"/>
              <a:ext cx="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873" name="Line 69"/>
            <p:cNvSpPr>
              <a:spLocks noChangeShapeType="1"/>
            </p:cNvSpPr>
            <p:nvPr/>
          </p:nvSpPr>
          <p:spPr bwMode="auto">
            <a:xfrm>
              <a:off x="4419600" y="2476500"/>
              <a:ext cx="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36874" name="Text Box 70"/>
            <p:cNvSpPr txBox="1">
              <a:spLocks noChangeArrowheads="1"/>
            </p:cNvSpPr>
            <p:nvPr/>
          </p:nvSpPr>
          <p:spPr bwMode="auto">
            <a:xfrm>
              <a:off x="2208213" y="2438400"/>
              <a:ext cx="5143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b="0" dirty="0">
                  <a:latin typeface="Arial"/>
                  <a:ea typeface="Tahoma"/>
                  <a:cs typeface="Tahoma"/>
                </a:rPr>
                <a:t>OP</a:t>
              </a:r>
            </a:p>
          </p:txBody>
        </p:sp>
        <p:sp>
          <p:nvSpPr>
            <p:cNvPr id="36875" name="Text Box 71"/>
            <p:cNvSpPr txBox="1">
              <a:spLocks noChangeArrowheads="1"/>
            </p:cNvSpPr>
            <p:nvPr/>
          </p:nvSpPr>
          <p:spPr bwMode="auto">
            <a:xfrm>
              <a:off x="3048000" y="2422525"/>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b="0" dirty="0" err="1">
                  <a:latin typeface="Arial"/>
                  <a:ea typeface="Tahoma"/>
                  <a:cs typeface="Tahoma"/>
                </a:rPr>
                <a:t>rs</a:t>
              </a:r>
              <a:endParaRPr lang="en-US" sz="2000" b="0" baseline="-25000" dirty="0">
                <a:latin typeface="Arial"/>
                <a:ea typeface="Tahoma"/>
                <a:cs typeface="Tahoma"/>
              </a:endParaRPr>
            </a:p>
          </p:txBody>
        </p:sp>
        <p:sp>
          <p:nvSpPr>
            <p:cNvPr id="36876" name="Text Box 72"/>
            <p:cNvSpPr txBox="1">
              <a:spLocks noChangeArrowheads="1"/>
            </p:cNvSpPr>
            <p:nvPr/>
          </p:nvSpPr>
          <p:spPr bwMode="auto">
            <a:xfrm>
              <a:off x="3733800" y="2422525"/>
              <a:ext cx="609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2000" b="0" dirty="0" err="1">
                  <a:latin typeface="Arial"/>
                  <a:ea typeface="Tahoma"/>
                  <a:cs typeface="Tahoma"/>
                </a:rPr>
                <a:t>rt</a:t>
              </a:r>
              <a:endParaRPr lang="en-US" sz="2000" b="0" dirty="0">
                <a:latin typeface="Arial"/>
                <a:ea typeface="Tahoma"/>
                <a:cs typeface="Tahoma"/>
              </a:endParaRPr>
            </a:p>
          </p:txBody>
        </p:sp>
        <p:sp>
          <p:nvSpPr>
            <p:cNvPr id="36877" name="Text Box 73"/>
            <p:cNvSpPr txBox="1">
              <a:spLocks noChangeArrowheads="1"/>
            </p:cNvSpPr>
            <p:nvPr/>
          </p:nvSpPr>
          <p:spPr bwMode="auto">
            <a:xfrm>
              <a:off x="4419600" y="2454275"/>
              <a:ext cx="24384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600" b="0" dirty="0">
                  <a:latin typeface="Arial"/>
                  <a:ea typeface="Tahoma"/>
                  <a:cs typeface="Tahoma"/>
                </a:rPr>
                <a:t>16-bit signed constant </a:t>
              </a:r>
              <a:endParaRPr lang="en-US" sz="1600" b="0" baseline="-25000" dirty="0">
                <a:latin typeface="Arial"/>
                <a:ea typeface="Tahoma"/>
                <a:cs typeface="Tahoma"/>
              </a:endParaRPr>
            </a:p>
          </p:txBody>
        </p:sp>
        <p:sp>
          <p:nvSpPr>
            <p:cNvPr id="36878" name="Text Box 75"/>
            <p:cNvSpPr txBox="1">
              <a:spLocks noChangeArrowheads="1"/>
            </p:cNvSpPr>
            <p:nvPr/>
          </p:nvSpPr>
          <p:spPr bwMode="auto">
            <a:xfrm>
              <a:off x="1182688" y="2422525"/>
              <a:ext cx="89693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b="0" dirty="0">
                  <a:latin typeface="Arial"/>
                  <a:ea typeface="Tahoma"/>
                  <a:cs typeface="Tahoma"/>
                </a:rPr>
                <a:t>I-type:</a:t>
              </a:r>
            </a:p>
          </p:txBody>
        </p:sp>
      </p:grpSp>
      <p:sp>
        <p:nvSpPr>
          <p:cNvPr id="36869"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5C3905D4-8512-EB45-807D-E973AC3F116A}" type="slidenum">
              <a:rPr lang="en-US" sz="1400">
                <a:latin typeface="Arial Narrow" charset="0"/>
                <a:ea typeface="Tahoma"/>
                <a:cs typeface="Tahoma"/>
              </a:rPr>
              <a:pPr/>
              <a:t>15</a:t>
            </a:fld>
            <a:endParaRPr lang="en-US" sz="1400" dirty="0">
              <a:latin typeface="Arial Narrow" charset="0"/>
              <a:ea typeface="Tahoma"/>
              <a:cs typeface="Tahoma"/>
            </a:endParaRPr>
          </a:p>
        </p:txBody>
      </p:sp>
    </p:spTree>
    <p:extLst>
      <p:ext uri="{BB962C8B-B14F-4D97-AF65-F5344CB8AC3E}">
        <p14:creationId xmlns:p14="http://schemas.microsoft.com/office/powerpoint/2010/main" val="342649302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buFont typeface="Symbol" charset="0"/>
              <a:buNone/>
              <a:defRPr/>
            </a:pPr>
            <a:r>
              <a:rPr lang="en-US" dirty="0">
                <a:latin typeface="Tahoma" charset="0"/>
                <a:ea typeface="ＭＳ Ｐゴシック" charset="0"/>
                <a:cs typeface="ＭＳ Ｐゴシック" charset="0"/>
                <a:sym typeface="Symbol" charset="0"/>
              </a:rPr>
              <a:t>MIPS Store Instruction</a:t>
            </a:r>
          </a:p>
        </p:txBody>
      </p:sp>
      <p:sp>
        <p:nvSpPr>
          <p:cNvPr id="2" name="Content Placeholder 1"/>
          <p:cNvSpPr>
            <a:spLocks noGrp="1"/>
          </p:cNvSpPr>
          <p:nvPr>
            <p:ph idx="1"/>
          </p:nvPr>
        </p:nvSpPr>
        <p:spPr>
          <a:xfrm>
            <a:off x="0" y="708025"/>
            <a:ext cx="4724400" cy="6149975"/>
          </a:xfrm>
        </p:spPr>
        <p:txBody>
          <a:bodyPr/>
          <a:lstStyle/>
          <a:p>
            <a:pPr>
              <a:defRPr/>
            </a:pPr>
            <a:endParaRPr lang="en-US" dirty="0"/>
          </a:p>
          <a:p>
            <a:pPr>
              <a:defRPr/>
            </a:pPr>
            <a:endParaRPr lang="en-US" dirty="0"/>
          </a:p>
          <a:p>
            <a:pPr marL="0" indent="0">
              <a:buFont typeface="Wingdings 2" charset="0"/>
              <a:buNone/>
              <a:defRPr/>
            </a:pPr>
            <a:endParaRPr lang="en-US" dirty="0"/>
          </a:p>
          <a:p>
            <a:pPr lvl="1">
              <a:defRPr/>
            </a:pPr>
            <a:endParaRPr lang="en-US" altLang="ja-JP" dirty="0"/>
          </a:p>
          <a:p>
            <a:pPr lvl="1">
              <a:defRPr/>
            </a:pPr>
            <a:endParaRPr lang="en-US" altLang="ja-JP" dirty="0"/>
          </a:p>
          <a:p>
            <a:pPr lvl="1">
              <a:defRPr/>
            </a:pPr>
            <a:r>
              <a:rPr lang="en-US" altLang="ja-JP" sz="2000" dirty="0"/>
              <a:t>Does the following:</a:t>
            </a:r>
          </a:p>
          <a:p>
            <a:pPr lvl="2">
              <a:defRPr/>
            </a:pPr>
            <a:r>
              <a:rPr lang="en-US" altLang="ja-JP" sz="1800" dirty="0"/>
              <a:t>takes the value stored in register $</a:t>
            </a:r>
            <a:r>
              <a:rPr lang="en-US" altLang="ja-JP" sz="1800" dirty="0" err="1"/>
              <a:t>rs</a:t>
            </a:r>
            <a:endParaRPr lang="en-US" altLang="ja-JP" sz="1800" dirty="0"/>
          </a:p>
          <a:p>
            <a:pPr lvl="2">
              <a:defRPr/>
            </a:pPr>
            <a:r>
              <a:rPr lang="en-US" altLang="ja-JP" sz="1800" dirty="0"/>
              <a:t>adds to it the immediate value (signed)</a:t>
            </a:r>
          </a:p>
          <a:p>
            <a:pPr lvl="2">
              <a:defRPr/>
            </a:pPr>
            <a:r>
              <a:rPr lang="en-US" altLang="ja-JP" sz="1800" dirty="0"/>
              <a:t>this is the address where memory is accessed</a:t>
            </a:r>
          </a:p>
          <a:p>
            <a:pPr lvl="2">
              <a:defRPr/>
            </a:pPr>
            <a:r>
              <a:rPr lang="en-US" altLang="ja-JP" sz="1800" dirty="0"/>
              <a:t>reads the value from register $</a:t>
            </a:r>
            <a:r>
              <a:rPr lang="en-US" altLang="ja-JP" sz="1800" dirty="0" err="1"/>
              <a:t>rt</a:t>
            </a:r>
            <a:r>
              <a:rPr lang="en-US" altLang="ja-JP" sz="1800" dirty="0"/>
              <a:t> and writes it into the memory at the address computed</a:t>
            </a:r>
          </a:p>
        </p:txBody>
      </p:sp>
      <p:sp>
        <p:nvSpPr>
          <p:cNvPr id="36867" name="Rectangle 10"/>
          <p:cNvSpPr>
            <a:spLocks noChangeArrowheads="1"/>
          </p:cNvSpPr>
          <p:nvPr/>
        </p:nvSpPr>
        <p:spPr bwMode="auto">
          <a:xfrm>
            <a:off x="779463" y="1543050"/>
            <a:ext cx="6165850" cy="159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nSpc>
                <a:spcPct val="90000"/>
              </a:lnSpc>
            </a:pPr>
            <a:r>
              <a:rPr lang="en-US" sz="2000">
                <a:latin typeface="Courier New" charset="0"/>
              </a:rPr>
              <a:t>sw rt, imm(rs)</a:t>
            </a:r>
            <a:endParaRPr lang="en-US" b="0"/>
          </a:p>
          <a:p>
            <a:pPr>
              <a:lnSpc>
                <a:spcPct val="90000"/>
              </a:lnSpc>
            </a:pPr>
            <a:endParaRPr lang="en-US" b="0"/>
          </a:p>
          <a:p>
            <a:pPr>
              <a:lnSpc>
                <a:spcPct val="90000"/>
              </a:lnSpc>
            </a:pPr>
            <a:r>
              <a:rPr lang="en-US" sz="2000" b="0"/>
              <a:t>Meaning:  Mem[Reg[rs] +  sign-ext(imm)] = Reg[rt]</a:t>
            </a:r>
          </a:p>
          <a:p>
            <a:pPr>
              <a:lnSpc>
                <a:spcPct val="90000"/>
              </a:lnSpc>
            </a:pPr>
            <a:endParaRPr lang="en-US" sz="2000" b="0"/>
          </a:p>
          <a:p>
            <a:pPr>
              <a:lnSpc>
                <a:spcPct val="90000"/>
              </a:lnSpc>
            </a:pPr>
            <a:r>
              <a:rPr lang="en-US" sz="2000" b="0"/>
              <a:t>Abbreviation: 	</a:t>
            </a:r>
            <a:r>
              <a:rPr lang="en-US" sz="2000" b="0">
                <a:latin typeface="Courier New" charset="0"/>
              </a:rPr>
              <a:t>sw rt,imm</a:t>
            </a:r>
            <a:r>
              <a:rPr lang="en-US" sz="2000" b="0"/>
              <a:t>  for  </a:t>
            </a:r>
            <a:r>
              <a:rPr lang="en-US" sz="2000" b="0">
                <a:latin typeface="Courier New" charset="0"/>
              </a:rPr>
              <a:t>sw rt, imm($0)</a:t>
            </a:r>
            <a:endParaRPr lang="en-US" sz="2000" b="0"/>
          </a:p>
        </p:txBody>
      </p:sp>
      <p:grpSp>
        <p:nvGrpSpPr>
          <p:cNvPr id="36868" name="Group 2"/>
          <p:cNvGrpSpPr>
            <a:grpSpLocks/>
          </p:cNvGrpSpPr>
          <p:nvPr/>
        </p:nvGrpSpPr>
        <p:grpSpPr bwMode="auto">
          <a:xfrm>
            <a:off x="1563688" y="990600"/>
            <a:ext cx="5675312" cy="400050"/>
            <a:chOff x="1182688" y="2422525"/>
            <a:chExt cx="5675312" cy="400050"/>
          </a:xfrm>
        </p:grpSpPr>
        <p:grpSp>
          <p:nvGrpSpPr>
            <p:cNvPr id="36870" name="Group 32"/>
            <p:cNvGrpSpPr>
              <a:grpSpLocks/>
            </p:cNvGrpSpPr>
            <p:nvPr/>
          </p:nvGrpSpPr>
          <p:grpSpPr bwMode="auto">
            <a:xfrm>
              <a:off x="1981200" y="2476500"/>
              <a:ext cx="4876800" cy="304800"/>
              <a:chOff x="1728" y="288"/>
              <a:chExt cx="3072" cy="192"/>
            </a:xfrm>
          </p:grpSpPr>
          <p:grpSp>
            <p:nvGrpSpPr>
              <p:cNvPr id="36879" name="Group 33"/>
              <p:cNvGrpSpPr>
                <a:grpSpLocks/>
              </p:cNvGrpSpPr>
              <p:nvPr/>
            </p:nvGrpSpPr>
            <p:grpSpPr bwMode="auto">
              <a:xfrm>
                <a:off x="1824" y="432"/>
                <a:ext cx="2880" cy="48"/>
                <a:chOff x="1968" y="1776"/>
                <a:chExt cx="2880" cy="192"/>
              </a:xfrm>
            </p:grpSpPr>
            <p:sp>
              <p:nvSpPr>
                <p:cNvPr id="36881" name="Line 34"/>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82" name="Line 35"/>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83" name="Line 36"/>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84" name="Line 37"/>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85" name="Line 38"/>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86" name="Line 39"/>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87" name="Line 40"/>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88" name="Line 41"/>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89" name="Line 42"/>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90" name="Line 43"/>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91" name="Line 44"/>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92" name="Line 45"/>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93" name="Line 46"/>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94" name="Line 47"/>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95" name="Line 48"/>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96" name="Line 49"/>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97" name="Line 50"/>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98" name="Line 51"/>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99" name="Line 52"/>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900" name="Line 53"/>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901" name="Line 54"/>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902" name="Line 55"/>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903" name="Line 56"/>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904" name="Line 57"/>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905" name="Line 58"/>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906" name="Line 59"/>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907" name="Line 60"/>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908" name="Line 61"/>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909" name="Line 62"/>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910" name="Line 63"/>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911" name="Line 64"/>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36880" name="Rectangle 65"/>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b="0"/>
              </a:p>
            </p:txBody>
          </p:sp>
        </p:grpSp>
        <p:sp>
          <p:nvSpPr>
            <p:cNvPr id="36871" name="Line 67"/>
            <p:cNvSpPr>
              <a:spLocks noChangeShapeType="1"/>
            </p:cNvSpPr>
            <p:nvPr/>
          </p:nvSpPr>
          <p:spPr bwMode="auto">
            <a:xfrm>
              <a:off x="2895600" y="2476500"/>
              <a:ext cx="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72" name="Line 68"/>
            <p:cNvSpPr>
              <a:spLocks noChangeShapeType="1"/>
            </p:cNvSpPr>
            <p:nvPr/>
          </p:nvSpPr>
          <p:spPr bwMode="auto">
            <a:xfrm>
              <a:off x="3657600" y="2476500"/>
              <a:ext cx="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73" name="Line 69"/>
            <p:cNvSpPr>
              <a:spLocks noChangeShapeType="1"/>
            </p:cNvSpPr>
            <p:nvPr/>
          </p:nvSpPr>
          <p:spPr bwMode="auto">
            <a:xfrm>
              <a:off x="4419600" y="2476500"/>
              <a:ext cx="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74" name="Text Box 70"/>
            <p:cNvSpPr txBox="1">
              <a:spLocks noChangeArrowheads="1"/>
            </p:cNvSpPr>
            <p:nvPr/>
          </p:nvSpPr>
          <p:spPr bwMode="auto">
            <a:xfrm>
              <a:off x="2208213" y="2438400"/>
              <a:ext cx="5143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b="0" dirty="0"/>
                <a:t>OP</a:t>
              </a:r>
            </a:p>
          </p:txBody>
        </p:sp>
        <p:sp>
          <p:nvSpPr>
            <p:cNvPr id="36875" name="Text Box 71"/>
            <p:cNvSpPr txBox="1">
              <a:spLocks noChangeArrowheads="1"/>
            </p:cNvSpPr>
            <p:nvPr/>
          </p:nvSpPr>
          <p:spPr bwMode="auto">
            <a:xfrm>
              <a:off x="3048000" y="2422525"/>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b="0" dirty="0" err="1"/>
                <a:t>rs</a:t>
              </a:r>
              <a:endParaRPr lang="en-US" sz="2000" b="0" baseline="-25000" dirty="0"/>
            </a:p>
          </p:txBody>
        </p:sp>
        <p:sp>
          <p:nvSpPr>
            <p:cNvPr id="36876" name="Text Box 72"/>
            <p:cNvSpPr txBox="1">
              <a:spLocks noChangeArrowheads="1"/>
            </p:cNvSpPr>
            <p:nvPr/>
          </p:nvSpPr>
          <p:spPr bwMode="auto">
            <a:xfrm>
              <a:off x="3733800" y="2422525"/>
              <a:ext cx="609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2000" b="0"/>
                <a:t>rt</a:t>
              </a:r>
            </a:p>
          </p:txBody>
        </p:sp>
        <p:sp>
          <p:nvSpPr>
            <p:cNvPr id="36877" name="Text Box 73"/>
            <p:cNvSpPr txBox="1">
              <a:spLocks noChangeArrowheads="1"/>
            </p:cNvSpPr>
            <p:nvPr/>
          </p:nvSpPr>
          <p:spPr bwMode="auto">
            <a:xfrm>
              <a:off x="4419600" y="2454275"/>
              <a:ext cx="24384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600" b="0"/>
                <a:t>16-bit signed constant </a:t>
              </a:r>
              <a:endParaRPr lang="en-US" sz="1600" b="0" baseline="-25000"/>
            </a:p>
          </p:txBody>
        </p:sp>
        <p:sp>
          <p:nvSpPr>
            <p:cNvPr id="36878" name="Text Box 75"/>
            <p:cNvSpPr txBox="1">
              <a:spLocks noChangeArrowheads="1"/>
            </p:cNvSpPr>
            <p:nvPr/>
          </p:nvSpPr>
          <p:spPr bwMode="auto">
            <a:xfrm>
              <a:off x="1182688" y="2422525"/>
              <a:ext cx="89693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b="0"/>
                <a:t>I-type:</a:t>
              </a:r>
            </a:p>
          </p:txBody>
        </p:sp>
      </p:grpSp>
      <p:sp>
        <p:nvSpPr>
          <p:cNvPr id="36869"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5C3905D4-8512-EB45-807D-E973AC3F116A}" type="slidenum">
              <a:rPr lang="en-US" sz="1400">
                <a:latin typeface="Arial Narrow" charset="0"/>
              </a:rPr>
              <a:pPr/>
              <a:t>16</a:t>
            </a:fld>
            <a:endParaRPr lang="en-US" sz="1400">
              <a:latin typeface="Arial Narrow" charset="0"/>
            </a:endParaRPr>
          </a:p>
        </p:txBody>
      </p:sp>
      <p:grpSp>
        <p:nvGrpSpPr>
          <p:cNvPr id="49" name="Group 30"/>
          <p:cNvGrpSpPr>
            <a:grpSpLocks/>
          </p:cNvGrpSpPr>
          <p:nvPr/>
        </p:nvGrpSpPr>
        <p:grpSpPr bwMode="auto">
          <a:xfrm>
            <a:off x="4724400" y="3733800"/>
            <a:ext cx="4256088" cy="1979613"/>
            <a:chOff x="2286000" y="1135063"/>
            <a:chExt cx="4256088" cy="1979612"/>
          </a:xfrm>
        </p:grpSpPr>
        <p:sp>
          <p:nvSpPr>
            <p:cNvPr id="50" name="Rectangle 31"/>
            <p:cNvSpPr>
              <a:spLocks noChangeArrowheads="1"/>
            </p:cNvSpPr>
            <p:nvPr/>
          </p:nvSpPr>
          <p:spPr bwMode="auto">
            <a:xfrm>
              <a:off x="4881563" y="1135063"/>
              <a:ext cx="1603375" cy="1139825"/>
            </a:xfrm>
            <a:prstGeom prst="rect">
              <a:avLst/>
            </a:prstGeom>
            <a:solidFill>
              <a:srgbClr val="CCFFCC"/>
            </a:solidFill>
            <a:ln w="9525">
              <a:solidFill>
                <a:schemeClr val="tx1"/>
              </a:solidFill>
              <a:miter lim="800000"/>
              <a:headEnd/>
              <a:tailEnd/>
            </a:ln>
          </p:spPr>
          <p:txBody>
            <a:bodyPr wrap="none" anchor="ctr"/>
            <a:lstStyle/>
            <a:p>
              <a:pPr algn="ctr"/>
              <a:r>
                <a:rPr lang="en-US" b="0" dirty="0">
                  <a:latin typeface="Tahoma" charset="0"/>
                </a:rPr>
                <a:t>Control</a:t>
              </a:r>
              <a:br>
                <a:rPr lang="en-US" b="0" dirty="0">
                  <a:latin typeface="Tahoma" charset="0"/>
                </a:rPr>
              </a:br>
              <a:r>
                <a:rPr lang="en-US" b="0" dirty="0">
                  <a:latin typeface="Tahoma" charset="0"/>
                </a:rPr>
                <a:t>Unit</a:t>
              </a:r>
            </a:p>
          </p:txBody>
        </p:sp>
        <p:sp>
          <p:nvSpPr>
            <p:cNvPr id="51" name="Rectangle 32"/>
            <p:cNvSpPr>
              <a:spLocks noChangeArrowheads="1"/>
            </p:cNvSpPr>
            <p:nvPr/>
          </p:nvSpPr>
          <p:spPr bwMode="auto">
            <a:xfrm>
              <a:off x="2647950" y="1135063"/>
              <a:ext cx="1317625" cy="1139825"/>
            </a:xfrm>
            <a:prstGeom prst="rect">
              <a:avLst/>
            </a:prstGeom>
            <a:solidFill>
              <a:srgbClr val="CCFFCC"/>
            </a:solidFill>
            <a:ln w="9525">
              <a:solidFill>
                <a:schemeClr val="tx1"/>
              </a:solidFill>
              <a:miter lim="800000"/>
              <a:headEnd/>
              <a:tailEnd/>
            </a:ln>
          </p:spPr>
          <p:txBody>
            <a:bodyPr wrap="none" anchor="ctr"/>
            <a:lstStyle/>
            <a:p>
              <a:pPr algn="ctr"/>
              <a:r>
                <a:rPr lang="en-US" b="0">
                  <a:latin typeface="Tahoma" charset="0"/>
                </a:rPr>
                <a:t>Data</a:t>
              </a:r>
            </a:p>
            <a:p>
              <a:pPr algn="ctr"/>
              <a:r>
                <a:rPr lang="en-US" b="0">
                  <a:latin typeface="Tahoma" charset="0"/>
                </a:rPr>
                <a:t>Path</a:t>
              </a:r>
            </a:p>
          </p:txBody>
        </p:sp>
        <p:sp>
          <p:nvSpPr>
            <p:cNvPr id="52" name="Rectangle 33"/>
            <p:cNvSpPr>
              <a:spLocks noChangeArrowheads="1"/>
            </p:cNvSpPr>
            <p:nvPr/>
          </p:nvSpPr>
          <p:spPr bwMode="auto">
            <a:xfrm rot="-5400000">
              <a:off x="1935162" y="1562101"/>
              <a:ext cx="1139825" cy="285750"/>
            </a:xfrm>
            <a:prstGeom prst="rect">
              <a:avLst/>
            </a:prstGeom>
            <a:solidFill>
              <a:srgbClr val="CCFFCC"/>
            </a:solidFill>
            <a:ln w="9525">
              <a:solidFill>
                <a:schemeClr val="tx1"/>
              </a:solidFill>
              <a:miter lim="800000"/>
              <a:headEnd/>
              <a:tailEnd/>
            </a:ln>
          </p:spPr>
          <p:txBody>
            <a:bodyPr wrap="none" anchor="ctr"/>
            <a:lstStyle/>
            <a:p>
              <a:pPr algn="ctr"/>
              <a:r>
                <a:rPr lang="en-US" sz="1200" b="0">
                  <a:latin typeface="Tahoma" charset="0"/>
                </a:rPr>
                <a:t>registers</a:t>
              </a:r>
            </a:p>
          </p:txBody>
        </p:sp>
        <p:sp>
          <p:nvSpPr>
            <p:cNvPr id="53" name="Line 7"/>
            <p:cNvSpPr>
              <a:spLocks noChangeShapeType="1"/>
            </p:cNvSpPr>
            <p:nvPr/>
          </p:nvSpPr>
          <p:spPr bwMode="auto">
            <a:xfrm>
              <a:off x="3965575" y="1914525"/>
              <a:ext cx="91598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4" name="Line 8"/>
            <p:cNvSpPr>
              <a:spLocks noChangeShapeType="1"/>
            </p:cNvSpPr>
            <p:nvPr/>
          </p:nvSpPr>
          <p:spPr bwMode="auto">
            <a:xfrm flipH="1">
              <a:off x="3965575" y="1495425"/>
              <a:ext cx="91598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5" name="Rectangle 36"/>
            <p:cNvSpPr>
              <a:spLocks noChangeArrowheads="1"/>
            </p:cNvSpPr>
            <p:nvPr/>
          </p:nvSpPr>
          <p:spPr bwMode="auto">
            <a:xfrm>
              <a:off x="2362200" y="2754313"/>
              <a:ext cx="4179888" cy="360362"/>
            </a:xfrm>
            <a:prstGeom prst="rect">
              <a:avLst/>
            </a:prstGeom>
            <a:solidFill>
              <a:srgbClr val="CCECFF"/>
            </a:solidFill>
            <a:ln w="9525">
              <a:solidFill>
                <a:schemeClr val="tx1"/>
              </a:solidFill>
              <a:miter lim="800000"/>
              <a:headEnd/>
              <a:tailEnd/>
            </a:ln>
          </p:spPr>
          <p:txBody>
            <a:bodyPr wrap="none" anchor="ctr"/>
            <a:lstStyle/>
            <a:p>
              <a:pPr algn="ctr"/>
              <a:r>
                <a:rPr lang="en-US" b="0">
                  <a:latin typeface="Tahoma" charset="0"/>
                </a:rPr>
                <a:t>MEMORY</a:t>
              </a:r>
            </a:p>
          </p:txBody>
        </p:sp>
        <p:sp>
          <p:nvSpPr>
            <p:cNvPr id="56" name="Line 10"/>
            <p:cNvSpPr>
              <a:spLocks noChangeShapeType="1"/>
            </p:cNvSpPr>
            <p:nvPr/>
          </p:nvSpPr>
          <p:spPr bwMode="auto">
            <a:xfrm flipV="1">
              <a:off x="5875338" y="2274888"/>
              <a:ext cx="0" cy="4794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7" name="Line 11"/>
            <p:cNvSpPr>
              <a:spLocks noChangeShapeType="1"/>
            </p:cNvSpPr>
            <p:nvPr/>
          </p:nvSpPr>
          <p:spPr bwMode="auto">
            <a:xfrm>
              <a:off x="3548063" y="2278063"/>
              <a:ext cx="0" cy="4794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8" name="Text Box 12"/>
            <p:cNvSpPr txBox="1">
              <a:spLocks noChangeArrowheads="1"/>
            </p:cNvSpPr>
            <p:nvPr/>
          </p:nvSpPr>
          <p:spPr bwMode="auto">
            <a:xfrm>
              <a:off x="4075113" y="1236663"/>
              <a:ext cx="72866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b="0">
                  <a:latin typeface="Tahoma" charset="0"/>
                </a:rPr>
                <a:t>control</a:t>
              </a:r>
            </a:p>
          </p:txBody>
        </p:sp>
        <p:sp>
          <p:nvSpPr>
            <p:cNvPr id="59" name="Text Box 13"/>
            <p:cNvSpPr txBox="1">
              <a:spLocks noChangeArrowheads="1"/>
            </p:cNvSpPr>
            <p:nvPr/>
          </p:nvSpPr>
          <p:spPr bwMode="auto">
            <a:xfrm>
              <a:off x="4079875" y="1651000"/>
              <a:ext cx="65881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b="0">
                  <a:latin typeface="Tahoma" charset="0"/>
                </a:rPr>
                <a:t>status</a:t>
              </a:r>
            </a:p>
          </p:txBody>
        </p:sp>
        <p:sp>
          <p:nvSpPr>
            <p:cNvPr id="60" name="Text Box 14"/>
            <p:cNvSpPr txBox="1">
              <a:spLocks noChangeArrowheads="1"/>
            </p:cNvSpPr>
            <p:nvPr/>
          </p:nvSpPr>
          <p:spPr bwMode="auto">
            <a:xfrm>
              <a:off x="5899150" y="2395538"/>
              <a:ext cx="598616" cy="30777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400" dirty="0" err="1">
                  <a:latin typeface="Tahoma" charset="0"/>
                </a:rPr>
                <a:t>instr</a:t>
              </a:r>
              <a:endParaRPr lang="en-US" sz="1400" dirty="0">
                <a:latin typeface="Tahoma" charset="0"/>
              </a:endParaRPr>
            </a:p>
          </p:txBody>
        </p:sp>
        <p:sp>
          <p:nvSpPr>
            <p:cNvPr id="61" name="Text Box 15"/>
            <p:cNvSpPr txBox="1">
              <a:spLocks noChangeArrowheads="1"/>
            </p:cNvSpPr>
            <p:nvPr/>
          </p:nvSpPr>
          <p:spPr bwMode="auto">
            <a:xfrm>
              <a:off x="3571875" y="2398713"/>
              <a:ext cx="587375" cy="3079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400">
                  <a:latin typeface="Tahoma" charset="0"/>
                </a:rPr>
                <a:t>data</a:t>
              </a:r>
            </a:p>
          </p:txBody>
        </p:sp>
        <p:sp>
          <p:nvSpPr>
            <p:cNvPr id="62" name="Line 78"/>
            <p:cNvSpPr>
              <a:spLocks noChangeShapeType="1"/>
            </p:cNvSpPr>
            <p:nvPr/>
          </p:nvSpPr>
          <p:spPr bwMode="auto">
            <a:xfrm>
              <a:off x="5526088" y="2278063"/>
              <a:ext cx="0" cy="4794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3" name="Text Box 79"/>
            <p:cNvSpPr txBox="1">
              <a:spLocks noChangeArrowheads="1"/>
            </p:cNvSpPr>
            <p:nvPr/>
          </p:nvSpPr>
          <p:spPr bwMode="auto">
            <a:xfrm>
              <a:off x="4725988" y="2354263"/>
              <a:ext cx="88741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400">
                  <a:latin typeface="Tahoma" charset="0"/>
                </a:rPr>
                <a:t>address</a:t>
              </a:r>
            </a:p>
          </p:txBody>
        </p:sp>
        <p:sp>
          <p:nvSpPr>
            <p:cNvPr id="64" name="Line 80"/>
            <p:cNvSpPr>
              <a:spLocks noChangeShapeType="1"/>
            </p:cNvSpPr>
            <p:nvPr/>
          </p:nvSpPr>
          <p:spPr bwMode="auto">
            <a:xfrm>
              <a:off x="3086100" y="2278063"/>
              <a:ext cx="0" cy="4794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65" name="Text Box 81"/>
            <p:cNvSpPr txBox="1">
              <a:spLocks noChangeArrowheads="1"/>
            </p:cNvSpPr>
            <p:nvPr/>
          </p:nvSpPr>
          <p:spPr bwMode="auto">
            <a:xfrm>
              <a:off x="2286000" y="2354263"/>
              <a:ext cx="88741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400">
                  <a:latin typeface="Tahoma" charset="0"/>
                </a:rPr>
                <a:t>address</a:t>
              </a:r>
            </a:p>
          </p:txBody>
        </p:sp>
      </p:grpSp>
      <p:grpSp>
        <p:nvGrpSpPr>
          <p:cNvPr id="66" name="Group 65"/>
          <p:cNvGrpSpPr/>
          <p:nvPr/>
        </p:nvGrpSpPr>
        <p:grpSpPr>
          <a:xfrm>
            <a:off x="2977753" y="4748213"/>
            <a:ext cx="2718520" cy="734081"/>
            <a:chOff x="2977753" y="5129213"/>
            <a:chExt cx="2718520" cy="734081"/>
          </a:xfrm>
        </p:grpSpPr>
        <p:sp>
          <p:nvSpPr>
            <p:cNvPr id="67" name="Oval 66"/>
            <p:cNvSpPr/>
            <p:nvPr/>
          </p:nvSpPr>
          <p:spPr bwMode="auto">
            <a:xfrm>
              <a:off x="5352726" y="5129213"/>
              <a:ext cx="343547" cy="734081"/>
            </a:xfrm>
            <a:prstGeom prst="ellipse">
              <a:avLst/>
            </a:prstGeom>
            <a:solidFill>
              <a:schemeClr val="accent1">
                <a:alpha val="25000"/>
              </a:schemeClr>
            </a:solidFill>
            <a:ln w="19050" cap="flat" cmpd="sng" algn="ctr">
              <a:solidFill>
                <a:srgbClr val="A5002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8" name="Freeform 67"/>
            <p:cNvSpPr/>
            <p:nvPr/>
          </p:nvSpPr>
          <p:spPr>
            <a:xfrm>
              <a:off x="2977753" y="5155827"/>
              <a:ext cx="2342791" cy="198094"/>
            </a:xfrm>
            <a:custGeom>
              <a:avLst/>
              <a:gdLst>
                <a:gd name="connsiteX0" fmla="*/ 0 w 2342791"/>
                <a:gd name="connsiteY0" fmla="*/ 99555 h 198094"/>
                <a:gd name="connsiteX1" fmla="*/ 875809 w 2342791"/>
                <a:gd name="connsiteY1" fmla="*/ 1017 h 198094"/>
                <a:gd name="connsiteX2" fmla="*/ 1598352 w 2342791"/>
                <a:gd name="connsiteY2" fmla="*/ 154299 h 198094"/>
                <a:gd name="connsiteX3" fmla="*/ 2342791 w 2342791"/>
                <a:gd name="connsiteY3" fmla="*/ 198094 h 198094"/>
              </a:gdLst>
              <a:ahLst/>
              <a:cxnLst>
                <a:cxn ang="0">
                  <a:pos x="connsiteX0" y="connsiteY0"/>
                </a:cxn>
                <a:cxn ang="0">
                  <a:pos x="connsiteX1" y="connsiteY1"/>
                </a:cxn>
                <a:cxn ang="0">
                  <a:pos x="connsiteX2" y="connsiteY2"/>
                </a:cxn>
                <a:cxn ang="0">
                  <a:pos x="connsiteX3" y="connsiteY3"/>
                </a:cxn>
              </a:cxnLst>
              <a:rect l="l" t="t" r="r" b="b"/>
              <a:pathLst>
                <a:path w="2342791" h="198094">
                  <a:moveTo>
                    <a:pt x="0" y="99555"/>
                  </a:moveTo>
                  <a:cubicBezTo>
                    <a:pt x="304708" y="45724"/>
                    <a:pt x="609417" y="-8107"/>
                    <a:pt x="875809" y="1017"/>
                  </a:cubicBezTo>
                  <a:cubicBezTo>
                    <a:pt x="1142201" y="10141"/>
                    <a:pt x="1353855" y="121453"/>
                    <a:pt x="1598352" y="154299"/>
                  </a:cubicBezTo>
                  <a:cubicBezTo>
                    <a:pt x="1842849" y="187145"/>
                    <a:pt x="2342791" y="198094"/>
                    <a:pt x="2342791" y="198094"/>
                  </a:cubicBezTo>
                </a:path>
              </a:pathLst>
            </a:custGeom>
            <a:ln w="19050" cmpd="sng">
              <a:solidFill>
                <a:srgbClr val="A50021"/>
              </a:solidFill>
              <a:headEnd type="none"/>
              <a:tailEnd type="triangle"/>
            </a:ln>
          </p:spPr>
          <p:txBody>
            <a:bodyPr vert="horz" wrap="non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grpSp>
        <p:nvGrpSpPr>
          <p:cNvPr id="69" name="Group 68"/>
          <p:cNvGrpSpPr/>
          <p:nvPr/>
        </p:nvGrpSpPr>
        <p:grpSpPr>
          <a:xfrm>
            <a:off x="3733800" y="4611613"/>
            <a:ext cx="2385920" cy="1423333"/>
            <a:chOff x="3733800" y="4992613"/>
            <a:chExt cx="2385920" cy="1423333"/>
          </a:xfrm>
        </p:grpSpPr>
        <p:grpSp>
          <p:nvGrpSpPr>
            <p:cNvPr id="70" name="Group 69"/>
            <p:cNvGrpSpPr/>
            <p:nvPr/>
          </p:nvGrpSpPr>
          <p:grpSpPr>
            <a:xfrm>
              <a:off x="3733800" y="4992613"/>
              <a:ext cx="2366963" cy="1423333"/>
              <a:chOff x="3733800" y="4992613"/>
              <a:chExt cx="2366963" cy="1423333"/>
            </a:xfrm>
          </p:grpSpPr>
          <p:grpSp>
            <p:nvGrpSpPr>
              <p:cNvPr id="72" name="Group 71"/>
              <p:cNvGrpSpPr/>
              <p:nvPr/>
            </p:nvGrpSpPr>
            <p:grpSpPr>
              <a:xfrm>
                <a:off x="3733800" y="5099302"/>
                <a:ext cx="2366963" cy="1316644"/>
                <a:chOff x="3733800" y="5099302"/>
                <a:chExt cx="2366963" cy="1316644"/>
              </a:xfrm>
            </p:grpSpPr>
            <p:sp>
              <p:nvSpPr>
                <p:cNvPr id="74" name="Left Arrow 73"/>
                <p:cNvSpPr/>
                <p:nvPr/>
              </p:nvSpPr>
              <p:spPr bwMode="auto">
                <a:xfrm rot="16200000">
                  <a:off x="5639594" y="5331871"/>
                  <a:ext cx="693738" cy="228600"/>
                </a:xfrm>
                <a:prstGeom prst="leftArrow">
                  <a:avLst/>
                </a:prstGeom>
                <a:solidFill>
                  <a:schemeClr val="accent1">
                    <a:alpha val="2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5" name="Freeform 74"/>
                <p:cNvSpPr/>
                <p:nvPr/>
              </p:nvSpPr>
              <p:spPr>
                <a:xfrm>
                  <a:off x="3733800" y="5518151"/>
                  <a:ext cx="2177915" cy="897795"/>
                </a:xfrm>
                <a:custGeom>
                  <a:avLst/>
                  <a:gdLst>
                    <a:gd name="connsiteX0" fmla="*/ 0 w 2320895"/>
                    <a:gd name="connsiteY0" fmla="*/ 897795 h 897795"/>
                    <a:gd name="connsiteX1" fmla="*/ 481695 w 2320895"/>
                    <a:gd name="connsiteY1" fmla="*/ 886846 h 897795"/>
                    <a:gd name="connsiteX2" fmla="*/ 1269923 w 2320895"/>
                    <a:gd name="connsiteY2" fmla="*/ 832102 h 897795"/>
                    <a:gd name="connsiteX3" fmla="*/ 1773514 w 2320895"/>
                    <a:gd name="connsiteY3" fmla="*/ 700718 h 897795"/>
                    <a:gd name="connsiteX4" fmla="*/ 2145733 w 2320895"/>
                    <a:gd name="connsiteY4" fmla="*/ 350359 h 897795"/>
                    <a:gd name="connsiteX5" fmla="*/ 2156681 w 2320895"/>
                    <a:gd name="connsiteY5" fmla="*/ 109487 h 897795"/>
                    <a:gd name="connsiteX6" fmla="*/ 2255209 w 2320895"/>
                    <a:gd name="connsiteY6" fmla="*/ 21898 h 897795"/>
                    <a:gd name="connsiteX7" fmla="*/ 2320895 w 2320895"/>
                    <a:gd name="connsiteY7" fmla="*/ 0 h 897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0895" h="897795">
                      <a:moveTo>
                        <a:pt x="0" y="897795"/>
                      </a:moveTo>
                      <a:cubicBezTo>
                        <a:pt x="135020" y="897795"/>
                        <a:pt x="270041" y="897795"/>
                        <a:pt x="481695" y="886846"/>
                      </a:cubicBezTo>
                      <a:cubicBezTo>
                        <a:pt x="693349" y="875897"/>
                        <a:pt x="1054620" y="863123"/>
                        <a:pt x="1269923" y="832102"/>
                      </a:cubicBezTo>
                      <a:cubicBezTo>
                        <a:pt x="1485226" y="801081"/>
                        <a:pt x="1627546" y="781008"/>
                        <a:pt x="1773514" y="700718"/>
                      </a:cubicBezTo>
                      <a:cubicBezTo>
                        <a:pt x="1919482" y="620427"/>
                        <a:pt x="2081872" y="448897"/>
                        <a:pt x="2145733" y="350359"/>
                      </a:cubicBezTo>
                      <a:cubicBezTo>
                        <a:pt x="2209594" y="251820"/>
                        <a:pt x="2138435" y="164230"/>
                        <a:pt x="2156681" y="109487"/>
                      </a:cubicBezTo>
                      <a:cubicBezTo>
                        <a:pt x="2174927" y="54743"/>
                        <a:pt x="2227840" y="40146"/>
                        <a:pt x="2255209" y="21898"/>
                      </a:cubicBezTo>
                      <a:cubicBezTo>
                        <a:pt x="2282578" y="3650"/>
                        <a:pt x="2320895" y="0"/>
                        <a:pt x="2320895" y="0"/>
                      </a:cubicBezTo>
                    </a:path>
                  </a:pathLst>
                </a:custGeom>
                <a:ln w="19050" cmpd="sng">
                  <a:solidFill>
                    <a:srgbClr val="A50021"/>
                  </a:solidFill>
                  <a:headEnd type="none"/>
                  <a:tailEnd type="triangle"/>
                </a:ln>
              </p:spPr>
              <p:txBody>
                <a:bodyPr vert="horz" wrap="squar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73" name="Freeform 72"/>
              <p:cNvSpPr/>
              <p:nvPr/>
            </p:nvSpPr>
            <p:spPr>
              <a:xfrm>
                <a:off x="5003063" y="4992613"/>
                <a:ext cx="919600" cy="87590"/>
              </a:xfrm>
              <a:custGeom>
                <a:avLst/>
                <a:gdLst>
                  <a:gd name="connsiteX0" fmla="*/ 919600 w 919600"/>
                  <a:gd name="connsiteY0" fmla="*/ 87590 h 87590"/>
                  <a:gd name="connsiteX1" fmla="*/ 777281 w 919600"/>
                  <a:gd name="connsiteY1" fmla="*/ 54744 h 87590"/>
                  <a:gd name="connsiteX2" fmla="*/ 470747 w 919600"/>
                  <a:gd name="connsiteY2" fmla="*/ 65692 h 87590"/>
                  <a:gd name="connsiteX3" fmla="*/ 251795 w 919600"/>
                  <a:gd name="connsiteY3" fmla="*/ 32846 h 87590"/>
                  <a:gd name="connsiteX4" fmla="*/ 0 w 919600"/>
                  <a:gd name="connsiteY4" fmla="*/ 0 h 87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600" h="87590">
                    <a:moveTo>
                      <a:pt x="919600" y="87590"/>
                    </a:moveTo>
                    <a:cubicBezTo>
                      <a:pt x="885845" y="72992"/>
                      <a:pt x="852090" y="58394"/>
                      <a:pt x="777281" y="54744"/>
                    </a:cubicBezTo>
                    <a:cubicBezTo>
                      <a:pt x="702472" y="51094"/>
                      <a:pt x="558328" y="69342"/>
                      <a:pt x="470747" y="65692"/>
                    </a:cubicBezTo>
                    <a:cubicBezTo>
                      <a:pt x="383166" y="62042"/>
                      <a:pt x="251795" y="32846"/>
                      <a:pt x="251795" y="32846"/>
                    </a:cubicBezTo>
                    <a:lnTo>
                      <a:pt x="0" y="0"/>
                    </a:lnTo>
                  </a:path>
                </a:pathLst>
              </a:custGeom>
              <a:ln w="19050" cmpd="sng">
                <a:solidFill>
                  <a:srgbClr val="0000FF"/>
                </a:solidFill>
                <a:headEnd type="triangle"/>
                <a:tailEnd type="none"/>
              </a:ln>
            </p:spPr>
            <p:txBody>
              <a:bodyPr vert="horz" wrap="non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71" name="Freeform 70"/>
            <p:cNvSpPr/>
            <p:nvPr/>
          </p:nvSpPr>
          <p:spPr>
            <a:xfrm>
              <a:off x="5966273" y="5824715"/>
              <a:ext cx="153447" cy="153282"/>
            </a:xfrm>
            <a:custGeom>
              <a:avLst/>
              <a:gdLst>
                <a:gd name="connsiteX0" fmla="*/ 153447 w 153447"/>
                <a:gd name="connsiteY0" fmla="*/ 153282 h 153282"/>
                <a:gd name="connsiteX1" fmla="*/ 22075 w 153447"/>
                <a:gd name="connsiteY1" fmla="*/ 109487 h 153282"/>
                <a:gd name="connsiteX2" fmla="*/ 180 w 153447"/>
                <a:gd name="connsiteY2" fmla="*/ 0 h 153282"/>
              </a:gdLst>
              <a:ahLst/>
              <a:cxnLst>
                <a:cxn ang="0">
                  <a:pos x="connsiteX0" y="connsiteY0"/>
                </a:cxn>
                <a:cxn ang="0">
                  <a:pos x="connsiteX1" y="connsiteY1"/>
                </a:cxn>
                <a:cxn ang="0">
                  <a:pos x="connsiteX2" y="connsiteY2"/>
                </a:cxn>
              </a:cxnLst>
              <a:rect l="l" t="t" r="r" b="b"/>
              <a:pathLst>
                <a:path w="153447" h="153282">
                  <a:moveTo>
                    <a:pt x="153447" y="153282"/>
                  </a:moveTo>
                  <a:cubicBezTo>
                    <a:pt x="100533" y="144158"/>
                    <a:pt x="47619" y="135034"/>
                    <a:pt x="22075" y="109487"/>
                  </a:cubicBezTo>
                  <a:cubicBezTo>
                    <a:pt x="-3470" y="83940"/>
                    <a:pt x="180" y="0"/>
                    <a:pt x="180" y="0"/>
                  </a:cubicBezTo>
                </a:path>
              </a:pathLst>
            </a:custGeom>
            <a:ln w="19050" cmpd="sng">
              <a:solidFill>
                <a:srgbClr val="0000FF"/>
              </a:solidFill>
              <a:headEnd type="triangle"/>
              <a:tailEnd type="none"/>
            </a:ln>
          </p:spPr>
          <p:txBody>
            <a:bodyPr vert="horz" wrap="non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33104069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dissolv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dissolve">
                                      <p:cBhvr>
                                        <p:cTn id="1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F813-FEDA-F64D-913E-1AE2E243E0BF}"/>
              </a:ext>
            </a:extLst>
          </p:cNvPr>
          <p:cNvSpPr>
            <a:spLocks noGrp="1"/>
          </p:cNvSpPr>
          <p:nvPr>
            <p:ph type="title"/>
          </p:nvPr>
        </p:nvSpPr>
        <p:spPr/>
        <p:txBody>
          <a:bodyPr/>
          <a:lstStyle/>
          <a:p>
            <a:r>
              <a:rPr lang="en-US" altLang="en-US">
                <a:ea typeface="ＭＳ Ｐゴシック" panose="020B0600070205080204" pitchFamily="34" charset="-128"/>
              </a:rPr>
              <a:t>MIPS Memory Addresses</a:t>
            </a:r>
          </a:p>
        </p:txBody>
      </p:sp>
      <p:sp>
        <p:nvSpPr>
          <p:cNvPr id="3" name="Content Placeholder 2">
            <a:extLst>
              <a:ext uri="{FF2B5EF4-FFF2-40B4-BE49-F238E27FC236}">
                <a16:creationId xmlns:a16="http://schemas.microsoft.com/office/drawing/2014/main" id="{0EC0FAE1-3848-0C45-A149-BC4EC4D848A7}"/>
              </a:ext>
            </a:extLst>
          </p:cNvPr>
          <p:cNvSpPr>
            <a:spLocks noGrp="1"/>
          </p:cNvSpPr>
          <p:nvPr>
            <p:ph idx="1"/>
          </p:nvPr>
        </p:nvSpPr>
        <p:spPr/>
        <p:txBody>
          <a:bodyPr/>
          <a:lstStyle/>
          <a:p>
            <a:r>
              <a:rPr lang="en-US" altLang="en-US" b="1">
                <a:latin typeface="Courier New" panose="02070309020205020404" pitchFamily="49" charset="0"/>
                <a:ea typeface="ＭＳ Ｐゴシック" panose="020B0600070205080204" pitchFamily="34" charset="-128"/>
              </a:rPr>
              <a:t>lw</a:t>
            </a:r>
            <a:r>
              <a:rPr lang="en-US" altLang="en-US">
                <a:ea typeface="ＭＳ Ｐゴシック" panose="020B0600070205080204" pitchFamily="34" charset="-128"/>
              </a:rPr>
              <a:t> and </a:t>
            </a:r>
            <a:r>
              <a:rPr lang="en-US" altLang="en-US" b="1">
                <a:latin typeface="Courier New" panose="02070309020205020404" pitchFamily="49" charset="0"/>
                <a:ea typeface="ＭＳ Ｐゴシック" panose="020B0600070205080204" pitchFamily="34" charset="-128"/>
              </a:rPr>
              <a:t>sw</a:t>
            </a:r>
            <a:r>
              <a:rPr lang="en-US" altLang="en-US">
                <a:ea typeface="ＭＳ Ｐゴシック" panose="020B0600070205080204" pitchFamily="34" charset="-128"/>
              </a:rPr>
              <a:t> read whole 32-bit words</a:t>
            </a:r>
          </a:p>
          <a:p>
            <a:pPr lvl="1"/>
            <a:r>
              <a:rPr lang="en-US" altLang="en-US">
                <a:ea typeface="ＭＳ Ｐゴシック" panose="020B0600070205080204" pitchFamily="34" charset="-128"/>
              </a:rPr>
              <a:t>so, addresses computed must be multiples of 4</a:t>
            </a:r>
          </a:p>
          <a:p>
            <a:pPr lvl="2"/>
            <a:r>
              <a:rPr lang="en-US" altLang="en-US" sz="2100">
                <a:ea typeface="ＭＳ Ｐゴシック" panose="020B0600070205080204" pitchFamily="34" charset="-128"/>
              </a:rPr>
              <a:t>Reg[rs] +  sign-ext(imm) must end in “00” in binary</a:t>
            </a:r>
          </a:p>
          <a:p>
            <a:pPr lvl="1"/>
            <a:r>
              <a:rPr lang="en-US" altLang="en-US">
                <a:ea typeface="ＭＳ Ｐゴシック" panose="020B0600070205080204" pitchFamily="34" charset="-128"/>
              </a:rPr>
              <a:t>otherwise:  runtime exception</a:t>
            </a:r>
          </a:p>
          <a:p>
            <a:pPr lvl="1"/>
            <a:endParaRPr lang="en-US" altLang="en-US">
              <a:ea typeface="ＭＳ Ｐゴシック" panose="020B0600070205080204" pitchFamily="34" charset="-128"/>
            </a:endParaRPr>
          </a:p>
          <a:p>
            <a:r>
              <a:rPr lang="en-US" altLang="en-US">
                <a:ea typeface="ＭＳ Ｐゴシック" panose="020B0600070205080204" pitchFamily="34" charset="-128"/>
              </a:rPr>
              <a:t>There are also byte-sized flavors of these instructions</a:t>
            </a:r>
          </a:p>
          <a:p>
            <a:pPr lvl="1"/>
            <a:r>
              <a:rPr lang="en-US" altLang="en-US" b="1">
                <a:latin typeface="Courier New" panose="02070309020205020404" pitchFamily="49" charset="0"/>
                <a:ea typeface="ＭＳ Ｐゴシック" panose="020B0600070205080204" pitchFamily="34" charset="-128"/>
              </a:rPr>
              <a:t>lb</a:t>
            </a:r>
            <a:r>
              <a:rPr lang="en-US" altLang="en-US">
                <a:ea typeface="ＭＳ Ｐゴシック" panose="020B0600070205080204" pitchFamily="34" charset="-128"/>
              </a:rPr>
              <a:t> (load byte)</a:t>
            </a:r>
          </a:p>
          <a:p>
            <a:pPr lvl="1"/>
            <a:r>
              <a:rPr lang="en-US" altLang="en-US" b="1">
                <a:latin typeface="Courier New" panose="02070309020205020404" pitchFamily="49" charset="0"/>
                <a:ea typeface="ＭＳ Ｐゴシック" panose="020B0600070205080204" pitchFamily="34" charset="-128"/>
              </a:rPr>
              <a:t>sb</a:t>
            </a:r>
            <a:r>
              <a:rPr lang="en-US" altLang="en-US">
                <a:ea typeface="ＭＳ Ｐゴシック" panose="020B0600070205080204" pitchFamily="34" charset="-128"/>
              </a:rPr>
              <a:t> (store byte)</a:t>
            </a:r>
          </a:p>
          <a:p>
            <a:pPr lvl="2"/>
            <a:r>
              <a:rPr lang="en-US" altLang="en-US">
                <a:ea typeface="ＭＳ Ｐゴシック" panose="020B0600070205080204" pitchFamily="34" charset="-128"/>
              </a:rPr>
              <a:t>work the same way, but their addresses do not have to be multiples of 4</a:t>
            </a:r>
          </a:p>
        </p:txBody>
      </p:sp>
      <p:sp>
        <p:nvSpPr>
          <p:cNvPr id="38915" name="Slide Number Placeholder 3">
            <a:extLst>
              <a:ext uri="{FF2B5EF4-FFF2-40B4-BE49-F238E27FC236}">
                <a16:creationId xmlns:a16="http://schemas.microsoft.com/office/drawing/2014/main" id="{35BE0311-74FB-1A46-A8DB-BBDBA296092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fld id="{E13BD312-FFD5-CC46-95E0-BF9EAE644C04}" type="slidenum">
              <a:rPr lang="en-US" altLang="en-US" sz="1400">
                <a:latin typeface="Arial Narrow" panose="020B0604020202020204" pitchFamily="34" charset="0"/>
              </a:rPr>
              <a:pPr/>
              <a:t>17</a:t>
            </a:fld>
            <a:endParaRPr lang="en-US" altLang="en-US" sz="1400">
              <a:latin typeface="Arial Narrow" panose="020B0604020202020204" pitchFamily="34" charset="0"/>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BC69D54-7F79-B94A-83C3-6C8C0507C5D7}"/>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Storage Conventions</a:t>
            </a:r>
          </a:p>
        </p:txBody>
      </p:sp>
      <p:sp>
        <p:nvSpPr>
          <p:cNvPr id="39938" name="Rectangle 3">
            <a:extLst>
              <a:ext uri="{FF2B5EF4-FFF2-40B4-BE49-F238E27FC236}">
                <a16:creationId xmlns:a16="http://schemas.microsoft.com/office/drawing/2014/main" id="{19350A04-205A-D348-B66E-B67F2F1C77D8}"/>
              </a:ext>
            </a:extLst>
          </p:cNvPr>
          <p:cNvSpPr>
            <a:spLocks noChangeArrowheads="1"/>
          </p:cNvSpPr>
          <p:nvPr/>
        </p:nvSpPr>
        <p:spPr bwMode="auto">
          <a:xfrm>
            <a:off x="533400" y="1662113"/>
            <a:ext cx="510540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90000"/>
              </a:lnSpc>
              <a:spcBef>
                <a:spcPct val="50000"/>
              </a:spcBef>
            </a:pPr>
            <a:r>
              <a:rPr lang="en-US" altLang="en-US" sz="1800"/>
              <a:t>• </a:t>
            </a:r>
            <a:r>
              <a:rPr lang="en-US" altLang="en-US" sz="2000"/>
              <a:t>Data and</a:t>
            </a:r>
            <a:r>
              <a:rPr lang="en-US" altLang="en-US" sz="1800"/>
              <a:t> </a:t>
            </a:r>
            <a:r>
              <a:rPr lang="en-US" altLang="en-US" sz="2000"/>
              <a:t>Variables are stored in memory</a:t>
            </a:r>
          </a:p>
          <a:p>
            <a:pPr>
              <a:lnSpc>
                <a:spcPct val="90000"/>
              </a:lnSpc>
              <a:spcBef>
                <a:spcPct val="50000"/>
              </a:spcBef>
            </a:pPr>
            <a:r>
              <a:rPr lang="en-US" altLang="en-US" sz="2000"/>
              <a:t>• Operations done on registers</a:t>
            </a:r>
          </a:p>
          <a:p>
            <a:pPr>
              <a:lnSpc>
                <a:spcPct val="90000"/>
              </a:lnSpc>
              <a:spcBef>
                <a:spcPct val="50000"/>
              </a:spcBef>
            </a:pPr>
            <a:r>
              <a:rPr lang="en-US" altLang="en-US" sz="2000"/>
              <a:t>• Registers hold Temporary results</a:t>
            </a:r>
          </a:p>
          <a:p>
            <a:pPr latinLnBrk="1">
              <a:lnSpc>
                <a:spcPct val="90000"/>
              </a:lnSpc>
              <a:spcBef>
                <a:spcPct val="50000"/>
              </a:spcBef>
            </a:pPr>
            <a:endParaRPr lang="en-US" altLang="en-US" sz="2000"/>
          </a:p>
        </p:txBody>
      </p:sp>
      <p:sp>
        <p:nvSpPr>
          <p:cNvPr id="39939" name="Line 4">
            <a:extLst>
              <a:ext uri="{FF2B5EF4-FFF2-40B4-BE49-F238E27FC236}">
                <a16:creationId xmlns:a16="http://schemas.microsoft.com/office/drawing/2014/main" id="{C9BDE443-9B94-0347-A7B5-1D8769E199DF}"/>
              </a:ext>
            </a:extLst>
          </p:cNvPr>
          <p:cNvSpPr>
            <a:spLocks noChangeShapeType="1"/>
          </p:cNvSpPr>
          <p:nvPr/>
        </p:nvSpPr>
        <p:spPr bwMode="auto">
          <a:xfrm>
            <a:off x="1544638" y="4033838"/>
            <a:ext cx="15144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40" name="Line 5">
            <a:extLst>
              <a:ext uri="{FF2B5EF4-FFF2-40B4-BE49-F238E27FC236}">
                <a16:creationId xmlns:a16="http://schemas.microsoft.com/office/drawing/2014/main" id="{93DEEC3C-FA9D-634F-AFDC-285C18FFDB50}"/>
              </a:ext>
            </a:extLst>
          </p:cNvPr>
          <p:cNvSpPr>
            <a:spLocks noChangeShapeType="1"/>
          </p:cNvSpPr>
          <p:nvPr/>
        </p:nvSpPr>
        <p:spPr bwMode="auto">
          <a:xfrm>
            <a:off x="1544638" y="4338638"/>
            <a:ext cx="15144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41" name="Line 6">
            <a:extLst>
              <a:ext uri="{FF2B5EF4-FFF2-40B4-BE49-F238E27FC236}">
                <a16:creationId xmlns:a16="http://schemas.microsoft.com/office/drawing/2014/main" id="{BC4691A3-A8E1-9F41-8DCA-B19338999526}"/>
              </a:ext>
            </a:extLst>
          </p:cNvPr>
          <p:cNvSpPr>
            <a:spLocks noChangeShapeType="1"/>
          </p:cNvSpPr>
          <p:nvPr/>
        </p:nvSpPr>
        <p:spPr bwMode="auto">
          <a:xfrm>
            <a:off x="1544638" y="4645025"/>
            <a:ext cx="15144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42" name="Line 7">
            <a:extLst>
              <a:ext uri="{FF2B5EF4-FFF2-40B4-BE49-F238E27FC236}">
                <a16:creationId xmlns:a16="http://schemas.microsoft.com/office/drawing/2014/main" id="{EA1A2008-47D7-1046-AF72-9F47B824459D}"/>
              </a:ext>
            </a:extLst>
          </p:cNvPr>
          <p:cNvSpPr>
            <a:spLocks noChangeShapeType="1"/>
          </p:cNvSpPr>
          <p:nvPr/>
        </p:nvSpPr>
        <p:spPr bwMode="auto">
          <a:xfrm>
            <a:off x="1544638" y="4949825"/>
            <a:ext cx="15144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43" name="Rectangle 8">
            <a:extLst>
              <a:ext uri="{FF2B5EF4-FFF2-40B4-BE49-F238E27FC236}">
                <a16:creationId xmlns:a16="http://schemas.microsoft.com/office/drawing/2014/main" id="{FB1D6BF8-2AF7-C14A-B5B9-32D86398E051}"/>
              </a:ext>
            </a:extLst>
          </p:cNvPr>
          <p:cNvSpPr>
            <a:spLocks noChangeArrowheads="1"/>
          </p:cNvSpPr>
          <p:nvPr/>
        </p:nvSpPr>
        <p:spPr bwMode="auto">
          <a:xfrm>
            <a:off x="838200" y="3727450"/>
            <a:ext cx="735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90000"/>
              </a:lnSpc>
            </a:pPr>
            <a:r>
              <a:rPr lang="en-US" altLang="en-US" sz="1800"/>
              <a:t>1000:</a:t>
            </a:r>
          </a:p>
        </p:txBody>
      </p:sp>
      <p:sp>
        <p:nvSpPr>
          <p:cNvPr id="39944" name="Rectangle 9">
            <a:extLst>
              <a:ext uri="{FF2B5EF4-FFF2-40B4-BE49-F238E27FC236}">
                <a16:creationId xmlns:a16="http://schemas.microsoft.com/office/drawing/2014/main" id="{9CD84D7C-ACAE-0348-8E10-76E6CA216316}"/>
              </a:ext>
            </a:extLst>
          </p:cNvPr>
          <p:cNvSpPr>
            <a:spLocks noChangeArrowheads="1"/>
          </p:cNvSpPr>
          <p:nvPr/>
        </p:nvSpPr>
        <p:spPr bwMode="auto">
          <a:xfrm>
            <a:off x="838200" y="403225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90000"/>
              </a:lnSpc>
            </a:pPr>
            <a:r>
              <a:rPr lang="en-US" altLang="en-US" sz="1800"/>
              <a:t>1004:</a:t>
            </a:r>
          </a:p>
        </p:txBody>
      </p:sp>
      <p:sp>
        <p:nvSpPr>
          <p:cNvPr id="39945" name="Rectangle 10">
            <a:extLst>
              <a:ext uri="{FF2B5EF4-FFF2-40B4-BE49-F238E27FC236}">
                <a16:creationId xmlns:a16="http://schemas.microsoft.com/office/drawing/2014/main" id="{F1A3C075-537E-E74A-84E5-464577368364}"/>
              </a:ext>
            </a:extLst>
          </p:cNvPr>
          <p:cNvSpPr>
            <a:spLocks noChangeArrowheads="1"/>
          </p:cNvSpPr>
          <p:nvPr/>
        </p:nvSpPr>
        <p:spPr bwMode="auto">
          <a:xfrm>
            <a:off x="838200" y="4338638"/>
            <a:ext cx="742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90000"/>
              </a:lnSpc>
            </a:pPr>
            <a:r>
              <a:rPr lang="en-US" altLang="en-US" sz="1800"/>
              <a:t>1008:</a:t>
            </a:r>
          </a:p>
        </p:txBody>
      </p:sp>
      <p:sp>
        <p:nvSpPr>
          <p:cNvPr id="39946" name="Rectangle 11">
            <a:extLst>
              <a:ext uri="{FF2B5EF4-FFF2-40B4-BE49-F238E27FC236}">
                <a16:creationId xmlns:a16="http://schemas.microsoft.com/office/drawing/2014/main" id="{B50BC4ED-FB6F-4142-8AD7-3CBAC7E94019}"/>
              </a:ext>
            </a:extLst>
          </p:cNvPr>
          <p:cNvSpPr>
            <a:spLocks noChangeArrowheads="1"/>
          </p:cNvSpPr>
          <p:nvPr/>
        </p:nvSpPr>
        <p:spPr bwMode="auto">
          <a:xfrm>
            <a:off x="838200" y="4948238"/>
            <a:ext cx="665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90000"/>
              </a:lnSpc>
            </a:pPr>
            <a:r>
              <a:rPr lang="en-US" altLang="en-US" sz="1800"/>
              <a:t>1010:</a:t>
            </a:r>
          </a:p>
        </p:txBody>
      </p:sp>
      <p:sp>
        <p:nvSpPr>
          <p:cNvPr id="39947" name="Rectangle 12">
            <a:extLst>
              <a:ext uri="{FF2B5EF4-FFF2-40B4-BE49-F238E27FC236}">
                <a16:creationId xmlns:a16="http://schemas.microsoft.com/office/drawing/2014/main" id="{24A8144D-6EA3-D740-8E65-402D2C7F0F65}"/>
              </a:ext>
            </a:extLst>
          </p:cNvPr>
          <p:cNvSpPr>
            <a:spLocks noChangeArrowheads="1"/>
          </p:cNvSpPr>
          <p:nvPr/>
        </p:nvSpPr>
        <p:spPr bwMode="auto">
          <a:xfrm>
            <a:off x="838200" y="4648200"/>
            <a:ext cx="715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90000"/>
              </a:lnSpc>
            </a:pPr>
            <a:r>
              <a:rPr lang="en-US" altLang="en-US" sz="1800"/>
              <a:t>100C:</a:t>
            </a:r>
          </a:p>
        </p:txBody>
      </p:sp>
      <p:sp>
        <p:nvSpPr>
          <p:cNvPr id="39948" name="Rectangle 13">
            <a:extLst>
              <a:ext uri="{FF2B5EF4-FFF2-40B4-BE49-F238E27FC236}">
                <a16:creationId xmlns:a16="http://schemas.microsoft.com/office/drawing/2014/main" id="{AFB969B0-EAC3-DE45-A101-0CCD4F15B09F}"/>
              </a:ext>
            </a:extLst>
          </p:cNvPr>
          <p:cNvSpPr>
            <a:spLocks noChangeArrowheads="1"/>
          </p:cNvSpPr>
          <p:nvPr/>
        </p:nvSpPr>
        <p:spPr bwMode="auto">
          <a:xfrm>
            <a:off x="2287588" y="372745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90000"/>
              </a:lnSpc>
            </a:pPr>
            <a:r>
              <a:rPr lang="en-US" altLang="en-US" sz="1800"/>
              <a:t>n</a:t>
            </a:r>
          </a:p>
        </p:txBody>
      </p:sp>
      <p:sp>
        <p:nvSpPr>
          <p:cNvPr id="39949" name="Rectangle 14">
            <a:extLst>
              <a:ext uri="{FF2B5EF4-FFF2-40B4-BE49-F238E27FC236}">
                <a16:creationId xmlns:a16="http://schemas.microsoft.com/office/drawing/2014/main" id="{6BCFDA72-472C-8C43-AEEA-7FCB0855AFC1}"/>
              </a:ext>
            </a:extLst>
          </p:cNvPr>
          <p:cNvSpPr>
            <a:spLocks noChangeArrowheads="1"/>
          </p:cNvSpPr>
          <p:nvPr/>
        </p:nvSpPr>
        <p:spPr bwMode="auto">
          <a:xfrm>
            <a:off x="2287588" y="4032250"/>
            <a:ext cx="263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90000"/>
              </a:lnSpc>
            </a:pPr>
            <a:r>
              <a:rPr lang="en-US" altLang="en-US" sz="1800"/>
              <a:t>r</a:t>
            </a:r>
          </a:p>
        </p:txBody>
      </p:sp>
      <p:sp>
        <p:nvSpPr>
          <p:cNvPr id="39950" name="Rectangle 15">
            <a:extLst>
              <a:ext uri="{FF2B5EF4-FFF2-40B4-BE49-F238E27FC236}">
                <a16:creationId xmlns:a16="http://schemas.microsoft.com/office/drawing/2014/main" id="{B3CB977E-C404-2E4A-8D2D-01F6E016D307}"/>
              </a:ext>
            </a:extLst>
          </p:cNvPr>
          <p:cNvSpPr>
            <a:spLocks noChangeArrowheads="1"/>
          </p:cNvSpPr>
          <p:nvPr/>
        </p:nvSpPr>
        <p:spPr bwMode="auto">
          <a:xfrm>
            <a:off x="2287588" y="4338638"/>
            <a:ext cx="2714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90000"/>
              </a:lnSpc>
            </a:pPr>
            <a:r>
              <a:rPr lang="en-US" altLang="en-US" sz="1800"/>
              <a:t>x</a:t>
            </a:r>
          </a:p>
        </p:txBody>
      </p:sp>
      <p:sp>
        <p:nvSpPr>
          <p:cNvPr id="39951" name="Rectangle 16">
            <a:extLst>
              <a:ext uri="{FF2B5EF4-FFF2-40B4-BE49-F238E27FC236}">
                <a16:creationId xmlns:a16="http://schemas.microsoft.com/office/drawing/2014/main" id="{5D03D8DF-55A0-D141-AC72-023E7390C160}"/>
              </a:ext>
            </a:extLst>
          </p:cNvPr>
          <p:cNvSpPr>
            <a:spLocks noChangeArrowheads="1"/>
          </p:cNvSpPr>
          <p:nvPr/>
        </p:nvSpPr>
        <p:spPr bwMode="auto">
          <a:xfrm>
            <a:off x="2287588" y="4643438"/>
            <a:ext cx="27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90000"/>
              </a:lnSpc>
            </a:pPr>
            <a:r>
              <a:rPr lang="en-US" altLang="en-US" sz="1800"/>
              <a:t>y</a:t>
            </a:r>
          </a:p>
        </p:txBody>
      </p:sp>
      <p:grpSp>
        <p:nvGrpSpPr>
          <p:cNvPr id="39952" name="Group 17">
            <a:extLst>
              <a:ext uri="{FF2B5EF4-FFF2-40B4-BE49-F238E27FC236}">
                <a16:creationId xmlns:a16="http://schemas.microsoft.com/office/drawing/2014/main" id="{CE7C531D-158E-2246-A950-03EB31620133}"/>
              </a:ext>
            </a:extLst>
          </p:cNvPr>
          <p:cNvGrpSpPr>
            <a:grpSpLocks/>
          </p:cNvGrpSpPr>
          <p:nvPr/>
        </p:nvGrpSpPr>
        <p:grpSpPr bwMode="auto">
          <a:xfrm>
            <a:off x="1538288" y="3505200"/>
            <a:ext cx="1528762" cy="1974850"/>
            <a:chOff x="3889" y="721"/>
            <a:chExt cx="963" cy="1244"/>
          </a:xfrm>
        </p:grpSpPr>
        <p:grpSp>
          <p:nvGrpSpPr>
            <p:cNvPr id="39971" name="Group 18">
              <a:extLst>
                <a:ext uri="{FF2B5EF4-FFF2-40B4-BE49-F238E27FC236}">
                  <a16:creationId xmlns:a16="http://schemas.microsoft.com/office/drawing/2014/main" id="{0B358459-5F67-E849-A181-8454CC40A961}"/>
                </a:ext>
              </a:extLst>
            </p:cNvPr>
            <p:cNvGrpSpPr>
              <a:grpSpLocks/>
            </p:cNvGrpSpPr>
            <p:nvPr/>
          </p:nvGrpSpPr>
          <p:grpSpPr bwMode="auto">
            <a:xfrm>
              <a:off x="3889" y="722"/>
              <a:ext cx="963" cy="121"/>
              <a:chOff x="3889" y="722"/>
              <a:chExt cx="963" cy="121"/>
            </a:xfrm>
          </p:grpSpPr>
          <p:sp>
            <p:nvSpPr>
              <p:cNvPr id="39977" name="Arc 19">
                <a:extLst>
                  <a:ext uri="{FF2B5EF4-FFF2-40B4-BE49-F238E27FC236}">
                    <a16:creationId xmlns:a16="http://schemas.microsoft.com/office/drawing/2014/main" id="{C4B1365B-B8F8-3640-84FE-4DE986B64B15}"/>
                  </a:ext>
                </a:extLst>
              </p:cNvPr>
              <p:cNvSpPr>
                <a:spLocks/>
              </p:cNvSpPr>
              <p:nvPr/>
            </p:nvSpPr>
            <p:spPr bwMode="auto">
              <a:xfrm>
                <a:off x="4376" y="722"/>
                <a:ext cx="476" cy="68"/>
              </a:xfrm>
              <a:custGeom>
                <a:avLst/>
                <a:gdLst>
                  <a:gd name="T0" fmla="*/ 0 w 21598"/>
                  <a:gd name="T1" fmla="*/ 0 h 21600"/>
                  <a:gd name="T2" fmla="*/ 0 w 21598"/>
                  <a:gd name="T3" fmla="*/ 0 h 21600"/>
                  <a:gd name="T4" fmla="*/ 0 w 21598"/>
                  <a:gd name="T5" fmla="*/ 0 h 21600"/>
                  <a:gd name="T6" fmla="*/ 0 60000 65536"/>
                  <a:gd name="T7" fmla="*/ 0 60000 65536"/>
                  <a:gd name="T8" fmla="*/ 0 60000 65536"/>
                  <a:gd name="T9" fmla="*/ 0 w 21598"/>
                  <a:gd name="T10" fmla="*/ 0 h 21600"/>
                  <a:gd name="T11" fmla="*/ 21598 w 21598"/>
                  <a:gd name="T12" fmla="*/ 21600 h 21600"/>
                </a:gdLst>
                <a:ahLst/>
                <a:cxnLst>
                  <a:cxn ang="T6">
                    <a:pos x="T0" y="T1"/>
                  </a:cxn>
                  <a:cxn ang="T7">
                    <a:pos x="T2" y="T3"/>
                  </a:cxn>
                  <a:cxn ang="T8">
                    <a:pos x="T4" y="T5"/>
                  </a:cxn>
                </a:cxnLst>
                <a:rect l="T9" t="T10" r="T11" b="T12"/>
                <a:pathLst>
                  <a:path w="21598" h="21600" fill="none" extrusionOk="0">
                    <a:moveTo>
                      <a:pt x="0" y="21280"/>
                    </a:moveTo>
                    <a:cubicBezTo>
                      <a:pt x="174" y="9494"/>
                      <a:pt x="9765" y="24"/>
                      <a:pt x="21553" y="0"/>
                    </a:cubicBezTo>
                  </a:path>
                  <a:path w="21598" h="21600" stroke="0" extrusionOk="0">
                    <a:moveTo>
                      <a:pt x="0" y="21280"/>
                    </a:moveTo>
                    <a:cubicBezTo>
                      <a:pt x="174" y="9494"/>
                      <a:pt x="9765" y="24"/>
                      <a:pt x="21553" y="0"/>
                    </a:cubicBezTo>
                    <a:lnTo>
                      <a:pt x="21598" y="21600"/>
                    </a:lnTo>
                    <a:lnTo>
                      <a:pt x="0" y="2128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78" name="Arc 20">
                <a:extLst>
                  <a:ext uri="{FF2B5EF4-FFF2-40B4-BE49-F238E27FC236}">
                    <a16:creationId xmlns:a16="http://schemas.microsoft.com/office/drawing/2014/main" id="{94A4A4FC-8719-0044-91DA-4841165517E1}"/>
                  </a:ext>
                </a:extLst>
              </p:cNvPr>
              <p:cNvSpPr>
                <a:spLocks/>
              </p:cNvSpPr>
              <p:nvPr/>
            </p:nvSpPr>
            <p:spPr bwMode="auto">
              <a:xfrm>
                <a:off x="3889" y="774"/>
                <a:ext cx="478" cy="69"/>
              </a:xfrm>
              <a:custGeom>
                <a:avLst/>
                <a:gdLst>
                  <a:gd name="T0" fmla="*/ 0 w 21646"/>
                  <a:gd name="T1" fmla="*/ 0 h 21920"/>
                  <a:gd name="T2" fmla="*/ 0 w 21646"/>
                  <a:gd name="T3" fmla="*/ 0 h 21920"/>
                  <a:gd name="T4" fmla="*/ 0 w 21646"/>
                  <a:gd name="T5" fmla="*/ 0 h 21920"/>
                  <a:gd name="T6" fmla="*/ 0 60000 65536"/>
                  <a:gd name="T7" fmla="*/ 0 60000 65536"/>
                  <a:gd name="T8" fmla="*/ 0 60000 65536"/>
                  <a:gd name="T9" fmla="*/ 0 w 21646"/>
                  <a:gd name="T10" fmla="*/ 0 h 21920"/>
                  <a:gd name="T11" fmla="*/ 21646 w 21646"/>
                  <a:gd name="T12" fmla="*/ 21920 h 21920"/>
                </a:gdLst>
                <a:ahLst/>
                <a:cxnLst>
                  <a:cxn ang="T6">
                    <a:pos x="T0" y="T1"/>
                  </a:cxn>
                  <a:cxn ang="T7">
                    <a:pos x="T2" y="T3"/>
                  </a:cxn>
                  <a:cxn ang="T8">
                    <a:pos x="T4" y="T5"/>
                  </a:cxn>
                </a:cxnLst>
                <a:rect l="T9" t="T10" r="T11" b="T12"/>
                <a:pathLst>
                  <a:path w="21646" h="21920" fill="none" extrusionOk="0">
                    <a:moveTo>
                      <a:pt x="21643" y="0"/>
                    </a:moveTo>
                    <a:cubicBezTo>
                      <a:pt x="21645" y="106"/>
                      <a:pt x="21646" y="213"/>
                      <a:pt x="21646" y="320"/>
                    </a:cubicBezTo>
                    <a:cubicBezTo>
                      <a:pt x="21646" y="12249"/>
                      <a:pt x="11975" y="21920"/>
                      <a:pt x="46" y="21920"/>
                    </a:cubicBezTo>
                    <a:cubicBezTo>
                      <a:pt x="30" y="21920"/>
                      <a:pt x="15" y="21919"/>
                      <a:pt x="0" y="21919"/>
                    </a:cubicBezTo>
                  </a:path>
                  <a:path w="21646" h="21920" stroke="0" extrusionOk="0">
                    <a:moveTo>
                      <a:pt x="21643" y="0"/>
                    </a:moveTo>
                    <a:cubicBezTo>
                      <a:pt x="21645" y="106"/>
                      <a:pt x="21646" y="213"/>
                      <a:pt x="21646" y="320"/>
                    </a:cubicBezTo>
                    <a:cubicBezTo>
                      <a:pt x="21646" y="12249"/>
                      <a:pt x="11975" y="21920"/>
                      <a:pt x="46" y="21920"/>
                    </a:cubicBezTo>
                    <a:cubicBezTo>
                      <a:pt x="30" y="21920"/>
                      <a:pt x="15" y="21919"/>
                      <a:pt x="0" y="21919"/>
                    </a:cubicBezTo>
                    <a:lnTo>
                      <a:pt x="46" y="320"/>
                    </a:lnTo>
                    <a:lnTo>
                      <a:pt x="21643"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9972" name="Line 21">
              <a:extLst>
                <a:ext uri="{FF2B5EF4-FFF2-40B4-BE49-F238E27FC236}">
                  <a16:creationId xmlns:a16="http://schemas.microsoft.com/office/drawing/2014/main" id="{922BA021-35FE-EB42-938E-A3CD6618553E}"/>
                </a:ext>
              </a:extLst>
            </p:cNvPr>
            <p:cNvSpPr>
              <a:spLocks noChangeShapeType="1"/>
            </p:cNvSpPr>
            <p:nvPr/>
          </p:nvSpPr>
          <p:spPr bwMode="auto">
            <a:xfrm>
              <a:off x="3889" y="850"/>
              <a:ext cx="0" cy="11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73" name="Line 22">
              <a:extLst>
                <a:ext uri="{FF2B5EF4-FFF2-40B4-BE49-F238E27FC236}">
                  <a16:creationId xmlns:a16="http://schemas.microsoft.com/office/drawing/2014/main" id="{27B63362-04CE-FA40-B9BC-C9C976F44F67}"/>
                </a:ext>
              </a:extLst>
            </p:cNvPr>
            <p:cNvSpPr>
              <a:spLocks noChangeShapeType="1"/>
            </p:cNvSpPr>
            <p:nvPr/>
          </p:nvSpPr>
          <p:spPr bwMode="auto">
            <a:xfrm>
              <a:off x="4851" y="721"/>
              <a:ext cx="0" cy="11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9974" name="Group 23">
              <a:extLst>
                <a:ext uri="{FF2B5EF4-FFF2-40B4-BE49-F238E27FC236}">
                  <a16:creationId xmlns:a16="http://schemas.microsoft.com/office/drawing/2014/main" id="{E04C621E-FB5C-074B-AD88-DD5663C76A04}"/>
                </a:ext>
              </a:extLst>
            </p:cNvPr>
            <p:cNvGrpSpPr>
              <a:grpSpLocks/>
            </p:cNvGrpSpPr>
            <p:nvPr/>
          </p:nvGrpSpPr>
          <p:grpSpPr bwMode="auto">
            <a:xfrm>
              <a:off x="3889" y="1844"/>
              <a:ext cx="963" cy="121"/>
              <a:chOff x="3889" y="1844"/>
              <a:chExt cx="963" cy="121"/>
            </a:xfrm>
          </p:grpSpPr>
          <p:sp>
            <p:nvSpPr>
              <p:cNvPr id="39975" name="Arc 24">
                <a:extLst>
                  <a:ext uri="{FF2B5EF4-FFF2-40B4-BE49-F238E27FC236}">
                    <a16:creationId xmlns:a16="http://schemas.microsoft.com/office/drawing/2014/main" id="{F44ADDD9-69FB-6543-BBFF-3B1AE7B5DAF7}"/>
                  </a:ext>
                </a:extLst>
              </p:cNvPr>
              <p:cNvSpPr>
                <a:spLocks/>
              </p:cNvSpPr>
              <p:nvPr/>
            </p:nvSpPr>
            <p:spPr bwMode="auto">
              <a:xfrm>
                <a:off x="4376" y="1844"/>
                <a:ext cx="476" cy="68"/>
              </a:xfrm>
              <a:custGeom>
                <a:avLst/>
                <a:gdLst>
                  <a:gd name="T0" fmla="*/ 0 w 21598"/>
                  <a:gd name="T1" fmla="*/ 0 h 21600"/>
                  <a:gd name="T2" fmla="*/ 0 w 21598"/>
                  <a:gd name="T3" fmla="*/ 0 h 21600"/>
                  <a:gd name="T4" fmla="*/ 0 w 21598"/>
                  <a:gd name="T5" fmla="*/ 0 h 21600"/>
                  <a:gd name="T6" fmla="*/ 0 60000 65536"/>
                  <a:gd name="T7" fmla="*/ 0 60000 65536"/>
                  <a:gd name="T8" fmla="*/ 0 60000 65536"/>
                  <a:gd name="T9" fmla="*/ 0 w 21598"/>
                  <a:gd name="T10" fmla="*/ 0 h 21600"/>
                  <a:gd name="T11" fmla="*/ 21598 w 21598"/>
                  <a:gd name="T12" fmla="*/ 21600 h 21600"/>
                </a:gdLst>
                <a:ahLst/>
                <a:cxnLst>
                  <a:cxn ang="T6">
                    <a:pos x="T0" y="T1"/>
                  </a:cxn>
                  <a:cxn ang="T7">
                    <a:pos x="T2" y="T3"/>
                  </a:cxn>
                  <a:cxn ang="T8">
                    <a:pos x="T4" y="T5"/>
                  </a:cxn>
                </a:cxnLst>
                <a:rect l="T9" t="T10" r="T11" b="T12"/>
                <a:pathLst>
                  <a:path w="21598" h="21600" fill="none" extrusionOk="0">
                    <a:moveTo>
                      <a:pt x="0" y="21280"/>
                    </a:moveTo>
                    <a:cubicBezTo>
                      <a:pt x="174" y="9494"/>
                      <a:pt x="9765" y="24"/>
                      <a:pt x="21553" y="0"/>
                    </a:cubicBezTo>
                  </a:path>
                  <a:path w="21598" h="21600" stroke="0" extrusionOk="0">
                    <a:moveTo>
                      <a:pt x="0" y="21280"/>
                    </a:moveTo>
                    <a:cubicBezTo>
                      <a:pt x="174" y="9494"/>
                      <a:pt x="9765" y="24"/>
                      <a:pt x="21553" y="0"/>
                    </a:cubicBezTo>
                    <a:lnTo>
                      <a:pt x="21598" y="21600"/>
                    </a:lnTo>
                    <a:lnTo>
                      <a:pt x="0" y="2128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76" name="Arc 25">
                <a:extLst>
                  <a:ext uri="{FF2B5EF4-FFF2-40B4-BE49-F238E27FC236}">
                    <a16:creationId xmlns:a16="http://schemas.microsoft.com/office/drawing/2014/main" id="{838BB9C5-32E8-054B-AF8C-B84D210713D9}"/>
                  </a:ext>
                </a:extLst>
              </p:cNvPr>
              <p:cNvSpPr>
                <a:spLocks/>
              </p:cNvSpPr>
              <p:nvPr/>
            </p:nvSpPr>
            <p:spPr bwMode="auto">
              <a:xfrm>
                <a:off x="3889" y="1896"/>
                <a:ext cx="478" cy="69"/>
              </a:xfrm>
              <a:custGeom>
                <a:avLst/>
                <a:gdLst>
                  <a:gd name="T0" fmla="*/ 0 w 21646"/>
                  <a:gd name="T1" fmla="*/ 0 h 21920"/>
                  <a:gd name="T2" fmla="*/ 0 w 21646"/>
                  <a:gd name="T3" fmla="*/ 0 h 21920"/>
                  <a:gd name="T4" fmla="*/ 0 w 21646"/>
                  <a:gd name="T5" fmla="*/ 0 h 21920"/>
                  <a:gd name="T6" fmla="*/ 0 60000 65536"/>
                  <a:gd name="T7" fmla="*/ 0 60000 65536"/>
                  <a:gd name="T8" fmla="*/ 0 60000 65536"/>
                  <a:gd name="T9" fmla="*/ 0 w 21646"/>
                  <a:gd name="T10" fmla="*/ 0 h 21920"/>
                  <a:gd name="T11" fmla="*/ 21646 w 21646"/>
                  <a:gd name="T12" fmla="*/ 21920 h 21920"/>
                </a:gdLst>
                <a:ahLst/>
                <a:cxnLst>
                  <a:cxn ang="T6">
                    <a:pos x="T0" y="T1"/>
                  </a:cxn>
                  <a:cxn ang="T7">
                    <a:pos x="T2" y="T3"/>
                  </a:cxn>
                  <a:cxn ang="T8">
                    <a:pos x="T4" y="T5"/>
                  </a:cxn>
                </a:cxnLst>
                <a:rect l="T9" t="T10" r="T11" b="T12"/>
                <a:pathLst>
                  <a:path w="21646" h="21920" fill="none" extrusionOk="0">
                    <a:moveTo>
                      <a:pt x="21643" y="0"/>
                    </a:moveTo>
                    <a:cubicBezTo>
                      <a:pt x="21645" y="106"/>
                      <a:pt x="21646" y="213"/>
                      <a:pt x="21646" y="320"/>
                    </a:cubicBezTo>
                    <a:cubicBezTo>
                      <a:pt x="21646" y="12249"/>
                      <a:pt x="11975" y="21920"/>
                      <a:pt x="46" y="21920"/>
                    </a:cubicBezTo>
                    <a:cubicBezTo>
                      <a:pt x="30" y="21920"/>
                      <a:pt x="15" y="21919"/>
                      <a:pt x="0" y="21919"/>
                    </a:cubicBezTo>
                  </a:path>
                  <a:path w="21646" h="21920" stroke="0" extrusionOk="0">
                    <a:moveTo>
                      <a:pt x="21643" y="0"/>
                    </a:moveTo>
                    <a:cubicBezTo>
                      <a:pt x="21645" y="106"/>
                      <a:pt x="21646" y="213"/>
                      <a:pt x="21646" y="320"/>
                    </a:cubicBezTo>
                    <a:cubicBezTo>
                      <a:pt x="21646" y="12249"/>
                      <a:pt x="11975" y="21920"/>
                      <a:pt x="46" y="21920"/>
                    </a:cubicBezTo>
                    <a:cubicBezTo>
                      <a:pt x="30" y="21920"/>
                      <a:pt x="15" y="21919"/>
                      <a:pt x="0" y="21919"/>
                    </a:cubicBezTo>
                    <a:lnTo>
                      <a:pt x="46" y="320"/>
                    </a:lnTo>
                    <a:lnTo>
                      <a:pt x="21643"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39953" name="Line 26">
            <a:extLst>
              <a:ext uri="{FF2B5EF4-FFF2-40B4-BE49-F238E27FC236}">
                <a16:creationId xmlns:a16="http://schemas.microsoft.com/office/drawing/2014/main" id="{50F03D15-7C39-A348-9F5B-58B25A11132A}"/>
              </a:ext>
            </a:extLst>
          </p:cNvPr>
          <p:cNvSpPr>
            <a:spLocks noChangeShapeType="1"/>
          </p:cNvSpPr>
          <p:nvPr/>
        </p:nvSpPr>
        <p:spPr bwMode="auto">
          <a:xfrm>
            <a:off x="1544638" y="3729038"/>
            <a:ext cx="15144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54" name="Line 27">
            <a:extLst>
              <a:ext uri="{FF2B5EF4-FFF2-40B4-BE49-F238E27FC236}">
                <a16:creationId xmlns:a16="http://schemas.microsoft.com/office/drawing/2014/main" id="{09C5B2D1-5232-6D44-86F6-E568509DBB8D}"/>
              </a:ext>
            </a:extLst>
          </p:cNvPr>
          <p:cNvSpPr>
            <a:spLocks noChangeShapeType="1"/>
          </p:cNvSpPr>
          <p:nvPr/>
        </p:nvSpPr>
        <p:spPr bwMode="auto">
          <a:xfrm>
            <a:off x="1544638" y="5254625"/>
            <a:ext cx="15144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 name="Group 44">
            <a:extLst>
              <a:ext uri="{FF2B5EF4-FFF2-40B4-BE49-F238E27FC236}">
                <a16:creationId xmlns:a16="http://schemas.microsoft.com/office/drawing/2014/main" id="{215A65B6-88B0-4E43-8BCB-F957865579FA}"/>
              </a:ext>
            </a:extLst>
          </p:cNvPr>
          <p:cNvGrpSpPr>
            <a:grpSpLocks/>
          </p:cNvGrpSpPr>
          <p:nvPr/>
        </p:nvGrpSpPr>
        <p:grpSpPr bwMode="auto">
          <a:xfrm>
            <a:off x="1371600" y="1204913"/>
            <a:ext cx="3352800" cy="457200"/>
            <a:chOff x="864" y="759"/>
            <a:chExt cx="2112" cy="288"/>
          </a:xfrm>
        </p:grpSpPr>
        <p:sp>
          <p:nvSpPr>
            <p:cNvPr id="39969" name="Text Box 28">
              <a:extLst>
                <a:ext uri="{FF2B5EF4-FFF2-40B4-BE49-F238E27FC236}">
                  <a16:creationId xmlns:a16="http://schemas.microsoft.com/office/drawing/2014/main" id="{4A59EE8C-2F6D-B145-A5A0-D597037A8ACA}"/>
                </a:ext>
              </a:extLst>
            </p:cNvPr>
            <p:cNvSpPr txBox="1">
              <a:spLocks noChangeArrowheads="1"/>
            </p:cNvSpPr>
            <p:nvPr/>
          </p:nvSpPr>
          <p:spPr bwMode="auto">
            <a:xfrm>
              <a:off x="1008" y="759"/>
              <a:ext cx="19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r>
                <a:rPr lang="en-US" altLang="en-US" sz="1800">
                  <a:solidFill>
                    <a:srgbClr val="CC0000"/>
                  </a:solidFill>
                </a:rPr>
                <a:t>Addr assigned at compile time</a:t>
              </a:r>
            </a:p>
          </p:txBody>
        </p:sp>
        <p:sp>
          <p:nvSpPr>
            <p:cNvPr id="39970" name="Line 29">
              <a:extLst>
                <a:ext uri="{FF2B5EF4-FFF2-40B4-BE49-F238E27FC236}">
                  <a16:creationId xmlns:a16="http://schemas.microsoft.com/office/drawing/2014/main" id="{F4171D6A-2601-9F4A-AE79-A660B42C99A2}"/>
                </a:ext>
              </a:extLst>
            </p:cNvPr>
            <p:cNvSpPr>
              <a:spLocks noChangeShapeType="1"/>
            </p:cNvSpPr>
            <p:nvPr/>
          </p:nvSpPr>
          <p:spPr bwMode="auto">
            <a:xfrm flipH="1">
              <a:off x="864" y="903"/>
              <a:ext cx="144" cy="144"/>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94974" name="Rectangle 30">
            <a:extLst>
              <a:ext uri="{FF2B5EF4-FFF2-40B4-BE49-F238E27FC236}">
                <a16:creationId xmlns:a16="http://schemas.microsoft.com/office/drawing/2014/main" id="{0E878CB9-20B9-2243-9EBE-255CDA5BBE61}"/>
              </a:ext>
            </a:extLst>
          </p:cNvPr>
          <p:cNvSpPr>
            <a:spLocks noChangeArrowheads="1"/>
          </p:cNvSpPr>
          <p:nvPr/>
        </p:nvSpPr>
        <p:spPr bwMode="auto">
          <a:xfrm>
            <a:off x="6254750" y="1204913"/>
            <a:ext cx="16827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90000"/>
              </a:lnSpc>
            </a:pPr>
            <a:r>
              <a:rPr lang="en-US" altLang="en-US" sz="1800">
                <a:latin typeface="Courier New" panose="02070309020205020404" pitchFamily="49" charset="0"/>
              </a:rPr>
              <a:t>int x, y;</a:t>
            </a:r>
          </a:p>
          <a:p>
            <a:pPr>
              <a:lnSpc>
                <a:spcPct val="90000"/>
              </a:lnSpc>
            </a:pPr>
            <a:r>
              <a:rPr lang="en-US" altLang="en-US" sz="1800">
                <a:latin typeface="Courier New" panose="02070309020205020404" pitchFamily="49" charset="0"/>
              </a:rPr>
              <a:t>y = x + 37;</a:t>
            </a:r>
          </a:p>
          <a:p>
            <a:pPr>
              <a:lnSpc>
                <a:spcPct val="90000"/>
              </a:lnSpc>
            </a:pPr>
            <a:endParaRPr lang="en-US" altLang="en-US" sz="1800">
              <a:latin typeface="Courier New" panose="02070309020205020404" pitchFamily="49" charset="0"/>
            </a:endParaRPr>
          </a:p>
        </p:txBody>
      </p:sp>
      <p:grpSp>
        <p:nvGrpSpPr>
          <p:cNvPr id="6" name="Group 43">
            <a:extLst>
              <a:ext uri="{FF2B5EF4-FFF2-40B4-BE49-F238E27FC236}">
                <a16:creationId xmlns:a16="http://schemas.microsoft.com/office/drawing/2014/main" id="{B31F22FF-2F1F-E946-B19B-C57B745D605A}"/>
              </a:ext>
            </a:extLst>
          </p:cNvPr>
          <p:cNvGrpSpPr>
            <a:grpSpLocks/>
          </p:cNvGrpSpPr>
          <p:nvPr/>
        </p:nvGrpSpPr>
        <p:grpSpPr bwMode="auto">
          <a:xfrm>
            <a:off x="4267200" y="4267200"/>
            <a:ext cx="4668838" cy="2043113"/>
            <a:chOff x="2688" y="2688"/>
            <a:chExt cx="2941" cy="1287"/>
          </a:xfrm>
        </p:grpSpPr>
        <p:sp>
          <p:nvSpPr>
            <p:cNvPr id="39964" name="Rectangle 32">
              <a:extLst>
                <a:ext uri="{FF2B5EF4-FFF2-40B4-BE49-F238E27FC236}">
                  <a16:creationId xmlns:a16="http://schemas.microsoft.com/office/drawing/2014/main" id="{D4F62CB6-4CDD-5C41-B35A-D2FFD56895E1}"/>
                </a:ext>
              </a:extLst>
            </p:cNvPr>
            <p:cNvSpPr>
              <a:spLocks noChangeArrowheads="1"/>
            </p:cNvSpPr>
            <p:nvPr/>
          </p:nvSpPr>
          <p:spPr bwMode="auto">
            <a:xfrm>
              <a:off x="3552" y="2688"/>
              <a:ext cx="1738" cy="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60000"/>
                </a:lnSpc>
                <a:spcBef>
                  <a:spcPct val="50000"/>
                </a:spcBef>
              </a:pPr>
              <a:r>
                <a:rPr lang="en-US" altLang="en-US" sz="1800">
                  <a:latin typeface="Courier New" panose="02070309020205020404" pitchFamily="49" charset="0"/>
                </a:rPr>
                <a:t>x=0x1008</a:t>
              </a:r>
            </a:p>
            <a:p>
              <a:pPr>
                <a:lnSpc>
                  <a:spcPct val="60000"/>
                </a:lnSpc>
                <a:spcBef>
                  <a:spcPct val="50000"/>
                </a:spcBef>
              </a:pPr>
              <a:r>
                <a:rPr lang="en-US" altLang="en-US" sz="1800">
                  <a:latin typeface="Courier New" panose="02070309020205020404" pitchFamily="49" charset="0"/>
                </a:rPr>
                <a:t>y=0x100C</a:t>
              </a:r>
            </a:p>
            <a:p>
              <a:pPr>
                <a:lnSpc>
                  <a:spcPct val="60000"/>
                </a:lnSpc>
                <a:spcBef>
                  <a:spcPct val="50000"/>
                </a:spcBef>
              </a:pPr>
              <a:r>
                <a:rPr lang="en-US" altLang="en-US" sz="1800">
                  <a:latin typeface="Courier New" panose="02070309020205020404" pitchFamily="49" charset="0"/>
                </a:rPr>
                <a:t>lw	$t0, x($0)</a:t>
              </a:r>
            </a:p>
            <a:p>
              <a:pPr>
                <a:lnSpc>
                  <a:spcPct val="60000"/>
                </a:lnSpc>
                <a:spcBef>
                  <a:spcPct val="50000"/>
                </a:spcBef>
              </a:pPr>
              <a:r>
                <a:rPr lang="en-US" altLang="en-US" sz="1800">
                  <a:latin typeface="Courier New" panose="02070309020205020404" pitchFamily="49" charset="0"/>
                </a:rPr>
                <a:t>addiu	$t0, $t0, 37</a:t>
              </a:r>
            </a:p>
            <a:p>
              <a:pPr>
                <a:lnSpc>
                  <a:spcPct val="60000"/>
                </a:lnSpc>
                <a:spcBef>
                  <a:spcPct val="50000"/>
                </a:spcBef>
              </a:pPr>
              <a:r>
                <a:rPr lang="en-US" altLang="en-US" sz="1800">
                  <a:latin typeface="Courier New" panose="02070309020205020404" pitchFamily="49" charset="0"/>
                </a:rPr>
                <a:t>sw	$t0, y</a:t>
              </a:r>
            </a:p>
          </p:txBody>
        </p:sp>
        <p:sp>
          <p:nvSpPr>
            <p:cNvPr id="39965" name="Rectangle 34">
              <a:extLst>
                <a:ext uri="{FF2B5EF4-FFF2-40B4-BE49-F238E27FC236}">
                  <a16:creationId xmlns:a16="http://schemas.microsoft.com/office/drawing/2014/main" id="{F53E6EBE-19C7-D143-982B-2574826C2491}"/>
                </a:ext>
              </a:extLst>
            </p:cNvPr>
            <p:cNvSpPr>
              <a:spLocks noChangeArrowheads="1"/>
            </p:cNvSpPr>
            <p:nvPr/>
          </p:nvSpPr>
          <p:spPr bwMode="auto">
            <a:xfrm>
              <a:off x="2688" y="2736"/>
              <a:ext cx="711"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lnSpc>
                  <a:spcPct val="90000"/>
                </a:lnSpc>
              </a:pPr>
              <a:r>
                <a:rPr lang="en-US" altLang="en-US" sz="1800"/>
                <a:t>or, more</a:t>
              </a:r>
            </a:p>
            <a:p>
              <a:pPr algn="ctr">
                <a:lnSpc>
                  <a:spcPct val="90000"/>
                </a:lnSpc>
              </a:pPr>
              <a:r>
                <a:rPr lang="en-US" altLang="en-US" sz="1800"/>
                <a:t>humanely,</a:t>
              </a:r>
            </a:p>
            <a:p>
              <a:pPr algn="ctr">
                <a:lnSpc>
                  <a:spcPct val="90000"/>
                </a:lnSpc>
              </a:pPr>
              <a:r>
                <a:rPr lang="en-US" altLang="en-US" sz="1800"/>
                <a:t>to</a:t>
              </a:r>
            </a:p>
          </p:txBody>
        </p:sp>
        <p:sp>
          <p:nvSpPr>
            <p:cNvPr id="39966" name="Text Box 35">
              <a:extLst>
                <a:ext uri="{FF2B5EF4-FFF2-40B4-BE49-F238E27FC236}">
                  <a16:creationId xmlns:a16="http://schemas.microsoft.com/office/drawing/2014/main" id="{C4138EF0-A806-4344-BA9A-BB45260C1939}"/>
                </a:ext>
              </a:extLst>
            </p:cNvPr>
            <p:cNvSpPr txBox="1">
              <a:spLocks noChangeArrowheads="1"/>
            </p:cNvSpPr>
            <p:nvPr/>
          </p:nvSpPr>
          <p:spPr bwMode="auto">
            <a:xfrm>
              <a:off x="4032" y="3744"/>
              <a:ext cx="15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r>
                <a:rPr lang="en-US" altLang="en-US" sz="1800">
                  <a:solidFill>
                    <a:srgbClr val="CC0000"/>
                  </a:solidFill>
                </a:rPr>
                <a:t>rs defaults to Reg[0] (0)</a:t>
              </a:r>
            </a:p>
          </p:txBody>
        </p:sp>
        <p:sp>
          <p:nvSpPr>
            <p:cNvPr id="39967" name="Line 36">
              <a:extLst>
                <a:ext uri="{FF2B5EF4-FFF2-40B4-BE49-F238E27FC236}">
                  <a16:creationId xmlns:a16="http://schemas.microsoft.com/office/drawing/2014/main" id="{EF61B5E3-CF91-464B-B619-D3F1F86B8605}"/>
                </a:ext>
              </a:extLst>
            </p:cNvPr>
            <p:cNvSpPr>
              <a:spLocks noChangeShapeType="1"/>
            </p:cNvSpPr>
            <p:nvPr/>
          </p:nvSpPr>
          <p:spPr bwMode="auto">
            <a:xfrm flipH="1" flipV="1">
              <a:off x="4752" y="3552"/>
              <a:ext cx="432" cy="192"/>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68" name="Freeform 37">
              <a:extLst>
                <a:ext uri="{FF2B5EF4-FFF2-40B4-BE49-F238E27FC236}">
                  <a16:creationId xmlns:a16="http://schemas.microsoft.com/office/drawing/2014/main" id="{C6F02303-9B82-C443-8875-3854B28F8D31}"/>
                </a:ext>
              </a:extLst>
            </p:cNvPr>
            <p:cNvSpPr>
              <a:spLocks/>
            </p:cNvSpPr>
            <p:nvPr/>
          </p:nvSpPr>
          <p:spPr bwMode="auto">
            <a:xfrm>
              <a:off x="5040" y="3056"/>
              <a:ext cx="368" cy="688"/>
            </a:xfrm>
            <a:custGeom>
              <a:avLst/>
              <a:gdLst>
                <a:gd name="T0" fmla="*/ 1 w 848"/>
                <a:gd name="T1" fmla="*/ 688 h 688"/>
                <a:gd name="T2" fmla="*/ 1 w 848"/>
                <a:gd name="T3" fmla="*/ 448 h 688"/>
                <a:gd name="T4" fmla="*/ 1 w 848"/>
                <a:gd name="T5" fmla="*/ 64 h 688"/>
                <a:gd name="T6" fmla="*/ 0 w 848"/>
                <a:gd name="T7" fmla="*/ 64 h 688"/>
                <a:gd name="T8" fmla="*/ 0 60000 65536"/>
                <a:gd name="T9" fmla="*/ 0 60000 65536"/>
                <a:gd name="T10" fmla="*/ 0 60000 65536"/>
                <a:gd name="T11" fmla="*/ 0 60000 65536"/>
                <a:gd name="T12" fmla="*/ 0 w 848"/>
                <a:gd name="T13" fmla="*/ 0 h 688"/>
                <a:gd name="T14" fmla="*/ 848 w 848"/>
                <a:gd name="T15" fmla="*/ 688 h 688"/>
              </a:gdLst>
              <a:ahLst/>
              <a:cxnLst>
                <a:cxn ang="T8">
                  <a:pos x="T0" y="T1"/>
                </a:cxn>
                <a:cxn ang="T9">
                  <a:pos x="T2" y="T3"/>
                </a:cxn>
                <a:cxn ang="T10">
                  <a:pos x="T4" y="T5"/>
                </a:cxn>
                <a:cxn ang="T11">
                  <a:pos x="T6" y="T7"/>
                </a:cxn>
              </a:cxnLst>
              <a:rect l="T12" t="T13" r="T14" b="T15"/>
              <a:pathLst>
                <a:path w="848" h="688">
                  <a:moveTo>
                    <a:pt x="672" y="688"/>
                  </a:moveTo>
                  <a:cubicBezTo>
                    <a:pt x="716" y="620"/>
                    <a:pt x="760" y="552"/>
                    <a:pt x="768" y="448"/>
                  </a:cubicBezTo>
                  <a:cubicBezTo>
                    <a:pt x="776" y="344"/>
                    <a:pt x="848" y="128"/>
                    <a:pt x="720" y="64"/>
                  </a:cubicBezTo>
                  <a:cubicBezTo>
                    <a:pt x="592" y="0"/>
                    <a:pt x="296" y="32"/>
                    <a:pt x="0" y="64"/>
                  </a:cubicBezTo>
                </a:path>
              </a:pathLst>
            </a:custGeom>
            <a:noFill/>
            <a:ln w="952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 name="Group 42">
            <a:extLst>
              <a:ext uri="{FF2B5EF4-FFF2-40B4-BE49-F238E27FC236}">
                <a16:creationId xmlns:a16="http://schemas.microsoft.com/office/drawing/2014/main" id="{4B18EAB6-8B8A-0C4C-91C9-BB9845788047}"/>
              </a:ext>
            </a:extLst>
          </p:cNvPr>
          <p:cNvGrpSpPr>
            <a:grpSpLocks/>
          </p:cNvGrpSpPr>
          <p:nvPr/>
        </p:nvGrpSpPr>
        <p:grpSpPr bwMode="auto">
          <a:xfrm>
            <a:off x="4267200" y="2035175"/>
            <a:ext cx="5008563" cy="1874838"/>
            <a:chOff x="2688" y="1282"/>
            <a:chExt cx="3155" cy="1181"/>
          </a:xfrm>
        </p:grpSpPr>
        <p:sp>
          <p:nvSpPr>
            <p:cNvPr id="39960" name="Rectangle 31">
              <a:extLst>
                <a:ext uri="{FF2B5EF4-FFF2-40B4-BE49-F238E27FC236}">
                  <a16:creationId xmlns:a16="http://schemas.microsoft.com/office/drawing/2014/main" id="{39D17C99-EC84-4D45-BE2C-4C34A859AC81}"/>
                </a:ext>
              </a:extLst>
            </p:cNvPr>
            <p:cNvSpPr>
              <a:spLocks noChangeArrowheads="1"/>
            </p:cNvSpPr>
            <p:nvPr/>
          </p:nvSpPr>
          <p:spPr bwMode="auto">
            <a:xfrm>
              <a:off x="3552" y="1906"/>
              <a:ext cx="2257"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60000"/>
                </a:lnSpc>
                <a:spcBef>
                  <a:spcPct val="50000"/>
                </a:spcBef>
              </a:pPr>
              <a:r>
                <a:rPr lang="en-US" altLang="en-US" sz="1800">
                  <a:latin typeface="Courier New" panose="02070309020205020404" pitchFamily="49" charset="0"/>
                </a:rPr>
                <a:t>lw 	$t0, 0x1008($0)</a:t>
              </a:r>
            </a:p>
            <a:p>
              <a:pPr>
                <a:lnSpc>
                  <a:spcPct val="60000"/>
                </a:lnSpc>
                <a:spcBef>
                  <a:spcPct val="50000"/>
                </a:spcBef>
              </a:pPr>
              <a:r>
                <a:rPr lang="en-US" altLang="en-US" sz="1800">
                  <a:latin typeface="Courier New" panose="02070309020205020404" pitchFamily="49" charset="0"/>
                </a:rPr>
                <a:t>addiu	$t0, $t0, 37</a:t>
              </a:r>
            </a:p>
            <a:p>
              <a:pPr>
                <a:lnSpc>
                  <a:spcPct val="60000"/>
                </a:lnSpc>
                <a:spcBef>
                  <a:spcPct val="50000"/>
                </a:spcBef>
              </a:pPr>
              <a:r>
                <a:rPr lang="en-US" altLang="en-US" sz="1800">
                  <a:latin typeface="Courier New" panose="02070309020205020404" pitchFamily="49" charset="0"/>
                </a:rPr>
                <a:t>sw	$t0, 0x100C($0)</a:t>
              </a:r>
            </a:p>
          </p:txBody>
        </p:sp>
        <p:sp>
          <p:nvSpPr>
            <p:cNvPr id="39961" name="Rectangle 33">
              <a:extLst>
                <a:ext uri="{FF2B5EF4-FFF2-40B4-BE49-F238E27FC236}">
                  <a16:creationId xmlns:a16="http://schemas.microsoft.com/office/drawing/2014/main" id="{ECB2DA7B-59B1-694C-8A17-C4F4D1BF0335}"/>
                </a:ext>
              </a:extLst>
            </p:cNvPr>
            <p:cNvSpPr>
              <a:spLocks noChangeArrowheads="1"/>
            </p:cNvSpPr>
            <p:nvPr/>
          </p:nvSpPr>
          <p:spPr bwMode="auto">
            <a:xfrm>
              <a:off x="2688" y="1977"/>
              <a:ext cx="76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lnSpc>
                  <a:spcPct val="90000"/>
                </a:lnSpc>
              </a:pPr>
              <a:r>
                <a:rPr lang="en-US" altLang="en-US" sz="1800"/>
                <a:t>translates</a:t>
              </a:r>
            </a:p>
            <a:p>
              <a:pPr algn="ctr">
                <a:lnSpc>
                  <a:spcPct val="90000"/>
                </a:lnSpc>
              </a:pPr>
              <a:r>
                <a:rPr lang="en-US" altLang="en-US" sz="1800"/>
                <a:t>to</a:t>
              </a:r>
            </a:p>
          </p:txBody>
        </p:sp>
        <p:sp>
          <p:nvSpPr>
            <p:cNvPr id="39962" name="Text Box 38">
              <a:extLst>
                <a:ext uri="{FF2B5EF4-FFF2-40B4-BE49-F238E27FC236}">
                  <a16:creationId xmlns:a16="http://schemas.microsoft.com/office/drawing/2014/main" id="{9D29CCE3-DDF8-E740-B11F-A149F7A2DA1E}"/>
                </a:ext>
              </a:extLst>
            </p:cNvPr>
            <p:cNvSpPr txBox="1">
              <a:spLocks noChangeArrowheads="1"/>
            </p:cNvSpPr>
            <p:nvPr/>
          </p:nvSpPr>
          <p:spPr bwMode="auto">
            <a:xfrm>
              <a:off x="4128" y="1296"/>
              <a:ext cx="171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r>
                <a:rPr lang="en-US" altLang="en-US" sz="1600" b="0">
                  <a:solidFill>
                    <a:srgbClr val="CC0000"/>
                  </a:solidFill>
                </a:rPr>
                <a:t>Compilation approach:</a:t>
              </a:r>
            </a:p>
            <a:p>
              <a:r>
                <a:rPr lang="en-US" altLang="en-US" sz="1600" b="0">
                  <a:solidFill>
                    <a:srgbClr val="CC0000"/>
                  </a:solidFill>
                </a:rPr>
                <a:t>LOAD, COMPUTE, STORE</a:t>
              </a:r>
            </a:p>
          </p:txBody>
        </p:sp>
        <p:sp>
          <p:nvSpPr>
            <p:cNvPr id="39963" name="AutoShape 41">
              <a:extLst>
                <a:ext uri="{FF2B5EF4-FFF2-40B4-BE49-F238E27FC236}">
                  <a16:creationId xmlns:a16="http://schemas.microsoft.com/office/drawing/2014/main" id="{24DF142E-F398-4A46-BBAB-DF55499D47C9}"/>
                </a:ext>
              </a:extLst>
            </p:cNvPr>
            <p:cNvSpPr>
              <a:spLocks noChangeArrowheads="1"/>
            </p:cNvSpPr>
            <p:nvPr/>
          </p:nvSpPr>
          <p:spPr bwMode="auto">
            <a:xfrm rot="-36088">
              <a:off x="3788" y="1282"/>
              <a:ext cx="340" cy="417"/>
            </a:xfrm>
            <a:prstGeom prst="downArrow">
              <a:avLst>
                <a:gd name="adj1" fmla="val 49704"/>
                <a:gd name="adj2" fmla="val 44732"/>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a:p>
          </p:txBody>
        </p:sp>
      </p:grpSp>
      <p:sp>
        <p:nvSpPr>
          <p:cNvPr id="39959" name="Slide Number Placeholder 1">
            <a:extLst>
              <a:ext uri="{FF2B5EF4-FFF2-40B4-BE49-F238E27FC236}">
                <a16:creationId xmlns:a16="http://schemas.microsoft.com/office/drawing/2014/main" id="{C3CF1960-943E-5F47-AAB3-053CBDFBA07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fld id="{7004B6C7-5D27-D64A-A923-5BEA75297D59}" type="slidenum">
              <a:rPr lang="en-US" altLang="en-US" sz="1400">
                <a:latin typeface="Arial Narrow" panose="020B0604020202020204" pitchFamily="34" charset="0"/>
              </a:rPr>
              <a:pPr/>
              <a:t>18</a:t>
            </a:fld>
            <a:endParaRPr lang="en-US" altLang="en-US" sz="1400">
              <a:latin typeface="Arial Narrow"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49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7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C00975E2-E8CA-884B-B70E-A05557F61FBA}"/>
              </a:ext>
            </a:extLst>
          </p:cNvPr>
          <p:cNvSpPr>
            <a:spLocks noGrp="1" noChangeArrowheads="1"/>
          </p:cNvSpPr>
          <p:nvPr>
            <p:ph type="title"/>
          </p:nvPr>
        </p:nvSpPr>
        <p:spPr/>
        <p:txBody>
          <a:bodyPr/>
          <a:lstStyle/>
          <a:p>
            <a:r>
              <a:rPr lang="en-US" altLang="en-US">
                <a:ea typeface="ＭＳ Ｐゴシック" panose="020B0600070205080204" pitchFamily="34" charset="-128"/>
                <a:sym typeface="Symbol" pitchFamily="2" charset="2"/>
              </a:rPr>
              <a:t>MIPS Branch Instructions</a:t>
            </a:r>
          </a:p>
        </p:txBody>
      </p:sp>
      <p:grpSp>
        <p:nvGrpSpPr>
          <p:cNvPr id="41986" name="Group 67">
            <a:extLst>
              <a:ext uri="{FF2B5EF4-FFF2-40B4-BE49-F238E27FC236}">
                <a16:creationId xmlns:a16="http://schemas.microsoft.com/office/drawing/2014/main" id="{D52088B1-29FA-0247-848D-337D6A39647A}"/>
              </a:ext>
            </a:extLst>
          </p:cNvPr>
          <p:cNvGrpSpPr>
            <a:grpSpLocks/>
          </p:cNvGrpSpPr>
          <p:nvPr/>
        </p:nvGrpSpPr>
        <p:grpSpPr bwMode="auto">
          <a:xfrm>
            <a:off x="4648200" y="2851150"/>
            <a:ext cx="4535488" cy="1728788"/>
            <a:chOff x="288" y="1440"/>
            <a:chExt cx="2857" cy="1089"/>
          </a:xfrm>
        </p:grpSpPr>
        <p:sp>
          <p:nvSpPr>
            <p:cNvPr id="42043" name="Rectangle 65">
              <a:extLst>
                <a:ext uri="{FF2B5EF4-FFF2-40B4-BE49-F238E27FC236}">
                  <a16:creationId xmlns:a16="http://schemas.microsoft.com/office/drawing/2014/main" id="{0343FE91-2C78-0B45-A6B1-5FC5205F94FA}"/>
                </a:ext>
              </a:extLst>
            </p:cNvPr>
            <p:cNvSpPr>
              <a:spLocks noChangeArrowheads="1"/>
            </p:cNvSpPr>
            <p:nvPr/>
          </p:nvSpPr>
          <p:spPr bwMode="auto">
            <a:xfrm>
              <a:off x="576" y="1776"/>
              <a:ext cx="2118" cy="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90000"/>
                </a:lnSpc>
              </a:pPr>
              <a:r>
                <a:rPr lang="en-US" altLang="en-US" sz="1600">
                  <a:latin typeface="Courier New" panose="02070309020205020404" pitchFamily="49" charset="0"/>
                </a:rPr>
                <a:t>if (REG[RS] != REG[RT])</a:t>
              </a:r>
            </a:p>
            <a:p>
              <a:pPr>
                <a:lnSpc>
                  <a:spcPct val="90000"/>
                </a:lnSpc>
              </a:pPr>
              <a:r>
                <a:rPr lang="en-US" altLang="en-US" sz="1600">
                  <a:latin typeface="Courier New" panose="02070309020205020404" pitchFamily="49" charset="0"/>
                </a:rPr>
                <a:t> {</a:t>
              </a:r>
              <a:br>
                <a:rPr lang="en-US" altLang="en-US" sz="1600">
                  <a:latin typeface="Courier New" panose="02070309020205020404" pitchFamily="49" charset="0"/>
                </a:rPr>
              </a:br>
              <a:r>
                <a:rPr lang="en-US" altLang="en-US" sz="1600">
                  <a:latin typeface="Courier New" panose="02070309020205020404" pitchFamily="49" charset="0"/>
                </a:rPr>
                <a:t>   PC = PC + 4 + 4*offset;</a:t>
              </a:r>
              <a:br>
                <a:rPr lang="en-US" altLang="en-US" sz="1600">
                  <a:latin typeface="Courier New" panose="02070309020205020404" pitchFamily="49" charset="0"/>
                </a:rPr>
              </a:br>
              <a:r>
                <a:rPr lang="en-US" altLang="en-US" sz="1600">
                  <a:latin typeface="Courier New" panose="02070309020205020404" pitchFamily="49" charset="0"/>
                </a:rPr>
                <a:t> }</a:t>
              </a:r>
            </a:p>
            <a:p>
              <a:pPr>
                <a:lnSpc>
                  <a:spcPct val="90000"/>
                </a:lnSpc>
              </a:pPr>
              <a:endParaRPr lang="en-US" altLang="en-US" sz="1600">
                <a:latin typeface="Courier New" panose="02070309020205020404" pitchFamily="49" charset="0"/>
              </a:endParaRPr>
            </a:p>
          </p:txBody>
        </p:sp>
        <p:sp>
          <p:nvSpPr>
            <p:cNvPr id="42044" name="Text Box 66">
              <a:extLst>
                <a:ext uri="{FF2B5EF4-FFF2-40B4-BE49-F238E27FC236}">
                  <a16:creationId xmlns:a16="http://schemas.microsoft.com/office/drawing/2014/main" id="{E6E347D4-6B4A-F542-AA55-AA878CA096CD}"/>
                </a:ext>
              </a:extLst>
            </p:cNvPr>
            <p:cNvSpPr txBox="1">
              <a:spLocks noChangeArrowheads="1"/>
            </p:cNvSpPr>
            <p:nvPr/>
          </p:nvSpPr>
          <p:spPr bwMode="auto">
            <a:xfrm>
              <a:off x="288" y="1440"/>
              <a:ext cx="28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r>
                <a:rPr lang="en-US" altLang="en-US" sz="1600">
                  <a:solidFill>
                    <a:srgbClr val="CC0000"/>
                  </a:solidFill>
                  <a:latin typeface="Courier New" panose="02070309020205020404" pitchFamily="49" charset="0"/>
                </a:rPr>
                <a:t>bne rs, rt, label</a:t>
              </a:r>
              <a:r>
                <a:rPr lang="en-US" altLang="en-US" sz="2000"/>
                <a:t>  </a:t>
              </a:r>
              <a:r>
                <a:rPr lang="en-US" altLang="en-US" sz="1800" b="0"/>
                <a:t>#  </a:t>
              </a:r>
              <a:r>
                <a:rPr lang="en-US" altLang="en-US" sz="1600" b="0"/>
                <a:t>Branch if not equal</a:t>
              </a:r>
            </a:p>
          </p:txBody>
        </p:sp>
      </p:grpSp>
      <p:grpSp>
        <p:nvGrpSpPr>
          <p:cNvPr id="41987" name="Group 68">
            <a:extLst>
              <a:ext uri="{FF2B5EF4-FFF2-40B4-BE49-F238E27FC236}">
                <a16:creationId xmlns:a16="http://schemas.microsoft.com/office/drawing/2014/main" id="{C0086B54-9A1F-0749-B441-D0F66E419C8B}"/>
              </a:ext>
            </a:extLst>
          </p:cNvPr>
          <p:cNvGrpSpPr>
            <a:grpSpLocks/>
          </p:cNvGrpSpPr>
          <p:nvPr/>
        </p:nvGrpSpPr>
        <p:grpSpPr bwMode="auto">
          <a:xfrm>
            <a:off x="381000" y="2851150"/>
            <a:ext cx="4046538" cy="1508125"/>
            <a:chOff x="288" y="1440"/>
            <a:chExt cx="2549" cy="950"/>
          </a:xfrm>
        </p:grpSpPr>
        <p:sp>
          <p:nvSpPr>
            <p:cNvPr id="42041" name="Rectangle 69">
              <a:extLst>
                <a:ext uri="{FF2B5EF4-FFF2-40B4-BE49-F238E27FC236}">
                  <a16:creationId xmlns:a16="http://schemas.microsoft.com/office/drawing/2014/main" id="{7DE2C671-72FA-DB40-BC60-3C033549B785}"/>
                </a:ext>
              </a:extLst>
            </p:cNvPr>
            <p:cNvSpPr>
              <a:spLocks noChangeArrowheads="1"/>
            </p:cNvSpPr>
            <p:nvPr/>
          </p:nvSpPr>
          <p:spPr bwMode="auto">
            <a:xfrm>
              <a:off x="576" y="1776"/>
              <a:ext cx="2118"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90000"/>
                </a:lnSpc>
              </a:pPr>
              <a:r>
                <a:rPr lang="en-US" altLang="en-US" sz="1600">
                  <a:latin typeface="Courier New" panose="02070309020205020404" pitchFamily="49" charset="0"/>
                </a:rPr>
                <a:t>if (REG[RS] == REG[RT])</a:t>
              </a:r>
            </a:p>
            <a:p>
              <a:pPr>
                <a:lnSpc>
                  <a:spcPct val="90000"/>
                </a:lnSpc>
              </a:pPr>
              <a:r>
                <a:rPr lang="en-US" altLang="en-US" sz="1600">
                  <a:latin typeface="Courier New" panose="02070309020205020404" pitchFamily="49" charset="0"/>
                </a:rPr>
                <a:t> {</a:t>
              </a:r>
              <a:br>
                <a:rPr lang="en-US" altLang="en-US" sz="1600">
                  <a:latin typeface="Courier New" panose="02070309020205020404" pitchFamily="49" charset="0"/>
                </a:rPr>
              </a:br>
              <a:r>
                <a:rPr lang="en-US" altLang="en-US" sz="1600">
                  <a:latin typeface="Courier New" panose="02070309020205020404" pitchFamily="49" charset="0"/>
                </a:rPr>
                <a:t>   PC = PC + 4 + 4*offset;</a:t>
              </a:r>
              <a:br>
                <a:rPr lang="en-US" altLang="en-US" sz="1600">
                  <a:latin typeface="Courier New" panose="02070309020205020404" pitchFamily="49" charset="0"/>
                </a:rPr>
              </a:br>
              <a:r>
                <a:rPr lang="en-US" altLang="en-US" sz="1600">
                  <a:latin typeface="Courier New" panose="02070309020205020404" pitchFamily="49" charset="0"/>
                </a:rPr>
                <a:t> }</a:t>
              </a:r>
            </a:p>
          </p:txBody>
        </p:sp>
        <p:sp>
          <p:nvSpPr>
            <p:cNvPr id="42042" name="Text Box 70">
              <a:extLst>
                <a:ext uri="{FF2B5EF4-FFF2-40B4-BE49-F238E27FC236}">
                  <a16:creationId xmlns:a16="http://schemas.microsoft.com/office/drawing/2014/main" id="{66C148FD-F5FC-2F45-B8D3-D54F79E70FF3}"/>
                </a:ext>
              </a:extLst>
            </p:cNvPr>
            <p:cNvSpPr txBox="1">
              <a:spLocks noChangeArrowheads="1"/>
            </p:cNvSpPr>
            <p:nvPr/>
          </p:nvSpPr>
          <p:spPr bwMode="auto">
            <a:xfrm>
              <a:off x="288" y="1440"/>
              <a:ext cx="254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r>
                <a:rPr lang="en-US" altLang="en-US" sz="1600">
                  <a:solidFill>
                    <a:srgbClr val="CC0000"/>
                  </a:solidFill>
                  <a:latin typeface="Courier New" panose="02070309020205020404" pitchFamily="49" charset="0"/>
                </a:rPr>
                <a:t>beq rs, rt, label</a:t>
              </a:r>
              <a:r>
                <a:rPr lang="en-US" altLang="en-US" sz="2000"/>
                <a:t>  </a:t>
              </a:r>
              <a:r>
                <a:rPr lang="en-US" altLang="en-US" sz="1800" b="0"/>
                <a:t>#  </a:t>
              </a:r>
              <a:r>
                <a:rPr lang="en-US" altLang="en-US" sz="1600" b="0"/>
                <a:t>Branch if equal</a:t>
              </a:r>
              <a:endParaRPr lang="en-US" altLang="en-US" sz="1800" b="0"/>
            </a:p>
          </p:txBody>
        </p:sp>
      </p:grpSp>
      <p:grpSp>
        <p:nvGrpSpPr>
          <p:cNvPr id="41988" name="Group 117">
            <a:extLst>
              <a:ext uri="{FF2B5EF4-FFF2-40B4-BE49-F238E27FC236}">
                <a16:creationId xmlns:a16="http://schemas.microsoft.com/office/drawing/2014/main" id="{268C66B6-CD0C-754C-AE01-7175FEEEC472}"/>
              </a:ext>
            </a:extLst>
          </p:cNvPr>
          <p:cNvGrpSpPr>
            <a:grpSpLocks/>
          </p:cNvGrpSpPr>
          <p:nvPr/>
        </p:nvGrpSpPr>
        <p:grpSpPr bwMode="auto">
          <a:xfrm>
            <a:off x="990600" y="4949825"/>
            <a:ext cx="7315200" cy="1755775"/>
            <a:chOff x="624" y="2943"/>
            <a:chExt cx="4608" cy="1106"/>
          </a:xfrm>
        </p:grpSpPr>
        <p:sp>
          <p:nvSpPr>
            <p:cNvPr id="627718" name="AutoShape 6">
              <a:extLst>
                <a:ext uri="{FF2B5EF4-FFF2-40B4-BE49-F238E27FC236}">
                  <a16:creationId xmlns:a16="http://schemas.microsoft.com/office/drawing/2014/main" id="{4FD654FB-B254-4F44-B8B6-F5CC0A8F30B6}"/>
                </a:ext>
              </a:extLst>
            </p:cNvPr>
            <p:cNvSpPr>
              <a:spLocks noChangeArrowheads="1"/>
            </p:cNvSpPr>
            <p:nvPr/>
          </p:nvSpPr>
          <p:spPr bwMode="auto">
            <a:xfrm>
              <a:off x="624" y="2943"/>
              <a:ext cx="4608" cy="1106"/>
            </a:xfrm>
            <a:prstGeom prst="roundRect">
              <a:avLst>
                <a:gd name="adj" fmla="val 16667"/>
              </a:avLst>
            </a:prstGeom>
            <a:solidFill>
              <a:srgbClr val="FFFF00"/>
            </a:solidFill>
            <a:ln w="9525">
              <a:solidFill>
                <a:schemeClr val="tx1"/>
              </a:solidFill>
              <a:round/>
              <a:headEnd/>
              <a:tailEnd/>
            </a:ln>
            <a:effectLst>
              <a:outerShdw dist="107763" dir="2700000" algn="ctr" rotWithShape="0">
                <a:schemeClr val="bg2"/>
              </a:outerShdw>
            </a:effectLst>
          </p:spPr>
          <p:txBody>
            <a:bodyPr wrap="none" anchor="ctr"/>
            <a:lstStyle/>
            <a:p>
              <a:pPr algn="ctr">
                <a:defRPr/>
              </a:pPr>
              <a:endParaRPr lang="en-US" sz="1800">
                <a:ea typeface="+mn-ea"/>
              </a:endParaRPr>
            </a:p>
          </p:txBody>
        </p:sp>
        <p:sp>
          <p:nvSpPr>
            <p:cNvPr id="42040" name="Text Box 7">
              <a:extLst>
                <a:ext uri="{FF2B5EF4-FFF2-40B4-BE49-F238E27FC236}">
                  <a16:creationId xmlns:a16="http://schemas.microsoft.com/office/drawing/2014/main" id="{A04BE9B6-B6D9-624D-99D3-B1E9A6A3ACFD}"/>
                </a:ext>
              </a:extLst>
            </p:cNvPr>
            <p:cNvSpPr txBox="1">
              <a:spLocks noChangeArrowheads="1"/>
            </p:cNvSpPr>
            <p:nvPr/>
          </p:nvSpPr>
          <p:spPr bwMode="auto">
            <a:xfrm>
              <a:off x="729" y="3000"/>
              <a:ext cx="4399" cy="99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90000"/>
                </a:lnSpc>
                <a:spcBef>
                  <a:spcPct val="50000"/>
                </a:spcBef>
              </a:pPr>
              <a:r>
                <a:rPr lang="en-US" altLang="en-US" sz="1800" b="0"/>
                <a:t>NB: Branch targets are specified relative to the </a:t>
              </a:r>
              <a:r>
                <a:rPr lang="en-US" altLang="en-US" sz="1800" b="0" u="sng"/>
                <a:t>next instruction</a:t>
              </a:r>
              <a:r>
                <a:rPr lang="en-US" altLang="en-US" sz="1800" b="0"/>
                <a:t> (which would be fetched by default). The assembler hides the calculation of these offset values from the user, by allowing them to specify a target address (usually a label) and it does the job of computing the offset’</a:t>
              </a:r>
              <a:r>
                <a:rPr lang="en-US" altLang="ja-JP" sz="1800" b="0"/>
                <a:t>s value. The size of the constant field (16-bits) limits the range of branches. </a:t>
              </a:r>
              <a:endParaRPr lang="en-US" altLang="en-US" sz="1800" b="0"/>
            </a:p>
          </p:txBody>
        </p:sp>
      </p:grpSp>
      <p:grpSp>
        <p:nvGrpSpPr>
          <p:cNvPr id="41989" name="Group 116">
            <a:extLst>
              <a:ext uri="{FF2B5EF4-FFF2-40B4-BE49-F238E27FC236}">
                <a16:creationId xmlns:a16="http://schemas.microsoft.com/office/drawing/2014/main" id="{7E15AB8F-5FE5-8345-9605-BB7114A03F44}"/>
              </a:ext>
            </a:extLst>
          </p:cNvPr>
          <p:cNvGrpSpPr>
            <a:grpSpLocks/>
          </p:cNvGrpSpPr>
          <p:nvPr/>
        </p:nvGrpSpPr>
        <p:grpSpPr bwMode="auto">
          <a:xfrm>
            <a:off x="2057400" y="1981200"/>
            <a:ext cx="5181600" cy="609600"/>
            <a:chOff x="240" y="2016"/>
            <a:chExt cx="3264" cy="384"/>
          </a:xfrm>
        </p:grpSpPr>
        <p:grpSp>
          <p:nvGrpSpPr>
            <p:cNvPr id="41997" name="Group 72">
              <a:extLst>
                <a:ext uri="{FF2B5EF4-FFF2-40B4-BE49-F238E27FC236}">
                  <a16:creationId xmlns:a16="http://schemas.microsoft.com/office/drawing/2014/main" id="{22CA74EA-3D9C-C546-BC04-F89365686F63}"/>
                </a:ext>
              </a:extLst>
            </p:cNvPr>
            <p:cNvGrpSpPr>
              <a:grpSpLocks/>
            </p:cNvGrpSpPr>
            <p:nvPr/>
          </p:nvGrpSpPr>
          <p:grpSpPr bwMode="auto">
            <a:xfrm>
              <a:off x="336" y="2112"/>
              <a:ext cx="3072" cy="192"/>
              <a:chOff x="1728" y="288"/>
              <a:chExt cx="3072" cy="192"/>
            </a:xfrm>
          </p:grpSpPr>
          <p:grpSp>
            <p:nvGrpSpPr>
              <p:cNvPr id="42006" name="Group 73">
                <a:extLst>
                  <a:ext uri="{FF2B5EF4-FFF2-40B4-BE49-F238E27FC236}">
                    <a16:creationId xmlns:a16="http://schemas.microsoft.com/office/drawing/2014/main" id="{0E9444BC-0CA7-7F4D-80BF-782E9BEA3FE3}"/>
                  </a:ext>
                </a:extLst>
              </p:cNvPr>
              <p:cNvGrpSpPr>
                <a:grpSpLocks/>
              </p:cNvGrpSpPr>
              <p:nvPr/>
            </p:nvGrpSpPr>
            <p:grpSpPr bwMode="auto">
              <a:xfrm>
                <a:off x="1824" y="432"/>
                <a:ext cx="2880" cy="48"/>
                <a:chOff x="1968" y="1776"/>
                <a:chExt cx="2880" cy="192"/>
              </a:xfrm>
            </p:grpSpPr>
            <p:sp>
              <p:nvSpPr>
                <p:cNvPr id="42008" name="Line 74">
                  <a:extLst>
                    <a:ext uri="{FF2B5EF4-FFF2-40B4-BE49-F238E27FC236}">
                      <a16:creationId xmlns:a16="http://schemas.microsoft.com/office/drawing/2014/main" id="{1957A8A3-498A-BF49-809F-6D3BFD305225}"/>
                    </a:ext>
                  </a:extLst>
                </p:cNvPr>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09" name="Line 75">
                  <a:extLst>
                    <a:ext uri="{FF2B5EF4-FFF2-40B4-BE49-F238E27FC236}">
                      <a16:creationId xmlns:a16="http://schemas.microsoft.com/office/drawing/2014/main" id="{7424CF9C-85CD-7D4D-B26B-68783D881B08}"/>
                    </a:ext>
                  </a:extLst>
                </p:cNvPr>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10" name="Line 76">
                  <a:extLst>
                    <a:ext uri="{FF2B5EF4-FFF2-40B4-BE49-F238E27FC236}">
                      <a16:creationId xmlns:a16="http://schemas.microsoft.com/office/drawing/2014/main" id="{8C18C35E-3534-1345-B80E-F5891CE47224}"/>
                    </a:ext>
                  </a:extLst>
                </p:cNvPr>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11" name="Line 77">
                  <a:extLst>
                    <a:ext uri="{FF2B5EF4-FFF2-40B4-BE49-F238E27FC236}">
                      <a16:creationId xmlns:a16="http://schemas.microsoft.com/office/drawing/2014/main" id="{0DCECFA1-22A0-5F42-B866-A071BD9CC1AF}"/>
                    </a:ext>
                  </a:extLst>
                </p:cNvPr>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12" name="Line 78">
                  <a:extLst>
                    <a:ext uri="{FF2B5EF4-FFF2-40B4-BE49-F238E27FC236}">
                      <a16:creationId xmlns:a16="http://schemas.microsoft.com/office/drawing/2014/main" id="{110655E2-11AF-6947-A8F7-206738451CF1}"/>
                    </a:ext>
                  </a:extLst>
                </p:cNvPr>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13" name="Line 79">
                  <a:extLst>
                    <a:ext uri="{FF2B5EF4-FFF2-40B4-BE49-F238E27FC236}">
                      <a16:creationId xmlns:a16="http://schemas.microsoft.com/office/drawing/2014/main" id="{537AFB32-EF40-1941-BEEA-C26FD913174C}"/>
                    </a:ext>
                  </a:extLst>
                </p:cNvPr>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14" name="Line 80">
                  <a:extLst>
                    <a:ext uri="{FF2B5EF4-FFF2-40B4-BE49-F238E27FC236}">
                      <a16:creationId xmlns:a16="http://schemas.microsoft.com/office/drawing/2014/main" id="{EFFF5721-D417-EA47-BC5E-12AC61EAFFB1}"/>
                    </a:ext>
                  </a:extLst>
                </p:cNvPr>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15" name="Line 81">
                  <a:extLst>
                    <a:ext uri="{FF2B5EF4-FFF2-40B4-BE49-F238E27FC236}">
                      <a16:creationId xmlns:a16="http://schemas.microsoft.com/office/drawing/2014/main" id="{B000C99C-CD05-0946-B2AC-448DA0F6024A}"/>
                    </a:ext>
                  </a:extLst>
                </p:cNvPr>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16" name="Line 82">
                  <a:extLst>
                    <a:ext uri="{FF2B5EF4-FFF2-40B4-BE49-F238E27FC236}">
                      <a16:creationId xmlns:a16="http://schemas.microsoft.com/office/drawing/2014/main" id="{2A913FCA-0898-2D42-95A8-52C4FC9745AF}"/>
                    </a:ext>
                  </a:extLst>
                </p:cNvPr>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17" name="Line 83">
                  <a:extLst>
                    <a:ext uri="{FF2B5EF4-FFF2-40B4-BE49-F238E27FC236}">
                      <a16:creationId xmlns:a16="http://schemas.microsoft.com/office/drawing/2014/main" id="{B35D0320-6841-AF49-8373-452AF6A84A64}"/>
                    </a:ext>
                  </a:extLst>
                </p:cNvPr>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18" name="Line 84">
                  <a:extLst>
                    <a:ext uri="{FF2B5EF4-FFF2-40B4-BE49-F238E27FC236}">
                      <a16:creationId xmlns:a16="http://schemas.microsoft.com/office/drawing/2014/main" id="{938EA2E4-0EF8-AD4C-9E8C-517EF6451346}"/>
                    </a:ext>
                  </a:extLst>
                </p:cNvPr>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19" name="Line 85">
                  <a:extLst>
                    <a:ext uri="{FF2B5EF4-FFF2-40B4-BE49-F238E27FC236}">
                      <a16:creationId xmlns:a16="http://schemas.microsoft.com/office/drawing/2014/main" id="{A57C2FB5-BCF9-3F47-BD6A-D742A4A2AA86}"/>
                    </a:ext>
                  </a:extLst>
                </p:cNvPr>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20" name="Line 86">
                  <a:extLst>
                    <a:ext uri="{FF2B5EF4-FFF2-40B4-BE49-F238E27FC236}">
                      <a16:creationId xmlns:a16="http://schemas.microsoft.com/office/drawing/2014/main" id="{7505509E-238D-3640-A7C4-B2FFB456865C}"/>
                    </a:ext>
                  </a:extLst>
                </p:cNvPr>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21" name="Line 87">
                  <a:extLst>
                    <a:ext uri="{FF2B5EF4-FFF2-40B4-BE49-F238E27FC236}">
                      <a16:creationId xmlns:a16="http://schemas.microsoft.com/office/drawing/2014/main" id="{B4655ABE-056A-CB40-9BCB-3EB2714EEE7F}"/>
                    </a:ext>
                  </a:extLst>
                </p:cNvPr>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22" name="Line 88">
                  <a:extLst>
                    <a:ext uri="{FF2B5EF4-FFF2-40B4-BE49-F238E27FC236}">
                      <a16:creationId xmlns:a16="http://schemas.microsoft.com/office/drawing/2014/main" id="{1140BEA2-E8D9-9546-89A1-051880E6E245}"/>
                    </a:ext>
                  </a:extLst>
                </p:cNvPr>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23" name="Line 89">
                  <a:extLst>
                    <a:ext uri="{FF2B5EF4-FFF2-40B4-BE49-F238E27FC236}">
                      <a16:creationId xmlns:a16="http://schemas.microsoft.com/office/drawing/2014/main" id="{352A5DDE-DC33-2A4B-B3CB-AAFFA13FAC35}"/>
                    </a:ext>
                  </a:extLst>
                </p:cNvPr>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24" name="Line 90">
                  <a:extLst>
                    <a:ext uri="{FF2B5EF4-FFF2-40B4-BE49-F238E27FC236}">
                      <a16:creationId xmlns:a16="http://schemas.microsoft.com/office/drawing/2014/main" id="{4291E21C-9B0C-024A-B182-8D8EEA8623D6}"/>
                    </a:ext>
                  </a:extLst>
                </p:cNvPr>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25" name="Line 91">
                  <a:extLst>
                    <a:ext uri="{FF2B5EF4-FFF2-40B4-BE49-F238E27FC236}">
                      <a16:creationId xmlns:a16="http://schemas.microsoft.com/office/drawing/2014/main" id="{888E16F3-4696-7148-A5B2-2795344C2D03}"/>
                    </a:ext>
                  </a:extLst>
                </p:cNvPr>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26" name="Line 92">
                  <a:extLst>
                    <a:ext uri="{FF2B5EF4-FFF2-40B4-BE49-F238E27FC236}">
                      <a16:creationId xmlns:a16="http://schemas.microsoft.com/office/drawing/2014/main" id="{2DEFBB11-C0F2-2E4B-A6DA-3E358651A8A0}"/>
                    </a:ext>
                  </a:extLst>
                </p:cNvPr>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27" name="Line 93">
                  <a:extLst>
                    <a:ext uri="{FF2B5EF4-FFF2-40B4-BE49-F238E27FC236}">
                      <a16:creationId xmlns:a16="http://schemas.microsoft.com/office/drawing/2014/main" id="{A3D03519-A9CA-FE4F-ACEA-EEDBBDDB9175}"/>
                    </a:ext>
                  </a:extLst>
                </p:cNvPr>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28" name="Line 94">
                  <a:extLst>
                    <a:ext uri="{FF2B5EF4-FFF2-40B4-BE49-F238E27FC236}">
                      <a16:creationId xmlns:a16="http://schemas.microsoft.com/office/drawing/2014/main" id="{C166B8DE-8850-AB46-9A2E-EC0D4673143E}"/>
                    </a:ext>
                  </a:extLst>
                </p:cNvPr>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29" name="Line 95">
                  <a:extLst>
                    <a:ext uri="{FF2B5EF4-FFF2-40B4-BE49-F238E27FC236}">
                      <a16:creationId xmlns:a16="http://schemas.microsoft.com/office/drawing/2014/main" id="{A2929A52-3336-6E41-9AFE-1D4C499EB2CF}"/>
                    </a:ext>
                  </a:extLst>
                </p:cNvPr>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30" name="Line 96">
                  <a:extLst>
                    <a:ext uri="{FF2B5EF4-FFF2-40B4-BE49-F238E27FC236}">
                      <a16:creationId xmlns:a16="http://schemas.microsoft.com/office/drawing/2014/main" id="{D6ABA9A8-58B5-AD4F-BC9A-CA172DDC9E50}"/>
                    </a:ext>
                  </a:extLst>
                </p:cNvPr>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31" name="Line 97">
                  <a:extLst>
                    <a:ext uri="{FF2B5EF4-FFF2-40B4-BE49-F238E27FC236}">
                      <a16:creationId xmlns:a16="http://schemas.microsoft.com/office/drawing/2014/main" id="{71BAEB1B-2675-6245-AE32-7EF912092DFA}"/>
                    </a:ext>
                  </a:extLst>
                </p:cNvPr>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32" name="Line 98">
                  <a:extLst>
                    <a:ext uri="{FF2B5EF4-FFF2-40B4-BE49-F238E27FC236}">
                      <a16:creationId xmlns:a16="http://schemas.microsoft.com/office/drawing/2014/main" id="{ABEC90F3-5D94-6E45-9C7A-490F663145EB}"/>
                    </a:ext>
                  </a:extLst>
                </p:cNvPr>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33" name="Line 99">
                  <a:extLst>
                    <a:ext uri="{FF2B5EF4-FFF2-40B4-BE49-F238E27FC236}">
                      <a16:creationId xmlns:a16="http://schemas.microsoft.com/office/drawing/2014/main" id="{F34AE98A-637F-284D-9DBF-466EFA099DF5}"/>
                    </a:ext>
                  </a:extLst>
                </p:cNvPr>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34" name="Line 100">
                  <a:extLst>
                    <a:ext uri="{FF2B5EF4-FFF2-40B4-BE49-F238E27FC236}">
                      <a16:creationId xmlns:a16="http://schemas.microsoft.com/office/drawing/2014/main" id="{3C47DA22-2A29-8645-B08D-151305A65A6B}"/>
                    </a:ext>
                  </a:extLst>
                </p:cNvPr>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35" name="Line 101">
                  <a:extLst>
                    <a:ext uri="{FF2B5EF4-FFF2-40B4-BE49-F238E27FC236}">
                      <a16:creationId xmlns:a16="http://schemas.microsoft.com/office/drawing/2014/main" id="{AC4EA2A4-A67B-3E4F-82B1-AAC3F9EF2957}"/>
                    </a:ext>
                  </a:extLst>
                </p:cNvPr>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36" name="Line 102">
                  <a:extLst>
                    <a:ext uri="{FF2B5EF4-FFF2-40B4-BE49-F238E27FC236}">
                      <a16:creationId xmlns:a16="http://schemas.microsoft.com/office/drawing/2014/main" id="{34978288-203D-7C4B-BC16-0E8A7FD2BB86}"/>
                    </a:ext>
                  </a:extLst>
                </p:cNvPr>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37" name="Line 103">
                  <a:extLst>
                    <a:ext uri="{FF2B5EF4-FFF2-40B4-BE49-F238E27FC236}">
                      <a16:creationId xmlns:a16="http://schemas.microsoft.com/office/drawing/2014/main" id="{8D4DBAC0-DE00-9D45-B3AE-F6A0E25F9239}"/>
                    </a:ext>
                  </a:extLst>
                </p:cNvPr>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2038" name="Line 104">
                  <a:extLst>
                    <a:ext uri="{FF2B5EF4-FFF2-40B4-BE49-F238E27FC236}">
                      <a16:creationId xmlns:a16="http://schemas.microsoft.com/office/drawing/2014/main" id="{B31D57D0-40E2-5949-AE28-E363BFB8C891}"/>
                    </a:ext>
                  </a:extLst>
                </p:cNvPr>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2007" name="Rectangle 105">
                <a:extLst>
                  <a:ext uri="{FF2B5EF4-FFF2-40B4-BE49-F238E27FC236}">
                    <a16:creationId xmlns:a16="http://schemas.microsoft.com/office/drawing/2014/main" id="{2F8C1C6F-D4B2-7A49-9C9B-2A7C3D52EA09}"/>
                  </a:ext>
                </a:extLst>
              </p:cNvPr>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sz="2000" b="0"/>
              </a:p>
            </p:txBody>
          </p:sp>
        </p:grpSp>
        <p:sp>
          <p:nvSpPr>
            <p:cNvPr id="41998" name="Rectangle 106">
              <a:extLst>
                <a:ext uri="{FF2B5EF4-FFF2-40B4-BE49-F238E27FC236}">
                  <a16:creationId xmlns:a16="http://schemas.microsoft.com/office/drawing/2014/main" id="{8311FE1B-048A-494B-BCF4-F88989072C14}"/>
                </a:ext>
              </a:extLst>
            </p:cNvPr>
            <p:cNvSpPr>
              <a:spLocks noChangeArrowheads="1"/>
            </p:cNvSpPr>
            <p:nvPr/>
          </p:nvSpPr>
          <p:spPr bwMode="auto">
            <a:xfrm>
              <a:off x="240" y="2016"/>
              <a:ext cx="32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sz="2000" b="0"/>
            </a:p>
          </p:txBody>
        </p:sp>
        <p:sp>
          <p:nvSpPr>
            <p:cNvPr id="41999" name="Line 107">
              <a:extLst>
                <a:ext uri="{FF2B5EF4-FFF2-40B4-BE49-F238E27FC236}">
                  <a16:creationId xmlns:a16="http://schemas.microsoft.com/office/drawing/2014/main" id="{095C1248-1785-9D4B-AF00-499DF88ADAC5}"/>
                </a:ext>
              </a:extLst>
            </p:cNvPr>
            <p:cNvSpPr>
              <a:spLocks noChangeShapeType="1"/>
            </p:cNvSpPr>
            <p:nvPr/>
          </p:nvSpPr>
          <p:spPr bwMode="auto">
            <a:xfrm>
              <a:off x="912" y="211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0" name="Line 108">
              <a:extLst>
                <a:ext uri="{FF2B5EF4-FFF2-40B4-BE49-F238E27FC236}">
                  <a16:creationId xmlns:a16="http://schemas.microsoft.com/office/drawing/2014/main" id="{9AF71F14-FCC8-B747-A496-B8AFD80258DB}"/>
                </a:ext>
              </a:extLst>
            </p:cNvPr>
            <p:cNvSpPr>
              <a:spLocks noChangeShapeType="1"/>
            </p:cNvSpPr>
            <p:nvPr/>
          </p:nvSpPr>
          <p:spPr bwMode="auto">
            <a:xfrm>
              <a:off x="1392" y="211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1" name="Line 109">
              <a:extLst>
                <a:ext uri="{FF2B5EF4-FFF2-40B4-BE49-F238E27FC236}">
                  <a16:creationId xmlns:a16="http://schemas.microsoft.com/office/drawing/2014/main" id="{01A1FCF3-A408-D546-8AA9-8C634A23FF71}"/>
                </a:ext>
              </a:extLst>
            </p:cNvPr>
            <p:cNvSpPr>
              <a:spLocks noChangeShapeType="1"/>
            </p:cNvSpPr>
            <p:nvPr/>
          </p:nvSpPr>
          <p:spPr bwMode="auto">
            <a:xfrm>
              <a:off x="1872" y="211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2" name="Text Box 110">
              <a:extLst>
                <a:ext uri="{FF2B5EF4-FFF2-40B4-BE49-F238E27FC236}">
                  <a16:creationId xmlns:a16="http://schemas.microsoft.com/office/drawing/2014/main" id="{8FF80E9A-04A8-4B45-AFB1-55EF03C7BC3C}"/>
                </a:ext>
              </a:extLst>
            </p:cNvPr>
            <p:cNvSpPr txBox="1">
              <a:spLocks noChangeArrowheads="1"/>
            </p:cNvSpPr>
            <p:nvPr/>
          </p:nvSpPr>
          <p:spPr bwMode="auto">
            <a:xfrm>
              <a:off x="336" y="2095"/>
              <a:ext cx="60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r>
                <a:rPr lang="en-US" altLang="en-US" sz="1400" b="0"/>
                <a:t>OPCODE</a:t>
              </a:r>
            </a:p>
          </p:txBody>
        </p:sp>
        <p:sp>
          <p:nvSpPr>
            <p:cNvPr id="42003" name="Text Box 111">
              <a:extLst>
                <a:ext uri="{FF2B5EF4-FFF2-40B4-BE49-F238E27FC236}">
                  <a16:creationId xmlns:a16="http://schemas.microsoft.com/office/drawing/2014/main" id="{288F168D-1E5E-264D-B2D7-231B6B14B368}"/>
                </a:ext>
              </a:extLst>
            </p:cNvPr>
            <p:cNvSpPr txBox="1">
              <a:spLocks noChangeArrowheads="1"/>
            </p:cNvSpPr>
            <p:nvPr/>
          </p:nvSpPr>
          <p:spPr bwMode="auto">
            <a:xfrm>
              <a:off x="1008" y="2095"/>
              <a:ext cx="38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r>
                <a:rPr lang="en-US" altLang="en-US" sz="1400" b="0"/>
                <a:t>rs</a:t>
              </a:r>
            </a:p>
          </p:txBody>
        </p:sp>
        <p:sp>
          <p:nvSpPr>
            <p:cNvPr id="42004" name="Text Box 112">
              <a:extLst>
                <a:ext uri="{FF2B5EF4-FFF2-40B4-BE49-F238E27FC236}">
                  <a16:creationId xmlns:a16="http://schemas.microsoft.com/office/drawing/2014/main" id="{26B2B76B-FF66-BE45-AC90-CBC3A8887D48}"/>
                </a:ext>
              </a:extLst>
            </p:cNvPr>
            <p:cNvSpPr txBox="1">
              <a:spLocks noChangeArrowheads="1"/>
            </p:cNvSpPr>
            <p:nvPr/>
          </p:nvSpPr>
          <p:spPr bwMode="auto">
            <a:xfrm>
              <a:off x="1392" y="2095"/>
              <a:ext cx="38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b="0"/>
                <a:t>rt</a:t>
              </a:r>
            </a:p>
          </p:txBody>
        </p:sp>
        <p:sp>
          <p:nvSpPr>
            <p:cNvPr id="42005" name="Text Box 113">
              <a:extLst>
                <a:ext uri="{FF2B5EF4-FFF2-40B4-BE49-F238E27FC236}">
                  <a16:creationId xmlns:a16="http://schemas.microsoft.com/office/drawing/2014/main" id="{14E17C13-139D-FD44-873B-9A0005B6095B}"/>
                </a:ext>
              </a:extLst>
            </p:cNvPr>
            <p:cNvSpPr txBox="1">
              <a:spLocks noChangeArrowheads="1"/>
            </p:cNvSpPr>
            <p:nvPr/>
          </p:nvSpPr>
          <p:spPr bwMode="auto">
            <a:xfrm>
              <a:off x="1872" y="2095"/>
              <a:ext cx="15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b="0"/>
                <a:t>16-bit signed constant </a:t>
              </a:r>
              <a:endParaRPr lang="en-US" altLang="en-US" sz="1400" b="0" baseline="-25000"/>
            </a:p>
          </p:txBody>
        </p:sp>
      </p:grpSp>
      <p:sp>
        <p:nvSpPr>
          <p:cNvPr id="41990" name="Text Box 114">
            <a:extLst>
              <a:ext uri="{FF2B5EF4-FFF2-40B4-BE49-F238E27FC236}">
                <a16:creationId xmlns:a16="http://schemas.microsoft.com/office/drawing/2014/main" id="{F41693A5-1642-7649-95F3-933733BD14D4}"/>
              </a:ext>
            </a:extLst>
          </p:cNvPr>
          <p:cNvSpPr txBox="1">
            <a:spLocks noChangeArrowheads="1"/>
          </p:cNvSpPr>
          <p:nvPr/>
        </p:nvSpPr>
        <p:spPr bwMode="auto">
          <a:xfrm>
            <a:off x="381000" y="1143000"/>
            <a:ext cx="838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3363" indent="-233363">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spcBef>
                <a:spcPct val="50000"/>
              </a:spcBef>
            </a:pPr>
            <a:r>
              <a:rPr lang="en-US" altLang="en-US" sz="2000"/>
              <a:t>MIPS </a:t>
            </a:r>
            <a:r>
              <a:rPr lang="en-US" altLang="en-US" sz="2000" i="1"/>
              <a:t>branch instructions</a:t>
            </a:r>
            <a:r>
              <a:rPr lang="en-US" altLang="en-US" sz="2000"/>
              <a:t> provide a way of conditionally changing the PC to some nearby location...</a:t>
            </a:r>
          </a:p>
        </p:txBody>
      </p:sp>
      <p:sp>
        <p:nvSpPr>
          <p:cNvPr id="41991" name="Text Box 119">
            <a:extLst>
              <a:ext uri="{FF2B5EF4-FFF2-40B4-BE49-F238E27FC236}">
                <a16:creationId xmlns:a16="http://schemas.microsoft.com/office/drawing/2014/main" id="{E0105FD8-2E72-E644-BBA3-113C9507C259}"/>
              </a:ext>
            </a:extLst>
          </p:cNvPr>
          <p:cNvSpPr txBox="1">
            <a:spLocks noChangeArrowheads="1"/>
          </p:cNvSpPr>
          <p:nvPr/>
        </p:nvSpPr>
        <p:spPr bwMode="auto">
          <a:xfrm>
            <a:off x="1373188" y="2057400"/>
            <a:ext cx="82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r>
              <a:rPr lang="en-US" altLang="en-US" sz="1800" b="0"/>
              <a:t>I-type:</a:t>
            </a:r>
          </a:p>
        </p:txBody>
      </p:sp>
      <p:grpSp>
        <p:nvGrpSpPr>
          <p:cNvPr id="8" name="Group 124">
            <a:extLst>
              <a:ext uri="{FF2B5EF4-FFF2-40B4-BE49-F238E27FC236}">
                <a16:creationId xmlns:a16="http://schemas.microsoft.com/office/drawing/2014/main" id="{C79575BF-7EC1-D743-8CEB-4D9B70411627}"/>
              </a:ext>
            </a:extLst>
          </p:cNvPr>
          <p:cNvGrpSpPr>
            <a:grpSpLocks/>
          </p:cNvGrpSpPr>
          <p:nvPr/>
        </p:nvGrpSpPr>
        <p:grpSpPr bwMode="auto">
          <a:xfrm>
            <a:off x="3759200" y="4043363"/>
            <a:ext cx="3860800" cy="603250"/>
            <a:chOff x="2368" y="2547"/>
            <a:chExt cx="2432" cy="380"/>
          </a:xfrm>
        </p:grpSpPr>
        <p:pic>
          <p:nvPicPr>
            <p:cNvPr id="41994" name="Picture 121" descr="j0078733">
              <a:extLst>
                <a:ext uri="{FF2B5EF4-FFF2-40B4-BE49-F238E27FC236}">
                  <a16:creationId xmlns:a16="http://schemas.microsoft.com/office/drawing/2014/main" id="{03A2C102-6AED-8244-9B04-51C24E492D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368" y="2547"/>
              <a:ext cx="135"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5" name="Text Box 122">
              <a:extLst>
                <a:ext uri="{FF2B5EF4-FFF2-40B4-BE49-F238E27FC236}">
                  <a16:creationId xmlns:a16="http://schemas.microsoft.com/office/drawing/2014/main" id="{AAE6C53E-ECC4-3443-B6BF-7B72E46D186E}"/>
                </a:ext>
              </a:extLst>
            </p:cNvPr>
            <p:cNvSpPr txBox="1">
              <a:spLocks noChangeArrowheads="1"/>
            </p:cNvSpPr>
            <p:nvPr/>
          </p:nvSpPr>
          <p:spPr bwMode="auto">
            <a:xfrm>
              <a:off x="2676" y="2662"/>
              <a:ext cx="21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r>
                <a:rPr lang="en-US" altLang="en-US" sz="1000"/>
                <a:t>Notice on memory references offsets are multiplied by 4, so that branch targets are restricted to word boundaries.</a:t>
              </a:r>
            </a:p>
          </p:txBody>
        </p:sp>
        <p:sp>
          <p:nvSpPr>
            <p:cNvPr id="41996" name="Line 123">
              <a:extLst>
                <a:ext uri="{FF2B5EF4-FFF2-40B4-BE49-F238E27FC236}">
                  <a16:creationId xmlns:a16="http://schemas.microsoft.com/office/drawing/2014/main" id="{3CC9FE3C-BE14-2244-AF50-72CA0AB65998}"/>
                </a:ext>
              </a:extLst>
            </p:cNvPr>
            <p:cNvSpPr>
              <a:spLocks noChangeShapeType="1"/>
            </p:cNvSpPr>
            <p:nvPr/>
          </p:nvSpPr>
          <p:spPr bwMode="auto">
            <a:xfrm>
              <a:off x="2544" y="2662"/>
              <a:ext cx="156"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41993" name="Slide Number Placeholder 1">
            <a:extLst>
              <a:ext uri="{FF2B5EF4-FFF2-40B4-BE49-F238E27FC236}">
                <a16:creationId xmlns:a16="http://schemas.microsoft.com/office/drawing/2014/main" id="{678C46DD-DDB6-5E40-9D46-973A213BC21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fld id="{EFC0127A-0E7C-6043-9042-7F79FC73918B}" type="slidenum">
              <a:rPr lang="en-US" altLang="en-US" sz="1400">
                <a:latin typeface="Arial Narrow" panose="020B0604020202020204" pitchFamily="34" charset="0"/>
              </a:rPr>
              <a:pPr/>
              <a:t>19</a:t>
            </a:fld>
            <a:endParaRPr lang="en-US" altLang="en-US" sz="1400">
              <a:latin typeface="Arial Narrow"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0819B11-9791-2F48-8155-1F9F1BF6EEC0}"/>
              </a:ext>
            </a:extLst>
          </p:cNvPr>
          <p:cNvSpPr>
            <a:spLocks noGrp="1" noChangeArrowheads="1"/>
          </p:cNvSpPr>
          <p:nvPr>
            <p:ph type="title"/>
          </p:nvPr>
        </p:nvSpPr>
        <p:spPr/>
        <p:txBody>
          <a:bodyPr/>
          <a:lstStyle/>
          <a:p>
            <a:r>
              <a:rPr lang="en-US" altLang="en-US">
                <a:ea typeface="ＭＳ Ｐゴシック" panose="020B0600070205080204" pitchFamily="34" charset="-128"/>
              </a:rPr>
              <a:t>Today</a:t>
            </a:r>
          </a:p>
        </p:txBody>
      </p:sp>
      <p:sp>
        <p:nvSpPr>
          <p:cNvPr id="3" name="Content Placeholder 2">
            <a:extLst>
              <a:ext uri="{FF2B5EF4-FFF2-40B4-BE49-F238E27FC236}">
                <a16:creationId xmlns:a16="http://schemas.microsoft.com/office/drawing/2014/main" id="{3C939064-747D-5644-A304-51D694177D73}"/>
              </a:ext>
            </a:extLst>
          </p:cNvPr>
          <p:cNvSpPr>
            <a:spLocks noGrp="1"/>
          </p:cNvSpPr>
          <p:nvPr>
            <p:ph idx="1"/>
          </p:nvPr>
        </p:nvSpPr>
        <p:spPr/>
        <p:txBody>
          <a:bodyPr/>
          <a:lstStyle/>
          <a:p>
            <a:r>
              <a:rPr lang="en-US" altLang="en-US">
                <a:ea typeface="ＭＳ Ｐゴシック" panose="020B0600070205080204" pitchFamily="34" charset="-128"/>
              </a:rPr>
              <a:t>More instructions</a:t>
            </a:r>
          </a:p>
          <a:p>
            <a:pPr lvl="1"/>
            <a:r>
              <a:rPr lang="en-US" altLang="en-US">
                <a:ea typeface="ＭＳ Ｐゴシック" panose="020B0600070205080204" pitchFamily="34" charset="-128"/>
              </a:rPr>
              <a:t>signed vs. unsigned instructions</a:t>
            </a:r>
          </a:p>
          <a:p>
            <a:pPr lvl="1"/>
            <a:r>
              <a:rPr lang="en-US" altLang="en-US">
                <a:ea typeface="ＭＳ Ｐゴシック" panose="020B0600070205080204" pitchFamily="34" charset="-128"/>
              </a:rPr>
              <a:t>larger constants</a:t>
            </a:r>
          </a:p>
          <a:p>
            <a:pPr lvl="1"/>
            <a:r>
              <a:rPr lang="en-US" altLang="en-US">
                <a:ea typeface="ＭＳ Ｐゴシック" panose="020B0600070205080204" pitchFamily="34" charset="-128"/>
              </a:rPr>
              <a:t>accessing memory</a:t>
            </a:r>
          </a:p>
          <a:p>
            <a:pPr lvl="1"/>
            <a:r>
              <a:rPr lang="en-US" altLang="en-US">
                <a:ea typeface="ＭＳ Ｐゴシック" panose="020B0600070205080204" pitchFamily="34" charset="-128"/>
              </a:rPr>
              <a:t>branches and jumps</a:t>
            </a:r>
          </a:p>
          <a:p>
            <a:pPr lvl="1"/>
            <a:r>
              <a:rPr lang="en-US" altLang="en-US">
                <a:ea typeface="ＭＳ Ｐゴシック" panose="020B0600070205080204" pitchFamily="34" charset="-128"/>
              </a:rPr>
              <a:t>multiply, divide</a:t>
            </a:r>
          </a:p>
          <a:p>
            <a:pPr lvl="1"/>
            <a:r>
              <a:rPr lang="en-US" altLang="en-US">
                <a:ea typeface="ＭＳ Ｐゴシック" panose="020B0600070205080204" pitchFamily="34" charset="-128"/>
              </a:rPr>
              <a:t>comparisons</a:t>
            </a:r>
          </a:p>
          <a:p>
            <a:pPr lvl="1"/>
            <a:r>
              <a:rPr lang="en-US" altLang="en-US">
                <a:ea typeface="ＭＳ Ｐゴシック" panose="020B0600070205080204" pitchFamily="34" charset="-128"/>
              </a:rPr>
              <a:t>logical instructions</a:t>
            </a:r>
          </a:p>
          <a:p>
            <a:pPr lvl="1"/>
            <a:endParaRPr lang="en-US" altLang="en-US">
              <a:ea typeface="ＭＳ Ｐゴシック" panose="020B0600070205080204" pitchFamily="34" charset="-128"/>
            </a:endParaRPr>
          </a:p>
          <a:p>
            <a:r>
              <a:rPr lang="en-US" altLang="en-US">
                <a:ea typeface="ＭＳ Ｐゴシック" panose="020B0600070205080204" pitchFamily="34" charset="-128"/>
              </a:rPr>
              <a:t>Reading</a:t>
            </a:r>
          </a:p>
          <a:p>
            <a:pPr lvl="1"/>
            <a:r>
              <a:rPr lang="en-US" altLang="en-US">
                <a:ea typeface="ＭＳ Ｐゴシック" panose="020B0600070205080204" pitchFamily="34" charset="-128"/>
              </a:rPr>
              <a:t>Book Chapter 2.1-2.7</a:t>
            </a:r>
          </a:p>
          <a:p>
            <a:pPr lvl="1"/>
            <a:r>
              <a:rPr lang="en-US" altLang="en-US">
                <a:ea typeface="ＭＳ Ｐゴシック" panose="020B0600070205080204" pitchFamily="34" charset="-128"/>
              </a:rPr>
              <a:t>Study the inside green flap (“Green Card”)</a:t>
            </a:r>
          </a:p>
          <a:p>
            <a:endParaRPr lang="en-US" altLang="en-US">
              <a:ea typeface="ＭＳ Ｐゴシック" panose="020B0600070205080204" pitchFamily="34" charset="-128"/>
            </a:endParaRPr>
          </a:p>
        </p:txBody>
      </p:sp>
      <p:sp>
        <p:nvSpPr>
          <p:cNvPr id="18435" name="Slide Number Placeholder 1">
            <a:extLst>
              <a:ext uri="{FF2B5EF4-FFF2-40B4-BE49-F238E27FC236}">
                <a16:creationId xmlns:a16="http://schemas.microsoft.com/office/drawing/2014/main" id="{195EBF61-CA52-C041-B920-31763DDBA5C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fld id="{ACC1EB5A-3433-A04C-8DC0-F89BBB73EACD}" type="slidenum">
              <a:rPr lang="en-US" altLang="en-US" sz="1400">
                <a:latin typeface="Arial Narrow" panose="020B0604020202020204" pitchFamily="34" charset="0"/>
              </a:rPr>
              <a:pPr/>
              <a:t>2</a:t>
            </a:fld>
            <a:endParaRPr lang="en-US" altLang="en-US" sz="1400">
              <a:latin typeface="Arial Narrow" panose="020B0604020202020204" pitchFamily="34"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EE3B6DB5-7CFB-5E4D-8419-2ADFF19ADCA7}"/>
              </a:ext>
            </a:extLst>
          </p:cNvPr>
          <p:cNvSpPr>
            <a:spLocks noChangeArrowheads="1"/>
          </p:cNvSpPr>
          <p:nvPr/>
        </p:nvSpPr>
        <p:spPr bwMode="auto">
          <a:xfrm>
            <a:off x="225425" y="312738"/>
            <a:ext cx="513556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a:p>
        </p:txBody>
      </p:sp>
      <p:sp>
        <p:nvSpPr>
          <p:cNvPr id="30725" name="Rectangle 16">
            <a:extLst>
              <a:ext uri="{FF2B5EF4-FFF2-40B4-BE49-F238E27FC236}">
                <a16:creationId xmlns:a16="http://schemas.microsoft.com/office/drawing/2014/main" id="{281CFA06-51D5-AD47-A337-7250656CE298}"/>
              </a:ext>
            </a:extLst>
          </p:cNvPr>
          <p:cNvSpPr>
            <a:spLocks noGrp="1" noChangeArrowheads="1"/>
          </p:cNvSpPr>
          <p:nvPr>
            <p:ph type="title"/>
          </p:nvPr>
        </p:nvSpPr>
        <p:spPr/>
        <p:txBody>
          <a:bodyPr/>
          <a:lstStyle/>
          <a:p>
            <a:r>
              <a:rPr lang="en-US" altLang="en-US">
                <a:ea typeface="ＭＳ Ｐゴシック" panose="020B0600070205080204" pitchFamily="34" charset="-128"/>
              </a:rPr>
              <a:t>MIPS Jumps</a:t>
            </a:r>
          </a:p>
        </p:txBody>
      </p:sp>
      <p:sp>
        <p:nvSpPr>
          <p:cNvPr id="30723" name="Rectangle 3">
            <a:extLst>
              <a:ext uri="{FF2B5EF4-FFF2-40B4-BE49-F238E27FC236}">
                <a16:creationId xmlns:a16="http://schemas.microsoft.com/office/drawing/2014/main" id="{DBB34C7C-3A53-B54D-8D65-9414DD8FC982}"/>
              </a:ext>
            </a:extLst>
          </p:cNvPr>
          <p:cNvSpPr>
            <a:spLocks noGrp="1" noChangeArrowheads="1"/>
          </p:cNvSpPr>
          <p:nvPr>
            <p:ph type="body" idx="4294967295"/>
          </p:nvPr>
        </p:nvSpPr>
        <p:spPr>
          <a:xfrm>
            <a:off x="0" y="1066800"/>
            <a:ext cx="8610600" cy="5105400"/>
          </a:xfrm>
        </p:spPr>
        <p:txBody>
          <a:bodyPr lIns="90488" tIns="44450" rIns="90488" bIns="44450"/>
          <a:lstStyle/>
          <a:p>
            <a:pPr eaLnBrk="1" hangingPunct="1">
              <a:lnSpc>
                <a:spcPct val="80000"/>
              </a:lnSpc>
            </a:pPr>
            <a:r>
              <a:rPr lang="en-US" altLang="en-US" sz="1800">
                <a:ea typeface="ＭＳ Ｐゴシック" panose="020B0600070205080204" pitchFamily="34" charset="-128"/>
              </a:rPr>
              <a:t>The range of MIPS branch instructions is limited to approximately </a:t>
            </a:r>
            <a:br>
              <a:rPr lang="en-US" altLang="en-US" sz="1800">
                <a:ea typeface="ＭＳ Ｐゴシック" panose="020B0600070205080204" pitchFamily="34" charset="-128"/>
              </a:rPr>
            </a:br>
            <a:r>
              <a:rPr lang="en-US" altLang="en-US" sz="1800">
                <a:ea typeface="ＭＳ Ｐゴシック" panose="020B0600070205080204" pitchFamily="34" charset="-128"/>
                <a:sym typeface="Symbol" pitchFamily="2" charset="2"/>
              </a:rPr>
              <a:t></a:t>
            </a:r>
            <a:r>
              <a:rPr lang="en-US" altLang="en-US" sz="1800">
                <a:ea typeface="ＭＳ Ｐゴシック" panose="020B0600070205080204" pitchFamily="34" charset="-128"/>
              </a:rPr>
              <a:t> 32K instructions (</a:t>
            </a:r>
            <a:r>
              <a:rPr lang="en-US" altLang="en-US" sz="1800">
                <a:ea typeface="ＭＳ Ｐゴシック" panose="020B0600070205080204" pitchFamily="34" charset="-128"/>
                <a:sym typeface="Symbol" pitchFamily="2" charset="2"/>
              </a:rPr>
              <a:t></a:t>
            </a:r>
            <a:r>
              <a:rPr lang="en-US" altLang="en-US" sz="1800">
                <a:ea typeface="ＭＳ Ｐゴシック" panose="020B0600070205080204" pitchFamily="34" charset="-128"/>
              </a:rPr>
              <a:t> 128K bytes) from the branch instruction. </a:t>
            </a:r>
          </a:p>
          <a:p>
            <a:pPr eaLnBrk="1" hangingPunct="1">
              <a:lnSpc>
                <a:spcPct val="80000"/>
              </a:lnSpc>
            </a:pPr>
            <a:r>
              <a:rPr lang="en-US" altLang="en-US" sz="1800">
                <a:ea typeface="ＭＳ Ｐゴシック" panose="020B0600070205080204" pitchFamily="34" charset="-128"/>
              </a:rPr>
              <a:t>To branch farther:  an unconditional jump instruction is used.</a:t>
            </a:r>
          </a:p>
          <a:p>
            <a:pPr eaLnBrk="1" hangingPunct="1">
              <a:lnSpc>
                <a:spcPct val="80000"/>
              </a:lnSpc>
            </a:pPr>
            <a:endParaRPr lang="en-US" altLang="en-US" sz="1800">
              <a:ea typeface="ＭＳ Ｐゴシック" panose="020B0600070205080204" pitchFamily="34" charset="-128"/>
            </a:endParaRPr>
          </a:p>
          <a:p>
            <a:pPr eaLnBrk="1" hangingPunct="1">
              <a:lnSpc>
                <a:spcPct val="80000"/>
              </a:lnSpc>
            </a:pPr>
            <a:r>
              <a:rPr lang="en-US" altLang="en-US" sz="1800">
                <a:ea typeface="ＭＳ Ｐゴシック" panose="020B0600070205080204" pitchFamily="34" charset="-128"/>
              </a:rPr>
              <a:t>Instructions:</a:t>
            </a:r>
            <a:endParaRPr lang="en-US" altLang="en-US" sz="1800">
              <a:latin typeface="Courier New" panose="02070309020205020404" pitchFamily="49" charset="0"/>
              <a:ea typeface="ＭＳ Ｐゴシック" panose="020B0600070205080204" pitchFamily="34" charset="-128"/>
            </a:endParaRPr>
          </a:p>
          <a:p>
            <a:pPr lvl="1" eaLnBrk="1" hangingPunct="1">
              <a:lnSpc>
                <a:spcPct val="80000"/>
              </a:lnSpc>
              <a:buFontTx/>
              <a:buNone/>
            </a:pPr>
            <a:r>
              <a:rPr lang="en-US" altLang="en-US" sz="1600" b="1">
                <a:ea typeface="ＭＳ Ｐゴシック" panose="020B0600070205080204" pitchFamily="34" charset="-128"/>
              </a:rPr>
              <a:t>	</a:t>
            </a:r>
            <a:r>
              <a:rPr lang="en-US" altLang="en-US" sz="1600" b="1">
                <a:latin typeface="Courier New" panose="02070309020205020404" pitchFamily="49" charset="0"/>
                <a:ea typeface="ＭＳ Ｐゴシック" panose="020B0600070205080204" pitchFamily="34" charset="-128"/>
              </a:rPr>
              <a:t>j label	</a:t>
            </a:r>
            <a:r>
              <a:rPr lang="en-US" altLang="en-US" sz="1600">
                <a:latin typeface="Courier New" panose="02070309020205020404" pitchFamily="49" charset="0"/>
                <a:ea typeface="ＭＳ Ｐゴシック" panose="020B0600070205080204" pitchFamily="34" charset="-128"/>
              </a:rPr>
              <a:t>	# </a:t>
            </a:r>
            <a:r>
              <a:rPr lang="en-US" altLang="en-US" sz="1600">
                <a:ea typeface="ＭＳ Ｐゴシック" panose="020B0600070205080204" pitchFamily="34" charset="-128"/>
              </a:rPr>
              <a:t>jump to label (PC = PC[31-28] ||  CONST[25:0]*4)</a:t>
            </a:r>
          </a:p>
          <a:p>
            <a:pPr lvl="1" eaLnBrk="1" hangingPunct="1">
              <a:lnSpc>
                <a:spcPct val="80000"/>
              </a:lnSpc>
              <a:buFontTx/>
              <a:buNone/>
            </a:pPr>
            <a:r>
              <a:rPr lang="en-US" altLang="en-US" sz="1600" b="1">
                <a:latin typeface="Courier New" panose="02070309020205020404" pitchFamily="49" charset="0"/>
                <a:ea typeface="ＭＳ Ｐゴシック" panose="020B0600070205080204" pitchFamily="34" charset="-128"/>
              </a:rPr>
              <a:t>	jal label</a:t>
            </a:r>
            <a:r>
              <a:rPr lang="en-US" altLang="en-US" sz="1600">
                <a:latin typeface="Courier New" panose="02070309020205020404" pitchFamily="49" charset="0"/>
                <a:ea typeface="ＭＳ Ｐゴシック" panose="020B0600070205080204" pitchFamily="34" charset="-128"/>
              </a:rPr>
              <a:t>	# </a:t>
            </a:r>
            <a:r>
              <a:rPr lang="en-US" altLang="en-US" sz="1600">
                <a:ea typeface="ＭＳ Ｐゴシック" panose="020B0600070205080204" pitchFamily="34" charset="-128"/>
              </a:rPr>
              <a:t>jump to label and </a:t>
            </a:r>
            <a:r>
              <a:rPr lang="en-US" altLang="en-US" sz="1600">
                <a:solidFill>
                  <a:srgbClr val="FF0000"/>
                </a:solidFill>
                <a:ea typeface="ＭＳ Ｐゴシック" panose="020B0600070205080204" pitchFamily="34" charset="-128"/>
              </a:rPr>
              <a:t>store PC+4 in $31</a:t>
            </a:r>
          </a:p>
          <a:p>
            <a:pPr lvl="1" eaLnBrk="1" hangingPunct="1">
              <a:lnSpc>
                <a:spcPct val="80000"/>
              </a:lnSpc>
              <a:buFontTx/>
              <a:buNone/>
            </a:pPr>
            <a:r>
              <a:rPr lang="en-US" altLang="en-US" sz="1600" b="1">
                <a:ea typeface="ＭＳ Ｐゴシック" panose="020B0600070205080204" pitchFamily="34" charset="-128"/>
              </a:rPr>
              <a:t>	</a:t>
            </a:r>
            <a:r>
              <a:rPr lang="en-US" altLang="en-US" sz="1600" b="1">
                <a:latin typeface="Courier New" panose="02070309020205020404" pitchFamily="49" charset="0"/>
                <a:ea typeface="ＭＳ Ｐゴシック" panose="020B0600070205080204" pitchFamily="34" charset="-128"/>
              </a:rPr>
              <a:t>jr $t0	</a:t>
            </a:r>
            <a:r>
              <a:rPr lang="en-US" altLang="en-US" sz="1600">
                <a:latin typeface="Courier New" panose="02070309020205020404" pitchFamily="49" charset="0"/>
                <a:ea typeface="ＭＳ Ｐゴシック" panose="020B0600070205080204" pitchFamily="34" charset="-128"/>
              </a:rPr>
              <a:t>	# </a:t>
            </a:r>
            <a:r>
              <a:rPr lang="en-US" altLang="en-US" sz="1600">
                <a:ea typeface="ＭＳ Ｐゴシック" panose="020B0600070205080204" pitchFamily="34" charset="-128"/>
              </a:rPr>
              <a:t>jump to address specified by register’s contents</a:t>
            </a:r>
          </a:p>
          <a:p>
            <a:pPr lvl="1" eaLnBrk="1" hangingPunct="1">
              <a:lnSpc>
                <a:spcPct val="80000"/>
              </a:lnSpc>
              <a:buFontTx/>
              <a:buNone/>
            </a:pPr>
            <a:r>
              <a:rPr lang="en-US" altLang="en-US" sz="1600" b="1">
                <a:latin typeface="Courier New" panose="02070309020205020404" pitchFamily="49" charset="0"/>
                <a:ea typeface="ＭＳ Ｐゴシック" panose="020B0600070205080204" pitchFamily="34" charset="-128"/>
              </a:rPr>
              <a:t>	jalr $t0, $ra</a:t>
            </a:r>
            <a:r>
              <a:rPr lang="en-US" altLang="en-US" sz="1600">
                <a:latin typeface="Courier New" panose="02070309020205020404" pitchFamily="49" charset="0"/>
                <a:ea typeface="ＭＳ Ｐゴシック" panose="020B0600070205080204" pitchFamily="34" charset="-128"/>
              </a:rPr>
              <a:t>	# </a:t>
            </a:r>
            <a:r>
              <a:rPr lang="en-US" altLang="en-US" sz="1600">
                <a:ea typeface="ＭＳ Ｐゴシック" panose="020B0600070205080204" pitchFamily="34" charset="-128"/>
              </a:rPr>
              <a:t>jump to address specified by first register’s contents 				    and </a:t>
            </a:r>
            <a:r>
              <a:rPr lang="en-US" altLang="en-US" sz="1600">
                <a:solidFill>
                  <a:srgbClr val="FF0000"/>
                </a:solidFill>
                <a:ea typeface="ＭＳ Ｐゴシック" panose="020B0600070205080204" pitchFamily="34" charset="-128"/>
              </a:rPr>
              <a:t>store PC+4 in second register</a:t>
            </a:r>
            <a:endParaRPr lang="en-US" altLang="en-US" sz="1600">
              <a:ea typeface="ＭＳ Ｐゴシック" panose="020B0600070205080204" pitchFamily="34" charset="-128"/>
            </a:endParaRPr>
          </a:p>
          <a:p>
            <a:pPr lvl="1" eaLnBrk="1" hangingPunct="1">
              <a:lnSpc>
                <a:spcPct val="80000"/>
              </a:lnSpc>
              <a:buFontTx/>
              <a:buNone/>
            </a:pPr>
            <a:r>
              <a:rPr lang="en-US" altLang="en-US" sz="1600">
                <a:latin typeface="Courier New" panose="02070309020205020404" pitchFamily="49" charset="0"/>
                <a:ea typeface="ＭＳ Ｐゴシック" panose="020B0600070205080204" pitchFamily="34" charset="-128"/>
              </a:rPr>
              <a:t>	</a:t>
            </a:r>
            <a:endParaRPr lang="en-US" altLang="en-US" sz="1600">
              <a:ea typeface="ＭＳ Ｐゴシック" panose="020B0600070205080204" pitchFamily="34" charset="-128"/>
            </a:endParaRPr>
          </a:p>
          <a:p>
            <a:pPr eaLnBrk="1" hangingPunct="1">
              <a:lnSpc>
                <a:spcPct val="80000"/>
              </a:lnSpc>
            </a:pPr>
            <a:r>
              <a:rPr lang="en-US" altLang="en-US" sz="1800">
                <a:ea typeface="ＭＳ Ｐゴシック" panose="020B0600070205080204" pitchFamily="34" charset="-128"/>
              </a:rPr>
              <a:t>Formats:</a:t>
            </a:r>
          </a:p>
        </p:txBody>
      </p:sp>
      <p:sp>
        <p:nvSpPr>
          <p:cNvPr id="44036" name="Rectangle 15">
            <a:extLst>
              <a:ext uri="{FF2B5EF4-FFF2-40B4-BE49-F238E27FC236}">
                <a16:creationId xmlns:a16="http://schemas.microsoft.com/office/drawing/2014/main" id="{4AD4BB8B-4DC3-6C40-8FB1-FAC7A294B39E}"/>
              </a:ext>
            </a:extLst>
          </p:cNvPr>
          <p:cNvSpPr>
            <a:spLocks noChangeArrowheads="1"/>
          </p:cNvSpPr>
          <p:nvPr/>
        </p:nvSpPr>
        <p:spPr bwMode="auto">
          <a:xfrm>
            <a:off x="814388" y="1479550"/>
            <a:ext cx="7515225" cy="12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a:p>
        </p:txBody>
      </p:sp>
      <p:sp>
        <p:nvSpPr>
          <p:cNvPr id="44037" name="Text Box 17">
            <a:extLst>
              <a:ext uri="{FF2B5EF4-FFF2-40B4-BE49-F238E27FC236}">
                <a16:creationId xmlns:a16="http://schemas.microsoft.com/office/drawing/2014/main" id="{B6232537-0CB5-0D42-AF58-B084D33FFC33}"/>
              </a:ext>
            </a:extLst>
          </p:cNvPr>
          <p:cNvSpPr txBox="1">
            <a:spLocks noChangeArrowheads="1"/>
          </p:cNvSpPr>
          <p:nvPr/>
        </p:nvSpPr>
        <p:spPr bwMode="auto">
          <a:xfrm>
            <a:off x="990600" y="4267200"/>
            <a:ext cx="3124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spcBef>
                <a:spcPct val="50000"/>
              </a:spcBef>
              <a:buFontTx/>
              <a:buChar char="•"/>
            </a:pPr>
            <a:r>
              <a:rPr lang="en-US" altLang="en-US" sz="1600" b="0"/>
              <a:t>J-type: used for j</a:t>
            </a:r>
          </a:p>
        </p:txBody>
      </p:sp>
      <p:grpSp>
        <p:nvGrpSpPr>
          <p:cNvPr id="44038" name="Group 19">
            <a:extLst>
              <a:ext uri="{FF2B5EF4-FFF2-40B4-BE49-F238E27FC236}">
                <a16:creationId xmlns:a16="http://schemas.microsoft.com/office/drawing/2014/main" id="{C8CFA443-1BFE-F84D-94DC-DAE40B0BE1B8}"/>
              </a:ext>
            </a:extLst>
          </p:cNvPr>
          <p:cNvGrpSpPr>
            <a:grpSpLocks/>
          </p:cNvGrpSpPr>
          <p:nvPr/>
        </p:nvGrpSpPr>
        <p:grpSpPr bwMode="auto">
          <a:xfrm>
            <a:off x="3200400" y="4287838"/>
            <a:ext cx="4876800" cy="304800"/>
            <a:chOff x="1728" y="288"/>
            <a:chExt cx="3072" cy="192"/>
          </a:xfrm>
        </p:grpSpPr>
        <p:grpSp>
          <p:nvGrpSpPr>
            <p:cNvPr id="44175" name="Group 20">
              <a:extLst>
                <a:ext uri="{FF2B5EF4-FFF2-40B4-BE49-F238E27FC236}">
                  <a16:creationId xmlns:a16="http://schemas.microsoft.com/office/drawing/2014/main" id="{03B0B79A-B354-7041-AF3B-D0C1001B6AF9}"/>
                </a:ext>
              </a:extLst>
            </p:cNvPr>
            <p:cNvGrpSpPr>
              <a:grpSpLocks/>
            </p:cNvGrpSpPr>
            <p:nvPr/>
          </p:nvGrpSpPr>
          <p:grpSpPr bwMode="auto">
            <a:xfrm>
              <a:off x="1824" y="432"/>
              <a:ext cx="2880" cy="48"/>
              <a:chOff x="1968" y="1776"/>
              <a:chExt cx="2880" cy="192"/>
            </a:xfrm>
          </p:grpSpPr>
          <p:sp>
            <p:nvSpPr>
              <p:cNvPr id="44177" name="Line 21">
                <a:extLst>
                  <a:ext uri="{FF2B5EF4-FFF2-40B4-BE49-F238E27FC236}">
                    <a16:creationId xmlns:a16="http://schemas.microsoft.com/office/drawing/2014/main" id="{402F5F91-3578-CA43-B350-629741BAD92C}"/>
                  </a:ext>
                </a:extLst>
              </p:cNvPr>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78" name="Line 22">
                <a:extLst>
                  <a:ext uri="{FF2B5EF4-FFF2-40B4-BE49-F238E27FC236}">
                    <a16:creationId xmlns:a16="http://schemas.microsoft.com/office/drawing/2014/main" id="{CC7CEEB2-B52A-1644-91F7-9D9A437DBA64}"/>
                  </a:ext>
                </a:extLst>
              </p:cNvPr>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79" name="Line 23">
                <a:extLst>
                  <a:ext uri="{FF2B5EF4-FFF2-40B4-BE49-F238E27FC236}">
                    <a16:creationId xmlns:a16="http://schemas.microsoft.com/office/drawing/2014/main" id="{CE85F663-0808-0844-B4C0-26776CAF1F1D}"/>
                  </a:ext>
                </a:extLst>
              </p:cNvPr>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80" name="Line 24">
                <a:extLst>
                  <a:ext uri="{FF2B5EF4-FFF2-40B4-BE49-F238E27FC236}">
                    <a16:creationId xmlns:a16="http://schemas.microsoft.com/office/drawing/2014/main" id="{A439587C-646B-0D45-A562-A8B257520BA5}"/>
                  </a:ext>
                </a:extLst>
              </p:cNvPr>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81" name="Line 25">
                <a:extLst>
                  <a:ext uri="{FF2B5EF4-FFF2-40B4-BE49-F238E27FC236}">
                    <a16:creationId xmlns:a16="http://schemas.microsoft.com/office/drawing/2014/main" id="{42A09174-A35E-2B4C-90DE-4206B5CE3240}"/>
                  </a:ext>
                </a:extLst>
              </p:cNvPr>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82" name="Line 26">
                <a:extLst>
                  <a:ext uri="{FF2B5EF4-FFF2-40B4-BE49-F238E27FC236}">
                    <a16:creationId xmlns:a16="http://schemas.microsoft.com/office/drawing/2014/main" id="{F384A5EA-5186-2E48-BE11-96DB74965ABF}"/>
                  </a:ext>
                </a:extLst>
              </p:cNvPr>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83" name="Line 27">
                <a:extLst>
                  <a:ext uri="{FF2B5EF4-FFF2-40B4-BE49-F238E27FC236}">
                    <a16:creationId xmlns:a16="http://schemas.microsoft.com/office/drawing/2014/main" id="{4714C8C1-5313-9542-9BC2-E6714691765C}"/>
                  </a:ext>
                </a:extLst>
              </p:cNvPr>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84" name="Line 28">
                <a:extLst>
                  <a:ext uri="{FF2B5EF4-FFF2-40B4-BE49-F238E27FC236}">
                    <a16:creationId xmlns:a16="http://schemas.microsoft.com/office/drawing/2014/main" id="{E30FA7B3-6802-304A-B92A-5B08946533BE}"/>
                  </a:ext>
                </a:extLst>
              </p:cNvPr>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85" name="Line 29">
                <a:extLst>
                  <a:ext uri="{FF2B5EF4-FFF2-40B4-BE49-F238E27FC236}">
                    <a16:creationId xmlns:a16="http://schemas.microsoft.com/office/drawing/2014/main" id="{BB889B9A-0AB6-E844-8A6A-146B07E7372D}"/>
                  </a:ext>
                </a:extLst>
              </p:cNvPr>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86" name="Line 30">
                <a:extLst>
                  <a:ext uri="{FF2B5EF4-FFF2-40B4-BE49-F238E27FC236}">
                    <a16:creationId xmlns:a16="http://schemas.microsoft.com/office/drawing/2014/main" id="{E0386142-FE70-2C4E-9BBB-C8582FF295C0}"/>
                  </a:ext>
                </a:extLst>
              </p:cNvPr>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87" name="Line 31">
                <a:extLst>
                  <a:ext uri="{FF2B5EF4-FFF2-40B4-BE49-F238E27FC236}">
                    <a16:creationId xmlns:a16="http://schemas.microsoft.com/office/drawing/2014/main" id="{85594961-94EE-9C42-969C-BA75207B926B}"/>
                  </a:ext>
                </a:extLst>
              </p:cNvPr>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88" name="Line 32">
                <a:extLst>
                  <a:ext uri="{FF2B5EF4-FFF2-40B4-BE49-F238E27FC236}">
                    <a16:creationId xmlns:a16="http://schemas.microsoft.com/office/drawing/2014/main" id="{5029036E-DB45-D74E-A4ED-9EC902C8C94A}"/>
                  </a:ext>
                </a:extLst>
              </p:cNvPr>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89" name="Line 33">
                <a:extLst>
                  <a:ext uri="{FF2B5EF4-FFF2-40B4-BE49-F238E27FC236}">
                    <a16:creationId xmlns:a16="http://schemas.microsoft.com/office/drawing/2014/main" id="{E4A49D7D-BB33-4443-BB91-30FDFC40B4A1}"/>
                  </a:ext>
                </a:extLst>
              </p:cNvPr>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90" name="Line 34">
                <a:extLst>
                  <a:ext uri="{FF2B5EF4-FFF2-40B4-BE49-F238E27FC236}">
                    <a16:creationId xmlns:a16="http://schemas.microsoft.com/office/drawing/2014/main" id="{D0ABAFAD-8E09-0C4C-8520-993972289984}"/>
                  </a:ext>
                </a:extLst>
              </p:cNvPr>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91" name="Line 35">
                <a:extLst>
                  <a:ext uri="{FF2B5EF4-FFF2-40B4-BE49-F238E27FC236}">
                    <a16:creationId xmlns:a16="http://schemas.microsoft.com/office/drawing/2014/main" id="{4D9FCB46-8B40-A249-ABA4-FEDB32E0F61D}"/>
                  </a:ext>
                </a:extLst>
              </p:cNvPr>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92" name="Line 36">
                <a:extLst>
                  <a:ext uri="{FF2B5EF4-FFF2-40B4-BE49-F238E27FC236}">
                    <a16:creationId xmlns:a16="http://schemas.microsoft.com/office/drawing/2014/main" id="{66AD74CE-C304-3A45-A05F-1C59CB1B8488}"/>
                  </a:ext>
                </a:extLst>
              </p:cNvPr>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93" name="Line 37">
                <a:extLst>
                  <a:ext uri="{FF2B5EF4-FFF2-40B4-BE49-F238E27FC236}">
                    <a16:creationId xmlns:a16="http://schemas.microsoft.com/office/drawing/2014/main" id="{E35C8C14-C9D9-E041-B4FC-0CE5124EF3C7}"/>
                  </a:ext>
                </a:extLst>
              </p:cNvPr>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94" name="Line 38">
                <a:extLst>
                  <a:ext uri="{FF2B5EF4-FFF2-40B4-BE49-F238E27FC236}">
                    <a16:creationId xmlns:a16="http://schemas.microsoft.com/office/drawing/2014/main" id="{FB6E2161-DCB0-8D48-8CEF-1385A3539890}"/>
                  </a:ext>
                </a:extLst>
              </p:cNvPr>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95" name="Line 39">
                <a:extLst>
                  <a:ext uri="{FF2B5EF4-FFF2-40B4-BE49-F238E27FC236}">
                    <a16:creationId xmlns:a16="http://schemas.microsoft.com/office/drawing/2014/main" id="{0511C3D8-58B0-AA4E-8316-7C483CE23C16}"/>
                  </a:ext>
                </a:extLst>
              </p:cNvPr>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96" name="Line 40">
                <a:extLst>
                  <a:ext uri="{FF2B5EF4-FFF2-40B4-BE49-F238E27FC236}">
                    <a16:creationId xmlns:a16="http://schemas.microsoft.com/office/drawing/2014/main" id="{CCD85695-885B-6A4E-9F7F-B49D06CE7DC2}"/>
                  </a:ext>
                </a:extLst>
              </p:cNvPr>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97" name="Line 41">
                <a:extLst>
                  <a:ext uri="{FF2B5EF4-FFF2-40B4-BE49-F238E27FC236}">
                    <a16:creationId xmlns:a16="http://schemas.microsoft.com/office/drawing/2014/main" id="{2CCC5177-5711-124D-8F07-07BCB8B84F6C}"/>
                  </a:ext>
                </a:extLst>
              </p:cNvPr>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98" name="Line 42">
                <a:extLst>
                  <a:ext uri="{FF2B5EF4-FFF2-40B4-BE49-F238E27FC236}">
                    <a16:creationId xmlns:a16="http://schemas.microsoft.com/office/drawing/2014/main" id="{D4DF0790-8538-4946-8852-D987CDF4048A}"/>
                  </a:ext>
                </a:extLst>
              </p:cNvPr>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99" name="Line 43">
                <a:extLst>
                  <a:ext uri="{FF2B5EF4-FFF2-40B4-BE49-F238E27FC236}">
                    <a16:creationId xmlns:a16="http://schemas.microsoft.com/office/drawing/2014/main" id="{5179E476-25C1-D242-A0E9-AAA104EF3E78}"/>
                  </a:ext>
                </a:extLst>
              </p:cNvPr>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200" name="Line 44">
                <a:extLst>
                  <a:ext uri="{FF2B5EF4-FFF2-40B4-BE49-F238E27FC236}">
                    <a16:creationId xmlns:a16="http://schemas.microsoft.com/office/drawing/2014/main" id="{C2FE611B-9005-324F-95A0-969590DFC353}"/>
                  </a:ext>
                </a:extLst>
              </p:cNvPr>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201" name="Line 45">
                <a:extLst>
                  <a:ext uri="{FF2B5EF4-FFF2-40B4-BE49-F238E27FC236}">
                    <a16:creationId xmlns:a16="http://schemas.microsoft.com/office/drawing/2014/main" id="{C60D7FCB-E2FB-A547-BF44-A8FEE1F936D9}"/>
                  </a:ext>
                </a:extLst>
              </p:cNvPr>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202" name="Line 46">
                <a:extLst>
                  <a:ext uri="{FF2B5EF4-FFF2-40B4-BE49-F238E27FC236}">
                    <a16:creationId xmlns:a16="http://schemas.microsoft.com/office/drawing/2014/main" id="{1E32213D-7716-DA42-91C0-221541E2B724}"/>
                  </a:ext>
                </a:extLst>
              </p:cNvPr>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203" name="Line 47">
                <a:extLst>
                  <a:ext uri="{FF2B5EF4-FFF2-40B4-BE49-F238E27FC236}">
                    <a16:creationId xmlns:a16="http://schemas.microsoft.com/office/drawing/2014/main" id="{52B52DA0-BD3F-2C49-AE6A-9A97875482E8}"/>
                  </a:ext>
                </a:extLst>
              </p:cNvPr>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204" name="Line 48">
                <a:extLst>
                  <a:ext uri="{FF2B5EF4-FFF2-40B4-BE49-F238E27FC236}">
                    <a16:creationId xmlns:a16="http://schemas.microsoft.com/office/drawing/2014/main" id="{3FDACB7F-D04D-D943-ADAA-37213F45627A}"/>
                  </a:ext>
                </a:extLst>
              </p:cNvPr>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205" name="Line 49">
                <a:extLst>
                  <a:ext uri="{FF2B5EF4-FFF2-40B4-BE49-F238E27FC236}">
                    <a16:creationId xmlns:a16="http://schemas.microsoft.com/office/drawing/2014/main" id="{9710EC0B-6E07-2A41-89D6-4A5C9BB35F3F}"/>
                  </a:ext>
                </a:extLst>
              </p:cNvPr>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206" name="Line 50">
                <a:extLst>
                  <a:ext uri="{FF2B5EF4-FFF2-40B4-BE49-F238E27FC236}">
                    <a16:creationId xmlns:a16="http://schemas.microsoft.com/office/drawing/2014/main" id="{3593A0EC-651A-7D4A-A5AA-A001DEB0A1C4}"/>
                  </a:ext>
                </a:extLst>
              </p:cNvPr>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207" name="Line 51">
                <a:extLst>
                  <a:ext uri="{FF2B5EF4-FFF2-40B4-BE49-F238E27FC236}">
                    <a16:creationId xmlns:a16="http://schemas.microsoft.com/office/drawing/2014/main" id="{4A2570B6-32DD-DB40-952C-CA3C42A58C24}"/>
                  </a:ext>
                </a:extLst>
              </p:cNvPr>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176" name="Rectangle 52">
              <a:extLst>
                <a:ext uri="{FF2B5EF4-FFF2-40B4-BE49-F238E27FC236}">
                  <a16:creationId xmlns:a16="http://schemas.microsoft.com/office/drawing/2014/main" id="{26C26FAC-0D66-8C43-9033-2D60475A7F35}"/>
                </a:ext>
              </a:extLst>
            </p:cNvPr>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sz="2000" b="0"/>
            </a:p>
          </p:txBody>
        </p:sp>
      </p:grpSp>
      <p:sp>
        <p:nvSpPr>
          <p:cNvPr id="44039" name="Rectangle 53">
            <a:extLst>
              <a:ext uri="{FF2B5EF4-FFF2-40B4-BE49-F238E27FC236}">
                <a16:creationId xmlns:a16="http://schemas.microsoft.com/office/drawing/2014/main" id="{1C67EFB0-46C5-594F-B2F9-2C7D5233F4BF}"/>
              </a:ext>
            </a:extLst>
          </p:cNvPr>
          <p:cNvSpPr>
            <a:spLocks noChangeArrowheads="1"/>
          </p:cNvSpPr>
          <p:nvPr/>
        </p:nvSpPr>
        <p:spPr bwMode="auto">
          <a:xfrm>
            <a:off x="3352800" y="3886200"/>
            <a:ext cx="518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a:p>
        </p:txBody>
      </p:sp>
      <p:sp>
        <p:nvSpPr>
          <p:cNvPr id="44040" name="Line 54">
            <a:extLst>
              <a:ext uri="{FF2B5EF4-FFF2-40B4-BE49-F238E27FC236}">
                <a16:creationId xmlns:a16="http://schemas.microsoft.com/office/drawing/2014/main" id="{F409EBC9-84F9-1D4F-B6D2-6F4C467F859F}"/>
              </a:ext>
            </a:extLst>
          </p:cNvPr>
          <p:cNvSpPr>
            <a:spLocks noChangeShapeType="1"/>
          </p:cNvSpPr>
          <p:nvPr/>
        </p:nvSpPr>
        <p:spPr bwMode="auto">
          <a:xfrm>
            <a:off x="4114800" y="428783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1" name="Text Box 57">
            <a:extLst>
              <a:ext uri="{FF2B5EF4-FFF2-40B4-BE49-F238E27FC236}">
                <a16:creationId xmlns:a16="http://schemas.microsoft.com/office/drawing/2014/main" id="{245B3F41-D960-5743-B61E-984B5442C9AF}"/>
              </a:ext>
            </a:extLst>
          </p:cNvPr>
          <p:cNvSpPr txBox="1">
            <a:spLocks noChangeArrowheads="1"/>
          </p:cNvSpPr>
          <p:nvPr/>
        </p:nvSpPr>
        <p:spPr bwMode="auto">
          <a:xfrm>
            <a:off x="3273425" y="4287838"/>
            <a:ext cx="825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600" b="0"/>
              <a:t>OP = 2</a:t>
            </a:r>
          </a:p>
        </p:txBody>
      </p:sp>
      <p:sp>
        <p:nvSpPr>
          <p:cNvPr id="44042" name="Text Box 60">
            <a:extLst>
              <a:ext uri="{FF2B5EF4-FFF2-40B4-BE49-F238E27FC236}">
                <a16:creationId xmlns:a16="http://schemas.microsoft.com/office/drawing/2014/main" id="{E9F0770E-0BB5-314E-B342-C803CA5BAEF6}"/>
              </a:ext>
            </a:extLst>
          </p:cNvPr>
          <p:cNvSpPr txBox="1">
            <a:spLocks noChangeArrowheads="1"/>
          </p:cNvSpPr>
          <p:nvPr/>
        </p:nvSpPr>
        <p:spPr bwMode="auto">
          <a:xfrm>
            <a:off x="4724400" y="4287838"/>
            <a:ext cx="2438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b="0"/>
              <a:t>26-bit constant </a:t>
            </a:r>
            <a:endParaRPr lang="en-US" altLang="en-US" sz="1400" b="0" baseline="-25000"/>
          </a:p>
        </p:txBody>
      </p:sp>
      <p:sp>
        <p:nvSpPr>
          <p:cNvPr id="44043" name="Text Box 61">
            <a:extLst>
              <a:ext uri="{FF2B5EF4-FFF2-40B4-BE49-F238E27FC236}">
                <a16:creationId xmlns:a16="http://schemas.microsoft.com/office/drawing/2014/main" id="{18E8F93D-60EF-9142-8D69-D3AAC538865A}"/>
              </a:ext>
            </a:extLst>
          </p:cNvPr>
          <p:cNvSpPr txBox="1">
            <a:spLocks noChangeArrowheads="1"/>
          </p:cNvSpPr>
          <p:nvPr/>
        </p:nvSpPr>
        <p:spPr bwMode="auto">
          <a:xfrm>
            <a:off x="990600" y="4738688"/>
            <a:ext cx="3124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spcBef>
                <a:spcPct val="50000"/>
              </a:spcBef>
              <a:buFontTx/>
              <a:buChar char="•"/>
            </a:pPr>
            <a:r>
              <a:rPr lang="en-US" altLang="en-US" sz="1600" b="0"/>
              <a:t>J-type: used for jal</a:t>
            </a:r>
          </a:p>
        </p:txBody>
      </p:sp>
      <p:grpSp>
        <p:nvGrpSpPr>
          <p:cNvPr id="44044" name="Group 62">
            <a:extLst>
              <a:ext uri="{FF2B5EF4-FFF2-40B4-BE49-F238E27FC236}">
                <a16:creationId xmlns:a16="http://schemas.microsoft.com/office/drawing/2014/main" id="{D406198A-E143-A14A-A8E5-631C91F80B7B}"/>
              </a:ext>
            </a:extLst>
          </p:cNvPr>
          <p:cNvGrpSpPr>
            <a:grpSpLocks/>
          </p:cNvGrpSpPr>
          <p:nvPr/>
        </p:nvGrpSpPr>
        <p:grpSpPr bwMode="auto">
          <a:xfrm>
            <a:off x="3200400" y="4759325"/>
            <a:ext cx="4876800" cy="304800"/>
            <a:chOff x="1728" y="288"/>
            <a:chExt cx="3072" cy="192"/>
          </a:xfrm>
        </p:grpSpPr>
        <p:grpSp>
          <p:nvGrpSpPr>
            <p:cNvPr id="44142" name="Group 63">
              <a:extLst>
                <a:ext uri="{FF2B5EF4-FFF2-40B4-BE49-F238E27FC236}">
                  <a16:creationId xmlns:a16="http://schemas.microsoft.com/office/drawing/2014/main" id="{72590CF2-CE18-9E4D-98E0-572AF4F8A40B}"/>
                </a:ext>
              </a:extLst>
            </p:cNvPr>
            <p:cNvGrpSpPr>
              <a:grpSpLocks/>
            </p:cNvGrpSpPr>
            <p:nvPr/>
          </p:nvGrpSpPr>
          <p:grpSpPr bwMode="auto">
            <a:xfrm>
              <a:off x="1824" y="432"/>
              <a:ext cx="2880" cy="48"/>
              <a:chOff x="1968" y="1776"/>
              <a:chExt cx="2880" cy="192"/>
            </a:xfrm>
          </p:grpSpPr>
          <p:sp>
            <p:nvSpPr>
              <p:cNvPr id="44144" name="Line 64">
                <a:extLst>
                  <a:ext uri="{FF2B5EF4-FFF2-40B4-BE49-F238E27FC236}">
                    <a16:creationId xmlns:a16="http://schemas.microsoft.com/office/drawing/2014/main" id="{77920082-ACA8-0B44-9237-06C38901F55E}"/>
                  </a:ext>
                </a:extLst>
              </p:cNvPr>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45" name="Line 65">
                <a:extLst>
                  <a:ext uri="{FF2B5EF4-FFF2-40B4-BE49-F238E27FC236}">
                    <a16:creationId xmlns:a16="http://schemas.microsoft.com/office/drawing/2014/main" id="{5F9E5C3C-76B3-CA46-8451-7E5957E9E90D}"/>
                  </a:ext>
                </a:extLst>
              </p:cNvPr>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46" name="Line 66">
                <a:extLst>
                  <a:ext uri="{FF2B5EF4-FFF2-40B4-BE49-F238E27FC236}">
                    <a16:creationId xmlns:a16="http://schemas.microsoft.com/office/drawing/2014/main" id="{6E9690FD-1A11-8B40-9570-061CDD081226}"/>
                  </a:ext>
                </a:extLst>
              </p:cNvPr>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47" name="Line 67">
                <a:extLst>
                  <a:ext uri="{FF2B5EF4-FFF2-40B4-BE49-F238E27FC236}">
                    <a16:creationId xmlns:a16="http://schemas.microsoft.com/office/drawing/2014/main" id="{F61077C7-23F1-8847-B166-99BBF212BED8}"/>
                  </a:ext>
                </a:extLst>
              </p:cNvPr>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48" name="Line 68">
                <a:extLst>
                  <a:ext uri="{FF2B5EF4-FFF2-40B4-BE49-F238E27FC236}">
                    <a16:creationId xmlns:a16="http://schemas.microsoft.com/office/drawing/2014/main" id="{6361C571-AE0D-2F4C-AEC4-0B96DCFF696F}"/>
                  </a:ext>
                </a:extLst>
              </p:cNvPr>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49" name="Line 69">
                <a:extLst>
                  <a:ext uri="{FF2B5EF4-FFF2-40B4-BE49-F238E27FC236}">
                    <a16:creationId xmlns:a16="http://schemas.microsoft.com/office/drawing/2014/main" id="{67515BC5-6355-2E47-89B6-C23D6FFBFE2B}"/>
                  </a:ext>
                </a:extLst>
              </p:cNvPr>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50" name="Line 70">
                <a:extLst>
                  <a:ext uri="{FF2B5EF4-FFF2-40B4-BE49-F238E27FC236}">
                    <a16:creationId xmlns:a16="http://schemas.microsoft.com/office/drawing/2014/main" id="{F9EE6FF9-98DC-624A-B28E-2932D234A452}"/>
                  </a:ext>
                </a:extLst>
              </p:cNvPr>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51" name="Line 71">
                <a:extLst>
                  <a:ext uri="{FF2B5EF4-FFF2-40B4-BE49-F238E27FC236}">
                    <a16:creationId xmlns:a16="http://schemas.microsoft.com/office/drawing/2014/main" id="{304F7502-FADF-C44F-A234-A1EFF2E951B8}"/>
                  </a:ext>
                </a:extLst>
              </p:cNvPr>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52" name="Line 72">
                <a:extLst>
                  <a:ext uri="{FF2B5EF4-FFF2-40B4-BE49-F238E27FC236}">
                    <a16:creationId xmlns:a16="http://schemas.microsoft.com/office/drawing/2014/main" id="{8B51FC64-B800-6D43-9640-5FCC4500E5F8}"/>
                  </a:ext>
                </a:extLst>
              </p:cNvPr>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53" name="Line 73">
                <a:extLst>
                  <a:ext uri="{FF2B5EF4-FFF2-40B4-BE49-F238E27FC236}">
                    <a16:creationId xmlns:a16="http://schemas.microsoft.com/office/drawing/2014/main" id="{C7078916-AE63-9640-8302-EC804F1A5CFF}"/>
                  </a:ext>
                </a:extLst>
              </p:cNvPr>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54" name="Line 74">
                <a:extLst>
                  <a:ext uri="{FF2B5EF4-FFF2-40B4-BE49-F238E27FC236}">
                    <a16:creationId xmlns:a16="http://schemas.microsoft.com/office/drawing/2014/main" id="{2223BA5F-A48C-2F40-AD4A-15AF87DFD482}"/>
                  </a:ext>
                </a:extLst>
              </p:cNvPr>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55" name="Line 75">
                <a:extLst>
                  <a:ext uri="{FF2B5EF4-FFF2-40B4-BE49-F238E27FC236}">
                    <a16:creationId xmlns:a16="http://schemas.microsoft.com/office/drawing/2014/main" id="{675E52DA-AB08-5245-A9B0-494598277B23}"/>
                  </a:ext>
                </a:extLst>
              </p:cNvPr>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56" name="Line 76">
                <a:extLst>
                  <a:ext uri="{FF2B5EF4-FFF2-40B4-BE49-F238E27FC236}">
                    <a16:creationId xmlns:a16="http://schemas.microsoft.com/office/drawing/2014/main" id="{531072A0-DA82-794A-9A41-E34601E43F76}"/>
                  </a:ext>
                </a:extLst>
              </p:cNvPr>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57" name="Line 77">
                <a:extLst>
                  <a:ext uri="{FF2B5EF4-FFF2-40B4-BE49-F238E27FC236}">
                    <a16:creationId xmlns:a16="http://schemas.microsoft.com/office/drawing/2014/main" id="{D5835DB4-38A8-DE42-A632-A103F8EC80E0}"/>
                  </a:ext>
                </a:extLst>
              </p:cNvPr>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58" name="Line 78">
                <a:extLst>
                  <a:ext uri="{FF2B5EF4-FFF2-40B4-BE49-F238E27FC236}">
                    <a16:creationId xmlns:a16="http://schemas.microsoft.com/office/drawing/2014/main" id="{0D51DBBA-074E-DD45-B1E5-6729405C8D73}"/>
                  </a:ext>
                </a:extLst>
              </p:cNvPr>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59" name="Line 79">
                <a:extLst>
                  <a:ext uri="{FF2B5EF4-FFF2-40B4-BE49-F238E27FC236}">
                    <a16:creationId xmlns:a16="http://schemas.microsoft.com/office/drawing/2014/main" id="{EF16616F-E312-B14D-B637-AB5933108A67}"/>
                  </a:ext>
                </a:extLst>
              </p:cNvPr>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60" name="Line 80">
                <a:extLst>
                  <a:ext uri="{FF2B5EF4-FFF2-40B4-BE49-F238E27FC236}">
                    <a16:creationId xmlns:a16="http://schemas.microsoft.com/office/drawing/2014/main" id="{E2146478-6319-0840-A6A5-1BA727429B85}"/>
                  </a:ext>
                </a:extLst>
              </p:cNvPr>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61" name="Line 81">
                <a:extLst>
                  <a:ext uri="{FF2B5EF4-FFF2-40B4-BE49-F238E27FC236}">
                    <a16:creationId xmlns:a16="http://schemas.microsoft.com/office/drawing/2014/main" id="{2F65384A-FB96-AC47-9C32-13C01A6200FF}"/>
                  </a:ext>
                </a:extLst>
              </p:cNvPr>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62" name="Line 82">
                <a:extLst>
                  <a:ext uri="{FF2B5EF4-FFF2-40B4-BE49-F238E27FC236}">
                    <a16:creationId xmlns:a16="http://schemas.microsoft.com/office/drawing/2014/main" id="{25EFE3A7-EB7A-5644-B300-E0C5CAF78F02}"/>
                  </a:ext>
                </a:extLst>
              </p:cNvPr>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63" name="Line 83">
                <a:extLst>
                  <a:ext uri="{FF2B5EF4-FFF2-40B4-BE49-F238E27FC236}">
                    <a16:creationId xmlns:a16="http://schemas.microsoft.com/office/drawing/2014/main" id="{E98CBC8B-27AD-AB45-B47A-000CCCD48C9F}"/>
                  </a:ext>
                </a:extLst>
              </p:cNvPr>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64" name="Line 84">
                <a:extLst>
                  <a:ext uri="{FF2B5EF4-FFF2-40B4-BE49-F238E27FC236}">
                    <a16:creationId xmlns:a16="http://schemas.microsoft.com/office/drawing/2014/main" id="{8441FE53-9AF0-9D41-A299-685625C09C6B}"/>
                  </a:ext>
                </a:extLst>
              </p:cNvPr>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65" name="Line 85">
                <a:extLst>
                  <a:ext uri="{FF2B5EF4-FFF2-40B4-BE49-F238E27FC236}">
                    <a16:creationId xmlns:a16="http://schemas.microsoft.com/office/drawing/2014/main" id="{053B6FB3-F93E-D748-978C-93483E42940E}"/>
                  </a:ext>
                </a:extLst>
              </p:cNvPr>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66" name="Line 86">
                <a:extLst>
                  <a:ext uri="{FF2B5EF4-FFF2-40B4-BE49-F238E27FC236}">
                    <a16:creationId xmlns:a16="http://schemas.microsoft.com/office/drawing/2014/main" id="{CAFDCE85-B5C0-E34B-9A5B-C4859A1F7FFD}"/>
                  </a:ext>
                </a:extLst>
              </p:cNvPr>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67" name="Line 87">
                <a:extLst>
                  <a:ext uri="{FF2B5EF4-FFF2-40B4-BE49-F238E27FC236}">
                    <a16:creationId xmlns:a16="http://schemas.microsoft.com/office/drawing/2014/main" id="{E30F21DB-9137-D240-983B-CAE6F79FD2D2}"/>
                  </a:ext>
                </a:extLst>
              </p:cNvPr>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68" name="Line 88">
                <a:extLst>
                  <a:ext uri="{FF2B5EF4-FFF2-40B4-BE49-F238E27FC236}">
                    <a16:creationId xmlns:a16="http://schemas.microsoft.com/office/drawing/2014/main" id="{40D4119E-E821-5D47-8AFE-D431AFEA937F}"/>
                  </a:ext>
                </a:extLst>
              </p:cNvPr>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69" name="Line 89">
                <a:extLst>
                  <a:ext uri="{FF2B5EF4-FFF2-40B4-BE49-F238E27FC236}">
                    <a16:creationId xmlns:a16="http://schemas.microsoft.com/office/drawing/2014/main" id="{BDC1F748-FA24-914C-A79E-36BB79E07824}"/>
                  </a:ext>
                </a:extLst>
              </p:cNvPr>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70" name="Line 90">
                <a:extLst>
                  <a:ext uri="{FF2B5EF4-FFF2-40B4-BE49-F238E27FC236}">
                    <a16:creationId xmlns:a16="http://schemas.microsoft.com/office/drawing/2014/main" id="{375F6F4C-7C20-E042-B0C2-E90205E0DB7C}"/>
                  </a:ext>
                </a:extLst>
              </p:cNvPr>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71" name="Line 91">
                <a:extLst>
                  <a:ext uri="{FF2B5EF4-FFF2-40B4-BE49-F238E27FC236}">
                    <a16:creationId xmlns:a16="http://schemas.microsoft.com/office/drawing/2014/main" id="{14D6BD58-9EB5-6E43-A416-0D86643FDC88}"/>
                  </a:ext>
                </a:extLst>
              </p:cNvPr>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72" name="Line 92">
                <a:extLst>
                  <a:ext uri="{FF2B5EF4-FFF2-40B4-BE49-F238E27FC236}">
                    <a16:creationId xmlns:a16="http://schemas.microsoft.com/office/drawing/2014/main" id="{19DA9167-9FD3-6B4C-B155-38E2B9FBD000}"/>
                  </a:ext>
                </a:extLst>
              </p:cNvPr>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73" name="Line 93">
                <a:extLst>
                  <a:ext uri="{FF2B5EF4-FFF2-40B4-BE49-F238E27FC236}">
                    <a16:creationId xmlns:a16="http://schemas.microsoft.com/office/drawing/2014/main" id="{2E1374E8-103D-F749-9369-B6CFC1B8F313}"/>
                  </a:ext>
                </a:extLst>
              </p:cNvPr>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74" name="Line 94">
                <a:extLst>
                  <a:ext uri="{FF2B5EF4-FFF2-40B4-BE49-F238E27FC236}">
                    <a16:creationId xmlns:a16="http://schemas.microsoft.com/office/drawing/2014/main" id="{B9A38647-7C53-B44A-B4DF-AB2F8C6B1BAC}"/>
                  </a:ext>
                </a:extLst>
              </p:cNvPr>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143" name="Rectangle 95">
              <a:extLst>
                <a:ext uri="{FF2B5EF4-FFF2-40B4-BE49-F238E27FC236}">
                  <a16:creationId xmlns:a16="http://schemas.microsoft.com/office/drawing/2014/main" id="{454C15B0-D8BF-3F41-842B-35661DE3984E}"/>
                </a:ext>
              </a:extLst>
            </p:cNvPr>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sz="2000" b="0"/>
            </a:p>
          </p:txBody>
        </p:sp>
      </p:grpSp>
      <p:sp>
        <p:nvSpPr>
          <p:cNvPr id="44045" name="Line 96">
            <a:extLst>
              <a:ext uri="{FF2B5EF4-FFF2-40B4-BE49-F238E27FC236}">
                <a16:creationId xmlns:a16="http://schemas.microsoft.com/office/drawing/2014/main" id="{4DB4E59C-36EA-A245-A742-1D589C55B3DC}"/>
              </a:ext>
            </a:extLst>
          </p:cNvPr>
          <p:cNvSpPr>
            <a:spLocks noChangeShapeType="1"/>
          </p:cNvSpPr>
          <p:nvPr/>
        </p:nvSpPr>
        <p:spPr bwMode="auto">
          <a:xfrm>
            <a:off x="4114800" y="4759325"/>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6" name="Text Box 97">
            <a:extLst>
              <a:ext uri="{FF2B5EF4-FFF2-40B4-BE49-F238E27FC236}">
                <a16:creationId xmlns:a16="http://schemas.microsoft.com/office/drawing/2014/main" id="{3129DF8B-1A52-AC49-9955-AC235B9D1081}"/>
              </a:ext>
            </a:extLst>
          </p:cNvPr>
          <p:cNvSpPr txBox="1">
            <a:spLocks noChangeArrowheads="1"/>
          </p:cNvSpPr>
          <p:nvPr/>
        </p:nvSpPr>
        <p:spPr bwMode="auto">
          <a:xfrm>
            <a:off x="3273425" y="4759325"/>
            <a:ext cx="825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600" b="0"/>
              <a:t>OP = 3</a:t>
            </a:r>
          </a:p>
        </p:txBody>
      </p:sp>
      <p:sp>
        <p:nvSpPr>
          <p:cNvPr id="44047" name="Text Box 98">
            <a:extLst>
              <a:ext uri="{FF2B5EF4-FFF2-40B4-BE49-F238E27FC236}">
                <a16:creationId xmlns:a16="http://schemas.microsoft.com/office/drawing/2014/main" id="{2925A095-CF1F-524F-9CD9-DA33D9E44716}"/>
              </a:ext>
            </a:extLst>
          </p:cNvPr>
          <p:cNvSpPr txBox="1">
            <a:spLocks noChangeArrowheads="1"/>
          </p:cNvSpPr>
          <p:nvPr/>
        </p:nvSpPr>
        <p:spPr bwMode="auto">
          <a:xfrm>
            <a:off x="4724400" y="4759325"/>
            <a:ext cx="2438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b="0"/>
              <a:t>26-bit constant </a:t>
            </a:r>
            <a:endParaRPr lang="en-US" altLang="en-US" sz="1400" b="0" baseline="-25000"/>
          </a:p>
        </p:txBody>
      </p:sp>
      <p:grpSp>
        <p:nvGrpSpPr>
          <p:cNvPr id="44048" name="Group 150">
            <a:extLst>
              <a:ext uri="{FF2B5EF4-FFF2-40B4-BE49-F238E27FC236}">
                <a16:creationId xmlns:a16="http://schemas.microsoft.com/office/drawing/2014/main" id="{2EDE2404-B530-044B-921C-ED1AC3DC1368}"/>
              </a:ext>
            </a:extLst>
          </p:cNvPr>
          <p:cNvGrpSpPr>
            <a:grpSpLocks/>
          </p:cNvGrpSpPr>
          <p:nvPr/>
        </p:nvGrpSpPr>
        <p:grpSpPr bwMode="auto">
          <a:xfrm>
            <a:off x="990600" y="5105400"/>
            <a:ext cx="7239000" cy="609600"/>
            <a:chOff x="768" y="2976"/>
            <a:chExt cx="4560" cy="384"/>
          </a:xfrm>
        </p:grpSpPr>
        <p:sp>
          <p:nvSpPr>
            <p:cNvPr id="44096" name="Text Box 99">
              <a:extLst>
                <a:ext uri="{FF2B5EF4-FFF2-40B4-BE49-F238E27FC236}">
                  <a16:creationId xmlns:a16="http://schemas.microsoft.com/office/drawing/2014/main" id="{0E7F9769-4C1D-5644-A3E0-C041A71ED808}"/>
                </a:ext>
              </a:extLst>
            </p:cNvPr>
            <p:cNvSpPr txBox="1">
              <a:spLocks noChangeArrowheads="1"/>
            </p:cNvSpPr>
            <p:nvPr/>
          </p:nvSpPr>
          <p:spPr bwMode="auto">
            <a:xfrm>
              <a:off x="768" y="3072"/>
              <a:ext cx="19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spcBef>
                  <a:spcPct val="50000"/>
                </a:spcBef>
                <a:buFontTx/>
                <a:buChar char="•"/>
              </a:pPr>
              <a:r>
                <a:rPr lang="en-US" altLang="en-US" sz="1600" b="0"/>
                <a:t>R-type, used for jr</a:t>
              </a:r>
            </a:p>
          </p:txBody>
        </p:sp>
        <p:sp>
          <p:nvSpPr>
            <p:cNvPr id="44097" name="Rectangle 101">
              <a:extLst>
                <a:ext uri="{FF2B5EF4-FFF2-40B4-BE49-F238E27FC236}">
                  <a16:creationId xmlns:a16="http://schemas.microsoft.com/office/drawing/2014/main" id="{DFC6A4AF-B013-984E-B678-CB2DDBE07258}"/>
                </a:ext>
              </a:extLst>
            </p:cNvPr>
            <p:cNvSpPr>
              <a:spLocks noChangeArrowheads="1"/>
            </p:cNvSpPr>
            <p:nvPr/>
          </p:nvSpPr>
          <p:spPr bwMode="auto">
            <a:xfrm>
              <a:off x="2064" y="2976"/>
              <a:ext cx="32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sz="2000" b="0"/>
            </a:p>
          </p:txBody>
        </p:sp>
        <p:grpSp>
          <p:nvGrpSpPr>
            <p:cNvPr id="44098" name="Group 103">
              <a:extLst>
                <a:ext uri="{FF2B5EF4-FFF2-40B4-BE49-F238E27FC236}">
                  <a16:creationId xmlns:a16="http://schemas.microsoft.com/office/drawing/2014/main" id="{B5C3DD6A-F976-DC4B-B828-94FCB9557A77}"/>
                </a:ext>
              </a:extLst>
            </p:cNvPr>
            <p:cNvGrpSpPr>
              <a:grpSpLocks/>
            </p:cNvGrpSpPr>
            <p:nvPr/>
          </p:nvGrpSpPr>
          <p:grpSpPr bwMode="auto">
            <a:xfrm>
              <a:off x="2160" y="3072"/>
              <a:ext cx="3072" cy="192"/>
              <a:chOff x="1728" y="288"/>
              <a:chExt cx="3072" cy="192"/>
            </a:xfrm>
          </p:grpSpPr>
          <p:grpSp>
            <p:nvGrpSpPr>
              <p:cNvPr id="44109" name="Group 104">
                <a:extLst>
                  <a:ext uri="{FF2B5EF4-FFF2-40B4-BE49-F238E27FC236}">
                    <a16:creationId xmlns:a16="http://schemas.microsoft.com/office/drawing/2014/main" id="{49B7EE8E-38BF-FB47-AC76-C2DD3FB5DA11}"/>
                  </a:ext>
                </a:extLst>
              </p:cNvPr>
              <p:cNvGrpSpPr>
                <a:grpSpLocks/>
              </p:cNvGrpSpPr>
              <p:nvPr/>
            </p:nvGrpSpPr>
            <p:grpSpPr bwMode="auto">
              <a:xfrm>
                <a:off x="1824" y="432"/>
                <a:ext cx="2880" cy="48"/>
                <a:chOff x="1968" y="1776"/>
                <a:chExt cx="2880" cy="192"/>
              </a:xfrm>
            </p:grpSpPr>
            <p:sp>
              <p:nvSpPr>
                <p:cNvPr id="44111" name="Line 105">
                  <a:extLst>
                    <a:ext uri="{FF2B5EF4-FFF2-40B4-BE49-F238E27FC236}">
                      <a16:creationId xmlns:a16="http://schemas.microsoft.com/office/drawing/2014/main" id="{EE2EFBEA-CA27-FE43-8A2C-E755D0233C1A}"/>
                    </a:ext>
                  </a:extLst>
                </p:cNvPr>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12" name="Line 106">
                  <a:extLst>
                    <a:ext uri="{FF2B5EF4-FFF2-40B4-BE49-F238E27FC236}">
                      <a16:creationId xmlns:a16="http://schemas.microsoft.com/office/drawing/2014/main" id="{3220B991-FB75-4649-B956-5C38D0D0071F}"/>
                    </a:ext>
                  </a:extLst>
                </p:cNvPr>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13" name="Line 107">
                  <a:extLst>
                    <a:ext uri="{FF2B5EF4-FFF2-40B4-BE49-F238E27FC236}">
                      <a16:creationId xmlns:a16="http://schemas.microsoft.com/office/drawing/2014/main" id="{62450885-DF08-524E-B341-618B7F55D979}"/>
                    </a:ext>
                  </a:extLst>
                </p:cNvPr>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14" name="Line 108">
                  <a:extLst>
                    <a:ext uri="{FF2B5EF4-FFF2-40B4-BE49-F238E27FC236}">
                      <a16:creationId xmlns:a16="http://schemas.microsoft.com/office/drawing/2014/main" id="{1B402556-AEC0-3F4A-B5EB-99FEDE63F493}"/>
                    </a:ext>
                  </a:extLst>
                </p:cNvPr>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15" name="Line 109">
                  <a:extLst>
                    <a:ext uri="{FF2B5EF4-FFF2-40B4-BE49-F238E27FC236}">
                      <a16:creationId xmlns:a16="http://schemas.microsoft.com/office/drawing/2014/main" id="{F99D6FAA-246A-9944-BA7D-460ED9B08661}"/>
                    </a:ext>
                  </a:extLst>
                </p:cNvPr>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16" name="Line 110">
                  <a:extLst>
                    <a:ext uri="{FF2B5EF4-FFF2-40B4-BE49-F238E27FC236}">
                      <a16:creationId xmlns:a16="http://schemas.microsoft.com/office/drawing/2014/main" id="{DB454922-9BDA-E646-8341-A2DEC60167EB}"/>
                    </a:ext>
                  </a:extLst>
                </p:cNvPr>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17" name="Line 111">
                  <a:extLst>
                    <a:ext uri="{FF2B5EF4-FFF2-40B4-BE49-F238E27FC236}">
                      <a16:creationId xmlns:a16="http://schemas.microsoft.com/office/drawing/2014/main" id="{CF19318B-7BD3-C848-BFDB-FAACA284B983}"/>
                    </a:ext>
                  </a:extLst>
                </p:cNvPr>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18" name="Line 112">
                  <a:extLst>
                    <a:ext uri="{FF2B5EF4-FFF2-40B4-BE49-F238E27FC236}">
                      <a16:creationId xmlns:a16="http://schemas.microsoft.com/office/drawing/2014/main" id="{37077AC1-39B8-A746-8F54-D0098871BC86}"/>
                    </a:ext>
                  </a:extLst>
                </p:cNvPr>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19" name="Line 113">
                  <a:extLst>
                    <a:ext uri="{FF2B5EF4-FFF2-40B4-BE49-F238E27FC236}">
                      <a16:creationId xmlns:a16="http://schemas.microsoft.com/office/drawing/2014/main" id="{442FC967-1FDC-2247-8ADC-E11F90F82AB4}"/>
                    </a:ext>
                  </a:extLst>
                </p:cNvPr>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20" name="Line 114">
                  <a:extLst>
                    <a:ext uri="{FF2B5EF4-FFF2-40B4-BE49-F238E27FC236}">
                      <a16:creationId xmlns:a16="http://schemas.microsoft.com/office/drawing/2014/main" id="{D46A3796-09B8-4D4E-AF85-2F471783F370}"/>
                    </a:ext>
                  </a:extLst>
                </p:cNvPr>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21" name="Line 115">
                  <a:extLst>
                    <a:ext uri="{FF2B5EF4-FFF2-40B4-BE49-F238E27FC236}">
                      <a16:creationId xmlns:a16="http://schemas.microsoft.com/office/drawing/2014/main" id="{1E33BAF2-A37C-3C45-A0ED-045D17181A18}"/>
                    </a:ext>
                  </a:extLst>
                </p:cNvPr>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22" name="Line 116">
                  <a:extLst>
                    <a:ext uri="{FF2B5EF4-FFF2-40B4-BE49-F238E27FC236}">
                      <a16:creationId xmlns:a16="http://schemas.microsoft.com/office/drawing/2014/main" id="{AA92AFF5-A2A4-5A4A-99F8-B6D18A78A4DE}"/>
                    </a:ext>
                  </a:extLst>
                </p:cNvPr>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23" name="Line 117">
                  <a:extLst>
                    <a:ext uri="{FF2B5EF4-FFF2-40B4-BE49-F238E27FC236}">
                      <a16:creationId xmlns:a16="http://schemas.microsoft.com/office/drawing/2014/main" id="{DB2E3F0A-1B25-7A41-8946-134E1C91B7B3}"/>
                    </a:ext>
                  </a:extLst>
                </p:cNvPr>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24" name="Line 118">
                  <a:extLst>
                    <a:ext uri="{FF2B5EF4-FFF2-40B4-BE49-F238E27FC236}">
                      <a16:creationId xmlns:a16="http://schemas.microsoft.com/office/drawing/2014/main" id="{F6DEB5FE-128A-8940-9D70-9B330BC95779}"/>
                    </a:ext>
                  </a:extLst>
                </p:cNvPr>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25" name="Line 119">
                  <a:extLst>
                    <a:ext uri="{FF2B5EF4-FFF2-40B4-BE49-F238E27FC236}">
                      <a16:creationId xmlns:a16="http://schemas.microsoft.com/office/drawing/2014/main" id="{46545934-7DA6-9F40-8E3F-FA170B252506}"/>
                    </a:ext>
                  </a:extLst>
                </p:cNvPr>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26" name="Line 120">
                  <a:extLst>
                    <a:ext uri="{FF2B5EF4-FFF2-40B4-BE49-F238E27FC236}">
                      <a16:creationId xmlns:a16="http://schemas.microsoft.com/office/drawing/2014/main" id="{C67D2E9C-1EC9-144C-AE50-7920BC91BB59}"/>
                    </a:ext>
                  </a:extLst>
                </p:cNvPr>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27" name="Line 121">
                  <a:extLst>
                    <a:ext uri="{FF2B5EF4-FFF2-40B4-BE49-F238E27FC236}">
                      <a16:creationId xmlns:a16="http://schemas.microsoft.com/office/drawing/2014/main" id="{71019FF7-F00D-6F42-B217-B20E79FAFEA2}"/>
                    </a:ext>
                  </a:extLst>
                </p:cNvPr>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28" name="Line 122">
                  <a:extLst>
                    <a:ext uri="{FF2B5EF4-FFF2-40B4-BE49-F238E27FC236}">
                      <a16:creationId xmlns:a16="http://schemas.microsoft.com/office/drawing/2014/main" id="{461641E3-BE41-AC49-919F-9CDC3B1852FA}"/>
                    </a:ext>
                  </a:extLst>
                </p:cNvPr>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29" name="Line 123">
                  <a:extLst>
                    <a:ext uri="{FF2B5EF4-FFF2-40B4-BE49-F238E27FC236}">
                      <a16:creationId xmlns:a16="http://schemas.microsoft.com/office/drawing/2014/main" id="{0D57D8F9-E5D7-2F4E-9709-0ACE7F7EBD77}"/>
                    </a:ext>
                  </a:extLst>
                </p:cNvPr>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30" name="Line 124">
                  <a:extLst>
                    <a:ext uri="{FF2B5EF4-FFF2-40B4-BE49-F238E27FC236}">
                      <a16:creationId xmlns:a16="http://schemas.microsoft.com/office/drawing/2014/main" id="{1C91C71B-AA2A-E043-AE9B-41F0BECB8086}"/>
                    </a:ext>
                  </a:extLst>
                </p:cNvPr>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31" name="Line 125">
                  <a:extLst>
                    <a:ext uri="{FF2B5EF4-FFF2-40B4-BE49-F238E27FC236}">
                      <a16:creationId xmlns:a16="http://schemas.microsoft.com/office/drawing/2014/main" id="{EB6DB4D5-ADD8-2E48-9DD8-AA0E3D600EAF}"/>
                    </a:ext>
                  </a:extLst>
                </p:cNvPr>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32" name="Line 126">
                  <a:extLst>
                    <a:ext uri="{FF2B5EF4-FFF2-40B4-BE49-F238E27FC236}">
                      <a16:creationId xmlns:a16="http://schemas.microsoft.com/office/drawing/2014/main" id="{790C028B-D039-4E47-A9AF-2407B1F039DB}"/>
                    </a:ext>
                  </a:extLst>
                </p:cNvPr>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33" name="Line 127">
                  <a:extLst>
                    <a:ext uri="{FF2B5EF4-FFF2-40B4-BE49-F238E27FC236}">
                      <a16:creationId xmlns:a16="http://schemas.microsoft.com/office/drawing/2014/main" id="{6C010D3E-0B9E-0842-8564-34F46A664B6C}"/>
                    </a:ext>
                  </a:extLst>
                </p:cNvPr>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34" name="Line 128">
                  <a:extLst>
                    <a:ext uri="{FF2B5EF4-FFF2-40B4-BE49-F238E27FC236}">
                      <a16:creationId xmlns:a16="http://schemas.microsoft.com/office/drawing/2014/main" id="{702794EC-50E0-104E-B846-D2D57B999201}"/>
                    </a:ext>
                  </a:extLst>
                </p:cNvPr>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35" name="Line 129">
                  <a:extLst>
                    <a:ext uri="{FF2B5EF4-FFF2-40B4-BE49-F238E27FC236}">
                      <a16:creationId xmlns:a16="http://schemas.microsoft.com/office/drawing/2014/main" id="{126FA95F-5DBF-0542-8ADF-0CF23D64955C}"/>
                    </a:ext>
                  </a:extLst>
                </p:cNvPr>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36" name="Line 130">
                  <a:extLst>
                    <a:ext uri="{FF2B5EF4-FFF2-40B4-BE49-F238E27FC236}">
                      <a16:creationId xmlns:a16="http://schemas.microsoft.com/office/drawing/2014/main" id="{DB0B8DEF-F817-DD48-B743-6A99E2D6B6B7}"/>
                    </a:ext>
                  </a:extLst>
                </p:cNvPr>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37" name="Line 131">
                  <a:extLst>
                    <a:ext uri="{FF2B5EF4-FFF2-40B4-BE49-F238E27FC236}">
                      <a16:creationId xmlns:a16="http://schemas.microsoft.com/office/drawing/2014/main" id="{A729238A-D0AD-8B47-92DC-0CE37E4F62EB}"/>
                    </a:ext>
                  </a:extLst>
                </p:cNvPr>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38" name="Line 132">
                  <a:extLst>
                    <a:ext uri="{FF2B5EF4-FFF2-40B4-BE49-F238E27FC236}">
                      <a16:creationId xmlns:a16="http://schemas.microsoft.com/office/drawing/2014/main" id="{025982CC-7D54-674C-9E61-57B037DA62BC}"/>
                    </a:ext>
                  </a:extLst>
                </p:cNvPr>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39" name="Line 133">
                  <a:extLst>
                    <a:ext uri="{FF2B5EF4-FFF2-40B4-BE49-F238E27FC236}">
                      <a16:creationId xmlns:a16="http://schemas.microsoft.com/office/drawing/2014/main" id="{2C6ECF50-072F-FC4A-9E75-673D571BC10A}"/>
                    </a:ext>
                  </a:extLst>
                </p:cNvPr>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40" name="Line 134">
                  <a:extLst>
                    <a:ext uri="{FF2B5EF4-FFF2-40B4-BE49-F238E27FC236}">
                      <a16:creationId xmlns:a16="http://schemas.microsoft.com/office/drawing/2014/main" id="{AD316EB4-562C-E14F-94F5-23F29E8AC46F}"/>
                    </a:ext>
                  </a:extLst>
                </p:cNvPr>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141" name="Line 135">
                  <a:extLst>
                    <a:ext uri="{FF2B5EF4-FFF2-40B4-BE49-F238E27FC236}">
                      <a16:creationId xmlns:a16="http://schemas.microsoft.com/office/drawing/2014/main" id="{606B0258-53FF-5647-89D1-C915E3A704B3}"/>
                    </a:ext>
                  </a:extLst>
                </p:cNvPr>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110" name="Rectangle 136">
                <a:extLst>
                  <a:ext uri="{FF2B5EF4-FFF2-40B4-BE49-F238E27FC236}">
                    <a16:creationId xmlns:a16="http://schemas.microsoft.com/office/drawing/2014/main" id="{2DC139E1-ADAF-1C44-BF4C-393028831860}"/>
                  </a:ext>
                </a:extLst>
              </p:cNvPr>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sz="2000" b="0"/>
              </a:p>
            </p:txBody>
          </p:sp>
        </p:grpSp>
        <p:sp>
          <p:nvSpPr>
            <p:cNvPr id="44099" name="Line 137">
              <a:extLst>
                <a:ext uri="{FF2B5EF4-FFF2-40B4-BE49-F238E27FC236}">
                  <a16:creationId xmlns:a16="http://schemas.microsoft.com/office/drawing/2014/main" id="{6DC92409-7319-354B-A1D9-ED83FB8CCBCD}"/>
                </a:ext>
              </a:extLst>
            </p:cNvPr>
            <p:cNvSpPr>
              <a:spLocks noChangeShapeType="1"/>
            </p:cNvSpPr>
            <p:nvPr/>
          </p:nvSpPr>
          <p:spPr bwMode="auto">
            <a:xfrm>
              <a:off x="2736" y="307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0" name="Line 138">
              <a:extLst>
                <a:ext uri="{FF2B5EF4-FFF2-40B4-BE49-F238E27FC236}">
                  <a16:creationId xmlns:a16="http://schemas.microsoft.com/office/drawing/2014/main" id="{8C52E27F-4A85-6547-B3B7-3933835E6E50}"/>
                </a:ext>
              </a:extLst>
            </p:cNvPr>
            <p:cNvSpPr>
              <a:spLocks noChangeShapeType="1"/>
            </p:cNvSpPr>
            <p:nvPr/>
          </p:nvSpPr>
          <p:spPr bwMode="auto">
            <a:xfrm>
              <a:off x="3216" y="307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1" name="Line 140">
              <a:extLst>
                <a:ext uri="{FF2B5EF4-FFF2-40B4-BE49-F238E27FC236}">
                  <a16:creationId xmlns:a16="http://schemas.microsoft.com/office/drawing/2014/main" id="{1C1E10EB-66AB-C24D-B900-ABF0876332CB}"/>
                </a:ext>
              </a:extLst>
            </p:cNvPr>
            <p:cNvSpPr>
              <a:spLocks noChangeShapeType="1"/>
            </p:cNvSpPr>
            <p:nvPr/>
          </p:nvSpPr>
          <p:spPr bwMode="auto">
            <a:xfrm>
              <a:off x="4176" y="307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2" name="Text Box 141">
              <a:extLst>
                <a:ext uri="{FF2B5EF4-FFF2-40B4-BE49-F238E27FC236}">
                  <a16:creationId xmlns:a16="http://schemas.microsoft.com/office/drawing/2014/main" id="{10D42F7A-A0D9-B84F-9D56-03E9635F4E4F}"/>
                </a:ext>
              </a:extLst>
            </p:cNvPr>
            <p:cNvSpPr txBox="1">
              <a:spLocks noChangeArrowheads="1"/>
            </p:cNvSpPr>
            <p:nvPr/>
          </p:nvSpPr>
          <p:spPr bwMode="auto">
            <a:xfrm>
              <a:off x="2206" y="3072"/>
              <a:ext cx="52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600" b="0"/>
                <a:t>OP = 0</a:t>
              </a:r>
            </a:p>
          </p:txBody>
        </p:sp>
        <p:sp>
          <p:nvSpPr>
            <p:cNvPr id="44103" name="Text Box 142">
              <a:extLst>
                <a:ext uri="{FF2B5EF4-FFF2-40B4-BE49-F238E27FC236}">
                  <a16:creationId xmlns:a16="http://schemas.microsoft.com/office/drawing/2014/main" id="{5EA23136-2233-B743-80E0-C0F8BDD6C397}"/>
                </a:ext>
              </a:extLst>
            </p:cNvPr>
            <p:cNvSpPr txBox="1">
              <a:spLocks noChangeArrowheads="1"/>
            </p:cNvSpPr>
            <p:nvPr/>
          </p:nvSpPr>
          <p:spPr bwMode="auto">
            <a:xfrm>
              <a:off x="2832" y="3024"/>
              <a:ext cx="2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r>
                <a:rPr lang="en-US" altLang="en-US" sz="1800" b="0"/>
                <a:t>r</a:t>
              </a:r>
              <a:r>
                <a:rPr lang="en-US" altLang="en-US" sz="1800" b="0" baseline="-25000"/>
                <a:t>s</a:t>
              </a:r>
            </a:p>
          </p:txBody>
        </p:sp>
        <p:sp>
          <p:nvSpPr>
            <p:cNvPr id="44104" name="Text Box 145">
              <a:extLst>
                <a:ext uri="{FF2B5EF4-FFF2-40B4-BE49-F238E27FC236}">
                  <a16:creationId xmlns:a16="http://schemas.microsoft.com/office/drawing/2014/main" id="{6CF542D6-A546-F54F-AFAB-165C13240B51}"/>
                </a:ext>
              </a:extLst>
            </p:cNvPr>
            <p:cNvSpPr txBox="1">
              <a:spLocks noChangeArrowheads="1"/>
            </p:cNvSpPr>
            <p:nvPr/>
          </p:nvSpPr>
          <p:spPr bwMode="auto">
            <a:xfrm>
              <a:off x="4176" y="3072"/>
              <a:ext cx="105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endParaRPr lang="en-US" altLang="en-US" sz="1400" b="0" i="1" baseline="-25000"/>
            </a:p>
          </p:txBody>
        </p:sp>
        <p:sp>
          <p:nvSpPr>
            <p:cNvPr id="44105" name="Rectangle 146">
              <a:extLst>
                <a:ext uri="{FF2B5EF4-FFF2-40B4-BE49-F238E27FC236}">
                  <a16:creationId xmlns:a16="http://schemas.microsoft.com/office/drawing/2014/main" id="{1FAF2569-257A-A948-A4FD-E2A3F47E1FEB}"/>
                </a:ext>
              </a:extLst>
            </p:cNvPr>
            <p:cNvSpPr>
              <a:spLocks noChangeArrowheads="1"/>
            </p:cNvSpPr>
            <p:nvPr/>
          </p:nvSpPr>
          <p:spPr bwMode="auto">
            <a:xfrm>
              <a:off x="4656" y="3072"/>
              <a:ext cx="576"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200" b="0"/>
                <a:t>func = 8</a:t>
              </a:r>
            </a:p>
          </p:txBody>
        </p:sp>
        <p:sp>
          <p:nvSpPr>
            <p:cNvPr id="44106" name="Rectangle 147">
              <a:extLst>
                <a:ext uri="{FF2B5EF4-FFF2-40B4-BE49-F238E27FC236}">
                  <a16:creationId xmlns:a16="http://schemas.microsoft.com/office/drawing/2014/main" id="{8D2C9B20-E313-0A4E-9293-D6AE8E5BEDCF}"/>
                </a:ext>
              </a:extLst>
            </p:cNvPr>
            <p:cNvSpPr>
              <a:spLocks noChangeArrowheads="1"/>
            </p:cNvSpPr>
            <p:nvPr/>
          </p:nvSpPr>
          <p:spPr bwMode="auto">
            <a:xfrm>
              <a:off x="4176" y="3072"/>
              <a:ext cx="480"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200" b="0"/>
                <a:t>0</a:t>
              </a:r>
            </a:p>
          </p:txBody>
        </p:sp>
        <p:sp>
          <p:nvSpPr>
            <p:cNvPr id="44107" name="Rectangle 148">
              <a:extLst>
                <a:ext uri="{FF2B5EF4-FFF2-40B4-BE49-F238E27FC236}">
                  <a16:creationId xmlns:a16="http://schemas.microsoft.com/office/drawing/2014/main" id="{74C18B02-D591-4B4D-AC69-B9E04F127175}"/>
                </a:ext>
              </a:extLst>
            </p:cNvPr>
            <p:cNvSpPr>
              <a:spLocks noChangeArrowheads="1"/>
            </p:cNvSpPr>
            <p:nvPr/>
          </p:nvSpPr>
          <p:spPr bwMode="auto">
            <a:xfrm>
              <a:off x="3696" y="3072"/>
              <a:ext cx="480"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200" b="0"/>
                <a:t>0</a:t>
              </a:r>
            </a:p>
          </p:txBody>
        </p:sp>
        <p:sp>
          <p:nvSpPr>
            <p:cNvPr id="44108" name="Rectangle 149">
              <a:extLst>
                <a:ext uri="{FF2B5EF4-FFF2-40B4-BE49-F238E27FC236}">
                  <a16:creationId xmlns:a16="http://schemas.microsoft.com/office/drawing/2014/main" id="{035A5B98-2B53-334F-9636-356A835989C1}"/>
                </a:ext>
              </a:extLst>
            </p:cNvPr>
            <p:cNvSpPr>
              <a:spLocks noChangeArrowheads="1"/>
            </p:cNvSpPr>
            <p:nvPr/>
          </p:nvSpPr>
          <p:spPr bwMode="auto">
            <a:xfrm>
              <a:off x="3216" y="3072"/>
              <a:ext cx="480"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200" b="0"/>
                <a:t>0</a:t>
              </a:r>
            </a:p>
          </p:txBody>
        </p:sp>
      </p:grpSp>
      <p:sp>
        <p:nvSpPr>
          <p:cNvPr id="44049" name="Text Box 152">
            <a:extLst>
              <a:ext uri="{FF2B5EF4-FFF2-40B4-BE49-F238E27FC236}">
                <a16:creationId xmlns:a16="http://schemas.microsoft.com/office/drawing/2014/main" id="{B0E97929-630C-4C40-A483-D8E21F36B64E}"/>
              </a:ext>
            </a:extLst>
          </p:cNvPr>
          <p:cNvSpPr txBox="1">
            <a:spLocks noChangeArrowheads="1"/>
          </p:cNvSpPr>
          <p:nvPr/>
        </p:nvSpPr>
        <p:spPr bwMode="auto">
          <a:xfrm>
            <a:off x="990600" y="5715000"/>
            <a:ext cx="3124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spcBef>
                <a:spcPct val="50000"/>
              </a:spcBef>
              <a:buFontTx/>
              <a:buChar char="•"/>
            </a:pPr>
            <a:r>
              <a:rPr lang="en-US" altLang="en-US" sz="1600" b="0"/>
              <a:t>R-type, used for jalr</a:t>
            </a:r>
          </a:p>
        </p:txBody>
      </p:sp>
      <p:sp>
        <p:nvSpPr>
          <p:cNvPr id="44050" name="Rectangle 153">
            <a:extLst>
              <a:ext uri="{FF2B5EF4-FFF2-40B4-BE49-F238E27FC236}">
                <a16:creationId xmlns:a16="http://schemas.microsoft.com/office/drawing/2014/main" id="{30813E1E-BAC5-3648-BD6A-F78461D6C1AB}"/>
              </a:ext>
            </a:extLst>
          </p:cNvPr>
          <p:cNvSpPr>
            <a:spLocks noChangeArrowheads="1"/>
          </p:cNvSpPr>
          <p:nvPr/>
        </p:nvSpPr>
        <p:spPr bwMode="auto">
          <a:xfrm>
            <a:off x="3048000" y="5562600"/>
            <a:ext cx="518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sz="2000" b="0"/>
          </a:p>
        </p:txBody>
      </p:sp>
      <p:grpSp>
        <p:nvGrpSpPr>
          <p:cNvPr id="44051" name="Group 154">
            <a:extLst>
              <a:ext uri="{FF2B5EF4-FFF2-40B4-BE49-F238E27FC236}">
                <a16:creationId xmlns:a16="http://schemas.microsoft.com/office/drawing/2014/main" id="{50543275-A3C3-B94E-8C86-4C9D9229308E}"/>
              </a:ext>
            </a:extLst>
          </p:cNvPr>
          <p:cNvGrpSpPr>
            <a:grpSpLocks/>
          </p:cNvGrpSpPr>
          <p:nvPr/>
        </p:nvGrpSpPr>
        <p:grpSpPr bwMode="auto">
          <a:xfrm>
            <a:off x="3200400" y="5715000"/>
            <a:ext cx="4876800" cy="304800"/>
            <a:chOff x="1728" y="288"/>
            <a:chExt cx="3072" cy="192"/>
          </a:xfrm>
        </p:grpSpPr>
        <p:grpSp>
          <p:nvGrpSpPr>
            <p:cNvPr id="44063" name="Group 155">
              <a:extLst>
                <a:ext uri="{FF2B5EF4-FFF2-40B4-BE49-F238E27FC236}">
                  <a16:creationId xmlns:a16="http://schemas.microsoft.com/office/drawing/2014/main" id="{4108398E-BDBC-E34A-9DBE-A29B2DB84AC3}"/>
                </a:ext>
              </a:extLst>
            </p:cNvPr>
            <p:cNvGrpSpPr>
              <a:grpSpLocks/>
            </p:cNvGrpSpPr>
            <p:nvPr/>
          </p:nvGrpSpPr>
          <p:grpSpPr bwMode="auto">
            <a:xfrm>
              <a:off x="1824" y="432"/>
              <a:ext cx="2880" cy="48"/>
              <a:chOff x="1968" y="1776"/>
              <a:chExt cx="2880" cy="192"/>
            </a:xfrm>
          </p:grpSpPr>
          <p:sp>
            <p:nvSpPr>
              <p:cNvPr id="44065" name="Line 156">
                <a:extLst>
                  <a:ext uri="{FF2B5EF4-FFF2-40B4-BE49-F238E27FC236}">
                    <a16:creationId xmlns:a16="http://schemas.microsoft.com/office/drawing/2014/main" id="{76E8F644-C362-0C4F-84DC-C85312ACBBB6}"/>
                  </a:ext>
                </a:extLst>
              </p:cNvPr>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66" name="Line 157">
                <a:extLst>
                  <a:ext uri="{FF2B5EF4-FFF2-40B4-BE49-F238E27FC236}">
                    <a16:creationId xmlns:a16="http://schemas.microsoft.com/office/drawing/2014/main" id="{2CD3F147-31D2-ED46-9E5F-AC10B1BF5969}"/>
                  </a:ext>
                </a:extLst>
              </p:cNvPr>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67" name="Line 158">
                <a:extLst>
                  <a:ext uri="{FF2B5EF4-FFF2-40B4-BE49-F238E27FC236}">
                    <a16:creationId xmlns:a16="http://schemas.microsoft.com/office/drawing/2014/main" id="{5C8A0271-F09F-7449-B3C4-298903895E9E}"/>
                  </a:ext>
                </a:extLst>
              </p:cNvPr>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68" name="Line 159">
                <a:extLst>
                  <a:ext uri="{FF2B5EF4-FFF2-40B4-BE49-F238E27FC236}">
                    <a16:creationId xmlns:a16="http://schemas.microsoft.com/office/drawing/2014/main" id="{C81E3EBC-1A75-0B4F-ABF4-F9F3378579CD}"/>
                  </a:ext>
                </a:extLst>
              </p:cNvPr>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69" name="Line 160">
                <a:extLst>
                  <a:ext uri="{FF2B5EF4-FFF2-40B4-BE49-F238E27FC236}">
                    <a16:creationId xmlns:a16="http://schemas.microsoft.com/office/drawing/2014/main" id="{7A348D7C-63BC-8B42-8E67-05B29013708B}"/>
                  </a:ext>
                </a:extLst>
              </p:cNvPr>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70" name="Line 161">
                <a:extLst>
                  <a:ext uri="{FF2B5EF4-FFF2-40B4-BE49-F238E27FC236}">
                    <a16:creationId xmlns:a16="http://schemas.microsoft.com/office/drawing/2014/main" id="{7E5A03C2-360E-C14A-8756-D8BD2E69B77B}"/>
                  </a:ext>
                </a:extLst>
              </p:cNvPr>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71" name="Line 162">
                <a:extLst>
                  <a:ext uri="{FF2B5EF4-FFF2-40B4-BE49-F238E27FC236}">
                    <a16:creationId xmlns:a16="http://schemas.microsoft.com/office/drawing/2014/main" id="{C19C7051-6797-7B4D-A48B-003F1DD439C0}"/>
                  </a:ext>
                </a:extLst>
              </p:cNvPr>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72" name="Line 163">
                <a:extLst>
                  <a:ext uri="{FF2B5EF4-FFF2-40B4-BE49-F238E27FC236}">
                    <a16:creationId xmlns:a16="http://schemas.microsoft.com/office/drawing/2014/main" id="{D71B306B-66D3-4E43-90BE-B6A563B1C61C}"/>
                  </a:ext>
                </a:extLst>
              </p:cNvPr>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73" name="Line 164">
                <a:extLst>
                  <a:ext uri="{FF2B5EF4-FFF2-40B4-BE49-F238E27FC236}">
                    <a16:creationId xmlns:a16="http://schemas.microsoft.com/office/drawing/2014/main" id="{C0290360-F259-3548-A354-C4B63C114E0E}"/>
                  </a:ext>
                </a:extLst>
              </p:cNvPr>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74" name="Line 165">
                <a:extLst>
                  <a:ext uri="{FF2B5EF4-FFF2-40B4-BE49-F238E27FC236}">
                    <a16:creationId xmlns:a16="http://schemas.microsoft.com/office/drawing/2014/main" id="{04D0EFEB-0F63-9448-B490-77CA0F891109}"/>
                  </a:ext>
                </a:extLst>
              </p:cNvPr>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75" name="Line 166">
                <a:extLst>
                  <a:ext uri="{FF2B5EF4-FFF2-40B4-BE49-F238E27FC236}">
                    <a16:creationId xmlns:a16="http://schemas.microsoft.com/office/drawing/2014/main" id="{BDBF4898-A2AE-5744-ADE3-FB96D73A1B1B}"/>
                  </a:ext>
                </a:extLst>
              </p:cNvPr>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76" name="Line 167">
                <a:extLst>
                  <a:ext uri="{FF2B5EF4-FFF2-40B4-BE49-F238E27FC236}">
                    <a16:creationId xmlns:a16="http://schemas.microsoft.com/office/drawing/2014/main" id="{203DA6EF-CF9D-A740-9B54-76F0C35F3A3C}"/>
                  </a:ext>
                </a:extLst>
              </p:cNvPr>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77" name="Line 168">
                <a:extLst>
                  <a:ext uri="{FF2B5EF4-FFF2-40B4-BE49-F238E27FC236}">
                    <a16:creationId xmlns:a16="http://schemas.microsoft.com/office/drawing/2014/main" id="{1CA6F180-DE63-554E-9C76-C50ADF93945D}"/>
                  </a:ext>
                </a:extLst>
              </p:cNvPr>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78" name="Line 169">
                <a:extLst>
                  <a:ext uri="{FF2B5EF4-FFF2-40B4-BE49-F238E27FC236}">
                    <a16:creationId xmlns:a16="http://schemas.microsoft.com/office/drawing/2014/main" id="{502F2914-E5FE-ED4C-BD3A-17698845746D}"/>
                  </a:ext>
                </a:extLst>
              </p:cNvPr>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79" name="Line 170">
                <a:extLst>
                  <a:ext uri="{FF2B5EF4-FFF2-40B4-BE49-F238E27FC236}">
                    <a16:creationId xmlns:a16="http://schemas.microsoft.com/office/drawing/2014/main" id="{2DADA4F6-5CD8-DB49-88E5-6DEB5F444986}"/>
                  </a:ext>
                </a:extLst>
              </p:cNvPr>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80" name="Line 171">
                <a:extLst>
                  <a:ext uri="{FF2B5EF4-FFF2-40B4-BE49-F238E27FC236}">
                    <a16:creationId xmlns:a16="http://schemas.microsoft.com/office/drawing/2014/main" id="{3E6371AA-8891-0F4D-B9A0-19E6696DB889}"/>
                  </a:ext>
                </a:extLst>
              </p:cNvPr>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81" name="Line 172">
                <a:extLst>
                  <a:ext uri="{FF2B5EF4-FFF2-40B4-BE49-F238E27FC236}">
                    <a16:creationId xmlns:a16="http://schemas.microsoft.com/office/drawing/2014/main" id="{6C626945-A2A4-1643-8206-20CB98D68229}"/>
                  </a:ext>
                </a:extLst>
              </p:cNvPr>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82" name="Line 173">
                <a:extLst>
                  <a:ext uri="{FF2B5EF4-FFF2-40B4-BE49-F238E27FC236}">
                    <a16:creationId xmlns:a16="http://schemas.microsoft.com/office/drawing/2014/main" id="{2E1D4A89-85FE-A24D-B402-29AE83B28194}"/>
                  </a:ext>
                </a:extLst>
              </p:cNvPr>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83" name="Line 174">
                <a:extLst>
                  <a:ext uri="{FF2B5EF4-FFF2-40B4-BE49-F238E27FC236}">
                    <a16:creationId xmlns:a16="http://schemas.microsoft.com/office/drawing/2014/main" id="{1E279556-D02F-5943-AE94-E03504932006}"/>
                  </a:ext>
                </a:extLst>
              </p:cNvPr>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84" name="Line 175">
                <a:extLst>
                  <a:ext uri="{FF2B5EF4-FFF2-40B4-BE49-F238E27FC236}">
                    <a16:creationId xmlns:a16="http://schemas.microsoft.com/office/drawing/2014/main" id="{48A259C7-6A57-D345-B98D-F88B8DF1E0EF}"/>
                  </a:ext>
                </a:extLst>
              </p:cNvPr>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85" name="Line 176">
                <a:extLst>
                  <a:ext uri="{FF2B5EF4-FFF2-40B4-BE49-F238E27FC236}">
                    <a16:creationId xmlns:a16="http://schemas.microsoft.com/office/drawing/2014/main" id="{8813DBFA-590A-B241-85AC-F028A9B68978}"/>
                  </a:ext>
                </a:extLst>
              </p:cNvPr>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86" name="Line 177">
                <a:extLst>
                  <a:ext uri="{FF2B5EF4-FFF2-40B4-BE49-F238E27FC236}">
                    <a16:creationId xmlns:a16="http://schemas.microsoft.com/office/drawing/2014/main" id="{F17DE59F-14D9-DE4D-B7A4-67F37950860F}"/>
                  </a:ext>
                </a:extLst>
              </p:cNvPr>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87" name="Line 178">
                <a:extLst>
                  <a:ext uri="{FF2B5EF4-FFF2-40B4-BE49-F238E27FC236}">
                    <a16:creationId xmlns:a16="http://schemas.microsoft.com/office/drawing/2014/main" id="{D2DB9A17-7BC3-AD4F-A709-2A4899FA4E10}"/>
                  </a:ext>
                </a:extLst>
              </p:cNvPr>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88" name="Line 179">
                <a:extLst>
                  <a:ext uri="{FF2B5EF4-FFF2-40B4-BE49-F238E27FC236}">
                    <a16:creationId xmlns:a16="http://schemas.microsoft.com/office/drawing/2014/main" id="{78E5E545-B297-584F-9DB1-B93A7078EC4C}"/>
                  </a:ext>
                </a:extLst>
              </p:cNvPr>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89" name="Line 180">
                <a:extLst>
                  <a:ext uri="{FF2B5EF4-FFF2-40B4-BE49-F238E27FC236}">
                    <a16:creationId xmlns:a16="http://schemas.microsoft.com/office/drawing/2014/main" id="{209C7B9A-7F59-5648-B420-F8EBEA4E8543}"/>
                  </a:ext>
                </a:extLst>
              </p:cNvPr>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90" name="Line 181">
                <a:extLst>
                  <a:ext uri="{FF2B5EF4-FFF2-40B4-BE49-F238E27FC236}">
                    <a16:creationId xmlns:a16="http://schemas.microsoft.com/office/drawing/2014/main" id="{8DA851DC-947A-F44B-8884-E7214665E9BA}"/>
                  </a:ext>
                </a:extLst>
              </p:cNvPr>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91" name="Line 182">
                <a:extLst>
                  <a:ext uri="{FF2B5EF4-FFF2-40B4-BE49-F238E27FC236}">
                    <a16:creationId xmlns:a16="http://schemas.microsoft.com/office/drawing/2014/main" id="{8EC32805-F7EF-114A-B421-0BC24282E8F2}"/>
                  </a:ext>
                </a:extLst>
              </p:cNvPr>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92" name="Line 183">
                <a:extLst>
                  <a:ext uri="{FF2B5EF4-FFF2-40B4-BE49-F238E27FC236}">
                    <a16:creationId xmlns:a16="http://schemas.microsoft.com/office/drawing/2014/main" id="{29C8308E-284F-1A48-8EC4-B9064C622FD1}"/>
                  </a:ext>
                </a:extLst>
              </p:cNvPr>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93" name="Line 184">
                <a:extLst>
                  <a:ext uri="{FF2B5EF4-FFF2-40B4-BE49-F238E27FC236}">
                    <a16:creationId xmlns:a16="http://schemas.microsoft.com/office/drawing/2014/main" id="{97A1E9C9-1734-C641-BB10-E8D509BF6C7F}"/>
                  </a:ext>
                </a:extLst>
              </p:cNvPr>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94" name="Line 185">
                <a:extLst>
                  <a:ext uri="{FF2B5EF4-FFF2-40B4-BE49-F238E27FC236}">
                    <a16:creationId xmlns:a16="http://schemas.microsoft.com/office/drawing/2014/main" id="{237436AD-9E02-C941-82CA-3B0D814CA31F}"/>
                  </a:ext>
                </a:extLst>
              </p:cNvPr>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95" name="Line 186">
                <a:extLst>
                  <a:ext uri="{FF2B5EF4-FFF2-40B4-BE49-F238E27FC236}">
                    <a16:creationId xmlns:a16="http://schemas.microsoft.com/office/drawing/2014/main" id="{E43F13DE-5666-A94A-9672-56224F3C5628}"/>
                  </a:ext>
                </a:extLst>
              </p:cNvPr>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64" name="Rectangle 187">
              <a:extLst>
                <a:ext uri="{FF2B5EF4-FFF2-40B4-BE49-F238E27FC236}">
                  <a16:creationId xmlns:a16="http://schemas.microsoft.com/office/drawing/2014/main" id="{1A42BCC6-46E6-1D46-AEBA-FB2CC00AB0C2}"/>
                </a:ext>
              </a:extLst>
            </p:cNvPr>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sz="2000" b="0"/>
            </a:p>
          </p:txBody>
        </p:sp>
      </p:grpSp>
      <p:sp>
        <p:nvSpPr>
          <p:cNvPr id="44052" name="Line 188">
            <a:extLst>
              <a:ext uri="{FF2B5EF4-FFF2-40B4-BE49-F238E27FC236}">
                <a16:creationId xmlns:a16="http://schemas.microsoft.com/office/drawing/2014/main" id="{E28E30FA-0CB0-6B44-A480-5E014E0E476E}"/>
              </a:ext>
            </a:extLst>
          </p:cNvPr>
          <p:cNvSpPr>
            <a:spLocks noChangeShapeType="1"/>
          </p:cNvSpPr>
          <p:nvPr/>
        </p:nvSpPr>
        <p:spPr bwMode="auto">
          <a:xfrm>
            <a:off x="4114800" y="5715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3" name="Line 189">
            <a:extLst>
              <a:ext uri="{FF2B5EF4-FFF2-40B4-BE49-F238E27FC236}">
                <a16:creationId xmlns:a16="http://schemas.microsoft.com/office/drawing/2014/main" id="{2783FE3D-ADC4-664A-95E2-F22F31F53E42}"/>
              </a:ext>
            </a:extLst>
          </p:cNvPr>
          <p:cNvSpPr>
            <a:spLocks noChangeShapeType="1"/>
          </p:cNvSpPr>
          <p:nvPr/>
        </p:nvSpPr>
        <p:spPr bwMode="auto">
          <a:xfrm>
            <a:off x="4876800" y="5715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4" name="Line 190">
            <a:extLst>
              <a:ext uri="{FF2B5EF4-FFF2-40B4-BE49-F238E27FC236}">
                <a16:creationId xmlns:a16="http://schemas.microsoft.com/office/drawing/2014/main" id="{046234F2-083D-C249-88C8-EBF15A0371EB}"/>
              </a:ext>
            </a:extLst>
          </p:cNvPr>
          <p:cNvSpPr>
            <a:spLocks noChangeShapeType="1"/>
          </p:cNvSpPr>
          <p:nvPr/>
        </p:nvSpPr>
        <p:spPr bwMode="auto">
          <a:xfrm>
            <a:off x="6400800" y="5715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5" name="Text Box 191">
            <a:extLst>
              <a:ext uri="{FF2B5EF4-FFF2-40B4-BE49-F238E27FC236}">
                <a16:creationId xmlns:a16="http://schemas.microsoft.com/office/drawing/2014/main" id="{1A0AD688-F3C0-ED42-839C-92B80DE91BAA}"/>
              </a:ext>
            </a:extLst>
          </p:cNvPr>
          <p:cNvSpPr txBox="1">
            <a:spLocks noChangeArrowheads="1"/>
          </p:cNvSpPr>
          <p:nvPr/>
        </p:nvSpPr>
        <p:spPr bwMode="auto">
          <a:xfrm>
            <a:off x="3273425" y="5715000"/>
            <a:ext cx="825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600" b="0"/>
              <a:t>OP = 0</a:t>
            </a:r>
          </a:p>
        </p:txBody>
      </p:sp>
      <p:sp>
        <p:nvSpPr>
          <p:cNvPr id="44056" name="Text Box 192">
            <a:extLst>
              <a:ext uri="{FF2B5EF4-FFF2-40B4-BE49-F238E27FC236}">
                <a16:creationId xmlns:a16="http://schemas.microsoft.com/office/drawing/2014/main" id="{A33E02B9-DB96-0845-A8B5-09479BC2E811}"/>
              </a:ext>
            </a:extLst>
          </p:cNvPr>
          <p:cNvSpPr txBox="1">
            <a:spLocks noChangeArrowheads="1"/>
          </p:cNvSpPr>
          <p:nvPr/>
        </p:nvSpPr>
        <p:spPr bwMode="auto">
          <a:xfrm>
            <a:off x="4267200" y="5638800"/>
            <a:ext cx="387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r>
              <a:rPr lang="en-US" altLang="en-US" sz="1800" b="0"/>
              <a:t>r</a:t>
            </a:r>
            <a:r>
              <a:rPr lang="en-US" altLang="en-US" sz="1800" b="0" baseline="-25000"/>
              <a:t>s</a:t>
            </a:r>
          </a:p>
        </p:txBody>
      </p:sp>
      <p:sp>
        <p:nvSpPr>
          <p:cNvPr id="44057" name="Text Box 193">
            <a:extLst>
              <a:ext uri="{FF2B5EF4-FFF2-40B4-BE49-F238E27FC236}">
                <a16:creationId xmlns:a16="http://schemas.microsoft.com/office/drawing/2014/main" id="{BBD4D86E-1D74-7A4E-968D-1C4241B8F5A0}"/>
              </a:ext>
            </a:extLst>
          </p:cNvPr>
          <p:cNvSpPr txBox="1">
            <a:spLocks noChangeArrowheads="1"/>
          </p:cNvSpPr>
          <p:nvPr/>
        </p:nvSpPr>
        <p:spPr bwMode="auto">
          <a:xfrm>
            <a:off x="6400800" y="5715000"/>
            <a:ext cx="16764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endParaRPr lang="en-US" altLang="en-US" sz="1400" b="0" i="1" baseline="-25000"/>
          </a:p>
        </p:txBody>
      </p:sp>
      <p:sp>
        <p:nvSpPr>
          <p:cNvPr id="44058" name="Rectangle 194">
            <a:extLst>
              <a:ext uri="{FF2B5EF4-FFF2-40B4-BE49-F238E27FC236}">
                <a16:creationId xmlns:a16="http://schemas.microsoft.com/office/drawing/2014/main" id="{F06F32C1-8281-9F47-BEFC-B1FA73BDA9C2}"/>
              </a:ext>
            </a:extLst>
          </p:cNvPr>
          <p:cNvSpPr>
            <a:spLocks noChangeArrowheads="1"/>
          </p:cNvSpPr>
          <p:nvPr/>
        </p:nvSpPr>
        <p:spPr bwMode="auto">
          <a:xfrm>
            <a:off x="7162800" y="5715000"/>
            <a:ext cx="9144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200" b="0"/>
              <a:t>func = 9</a:t>
            </a:r>
          </a:p>
        </p:txBody>
      </p:sp>
      <p:sp>
        <p:nvSpPr>
          <p:cNvPr id="44059" name="Rectangle 195">
            <a:extLst>
              <a:ext uri="{FF2B5EF4-FFF2-40B4-BE49-F238E27FC236}">
                <a16:creationId xmlns:a16="http://schemas.microsoft.com/office/drawing/2014/main" id="{1ED27AF7-1231-844D-8C72-71B5A65F2849}"/>
              </a:ext>
            </a:extLst>
          </p:cNvPr>
          <p:cNvSpPr>
            <a:spLocks noChangeArrowheads="1"/>
          </p:cNvSpPr>
          <p:nvPr/>
        </p:nvSpPr>
        <p:spPr bwMode="auto">
          <a:xfrm>
            <a:off x="6400800" y="5715000"/>
            <a:ext cx="7620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200" b="0"/>
              <a:t>0</a:t>
            </a:r>
          </a:p>
        </p:txBody>
      </p:sp>
      <p:sp>
        <p:nvSpPr>
          <p:cNvPr id="44060" name="Rectangle 197">
            <a:extLst>
              <a:ext uri="{FF2B5EF4-FFF2-40B4-BE49-F238E27FC236}">
                <a16:creationId xmlns:a16="http://schemas.microsoft.com/office/drawing/2014/main" id="{4AE32209-A360-944F-AD01-2C70A3C1EDAE}"/>
              </a:ext>
            </a:extLst>
          </p:cNvPr>
          <p:cNvSpPr>
            <a:spLocks noChangeArrowheads="1"/>
          </p:cNvSpPr>
          <p:nvPr/>
        </p:nvSpPr>
        <p:spPr bwMode="auto">
          <a:xfrm>
            <a:off x="4876800" y="5715000"/>
            <a:ext cx="7620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200" b="0"/>
              <a:t>0</a:t>
            </a:r>
          </a:p>
        </p:txBody>
      </p:sp>
      <p:sp>
        <p:nvSpPr>
          <p:cNvPr id="44061" name="Text Box 198">
            <a:extLst>
              <a:ext uri="{FF2B5EF4-FFF2-40B4-BE49-F238E27FC236}">
                <a16:creationId xmlns:a16="http://schemas.microsoft.com/office/drawing/2014/main" id="{CC47834E-E249-264E-AE55-A70952AD2F64}"/>
              </a:ext>
            </a:extLst>
          </p:cNvPr>
          <p:cNvSpPr txBox="1">
            <a:spLocks noChangeArrowheads="1"/>
          </p:cNvSpPr>
          <p:nvPr/>
        </p:nvSpPr>
        <p:spPr bwMode="auto">
          <a:xfrm>
            <a:off x="5867400" y="5638800"/>
            <a:ext cx="387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r>
              <a:rPr lang="en-US" altLang="en-US" sz="1800" b="0"/>
              <a:t>r</a:t>
            </a:r>
            <a:r>
              <a:rPr lang="en-US" altLang="en-US" sz="1800" b="0" baseline="-25000"/>
              <a:t>d</a:t>
            </a:r>
          </a:p>
        </p:txBody>
      </p:sp>
      <p:sp>
        <p:nvSpPr>
          <p:cNvPr id="44062" name="Slide Number Placeholder 1">
            <a:extLst>
              <a:ext uri="{FF2B5EF4-FFF2-40B4-BE49-F238E27FC236}">
                <a16:creationId xmlns:a16="http://schemas.microsoft.com/office/drawing/2014/main" id="{E86EE9A6-40E0-D148-9DD0-65F0C165C26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fld id="{A83143DA-25A4-B24D-ADCE-7A5D94D44F2D}" type="slidenum">
              <a:rPr lang="en-US" altLang="en-US" sz="1400">
                <a:latin typeface="Arial Narrow" panose="020B0604020202020204" pitchFamily="34" charset="0"/>
              </a:rPr>
              <a:pPr/>
              <a:t>20</a:t>
            </a:fld>
            <a:endParaRPr lang="en-US" altLang="en-US" sz="1400">
              <a:latin typeface="Arial Narrow" panose="020B0604020202020204" pitchFamily="34" charset="0"/>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t>
            </a:r>
            <a:r>
              <a:rPr lang="en-US" dirty="0">
                <a:latin typeface="Courier New"/>
                <a:cs typeface="Courier New"/>
              </a:rPr>
              <a:t>j</a:t>
            </a:r>
            <a:r>
              <a:rPr lang="en-US" dirty="0"/>
              <a:t> and </a:t>
            </a:r>
            <a:r>
              <a:rPr lang="en-US" dirty="0" err="1">
                <a:latin typeface="Courier New"/>
                <a:cs typeface="Courier New"/>
              </a:rPr>
              <a:t>jal</a:t>
            </a:r>
            <a:endParaRPr lang="en-US" dirty="0">
              <a:latin typeface="Courier New"/>
              <a:cs typeface="Courier New"/>
            </a:endParaRPr>
          </a:p>
        </p:txBody>
      </p:sp>
      <p:sp>
        <p:nvSpPr>
          <p:cNvPr id="4" name="Content Placeholder 3"/>
          <p:cNvSpPr>
            <a:spLocks noGrp="1"/>
          </p:cNvSpPr>
          <p:nvPr>
            <p:ph idx="1"/>
          </p:nvPr>
        </p:nvSpPr>
        <p:spPr/>
        <p:txBody>
          <a:bodyPr>
            <a:normAutofit/>
          </a:bodyPr>
          <a:lstStyle/>
          <a:p>
            <a:r>
              <a:rPr lang="en-US" sz="2400" dirty="0"/>
              <a:t>Suppose PC is currently 0x00000004; $8=</a:t>
            </a:r>
            <a:r>
              <a:rPr lang="is-IS" sz="2400" dirty="0"/>
              <a:t>0x00001234</a:t>
            </a:r>
          </a:p>
          <a:p>
            <a:pPr marL="0" indent="0">
              <a:buNone/>
            </a:pPr>
            <a:endParaRPr lang="en-US" sz="2400" dirty="0"/>
          </a:p>
          <a:p>
            <a:pPr lvl="3"/>
            <a:endParaRPr lang="en-US" sz="1600" dirty="0"/>
          </a:p>
          <a:p>
            <a:endParaRPr lang="en-US" sz="2400" dirty="0"/>
          </a:p>
          <a:p>
            <a:endParaRPr lang="en-US" sz="2400" dirty="0"/>
          </a:p>
          <a:p>
            <a:endParaRPr lang="en-US" sz="2400" dirty="0"/>
          </a:p>
          <a:p>
            <a:pPr marL="0" indent="0">
              <a:buNone/>
            </a:pPr>
            <a:endParaRPr lang="en-US" sz="2400" dirty="0"/>
          </a:p>
          <a:p>
            <a:r>
              <a:rPr lang="en-US" sz="2400" dirty="0"/>
              <a:t>Suppose PC is currently 0x56780000</a:t>
            </a:r>
          </a:p>
          <a:p>
            <a:pPr lvl="1"/>
            <a:r>
              <a:rPr lang="en-US" sz="2000" dirty="0"/>
              <a:t>remember:  leftmost 4 bits (or 1 </a:t>
            </a:r>
            <a:r>
              <a:rPr lang="en-US" sz="2000" dirty="0" err="1"/>
              <a:t>hexit</a:t>
            </a:r>
            <a:r>
              <a:rPr lang="en-US" sz="2000" dirty="0"/>
              <a:t>) are “sticky”</a:t>
            </a:r>
          </a:p>
        </p:txBody>
      </p:sp>
      <p:sp>
        <p:nvSpPr>
          <p:cNvPr id="3" name="Slide Number Placeholder 2"/>
          <p:cNvSpPr>
            <a:spLocks noGrp="1"/>
          </p:cNvSpPr>
          <p:nvPr>
            <p:ph type="sldNum" sz="quarter" idx="10"/>
          </p:nvPr>
        </p:nvSpPr>
        <p:spPr/>
        <p:txBody>
          <a:bodyPr/>
          <a:lstStyle/>
          <a:p>
            <a:pPr>
              <a:defRPr/>
            </a:pPr>
            <a:fld id="{0A62F104-82C7-7F4E-8826-B8BC28B484B2}" type="slidenum">
              <a:rPr lang="en-US" smtClean="0"/>
              <a:pPr>
                <a:defRPr/>
              </a:pPr>
              <a:t>21</a:t>
            </a:fld>
            <a:endParaRPr lang="en-US"/>
          </a:p>
        </p:txBody>
      </p:sp>
      <p:graphicFrame>
        <p:nvGraphicFramePr>
          <p:cNvPr id="5" name="Table 4"/>
          <p:cNvGraphicFramePr>
            <a:graphicFrameLocks noGrp="1"/>
          </p:cNvGraphicFramePr>
          <p:nvPr/>
        </p:nvGraphicFramePr>
        <p:xfrm>
          <a:off x="1124384" y="1371600"/>
          <a:ext cx="6705600" cy="21336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426720">
                <a:tc>
                  <a:txBody>
                    <a:bodyPr/>
                    <a:lstStyle/>
                    <a:p>
                      <a:r>
                        <a:rPr lang="en-US" b="0" dirty="0" err="1"/>
                        <a:t>instr</a:t>
                      </a:r>
                      <a:r>
                        <a:rPr lang="en-US" b="0" dirty="0"/>
                        <a:t>:</a:t>
                      </a:r>
                    </a:p>
                  </a:txBody>
                  <a:tcPr/>
                </a:tc>
                <a:tc gridSpan="2">
                  <a:txBody>
                    <a:bodyPr/>
                    <a:lstStyle/>
                    <a:p>
                      <a:pPr algn="ctr"/>
                      <a:r>
                        <a:rPr lang="en-US" b="0"/>
                        <a:t>new</a:t>
                      </a:r>
                      <a:r>
                        <a:rPr lang="en-US" b="0" baseline="0"/>
                        <a:t> PC value</a:t>
                      </a:r>
                      <a:endParaRPr lang="en-US" b="0" dirty="0"/>
                    </a:p>
                  </a:txBody>
                  <a:tcPr/>
                </a:tc>
                <a:tc hMerge="1">
                  <a:txBody>
                    <a:bodyPr/>
                    <a:lstStyle/>
                    <a:p>
                      <a:endParaRPr lang="en-US" dirty="0"/>
                    </a:p>
                  </a:txBody>
                  <a:tcPr/>
                </a:tc>
                <a:tc>
                  <a:txBody>
                    <a:bodyPr/>
                    <a:lstStyle/>
                    <a:p>
                      <a:r>
                        <a:rPr lang="en-US" b="0" dirty="0"/>
                        <a:t>$31 changed?</a:t>
                      </a:r>
                    </a:p>
                  </a:txBody>
                  <a:tcPr/>
                </a:tc>
                <a:extLst>
                  <a:ext uri="{0D108BD9-81ED-4DB2-BD59-A6C34878D82A}">
                    <a16:rowId xmlns:a16="http://schemas.microsoft.com/office/drawing/2014/main" val="10000"/>
                  </a:ext>
                </a:extLst>
              </a:tr>
              <a:tr h="426720">
                <a:tc>
                  <a:txBody>
                    <a:bodyPr/>
                    <a:lstStyle/>
                    <a:p>
                      <a:r>
                        <a:rPr lang="en-US" b="1">
                          <a:latin typeface="Courier New"/>
                          <a:cs typeface="Courier New"/>
                        </a:rPr>
                        <a:t>j 0x4</a:t>
                      </a:r>
                      <a:endParaRPr lang="en-US" dirty="0"/>
                    </a:p>
                  </a:txBody>
                  <a:tcPr/>
                </a:tc>
                <a:tc>
                  <a:txBody>
                    <a:bodyPr/>
                    <a:lstStyle/>
                    <a:p>
                      <a:r>
                        <a:rPr lang="en-US"/>
                        <a:t>0x4 * 4 = 16 </a:t>
                      </a:r>
                      <a:endParaRPr lang="en-US" dirty="0"/>
                    </a:p>
                  </a:txBody>
                  <a:tcPr/>
                </a:tc>
                <a:tc>
                  <a:txBody>
                    <a:bodyPr/>
                    <a:lstStyle/>
                    <a:p>
                      <a:r>
                        <a:rPr lang="en-US"/>
                        <a:t>0x00000010</a:t>
                      </a:r>
                      <a:endParaRPr lang="en-US" dirty="0"/>
                    </a:p>
                  </a:txBody>
                  <a:tcPr/>
                </a:tc>
                <a:tc>
                  <a:txBody>
                    <a:bodyPr/>
                    <a:lstStyle/>
                    <a:p>
                      <a:endParaRPr lang="en-US"/>
                    </a:p>
                  </a:txBody>
                  <a:tcPr/>
                </a:tc>
                <a:extLst>
                  <a:ext uri="{0D108BD9-81ED-4DB2-BD59-A6C34878D82A}">
                    <a16:rowId xmlns:a16="http://schemas.microsoft.com/office/drawing/2014/main" val="10001"/>
                  </a:ext>
                </a:extLst>
              </a:tr>
              <a:tr h="426720">
                <a:tc>
                  <a:txBody>
                    <a:bodyPr/>
                    <a:lstStyle/>
                    <a:p>
                      <a:r>
                        <a:rPr lang="en-US" b="1">
                          <a:latin typeface="Courier New"/>
                          <a:cs typeface="Courier New"/>
                        </a:rPr>
                        <a:t>j 0x20</a:t>
                      </a:r>
                      <a:endParaRPr lang="en-US" dirty="0"/>
                    </a:p>
                  </a:txBody>
                  <a:tcPr/>
                </a:tc>
                <a:tc>
                  <a:txBody>
                    <a:bodyPr/>
                    <a:lstStyle/>
                    <a:p>
                      <a:r>
                        <a:rPr lang="en-US"/>
                        <a:t>0x20 * 4 </a:t>
                      </a:r>
                      <a:endParaRPr lang="en-US" dirty="0"/>
                    </a:p>
                  </a:txBody>
                  <a:tcPr/>
                </a:tc>
                <a:tc>
                  <a:txBody>
                    <a:bodyPr/>
                    <a:lstStyle/>
                    <a:p>
                      <a:r>
                        <a:rPr lang="en-US"/>
                        <a:t>0x00000080</a:t>
                      </a:r>
                      <a:endParaRPr lang="en-US" dirty="0"/>
                    </a:p>
                  </a:txBody>
                  <a:tcPr/>
                </a:tc>
                <a:tc>
                  <a:txBody>
                    <a:bodyPr/>
                    <a:lstStyle/>
                    <a:p>
                      <a:endParaRPr lang="en-US"/>
                    </a:p>
                  </a:txBody>
                  <a:tcPr/>
                </a:tc>
                <a:extLst>
                  <a:ext uri="{0D108BD9-81ED-4DB2-BD59-A6C34878D82A}">
                    <a16:rowId xmlns:a16="http://schemas.microsoft.com/office/drawing/2014/main" val="10002"/>
                  </a:ext>
                </a:extLst>
              </a:tr>
              <a:tr h="426720">
                <a:tc>
                  <a:txBody>
                    <a:bodyPr/>
                    <a:lstStyle/>
                    <a:p>
                      <a:r>
                        <a:rPr lang="en-US" b="1" dirty="0" err="1">
                          <a:latin typeface="Courier New"/>
                          <a:cs typeface="Courier New"/>
                        </a:rPr>
                        <a:t>jal</a:t>
                      </a:r>
                      <a:r>
                        <a:rPr lang="en-US" b="1" dirty="0">
                          <a:latin typeface="Courier New"/>
                          <a:cs typeface="Courier New"/>
                        </a:rPr>
                        <a:t> 0x20</a:t>
                      </a:r>
                      <a:endParaRPr lang="en-US" dirty="0"/>
                    </a:p>
                  </a:txBody>
                  <a:tcPr/>
                </a:tc>
                <a:tc>
                  <a:txBody>
                    <a:bodyPr/>
                    <a:lstStyle/>
                    <a:p>
                      <a:r>
                        <a:rPr lang="en-US" dirty="0"/>
                        <a:t>0x20 * 4 </a:t>
                      </a:r>
                    </a:p>
                  </a:txBody>
                  <a:tcPr/>
                </a:tc>
                <a:tc>
                  <a:txBody>
                    <a:bodyPr/>
                    <a:lstStyle/>
                    <a:p>
                      <a:r>
                        <a:rPr lang="en-US" dirty="0"/>
                        <a:t>0x00000080</a:t>
                      </a:r>
                    </a:p>
                  </a:txBody>
                  <a:tcPr/>
                </a:tc>
                <a:tc>
                  <a:txBody>
                    <a:bodyPr/>
                    <a:lstStyle/>
                    <a:p>
                      <a:r>
                        <a:rPr lang="en-US" dirty="0"/>
                        <a:t>0x00000008</a:t>
                      </a:r>
                    </a:p>
                  </a:txBody>
                  <a:tcPr/>
                </a:tc>
                <a:extLst>
                  <a:ext uri="{0D108BD9-81ED-4DB2-BD59-A6C34878D82A}">
                    <a16:rowId xmlns:a16="http://schemas.microsoft.com/office/drawing/2014/main" val="10003"/>
                  </a:ext>
                </a:extLst>
              </a:tr>
              <a:tr h="426720">
                <a:tc>
                  <a:txBody>
                    <a:bodyPr/>
                    <a:lstStyle/>
                    <a:p>
                      <a:r>
                        <a:rPr lang="en-US" b="1" dirty="0" err="1">
                          <a:latin typeface="Courier New"/>
                          <a:cs typeface="Courier New"/>
                        </a:rPr>
                        <a:t>jalr</a:t>
                      </a:r>
                      <a:r>
                        <a:rPr lang="en-US" b="1" dirty="0">
                          <a:latin typeface="Courier New"/>
                          <a:cs typeface="Courier New"/>
                        </a:rPr>
                        <a:t> </a:t>
                      </a:r>
                      <a:r>
                        <a:rPr lang="en-US" sz="1600" b="1" dirty="0">
                          <a:latin typeface="Courier New"/>
                          <a:cs typeface="Courier New"/>
                        </a:rPr>
                        <a:t>$8,$31</a:t>
                      </a:r>
                      <a:endParaRPr lang="en-US" sz="1600" dirty="0"/>
                    </a:p>
                  </a:txBody>
                  <a:tcPr/>
                </a:tc>
                <a:tc>
                  <a:txBody>
                    <a:bodyPr/>
                    <a:lstStyle/>
                    <a:p>
                      <a:r>
                        <a:rPr lang="en-US" dirty="0"/>
                        <a:t>$8</a:t>
                      </a:r>
                    </a:p>
                  </a:txBody>
                  <a:tcPr/>
                </a:tc>
                <a:tc>
                  <a:txBody>
                    <a:bodyPr/>
                    <a:lstStyle/>
                    <a:p>
                      <a:r>
                        <a:rPr lang="en-US" dirty="0"/>
                        <a:t>0x00001234</a:t>
                      </a:r>
                    </a:p>
                  </a:txBody>
                  <a:tcPr/>
                </a:tc>
                <a:tc>
                  <a:txBody>
                    <a:bodyPr/>
                    <a:lstStyle/>
                    <a:p>
                      <a:r>
                        <a:rPr lang="en-US" dirty="0"/>
                        <a:t>0x00000008</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1124384" y="4724400"/>
          <a:ext cx="6705600" cy="1870712"/>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923616">
                  <a:extLst>
                    <a:ext uri="{9D8B030D-6E8A-4147-A177-3AD203B41FA5}">
                      <a16:colId xmlns:a16="http://schemas.microsoft.com/office/drawing/2014/main" val="20001"/>
                    </a:ext>
                  </a:extLst>
                </a:gridCol>
                <a:gridCol w="1429184">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467678">
                <a:tc>
                  <a:txBody>
                    <a:bodyPr/>
                    <a:lstStyle/>
                    <a:p>
                      <a:r>
                        <a:rPr lang="en-US" b="0" dirty="0" err="1"/>
                        <a:t>instr</a:t>
                      </a:r>
                      <a:r>
                        <a:rPr lang="en-US" b="0" dirty="0"/>
                        <a:t>:</a:t>
                      </a:r>
                    </a:p>
                  </a:txBody>
                  <a:tcPr/>
                </a:tc>
                <a:tc gridSpan="2">
                  <a:txBody>
                    <a:bodyPr/>
                    <a:lstStyle/>
                    <a:p>
                      <a:pPr algn="ctr"/>
                      <a:r>
                        <a:rPr lang="en-US" b="0" dirty="0"/>
                        <a:t>new</a:t>
                      </a:r>
                      <a:r>
                        <a:rPr lang="en-US" b="0" baseline="0" dirty="0"/>
                        <a:t> PC value</a:t>
                      </a:r>
                      <a:endParaRPr lang="en-US" b="0" dirty="0"/>
                    </a:p>
                  </a:txBody>
                  <a:tcPr/>
                </a:tc>
                <a:tc hMerge="1">
                  <a:txBody>
                    <a:bodyPr/>
                    <a:lstStyle/>
                    <a:p>
                      <a:endParaRPr lang="en-US" dirty="0"/>
                    </a:p>
                  </a:txBody>
                  <a:tcPr/>
                </a:tc>
                <a:tc>
                  <a:txBody>
                    <a:bodyPr/>
                    <a:lstStyle/>
                    <a:p>
                      <a:r>
                        <a:rPr lang="en-US" b="0" dirty="0"/>
                        <a:t>$31 changed?</a:t>
                      </a:r>
                    </a:p>
                  </a:txBody>
                  <a:tcPr/>
                </a:tc>
                <a:extLst>
                  <a:ext uri="{0D108BD9-81ED-4DB2-BD59-A6C34878D82A}">
                    <a16:rowId xmlns:a16="http://schemas.microsoft.com/office/drawing/2014/main" val="10000"/>
                  </a:ext>
                </a:extLst>
              </a:tr>
              <a:tr h="467678">
                <a:tc>
                  <a:txBody>
                    <a:bodyPr/>
                    <a:lstStyle/>
                    <a:p>
                      <a:r>
                        <a:rPr lang="en-US" b="1" dirty="0">
                          <a:latin typeface="Courier New"/>
                          <a:cs typeface="Courier New"/>
                        </a:rPr>
                        <a:t>j 0x20</a:t>
                      </a:r>
                      <a:endParaRPr lang="en-US" dirty="0"/>
                    </a:p>
                  </a:txBody>
                  <a:tcPr/>
                </a:tc>
                <a:tc>
                  <a:txBody>
                    <a:bodyPr/>
                    <a:lstStyle/>
                    <a:p>
                      <a:r>
                        <a:rPr lang="en-US" dirty="0"/>
                        <a:t>0x {5, 0000080}</a:t>
                      </a:r>
                    </a:p>
                  </a:txBody>
                  <a:tcPr/>
                </a:tc>
                <a:tc>
                  <a:txBody>
                    <a:bodyPr/>
                    <a:lstStyle/>
                    <a:p>
                      <a:r>
                        <a:rPr lang="en-US" dirty="0"/>
                        <a:t>0x50000080</a:t>
                      </a:r>
                    </a:p>
                  </a:txBody>
                  <a:tcPr/>
                </a:tc>
                <a:tc>
                  <a:txBody>
                    <a:bodyPr/>
                    <a:lstStyle/>
                    <a:p>
                      <a:endParaRPr lang="en-US"/>
                    </a:p>
                  </a:txBody>
                  <a:tcPr/>
                </a:tc>
                <a:extLst>
                  <a:ext uri="{0D108BD9-81ED-4DB2-BD59-A6C34878D82A}">
                    <a16:rowId xmlns:a16="http://schemas.microsoft.com/office/drawing/2014/main" val="10001"/>
                  </a:ext>
                </a:extLst>
              </a:tr>
              <a:tr h="467678">
                <a:tc>
                  <a:txBody>
                    <a:bodyPr/>
                    <a:lstStyle/>
                    <a:p>
                      <a:r>
                        <a:rPr lang="en-US" b="1" dirty="0" err="1">
                          <a:latin typeface="Courier New"/>
                          <a:cs typeface="Courier New"/>
                        </a:rPr>
                        <a:t>jal</a:t>
                      </a:r>
                      <a:r>
                        <a:rPr lang="en-US" b="1" dirty="0">
                          <a:latin typeface="Courier New"/>
                          <a:cs typeface="Courier New"/>
                        </a:rPr>
                        <a:t> 0x20</a:t>
                      </a:r>
                      <a:endParaRPr lang="en-US" dirty="0"/>
                    </a:p>
                  </a:txBody>
                  <a:tcPr/>
                </a:tc>
                <a:tc>
                  <a:txBody>
                    <a:bodyPr/>
                    <a:lstStyle/>
                    <a:p>
                      <a:r>
                        <a:rPr lang="en-US" dirty="0"/>
                        <a:t>0x {5, 0000080} </a:t>
                      </a:r>
                    </a:p>
                  </a:txBody>
                  <a:tcPr/>
                </a:tc>
                <a:tc>
                  <a:txBody>
                    <a:bodyPr/>
                    <a:lstStyle/>
                    <a:p>
                      <a:r>
                        <a:rPr lang="en-US" dirty="0"/>
                        <a:t>0x50000080</a:t>
                      </a:r>
                    </a:p>
                  </a:txBody>
                  <a:tcPr/>
                </a:tc>
                <a:tc>
                  <a:txBody>
                    <a:bodyPr/>
                    <a:lstStyle/>
                    <a:p>
                      <a:r>
                        <a:rPr lang="en-US" dirty="0"/>
                        <a:t>0x56780004</a:t>
                      </a:r>
                    </a:p>
                  </a:txBody>
                  <a:tcPr/>
                </a:tc>
                <a:extLst>
                  <a:ext uri="{0D108BD9-81ED-4DB2-BD59-A6C34878D82A}">
                    <a16:rowId xmlns:a16="http://schemas.microsoft.com/office/drawing/2014/main" val="10002"/>
                  </a:ext>
                </a:extLst>
              </a:tr>
              <a:tr h="467678">
                <a:tc>
                  <a:txBody>
                    <a:bodyPr/>
                    <a:lstStyle/>
                    <a:p>
                      <a:r>
                        <a:rPr lang="en-US" b="1" dirty="0" err="1">
                          <a:latin typeface="Courier New"/>
                          <a:cs typeface="Courier New"/>
                        </a:rPr>
                        <a:t>jr</a:t>
                      </a:r>
                      <a:r>
                        <a:rPr lang="en-US" b="1" dirty="0">
                          <a:latin typeface="Courier New"/>
                          <a:cs typeface="Courier New"/>
                        </a:rPr>
                        <a:t> $31</a:t>
                      </a:r>
                      <a:endParaRPr lang="en-US" dirty="0"/>
                    </a:p>
                  </a:txBody>
                  <a:tcPr/>
                </a:tc>
                <a:tc>
                  <a:txBody>
                    <a:bodyPr/>
                    <a:lstStyle/>
                    <a:p>
                      <a:r>
                        <a:rPr lang="en-US" dirty="0"/>
                        <a:t>value of $31</a:t>
                      </a:r>
                    </a:p>
                  </a:txBody>
                  <a:tcPr/>
                </a:tc>
                <a:tc>
                  <a:txBody>
                    <a:bodyPr/>
                    <a:lstStyle/>
                    <a:p>
                      <a:r>
                        <a:rPr lang="en-US" dirty="0"/>
                        <a:t>0x56780004</a:t>
                      </a:r>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cxnSp>
        <p:nvCxnSpPr>
          <p:cNvPr id="8" name="Straight Arrow Connector 7"/>
          <p:cNvCxnSpPr/>
          <p:nvPr/>
        </p:nvCxnSpPr>
        <p:spPr bwMode="auto">
          <a:xfrm>
            <a:off x="1524000" y="6019800"/>
            <a:ext cx="0" cy="228600"/>
          </a:xfrm>
          <a:prstGeom prst="straightConnector1">
            <a:avLst/>
          </a:prstGeom>
          <a:solidFill>
            <a:schemeClr val="accent1"/>
          </a:solidFill>
          <a:ln w="19050" cap="flat" cmpd="sng" algn="ctr">
            <a:solidFill>
              <a:srgbClr val="A50021"/>
            </a:solidFill>
            <a:prstDash val="solid"/>
            <a:round/>
            <a:headEnd type="none" w="med" len="med"/>
            <a:tailEnd type="arrow"/>
          </a:ln>
          <a:effectLst/>
        </p:spPr>
      </p:cxnSp>
      <p:cxnSp>
        <p:nvCxnSpPr>
          <p:cNvPr id="10" name="Straight Arrow Connector 9"/>
          <p:cNvCxnSpPr/>
          <p:nvPr/>
        </p:nvCxnSpPr>
        <p:spPr bwMode="auto">
          <a:xfrm flipH="1">
            <a:off x="6019800" y="6019800"/>
            <a:ext cx="533400" cy="228600"/>
          </a:xfrm>
          <a:prstGeom prst="straightConnector1">
            <a:avLst/>
          </a:prstGeom>
          <a:solidFill>
            <a:schemeClr val="accent1"/>
          </a:solidFill>
          <a:ln w="19050" cap="flat" cmpd="sng" algn="ctr">
            <a:solidFill>
              <a:srgbClr val="A50021"/>
            </a:solidFill>
            <a:prstDash val="solid"/>
            <a:round/>
            <a:headEnd type="none" w="med" len="med"/>
            <a:tailEnd type="arrow"/>
          </a:ln>
          <a:effectLst/>
        </p:spPr>
      </p:cxnSp>
    </p:spTree>
    <p:extLst>
      <p:ext uri="{BB962C8B-B14F-4D97-AF65-F5344CB8AC3E}">
        <p14:creationId xmlns:p14="http://schemas.microsoft.com/office/powerpoint/2010/main" val="16387875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dissolve">
                                      <p:cBhvr>
                                        <p:cTn id="7" dur="500"/>
                                        <p:tgtEl>
                                          <p:spTgt spid="4">
                                            <p:txEl>
                                              <p:pRg st="7" end="7"/>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dissolve">
                                      <p:cBhvr>
                                        <p:cTn id="10" dur="500"/>
                                        <p:tgtEl>
                                          <p:spTgt spid="4">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F81C-9476-8B4D-9F51-320C2A6999F6}"/>
              </a:ext>
            </a:extLst>
          </p:cNvPr>
          <p:cNvSpPr>
            <a:spLocks noGrp="1"/>
          </p:cNvSpPr>
          <p:nvPr>
            <p:ph type="title"/>
          </p:nvPr>
        </p:nvSpPr>
        <p:spPr/>
        <p:txBody>
          <a:bodyPr/>
          <a:lstStyle/>
          <a:p>
            <a:r>
              <a:rPr lang="en-US" altLang="en-US">
                <a:ea typeface="ＭＳ Ｐゴシック" panose="020B0600070205080204" pitchFamily="34" charset="-128"/>
              </a:rPr>
              <a:t>Multiply and Divide</a:t>
            </a:r>
          </a:p>
        </p:txBody>
      </p:sp>
      <p:sp>
        <p:nvSpPr>
          <p:cNvPr id="4" name="Content Placeholder 3">
            <a:extLst>
              <a:ext uri="{FF2B5EF4-FFF2-40B4-BE49-F238E27FC236}">
                <a16:creationId xmlns:a16="http://schemas.microsoft.com/office/drawing/2014/main" id="{DA94CB26-FC62-D346-BA91-683A0591ABC8}"/>
              </a:ext>
            </a:extLst>
          </p:cNvPr>
          <p:cNvSpPr>
            <a:spLocks noGrp="1"/>
          </p:cNvSpPr>
          <p:nvPr>
            <p:ph idx="1"/>
          </p:nvPr>
        </p:nvSpPr>
        <p:spPr/>
        <p:txBody>
          <a:bodyPr/>
          <a:lstStyle/>
          <a:p>
            <a:r>
              <a:rPr lang="en-US" altLang="en-US">
                <a:ea typeface="ＭＳ Ｐゴシック" panose="020B0600070205080204" pitchFamily="34" charset="-128"/>
              </a:rPr>
              <a:t>Slightly more complicated than add/subtract</a:t>
            </a:r>
          </a:p>
          <a:p>
            <a:pPr lvl="1"/>
            <a:r>
              <a:rPr lang="en-US" altLang="en-US">
                <a:ea typeface="ＭＳ Ｐゴシック" panose="020B0600070205080204" pitchFamily="34" charset="-128"/>
              </a:rPr>
              <a:t>multiply:  product is twice as long!</a:t>
            </a:r>
          </a:p>
          <a:p>
            <a:pPr lvl="2"/>
            <a:r>
              <a:rPr lang="en-US" altLang="en-US">
                <a:ea typeface="ＭＳ Ｐゴシック" panose="020B0600070205080204" pitchFamily="34" charset="-128"/>
              </a:rPr>
              <a:t>if A, B are 32-bit long, A * B is how many bits?</a:t>
            </a:r>
          </a:p>
          <a:p>
            <a:pPr lvl="1"/>
            <a:r>
              <a:rPr lang="en-US" altLang="en-US">
                <a:ea typeface="ＭＳ Ｐゴシック" panose="020B0600070205080204" pitchFamily="34" charset="-128"/>
              </a:rPr>
              <a:t>divide:  dividing integer A by B gives two results!</a:t>
            </a:r>
          </a:p>
          <a:p>
            <a:pPr lvl="2"/>
            <a:r>
              <a:rPr lang="en-US" altLang="en-US">
                <a:ea typeface="ＭＳ Ｐゴシック" panose="020B0600070205080204" pitchFamily="34" charset="-128"/>
              </a:rPr>
              <a:t>quotient and remainder</a:t>
            </a:r>
          </a:p>
          <a:p>
            <a:pPr lvl="2"/>
            <a:endParaRPr lang="en-US" altLang="en-US">
              <a:ea typeface="ＭＳ Ｐゴシック" panose="020B0600070205080204" pitchFamily="34" charset="-128"/>
            </a:endParaRPr>
          </a:p>
          <a:p>
            <a:r>
              <a:rPr lang="en-US" altLang="en-US">
                <a:ea typeface="ＭＳ Ｐゴシック" panose="020B0600070205080204" pitchFamily="34" charset="-128"/>
              </a:rPr>
              <a:t>Solution:  two new special-purpose registers</a:t>
            </a:r>
          </a:p>
          <a:p>
            <a:pPr lvl="1"/>
            <a:r>
              <a:rPr lang="en-US" altLang="en-US">
                <a:ea typeface="ＭＳ Ｐゴシック" panose="020B0600070205080204" pitchFamily="34" charset="-128"/>
              </a:rPr>
              <a:t>“Hi” and “Lo”</a:t>
            </a:r>
          </a:p>
        </p:txBody>
      </p:sp>
      <p:sp>
        <p:nvSpPr>
          <p:cNvPr id="46083" name="Slide Number Placeholder 2">
            <a:extLst>
              <a:ext uri="{FF2B5EF4-FFF2-40B4-BE49-F238E27FC236}">
                <a16:creationId xmlns:a16="http://schemas.microsoft.com/office/drawing/2014/main" id="{CAB22B1D-6F71-CE4B-992E-382C8BB5FEF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fld id="{D9BC8109-46B1-1345-A51B-1990D3713975}" type="slidenum">
              <a:rPr lang="en-US" altLang="en-US" sz="1400">
                <a:latin typeface="Arial Narrow" panose="020B0604020202020204" pitchFamily="34" charset="0"/>
              </a:rPr>
              <a:pPr/>
              <a:t>22</a:t>
            </a:fld>
            <a:endParaRPr lang="en-US" altLang="en-US" sz="1400">
              <a:latin typeface="Arial Narrow" panose="020B0604020202020204" pitchFamily="34" charset="0"/>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1373-C4AD-164E-9E12-C3CA3067120A}"/>
              </a:ext>
            </a:extLst>
          </p:cNvPr>
          <p:cNvSpPr>
            <a:spLocks noGrp="1"/>
          </p:cNvSpPr>
          <p:nvPr>
            <p:ph type="title"/>
          </p:nvPr>
        </p:nvSpPr>
        <p:spPr/>
        <p:txBody>
          <a:bodyPr/>
          <a:lstStyle/>
          <a:p>
            <a:r>
              <a:rPr lang="en-US" altLang="en-US">
                <a:ea typeface="ＭＳ Ｐゴシック" panose="020B0600070205080204" pitchFamily="34" charset="-128"/>
              </a:rPr>
              <a:t>Multiply</a:t>
            </a:r>
          </a:p>
        </p:txBody>
      </p:sp>
      <p:sp>
        <p:nvSpPr>
          <p:cNvPr id="4" name="Content Placeholder 3">
            <a:extLst>
              <a:ext uri="{FF2B5EF4-FFF2-40B4-BE49-F238E27FC236}">
                <a16:creationId xmlns:a16="http://schemas.microsoft.com/office/drawing/2014/main" id="{D4DDD261-E66B-F443-8A82-54557E46BED9}"/>
              </a:ext>
            </a:extLst>
          </p:cNvPr>
          <p:cNvSpPr>
            <a:spLocks noGrp="1"/>
          </p:cNvSpPr>
          <p:nvPr>
            <p:ph idx="1"/>
          </p:nvPr>
        </p:nvSpPr>
        <p:spPr/>
        <p:txBody>
          <a:bodyPr/>
          <a:lstStyle/>
          <a:p>
            <a:pPr>
              <a:buFont typeface="Wingdings 2" charset="0"/>
              <a:buChar char="ã"/>
              <a:defRPr/>
            </a:pPr>
            <a:r>
              <a:rPr lang="en-US" dirty="0"/>
              <a:t>MULT instruction</a:t>
            </a:r>
          </a:p>
          <a:p>
            <a:pPr lvl="1">
              <a:buFont typeface="Wingdings" charset="0"/>
              <a:buChar char="l"/>
              <a:defRPr/>
            </a:pPr>
            <a:r>
              <a:rPr lang="en-US" b="1" dirty="0" err="1">
                <a:latin typeface="Courier New"/>
                <a:cs typeface="Courier New"/>
              </a:rPr>
              <a:t>mult</a:t>
            </a:r>
            <a:r>
              <a:rPr lang="en-US" b="1" dirty="0">
                <a:latin typeface="Courier New"/>
                <a:cs typeface="Courier New"/>
              </a:rPr>
              <a:t> </a:t>
            </a:r>
            <a:r>
              <a:rPr lang="en-US" b="1" dirty="0" err="1">
                <a:latin typeface="Courier New"/>
                <a:cs typeface="Courier New"/>
              </a:rPr>
              <a:t>rs</a:t>
            </a:r>
            <a:r>
              <a:rPr lang="en-US" b="1" dirty="0">
                <a:latin typeface="Courier New"/>
                <a:cs typeface="Courier New"/>
              </a:rPr>
              <a:t>, </a:t>
            </a:r>
            <a:r>
              <a:rPr lang="en-US" b="1" dirty="0" err="1">
                <a:latin typeface="Courier New"/>
                <a:cs typeface="Courier New"/>
              </a:rPr>
              <a:t>rt</a:t>
            </a:r>
            <a:endParaRPr lang="en-US" b="1" dirty="0">
              <a:latin typeface="Courier New"/>
              <a:cs typeface="Courier New"/>
            </a:endParaRPr>
          </a:p>
          <a:p>
            <a:pPr lvl="1">
              <a:buFont typeface="Wingdings" charset="0"/>
              <a:buChar char="l"/>
              <a:defRPr/>
            </a:pPr>
            <a:r>
              <a:rPr lang="en-US" dirty="0"/>
              <a:t>Meaning:  multiply contents of registers $</a:t>
            </a:r>
            <a:r>
              <a:rPr lang="en-US" dirty="0" err="1"/>
              <a:t>rs</a:t>
            </a:r>
            <a:r>
              <a:rPr lang="en-US" dirty="0"/>
              <a:t> and $</a:t>
            </a:r>
            <a:r>
              <a:rPr lang="en-US" dirty="0" err="1"/>
              <a:t>rt</a:t>
            </a:r>
            <a:r>
              <a:rPr lang="en-US" dirty="0"/>
              <a:t>, and store the (64-bit result) in the pair of special registers </a:t>
            </a:r>
            <a:r>
              <a:rPr lang="en-US" b="1" dirty="0">
                <a:latin typeface="Courier New"/>
                <a:cs typeface="Courier New"/>
              </a:rPr>
              <a:t>{hi, lo}</a:t>
            </a:r>
            <a:endParaRPr lang="en-US" dirty="0"/>
          </a:p>
          <a:p>
            <a:pPr marL="914400" lvl="2" indent="0">
              <a:buFont typeface="Wingdings" charset="0"/>
              <a:buNone/>
              <a:defRPr/>
            </a:pPr>
            <a:r>
              <a:rPr lang="en-US" dirty="0"/>
              <a:t>		</a:t>
            </a:r>
            <a:r>
              <a:rPr lang="en-US" b="1" dirty="0" err="1">
                <a:latin typeface="Courier New"/>
                <a:cs typeface="Courier New"/>
              </a:rPr>
              <a:t>hi:lo</a:t>
            </a:r>
            <a:r>
              <a:rPr lang="en-US" b="1" dirty="0">
                <a:latin typeface="Courier New"/>
                <a:cs typeface="Courier New"/>
              </a:rPr>
              <a:t> = $</a:t>
            </a:r>
            <a:r>
              <a:rPr lang="en-US" b="1" dirty="0" err="1">
                <a:latin typeface="Courier New"/>
                <a:cs typeface="Courier New"/>
              </a:rPr>
              <a:t>rs</a:t>
            </a:r>
            <a:r>
              <a:rPr lang="en-US" b="1" dirty="0">
                <a:latin typeface="Courier New"/>
                <a:cs typeface="Courier New"/>
              </a:rPr>
              <a:t> * $</a:t>
            </a:r>
            <a:r>
              <a:rPr lang="en-US" b="1" dirty="0" err="1">
                <a:latin typeface="Courier New"/>
                <a:cs typeface="Courier New"/>
              </a:rPr>
              <a:t>rt</a:t>
            </a:r>
            <a:endParaRPr lang="en-US" b="1" dirty="0">
              <a:latin typeface="Courier New"/>
              <a:cs typeface="Courier New"/>
            </a:endParaRPr>
          </a:p>
          <a:p>
            <a:pPr lvl="1">
              <a:buFont typeface="Wingdings" charset="0"/>
              <a:buChar char="l"/>
              <a:defRPr/>
            </a:pPr>
            <a:r>
              <a:rPr lang="en-US" dirty="0"/>
              <a:t>upper 32 bits go into </a:t>
            </a:r>
            <a:r>
              <a:rPr lang="en-US" b="1" dirty="0">
                <a:latin typeface="Courier New"/>
                <a:cs typeface="Courier New"/>
              </a:rPr>
              <a:t>hi, </a:t>
            </a:r>
            <a:r>
              <a:rPr lang="en-US" dirty="0"/>
              <a:t>lower 32 bits go into </a:t>
            </a:r>
            <a:r>
              <a:rPr lang="en-US" b="1" dirty="0">
                <a:latin typeface="Courier New"/>
                <a:cs typeface="Courier New"/>
              </a:rPr>
              <a:t>lo</a:t>
            </a:r>
          </a:p>
          <a:p>
            <a:pPr>
              <a:buFont typeface="Wingdings 2" charset="0"/>
              <a:buChar char="ã"/>
              <a:defRPr/>
            </a:pPr>
            <a:r>
              <a:rPr lang="en-US" dirty="0"/>
              <a:t>To access result, use two new instructions</a:t>
            </a:r>
          </a:p>
          <a:p>
            <a:pPr lvl="1">
              <a:buFont typeface="Wingdings" charset="0"/>
              <a:buChar char="l"/>
              <a:defRPr/>
            </a:pPr>
            <a:r>
              <a:rPr lang="en-US" b="1" dirty="0" err="1">
                <a:latin typeface="Courier New"/>
                <a:cs typeface="Courier New"/>
              </a:rPr>
              <a:t>mfhi</a:t>
            </a:r>
            <a:r>
              <a:rPr lang="en-US" b="1" dirty="0">
                <a:latin typeface="Courier New"/>
                <a:cs typeface="Courier New"/>
              </a:rPr>
              <a:t>:</a:t>
            </a:r>
            <a:r>
              <a:rPr lang="en-US" dirty="0"/>
              <a:t>  move from hi</a:t>
            </a:r>
          </a:p>
          <a:p>
            <a:pPr marL="914400" lvl="2" indent="0">
              <a:buFont typeface="Wingdings" charset="0"/>
              <a:buNone/>
              <a:defRPr/>
            </a:pPr>
            <a:r>
              <a:rPr lang="en-US" dirty="0"/>
              <a:t>		</a:t>
            </a:r>
            <a:r>
              <a:rPr lang="en-US" b="1" dirty="0" err="1">
                <a:latin typeface="Courier New"/>
                <a:cs typeface="Courier New"/>
              </a:rPr>
              <a:t>mfhi</a:t>
            </a:r>
            <a:r>
              <a:rPr lang="en-US" b="1" dirty="0">
                <a:latin typeface="Courier New"/>
                <a:cs typeface="Courier New"/>
              </a:rPr>
              <a:t> </a:t>
            </a:r>
            <a:r>
              <a:rPr lang="en-US" b="1" dirty="0" err="1">
                <a:latin typeface="Courier New"/>
                <a:cs typeface="Courier New"/>
              </a:rPr>
              <a:t>rd</a:t>
            </a:r>
            <a:endParaRPr lang="en-US" dirty="0"/>
          </a:p>
          <a:p>
            <a:pPr lvl="3">
              <a:defRPr/>
            </a:pPr>
            <a:r>
              <a:rPr lang="en-US" dirty="0"/>
              <a:t>move the 32-bit half result from </a:t>
            </a:r>
            <a:r>
              <a:rPr lang="en-US" b="1" dirty="0">
                <a:latin typeface="Courier New"/>
                <a:cs typeface="Courier New"/>
              </a:rPr>
              <a:t>hi </a:t>
            </a:r>
            <a:r>
              <a:rPr lang="en-US" dirty="0"/>
              <a:t>to $</a:t>
            </a:r>
            <a:r>
              <a:rPr lang="en-US" dirty="0" err="1"/>
              <a:t>rd</a:t>
            </a:r>
            <a:endParaRPr lang="en-US" b="1" dirty="0">
              <a:latin typeface="Courier New"/>
              <a:cs typeface="Courier New"/>
            </a:endParaRPr>
          </a:p>
          <a:p>
            <a:pPr lvl="1">
              <a:buFont typeface="Wingdings" charset="0"/>
              <a:buChar char="l"/>
              <a:defRPr/>
            </a:pPr>
            <a:r>
              <a:rPr lang="en-US" b="1" dirty="0" err="1">
                <a:latin typeface="Courier New"/>
                <a:cs typeface="Courier New"/>
              </a:rPr>
              <a:t>mflo</a:t>
            </a:r>
            <a:r>
              <a:rPr lang="en-US" b="1" dirty="0">
                <a:latin typeface="Courier New"/>
                <a:cs typeface="Courier New"/>
              </a:rPr>
              <a:t>:</a:t>
            </a:r>
            <a:r>
              <a:rPr lang="en-US" dirty="0"/>
              <a:t>  move from lo</a:t>
            </a:r>
          </a:p>
          <a:p>
            <a:pPr marL="914400" lvl="2" indent="0">
              <a:buFont typeface="Wingdings" charset="0"/>
              <a:buNone/>
              <a:defRPr/>
            </a:pPr>
            <a:r>
              <a:rPr lang="en-US" dirty="0"/>
              <a:t>		</a:t>
            </a:r>
            <a:r>
              <a:rPr lang="en-US" b="1" dirty="0" err="1">
                <a:latin typeface="Courier New"/>
                <a:cs typeface="Courier New"/>
              </a:rPr>
              <a:t>mflo</a:t>
            </a:r>
            <a:r>
              <a:rPr lang="en-US" b="1" dirty="0">
                <a:latin typeface="Courier New"/>
                <a:cs typeface="Courier New"/>
              </a:rPr>
              <a:t> </a:t>
            </a:r>
            <a:r>
              <a:rPr lang="en-US" b="1" dirty="0" err="1">
                <a:latin typeface="Courier New"/>
                <a:cs typeface="Courier New"/>
              </a:rPr>
              <a:t>rd</a:t>
            </a:r>
            <a:endParaRPr lang="en-US" dirty="0"/>
          </a:p>
          <a:p>
            <a:pPr lvl="3">
              <a:defRPr/>
            </a:pPr>
            <a:r>
              <a:rPr lang="en-US" dirty="0"/>
              <a:t>move the 32-bit half result from </a:t>
            </a:r>
            <a:r>
              <a:rPr lang="en-US" b="1" dirty="0">
                <a:latin typeface="Courier New"/>
                <a:cs typeface="Courier New"/>
              </a:rPr>
              <a:t>lo </a:t>
            </a:r>
            <a:r>
              <a:rPr lang="en-US" dirty="0"/>
              <a:t>to $</a:t>
            </a:r>
            <a:r>
              <a:rPr lang="en-US" dirty="0" err="1"/>
              <a:t>rd</a:t>
            </a:r>
            <a:endParaRPr lang="en-US" b="1" dirty="0">
              <a:latin typeface="Courier New"/>
              <a:cs typeface="Courier New"/>
            </a:endParaRPr>
          </a:p>
          <a:p>
            <a:pPr lvl="1">
              <a:buFont typeface="Wingdings" charset="0"/>
              <a:buChar char="l"/>
              <a:defRPr/>
            </a:pPr>
            <a:endParaRPr lang="en-US" dirty="0"/>
          </a:p>
        </p:txBody>
      </p:sp>
      <p:sp>
        <p:nvSpPr>
          <p:cNvPr id="47107" name="Slide Number Placeholder 2">
            <a:extLst>
              <a:ext uri="{FF2B5EF4-FFF2-40B4-BE49-F238E27FC236}">
                <a16:creationId xmlns:a16="http://schemas.microsoft.com/office/drawing/2014/main" id="{67018082-1112-A549-86F7-A50E529AB6A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fld id="{5BBC9802-BCBB-F749-902A-4AB271A6B098}" type="slidenum">
              <a:rPr lang="en-US" altLang="en-US" sz="1400">
                <a:latin typeface="Arial Narrow" panose="020B0604020202020204" pitchFamily="34" charset="0"/>
              </a:rPr>
              <a:pPr/>
              <a:t>23</a:t>
            </a:fld>
            <a:endParaRPr lang="en-US" altLang="en-US" sz="1400">
              <a:latin typeface="Arial Narrow" panose="020B0604020202020204" pitchFamily="34" charset="0"/>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EBD3-87FA-A94D-8B75-20E429416917}"/>
              </a:ext>
            </a:extLst>
          </p:cNvPr>
          <p:cNvSpPr>
            <a:spLocks noGrp="1"/>
          </p:cNvSpPr>
          <p:nvPr>
            <p:ph type="title"/>
          </p:nvPr>
        </p:nvSpPr>
        <p:spPr/>
        <p:txBody>
          <a:bodyPr/>
          <a:lstStyle/>
          <a:p>
            <a:r>
              <a:rPr lang="en-US" altLang="en-US">
                <a:ea typeface="ＭＳ Ｐゴシック" panose="020B0600070205080204" pitchFamily="34" charset="-128"/>
              </a:rPr>
              <a:t>Divide</a:t>
            </a:r>
          </a:p>
        </p:txBody>
      </p:sp>
      <p:sp>
        <p:nvSpPr>
          <p:cNvPr id="4" name="Content Placeholder 3">
            <a:extLst>
              <a:ext uri="{FF2B5EF4-FFF2-40B4-BE49-F238E27FC236}">
                <a16:creationId xmlns:a16="http://schemas.microsoft.com/office/drawing/2014/main" id="{BFDF86C7-BCF7-7A4E-8351-A4D826DC2171}"/>
              </a:ext>
            </a:extLst>
          </p:cNvPr>
          <p:cNvSpPr>
            <a:spLocks noGrp="1"/>
          </p:cNvSpPr>
          <p:nvPr>
            <p:ph idx="1"/>
          </p:nvPr>
        </p:nvSpPr>
        <p:spPr/>
        <p:txBody>
          <a:bodyPr/>
          <a:lstStyle/>
          <a:p>
            <a:pPr>
              <a:buFont typeface="Wingdings 2" charset="0"/>
              <a:buChar char="ã"/>
              <a:defRPr/>
            </a:pPr>
            <a:r>
              <a:rPr lang="en-US" dirty="0"/>
              <a:t>DIV instruction</a:t>
            </a:r>
          </a:p>
          <a:p>
            <a:pPr lvl="1">
              <a:buFont typeface="Wingdings" charset="0"/>
              <a:buChar char="l"/>
              <a:defRPr/>
            </a:pPr>
            <a:r>
              <a:rPr lang="en-US" b="1" dirty="0">
                <a:latin typeface="Courier New"/>
                <a:cs typeface="Courier New"/>
              </a:rPr>
              <a:t>div </a:t>
            </a:r>
            <a:r>
              <a:rPr lang="en-US" b="1" dirty="0" err="1">
                <a:latin typeface="Courier New"/>
                <a:cs typeface="Courier New"/>
              </a:rPr>
              <a:t>rs</a:t>
            </a:r>
            <a:r>
              <a:rPr lang="en-US" b="1" dirty="0">
                <a:latin typeface="Courier New"/>
                <a:cs typeface="Courier New"/>
              </a:rPr>
              <a:t>, </a:t>
            </a:r>
            <a:r>
              <a:rPr lang="en-US" b="1" dirty="0" err="1">
                <a:latin typeface="Courier New"/>
                <a:cs typeface="Courier New"/>
              </a:rPr>
              <a:t>rt</a:t>
            </a:r>
            <a:endParaRPr lang="en-US" b="1" dirty="0">
              <a:latin typeface="Courier New"/>
              <a:cs typeface="Courier New"/>
            </a:endParaRPr>
          </a:p>
          <a:p>
            <a:pPr lvl="1">
              <a:buFont typeface="Wingdings" charset="0"/>
              <a:buChar char="l"/>
              <a:defRPr/>
            </a:pPr>
            <a:r>
              <a:rPr lang="en-US" dirty="0"/>
              <a:t>Meaning:  divide contents of register $</a:t>
            </a:r>
            <a:r>
              <a:rPr lang="en-US" dirty="0" err="1"/>
              <a:t>rs</a:t>
            </a:r>
            <a:r>
              <a:rPr lang="en-US" dirty="0"/>
              <a:t> by $</a:t>
            </a:r>
            <a:r>
              <a:rPr lang="en-US" dirty="0" err="1"/>
              <a:t>rt</a:t>
            </a:r>
            <a:r>
              <a:rPr lang="en-US" dirty="0"/>
              <a:t>, and store the quotient in </a:t>
            </a:r>
            <a:r>
              <a:rPr lang="en-US" b="1" dirty="0">
                <a:latin typeface="Courier New"/>
                <a:cs typeface="Courier New"/>
              </a:rPr>
              <a:t>lo</a:t>
            </a:r>
            <a:r>
              <a:rPr lang="en-US" dirty="0"/>
              <a:t>, and remainder in </a:t>
            </a:r>
            <a:r>
              <a:rPr lang="en-US" b="1" dirty="0">
                <a:latin typeface="Courier New"/>
                <a:cs typeface="Courier New"/>
              </a:rPr>
              <a:t>hi</a:t>
            </a:r>
            <a:endParaRPr lang="en-US" dirty="0"/>
          </a:p>
          <a:p>
            <a:pPr marL="914400" lvl="2" indent="0">
              <a:buFont typeface="Wingdings" charset="0"/>
              <a:buNone/>
              <a:defRPr/>
            </a:pPr>
            <a:r>
              <a:rPr lang="en-US" dirty="0"/>
              <a:t>		</a:t>
            </a:r>
            <a:r>
              <a:rPr lang="en-US" b="1" dirty="0">
                <a:latin typeface="Courier New"/>
                <a:cs typeface="Courier New"/>
              </a:rPr>
              <a:t>lo = $</a:t>
            </a:r>
            <a:r>
              <a:rPr lang="en-US" b="1" dirty="0" err="1">
                <a:latin typeface="Courier New"/>
                <a:cs typeface="Courier New"/>
              </a:rPr>
              <a:t>rs</a:t>
            </a:r>
            <a:r>
              <a:rPr lang="en-US" b="1" dirty="0">
                <a:latin typeface="Courier New"/>
                <a:cs typeface="Courier New"/>
              </a:rPr>
              <a:t> / $</a:t>
            </a:r>
            <a:r>
              <a:rPr lang="en-US" b="1" dirty="0" err="1">
                <a:latin typeface="Courier New"/>
                <a:cs typeface="Courier New"/>
              </a:rPr>
              <a:t>rt</a:t>
            </a:r>
            <a:endParaRPr lang="en-US" b="1" dirty="0">
              <a:latin typeface="Courier New"/>
              <a:cs typeface="Courier New"/>
            </a:endParaRPr>
          </a:p>
          <a:p>
            <a:pPr marL="914400" lvl="2" indent="0">
              <a:buFont typeface="Wingdings" charset="0"/>
              <a:buNone/>
              <a:defRPr/>
            </a:pPr>
            <a:r>
              <a:rPr lang="en-US" dirty="0"/>
              <a:t>		</a:t>
            </a:r>
            <a:r>
              <a:rPr lang="en-US" b="1" dirty="0">
                <a:latin typeface="Courier New"/>
                <a:cs typeface="Courier New"/>
              </a:rPr>
              <a:t>hi = $</a:t>
            </a:r>
            <a:r>
              <a:rPr lang="en-US" b="1" dirty="0" err="1">
                <a:latin typeface="Courier New"/>
                <a:cs typeface="Courier New"/>
              </a:rPr>
              <a:t>rs</a:t>
            </a:r>
            <a:r>
              <a:rPr lang="en-US" b="1" dirty="0">
                <a:latin typeface="Courier New"/>
                <a:cs typeface="Courier New"/>
              </a:rPr>
              <a:t> % $</a:t>
            </a:r>
            <a:r>
              <a:rPr lang="en-US" b="1" dirty="0" err="1">
                <a:latin typeface="Courier New"/>
                <a:cs typeface="Courier New"/>
              </a:rPr>
              <a:t>rt</a:t>
            </a:r>
            <a:endParaRPr lang="en-US" b="1" dirty="0">
              <a:latin typeface="Courier New"/>
              <a:cs typeface="Courier New"/>
            </a:endParaRPr>
          </a:p>
          <a:p>
            <a:pPr marL="914400" lvl="2" indent="0">
              <a:buFont typeface="Wingdings" charset="0"/>
              <a:buNone/>
              <a:defRPr/>
            </a:pPr>
            <a:endParaRPr lang="en-US" b="1" dirty="0">
              <a:latin typeface="Courier New"/>
              <a:cs typeface="Courier New"/>
            </a:endParaRPr>
          </a:p>
          <a:p>
            <a:pPr>
              <a:buFont typeface="Wingdings 2" charset="0"/>
              <a:buChar char="ã"/>
              <a:defRPr/>
            </a:pPr>
            <a:r>
              <a:rPr lang="en-US" dirty="0"/>
              <a:t>To access result, use </a:t>
            </a:r>
            <a:r>
              <a:rPr lang="en-US" b="1" dirty="0" err="1">
                <a:latin typeface="Courier New"/>
                <a:cs typeface="Courier New"/>
              </a:rPr>
              <a:t>mfhi</a:t>
            </a:r>
            <a:r>
              <a:rPr lang="en-US" dirty="0"/>
              <a:t> and </a:t>
            </a:r>
            <a:r>
              <a:rPr lang="en-US" b="1" dirty="0" err="1">
                <a:latin typeface="Courier New"/>
                <a:cs typeface="Courier New"/>
              </a:rPr>
              <a:t>mflo</a:t>
            </a:r>
            <a:endParaRPr lang="en-US" b="1" dirty="0">
              <a:latin typeface="Courier New"/>
              <a:cs typeface="Courier New"/>
            </a:endParaRPr>
          </a:p>
          <a:p>
            <a:pPr>
              <a:buFont typeface="Wingdings 2" charset="0"/>
              <a:buChar char="ã"/>
              <a:defRPr/>
            </a:pPr>
            <a:endParaRPr lang="en-US" dirty="0"/>
          </a:p>
          <a:p>
            <a:pPr>
              <a:buFont typeface="Wingdings 2" charset="0"/>
              <a:buChar char="ã"/>
              <a:defRPr/>
            </a:pPr>
            <a:r>
              <a:rPr lang="en-US" dirty="0"/>
              <a:t>NOTE:  There are also unsigned versions</a:t>
            </a:r>
          </a:p>
          <a:p>
            <a:pPr lvl="1">
              <a:buFont typeface="Wingdings" charset="0"/>
              <a:buChar char="l"/>
              <a:defRPr/>
            </a:pPr>
            <a:r>
              <a:rPr lang="en-US" b="1" dirty="0" err="1">
                <a:latin typeface="Courier New"/>
                <a:cs typeface="Courier New"/>
              </a:rPr>
              <a:t>multu</a:t>
            </a:r>
            <a:endParaRPr lang="en-US" b="1" dirty="0">
              <a:latin typeface="Courier New"/>
              <a:cs typeface="Courier New"/>
            </a:endParaRPr>
          </a:p>
          <a:p>
            <a:pPr lvl="1">
              <a:buFont typeface="Wingdings" charset="0"/>
              <a:buChar char="l"/>
              <a:defRPr/>
            </a:pPr>
            <a:r>
              <a:rPr lang="en-US" b="1" dirty="0" err="1">
                <a:latin typeface="Courier New"/>
                <a:cs typeface="Courier New"/>
              </a:rPr>
              <a:t>divu</a:t>
            </a:r>
            <a:endParaRPr lang="en-US" b="1" dirty="0">
              <a:latin typeface="Courier New"/>
              <a:cs typeface="Courier New"/>
            </a:endParaRPr>
          </a:p>
          <a:p>
            <a:pPr>
              <a:buFont typeface="Wingdings 2" charset="0"/>
              <a:buChar char="ã"/>
              <a:defRPr/>
            </a:pPr>
            <a:endParaRPr lang="en-US" b="1" dirty="0">
              <a:latin typeface="Courier New"/>
              <a:cs typeface="Courier New"/>
            </a:endParaRPr>
          </a:p>
        </p:txBody>
      </p:sp>
      <p:sp>
        <p:nvSpPr>
          <p:cNvPr id="48131" name="Slide Number Placeholder 2">
            <a:extLst>
              <a:ext uri="{FF2B5EF4-FFF2-40B4-BE49-F238E27FC236}">
                <a16:creationId xmlns:a16="http://schemas.microsoft.com/office/drawing/2014/main" id="{343A280A-CE1A-2D45-B1CF-AE78927D9BC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fld id="{14449CD4-74F8-FD4C-BEE4-F23F3412C41F}" type="slidenum">
              <a:rPr lang="en-US" altLang="en-US" sz="1400">
                <a:latin typeface="Arial Narrow" panose="020B0604020202020204" pitchFamily="34" charset="0"/>
              </a:rPr>
              <a:pPr/>
              <a:t>24</a:t>
            </a:fld>
            <a:endParaRPr lang="en-US" altLang="en-US" sz="1400">
              <a:latin typeface="Arial Narrow" panose="020B0604020202020204" pitchFamily="34" charset="0"/>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584767"/>
          </a:xfrm>
        </p:spPr>
        <p:txBody>
          <a:bodyPr/>
          <a:lstStyle/>
          <a:p>
            <a:pPr eaLnBrk="1" hangingPunct="1">
              <a:defRPr/>
            </a:pPr>
            <a:r>
              <a:rPr lang="en-US" sz="3200" i="1" u="sng" dirty="0">
                <a:latin typeface="Tahoma" charset="0"/>
              </a:rPr>
              <a:t>Now</a:t>
            </a:r>
            <a:r>
              <a:rPr lang="en-US" sz="3200" dirty="0">
                <a:latin typeface="Tahoma" charset="0"/>
              </a:rPr>
              <a:t>  we can do a real program: Factorial...</a:t>
            </a:r>
          </a:p>
        </p:txBody>
      </p:sp>
      <p:sp>
        <p:nvSpPr>
          <p:cNvPr id="2" name="Content Placeholder 1"/>
          <p:cNvSpPr>
            <a:spLocks noGrp="1"/>
          </p:cNvSpPr>
          <p:nvPr>
            <p:ph sz="half" idx="1"/>
          </p:nvPr>
        </p:nvSpPr>
        <p:spPr>
          <a:xfrm>
            <a:off x="0" y="708025"/>
            <a:ext cx="4800600" cy="3330575"/>
          </a:xfrm>
        </p:spPr>
        <p:txBody>
          <a:bodyPr/>
          <a:lstStyle/>
          <a:p>
            <a:r>
              <a:rPr lang="en-US" dirty="0"/>
              <a:t>Factorial iteratively in C:</a:t>
            </a:r>
          </a:p>
          <a:p>
            <a:pPr lvl="1"/>
            <a:r>
              <a:rPr lang="en-US" dirty="0"/>
              <a:t>input is in </a:t>
            </a:r>
            <a:r>
              <a:rPr lang="en-US" dirty="0">
                <a:latin typeface="Courier New"/>
                <a:cs typeface="Courier New"/>
              </a:rPr>
              <a:t>n</a:t>
            </a:r>
          </a:p>
          <a:p>
            <a:pPr lvl="2"/>
            <a:r>
              <a:rPr lang="en-US" dirty="0"/>
              <a:t>assume constant value of 11</a:t>
            </a:r>
          </a:p>
          <a:p>
            <a:pPr lvl="1"/>
            <a:r>
              <a:rPr lang="en-US" dirty="0"/>
              <a:t>output will be in </a:t>
            </a:r>
            <a:r>
              <a:rPr lang="en-US" dirty="0" err="1">
                <a:latin typeface="Courier New"/>
                <a:cs typeface="Courier New"/>
              </a:rPr>
              <a:t>ans</a:t>
            </a:r>
            <a:endParaRPr lang="en-US" dirty="0">
              <a:latin typeface="Courier New"/>
              <a:cs typeface="Courier New"/>
            </a:endParaRPr>
          </a:p>
          <a:p>
            <a:pPr lvl="1"/>
            <a:r>
              <a:rPr lang="en-US" dirty="0"/>
              <a:t>two “temps” used:  </a:t>
            </a:r>
            <a:r>
              <a:rPr lang="en-US" dirty="0">
                <a:latin typeface="Courier New"/>
                <a:cs typeface="Courier New"/>
              </a:rPr>
              <a:t>r1</a:t>
            </a:r>
            <a:r>
              <a:rPr lang="en-US" dirty="0"/>
              <a:t>, </a:t>
            </a:r>
            <a:r>
              <a:rPr lang="en-US" dirty="0">
                <a:latin typeface="Courier New"/>
                <a:cs typeface="Courier New"/>
              </a:rPr>
              <a:t>r2</a:t>
            </a:r>
          </a:p>
          <a:p>
            <a:pPr lvl="1"/>
            <a:r>
              <a:rPr lang="en-US" dirty="0"/>
              <a:t>assume </a:t>
            </a:r>
            <a:r>
              <a:rPr lang="en-US" dirty="0">
                <a:latin typeface="Courier New"/>
                <a:cs typeface="Courier New"/>
              </a:rPr>
              <a:t>n</a:t>
            </a:r>
            <a:r>
              <a:rPr lang="en-US" dirty="0"/>
              <a:t> is small</a:t>
            </a:r>
          </a:p>
          <a:p>
            <a:pPr lvl="2"/>
            <a:r>
              <a:rPr lang="en-US" dirty="0">
                <a:latin typeface="Courier New"/>
                <a:cs typeface="Courier New"/>
              </a:rPr>
              <a:t>n!</a:t>
            </a:r>
            <a:r>
              <a:rPr lang="en-US" dirty="0"/>
              <a:t> will fit within an </a:t>
            </a:r>
            <a:r>
              <a:rPr lang="en-US" dirty="0" err="1">
                <a:latin typeface="Courier New"/>
                <a:cs typeface="Courier New"/>
              </a:rPr>
              <a:t>int</a:t>
            </a:r>
            <a:endParaRPr lang="en-US" dirty="0">
              <a:latin typeface="Courier New"/>
              <a:cs typeface="Courier New"/>
            </a:endParaRPr>
          </a:p>
        </p:txBody>
      </p:sp>
      <p:sp>
        <p:nvSpPr>
          <p:cNvPr id="3" name="Content Placeholder 2"/>
          <p:cNvSpPr>
            <a:spLocks noGrp="1"/>
          </p:cNvSpPr>
          <p:nvPr>
            <p:ph sz="half" idx="2"/>
          </p:nvPr>
        </p:nvSpPr>
        <p:spPr>
          <a:xfrm>
            <a:off x="5562600" y="708025"/>
            <a:ext cx="3581400" cy="3482975"/>
          </a:xfrm>
        </p:spPr>
        <p:txBody>
          <a:bodyPr/>
          <a:lstStyle/>
          <a:p>
            <a:pPr marL="0" indent="0">
              <a:buNone/>
            </a:pPr>
            <a:r>
              <a:rPr lang="mr-IN" sz="2000" b="1" dirty="0">
                <a:latin typeface="Courier New"/>
                <a:cs typeface="Courier New"/>
              </a:rPr>
              <a:t>int n=11</a:t>
            </a:r>
            <a:r>
              <a:rPr lang="en-US" sz="2000" b="1" dirty="0">
                <a:latin typeface="Courier New"/>
                <a:cs typeface="Courier New"/>
              </a:rPr>
              <a:t>;</a:t>
            </a:r>
          </a:p>
          <a:p>
            <a:pPr marL="0" indent="0">
              <a:buNone/>
            </a:pPr>
            <a:r>
              <a:rPr lang="en-US" sz="2000" b="1" dirty="0" err="1">
                <a:latin typeface="Courier New"/>
                <a:cs typeface="Courier New"/>
              </a:rPr>
              <a:t>int</a:t>
            </a:r>
            <a:r>
              <a:rPr lang="en-US" sz="2000" b="1" dirty="0">
                <a:latin typeface="Courier New"/>
                <a:cs typeface="Courier New"/>
              </a:rPr>
              <a:t> </a:t>
            </a:r>
            <a:r>
              <a:rPr lang="mr-IN" sz="2000" b="1" dirty="0">
                <a:latin typeface="Courier New"/>
                <a:cs typeface="Courier New"/>
              </a:rPr>
              <a:t>ans</a:t>
            </a:r>
            <a:r>
              <a:rPr lang="en-US" sz="2000" b="1" dirty="0">
                <a:latin typeface="Courier New"/>
                <a:cs typeface="Courier New"/>
              </a:rPr>
              <a:t>, </a:t>
            </a:r>
            <a:r>
              <a:rPr lang="mr-IN" sz="2000" b="1" dirty="0">
                <a:latin typeface="Courier New"/>
                <a:cs typeface="Courier New"/>
              </a:rPr>
              <a:t>r1, r2;</a:t>
            </a:r>
          </a:p>
          <a:p>
            <a:pPr marL="0" indent="0">
              <a:buNone/>
            </a:pPr>
            <a:r>
              <a:rPr lang="mr-IN" sz="2000" b="1" dirty="0">
                <a:latin typeface="Courier New"/>
                <a:cs typeface="Courier New"/>
              </a:rPr>
              <a:t>r1 = 1;</a:t>
            </a:r>
          </a:p>
          <a:p>
            <a:pPr marL="0" indent="0">
              <a:buNone/>
            </a:pPr>
            <a:r>
              <a:rPr lang="mr-IN" sz="2000" b="1" dirty="0">
                <a:latin typeface="Courier New"/>
                <a:cs typeface="Courier New"/>
              </a:rPr>
              <a:t>r2 = n;</a:t>
            </a:r>
          </a:p>
          <a:p>
            <a:pPr marL="0" indent="0">
              <a:buNone/>
            </a:pPr>
            <a:r>
              <a:rPr lang="mr-IN" sz="2000" b="1" dirty="0">
                <a:latin typeface="Courier New"/>
                <a:cs typeface="Courier New"/>
              </a:rPr>
              <a:t>while (r2 != 0) { </a:t>
            </a:r>
          </a:p>
          <a:p>
            <a:pPr marL="0" indent="0">
              <a:buNone/>
            </a:pPr>
            <a:r>
              <a:rPr lang="mr-IN" sz="2000" b="1" dirty="0">
                <a:latin typeface="Courier New"/>
                <a:cs typeface="Courier New"/>
              </a:rPr>
              <a:t>   r1 = r1 * r2;</a:t>
            </a:r>
          </a:p>
          <a:p>
            <a:pPr marL="0" indent="0">
              <a:buNone/>
            </a:pPr>
            <a:r>
              <a:rPr lang="mr-IN" sz="2000" b="1" dirty="0">
                <a:latin typeface="Courier New"/>
                <a:cs typeface="Courier New"/>
              </a:rPr>
              <a:t>   r2 = r2 – 1; </a:t>
            </a:r>
            <a:br>
              <a:rPr lang="mr-IN" sz="2000" b="1" dirty="0">
                <a:latin typeface="Courier New"/>
                <a:cs typeface="Courier New"/>
              </a:rPr>
            </a:br>
            <a:r>
              <a:rPr lang="mr-IN" sz="2000" b="1" dirty="0">
                <a:latin typeface="Courier New"/>
                <a:cs typeface="Courier New"/>
              </a:rPr>
              <a:t>}</a:t>
            </a:r>
          </a:p>
          <a:p>
            <a:pPr marL="0" indent="0">
              <a:buNone/>
            </a:pPr>
            <a:r>
              <a:rPr lang="mr-IN" sz="2000" b="1" dirty="0">
                <a:latin typeface="Courier New"/>
                <a:cs typeface="Courier New"/>
              </a:rPr>
              <a:t>ans = r1;</a:t>
            </a:r>
          </a:p>
          <a:p>
            <a:pPr marL="0" indent="0">
              <a:buNone/>
            </a:pPr>
            <a:endParaRPr lang="en-US" sz="2000" b="1" dirty="0">
              <a:latin typeface="Courier New"/>
              <a:cs typeface="Courier New"/>
            </a:endParaRPr>
          </a:p>
        </p:txBody>
      </p:sp>
      <p:sp>
        <p:nvSpPr>
          <p:cNvPr id="49158"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ACA32289-9094-4E43-A8B3-0EA0717023EA}" type="slidenum">
              <a:rPr lang="en-US" sz="1400">
                <a:latin typeface="Arial Narrow" charset="0"/>
                <a:ea typeface="Tahoma"/>
                <a:cs typeface="Tahoma"/>
              </a:rPr>
              <a:pPr/>
              <a:t>25</a:t>
            </a:fld>
            <a:endParaRPr lang="en-US" sz="1400" dirty="0">
              <a:latin typeface="Arial Narrow" charset="0"/>
              <a:ea typeface="Tahoma"/>
              <a:cs typeface="Tahoma"/>
            </a:endParaRPr>
          </a:p>
        </p:txBody>
      </p:sp>
      <p:sp>
        <p:nvSpPr>
          <p:cNvPr id="9" name="Content Placeholder 1"/>
          <p:cNvSpPr txBox="1">
            <a:spLocks/>
          </p:cNvSpPr>
          <p:nvPr/>
        </p:nvSpPr>
        <p:spPr bwMode="auto">
          <a:xfrm>
            <a:off x="0" y="4343399"/>
            <a:ext cx="9144000" cy="2514601"/>
          </a:xfrm>
          <a:prstGeom prst="rect">
            <a:avLst/>
          </a:prstGeom>
          <a:noFill/>
          <a:ln w="9525">
            <a:noFill/>
            <a:miter lim="800000"/>
            <a:headEnd/>
            <a:tailEnd/>
          </a:ln>
        </p:spPr>
        <p:txBody>
          <a:bodyPr vert="horz" wrap="square" lIns="182863" tIns="137148" rIns="182863" bIns="137148" numCol="1" anchor="b"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5000"/>
              <a:buFont typeface="Wingdings 2" charset="0"/>
              <a:buChar char="ã"/>
              <a:defRPr kumimoji="1" sz="2800">
                <a:solidFill>
                  <a:schemeClr val="accent1"/>
                </a:solidFill>
                <a:effectLst>
                  <a:outerShdw blurRad="38100" dist="38100" dir="2700000" algn="tl">
                    <a:srgbClr val="C0C0C0"/>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hlink"/>
              </a:buClr>
              <a:buSzPct val="85000"/>
              <a:buFont typeface="Wingdings" charset="0"/>
              <a:buChar char="l"/>
              <a:defRPr kumimoji="1" sz="2400">
                <a:solidFill>
                  <a:schemeClr val="hlink"/>
                </a:solidFill>
                <a:effectLst>
                  <a:outerShdw blurRad="38100" dist="38100" dir="2700000" algn="tl">
                    <a:srgbClr val="C0C0C0"/>
                  </a:outerShdw>
                </a:effectLst>
                <a:latin typeface="+mn-lt"/>
                <a:ea typeface="ＭＳ Ｐゴシック" charset="-128"/>
              </a:defRPr>
            </a:lvl2pPr>
            <a:lvl3pPr marL="1143000" indent="-228600" algn="l" rtl="0" eaLnBrk="0" fontAlgn="base" hangingPunct="0">
              <a:spcBef>
                <a:spcPct val="20000"/>
              </a:spcBef>
              <a:spcAft>
                <a:spcPct val="0"/>
              </a:spcAft>
              <a:buClr>
                <a:schemeClr val="tx1"/>
              </a:buClr>
              <a:buFont typeface="Wingdings" charset="0"/>
              <a:buChar char="Ø"/>
              <a:defRPr kumimoji="1" sz="2000">
                <a:solidFill>
                  <a:schemeClr val="tx1"/>
                </a:solidFill>
                <a:effectLst>
                  <a:outerShdw blurRad="38100" dist="38100" dir="2700000" algn="tl">
                    <a:srgbClr val="C0C0C0"/>
                  </a:outerShdw>
                </a:effectLst>
                <a:latin typeface="+mn-lt"/>
                <a:ea typeface="ＭＳ Ｐゴシック" charset="-128"/>
              </a:defRPr>
            </a:lvl3pPr>
            <a:lvl4pPr marL="1600200" indent="-228600" algn="l" rtl="0" eaLnBrk="0" fontAlgn="base" hangingPunct="0">
              <a:spcBef>
                <a:spcPct val="20000"/>
              </a:spcBef>
              <a:spcAft>
                <a:spcPct val="0"/>
              </a:spcAft>
              <a:buChar char="–"/>
              <a:defRPr kumimoji="1" sz="1800">
                <a:solidFill>
                  <a:schemeClr val="tx1"/>
                </a:solidFill>
                <a:effectLst>
                  <a:outerShdw blurRad="38100" dist="38100" dir="2700000" algn="tl">
                    <a:srgbClr val="C0C0C0"/>
                  </a:outerShdw>
                </a:effectLst>
                <a:latin typeface="+mn-lt"/>
                <a:ea typeface="ＭＳ Ｐゴシック" charset="-128"/>
              </a:defRPr>
            </a:lvl4pPr>
            <a:lvl5pPr marL="2057400" indent="-228600" algn="l" rtl="0" eaLnBrk="0" fontAlgn="base" hangingPunct="0">
              <a:spcBef>
                <a:spcPct val="20000"/>
              </a:spcBef>
              <a:spcAft>
                <a:spcPct val="0"/>
              </a:spcAft>
              <a:buChar char="»"/>
              <a:defRPr kumimoji="1" sz="1800">
                <a:solidFill>
                  <a:schemeClr val="tx1"/>
                </a:solidFill>
                <a:effectLst>
                  <a:outerShdw blurRad="38100" dist="38100" dir="2700000" algn="tl">
                    <a:srgbClr val="C0C0C0"/>
                  </a:outerShdw>
                </a:effectLst>
                <a:latin typeface="+mn-lt"/>
                <a:ea typeface="ＭＳ Ｐゴシック" charset="-128"/>
              </a:defRPr>
            </a:lvl5pPr>
            <a:lvl6pPr marL="2514600" indent="-228600" algn="l" rtl="0" eaLnBrk="1" fontAlgn="base" hangingPunct="1">
              <a:spcBef>
                <a:spcPct val="20000"/>
              </a:spcBef>
              <a:spcAft>
                <a:spcPct val="0"/>
              </a:spcAft>
              <a:buChar char="»"/>
              <a:defRPr kumimoji="1" sz="1800">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har char="»"/>
              <a:defRPr kumimoji="1" sz="1800">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har char="»"/>
              <a:defRPr kumimoji="1" sz="1800">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har char="»"/>
              <a:defRPr kumimoji="1" sz="1800">
                <a:solidFill>
                  <a:schemeClr val="tx1"/>
                </a:solidFill>
                <a:effectLst>
                  <a:outerShdw blurRad="38100" dist="38100" dir="2700000" algn="tl">
                    <a:srgbClr val="C0C0C0"/>
                  </a:outerShdw>
                </a:effectLst>
                <a:latin typeface="+mn-lt"/>
              </a:defRPr>
            </a:lvl9pPr>
          </a:lstStyle>
          <a:p>
            <a:r>
              <a:rPr lang="en-US" b="0" dirty="0">
                <a:ea typeface="Tahoma"/>
                <a:cs typeface="Tahoma"/>
              </a:rPr>
              <a:t>Note:</a:t>
            </a:r>
          </a:p>
          <a:p>
            <a:pPr lvl="1"/>
            <a:r>
              <a:rPr lang="en-US" b="0" dirty="0">
                <a:ea typeface="Tahoma"/>
                <a:cs typeface="Tahoma"/>
              </a:rPr>
              <a:t>the use of </a:t>
            </a:r>
            <a:r>
              <a:rPr lang="en-US" b="0" dirty="0">
                <a:latin typeface="Courier New"/>
                <a:ea typeface="Tahoma"/>
                <a:cs typeface="Courier New"/>
              </a:rPr>
              <a:t>r1</a:t>
            </a:r>
            <a:r>
              <a:rPr lang="en-US" b="0" dirty="0">
                <a:ea typeface="Tahoma"/>
                <a:cs typeface="Tahoma"/>
              </a:rPr>
              <a:t> and </a:t>
            </a:r>
            <a:r>
              <a:rPr lang="en-US" b="0" dirty="0">
                <a:latin typeface="Courier New"/>
                <a:ea typeface="Tahoma"/>
                <a:cs typeface="Courier New"/>
              </a:rPr>
              <a:t>r2</a:t>
            </a:r>
            <a:r>
              <a:rPr lang="en-US" b="0" dirty="0">
                <a:ea typeface="Tahoma"/>
                <a:cs typeface="Tahoma"/>
              </a:rPr>
              <a:t> may seem unnecessary</a:t>
            </a:r>
          </a:p>
          <a:p>
            <a:pPr lvl="2"/>
            <a:r>
              <a:rPr lang="en-US" b="0" dirty="0">
                <a:ea typeface="Tahoma"/>
                <a:cs typeface="Tahoma"/>
              </a:rPr>
              <a:t>you can write code just using </a:t>
            </a:r>
            <a:r>
              <a:rPr lang="en-US" b="0" dirty="0">
                <a:latin typeface="Courier New"/>
                <a:ea typeface="Tahoma"/>
                <a:cs typeface="Courier New"/>
              </a:rPr>
              <a:t>n</a:t>
            </a:r>
            <a:r>
              <a:rPr lang="en-US" b="0" dirty="0">
                <a:ea typeface="Tahoma"/>
                <a:cs typeface="Tahoma"/>
              </a:rPr>
              <a:t> and </a:t>
            </a:r>
            <a:r>
              <a:rPr lang="en-US" b="0" dirty="0" err="1">
                <a:latin typeface="Courier New"/>
                <a:ea typeface="Tahoma"/>
                <a:cs typeface="Courier New"/>
              </a:rPr>
              <a:t>ans</a:t>
            </a:r>
            <a:endParaRPr lang="en-US" b="0" dirty="0">
              <a:latin typeface="Courier New"/>
              <a:ea typeface="Tahoma"/>
              <a:cs typeface="Courier New"/>
            </a:endParaRPr>
          </a:p>
          <a:p>
            <a:pPr lvl="1"/>
            <a:r>
              <a:rPr lang="en-US" b="0" dirty="0">
                <a:ea typeface="Tahoma"/>
                <a:cs typeface="Tahoma"/>
              </a:rPr>
              <a:t>they are introduced to better relate to the assembly code that results from this C program</a:t>
            </a:r>
          </a:p>
        </p:txBody>
      </p:sp>
    </p:spTree>
    <p:extLst>
      <p:ext uri="{BB962C8B-B14F-4D97-AF65-F5344CB8AC3E}">
        <p14:creationId xmlns:p14="http://schemas.microsoft.com/office/powerpoint/2010/main" val="249697069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707878"/>
          </a:xfrm>
        </p:spPr>
        <p:txBody>
          <a:bodyPr/>
          <a:lstStyle/>
          <a:p>
            <a:pPr eaLnBrk="1" hangingPunct="1">
              <a:defRPr/>
            </a:pPr>
            <a:r>
              <a:rPr lang="en-US" dirty="0">
                <a:latin typeface="Tahoma" charset="0"/>
              </a:rPr>
              <a:t>Factorial in assembly</a:t>
            </a:r>
          </a:p>
        </p:txBody>
      </p:sp>
      <p:sp>
        <p:nvSpPr>
          <p:cNvPr id="2" name="Content Placeholder 1"/>
          <p:cNvSpPr>
            <a:spLocks noGrp="1"/>
          </p:cNvSpPr>
          <p:nvPr>
            <p:ph idx="1"/>
          </p:nvPr>
        </p:nvSpPr>
        <p:spPr/>
        <p:txBody>
          <a:bodyPr/>
          <a:lstStyle/>
          <a:p>
            <a:r>
              <a:rPr lang="en-US" sz="2000" dirty="0"/>
              <a:t>variables are in memory, e.g.:</a:t>
            </a:r>
          </a:p>
          <a:p>
            <a:pPr lvl="1"/>
            <a:r>
              <a:rPr lang="en-US" sz="1800" dirty="0">
                <a:latin typeface="Courier New"/>
                <a:cs typeface="Courier New"/>
              </a:rPr>
              <a:t>n </a:t>
            </a:r>
            <a:r>
              <a:rPr lang="en-US" sz="1800" dirty="0">
                <a:latin typeface="Courier New"/>
                <a:cs typeface="Courier New"/>
                <a:sym typeface="Wingdings"/>
              </a:rPr>
              <a:t> </a:t>
            </a:r>
            <a:r>
              <a:rPr lang="en-US" sz="1800" dirty="0" err="1"/>
              <a:t>mem</a:t>
            </a:r>
            <a:r>
              <a:rPr lang="en-US" sz="1800" dirty="0"/>
              <a:t> </a:t>
            </a:r>
            <a:r>
              <a:rPr lang="en-US" sz="1800" dirty="0" err="1"/>
              <a:t>addr</a:t>
            </a:r>
            <a:r>
              <a:rPr lang="en-US" sz="1800" dirty="0"/>
              <a:t> 0x1000</a:t>
            </a:r>
            <a:endParaRPr lang="en-US" sz="1800" dirty="0">
              <a:latin typeface="Courier New"/>
              <a:cs typeface="Courier New"/>
            </a:endParaRPr>
          </a:p>
          <a:p>
            <a:pPr lvl="1"/>
            <a:r>
              <a:rPr lang="en-US" sz="1800" dirty="0" err="1">
                <a:latin typeface="Courier New"/>
                <a:cs typeface="Courier New"/>
              </a:rPr>
              <a:t>ans</a:t>
            </a:r>
            <a:r>
              <a:rPr lang="en-US" sz="1800" dirty="0">
                <a:latin typeface="Courier New"/>
                <a:cs typeface="Courier New"/>
              </a:rPr>
              <a:t> </a:t>
            </a:r>
            <a:r>
              <a:rPr lang="en-US" sz="1800" dirty="0">
                <a:latin typeface="Courier New"/>
                <a:cs typeface="Courier New"/>
                <a:sym typeface="Wingdings"/>
              </a:rPr>
              <a:t> </a:t>
            </a:r>
            <a:r>
              <a:rPr lang="en-US" sz="1800" dirty="0" err="1"/>
              <a:t>mem</a:t>
            </a:r>
            <a:r>
              <a:rPr lang="en-US" sz="1800" dirty="0"/>
              <a:t> </a:t>
            </a:r>
            <a:r>
              <a:rPr lang="en-US" sz="1800" dirty="0" err="1"/>
              <a:t>addr</a:t>
            </a:r>
            <a:r>
              <a:rPr lang="en-US" sz="1800" dirty="0"/>
              <a:t> 0x1004</a:t>
            </a:r>
            <a:endParaRPr lang="en-US" sz="1800" dirty="0">
              <a:latin typeface="Courier New"/>
              <a:cs typeface="Courier New"/>
            </a:endParaRPr>
          </a:p>
          <a:p>
            <a:r>
              <a:rPr lang="en-US" sz="2000" dirty="0"/>
              <a:t>temps are in registers, e.g.:</a:t>
            </a:r>
          </a:p>
          <a:p>
            <a:pPr lvl="1"/>
            <a:r>
              <a:rPr lang="en-US" sz="1800" dirty="0">
                <a:latin typeface="Courier New"/>
                <a:cs typeface="Courier New"/>
              </a:rPr>
              <a:t>r1</a:t>
            </a:r>
            <a:r>
              <a:rPr lang="en-US" sz="1800" dirty="0">
                <a:cs typeface="Courier New"/>
              </a:rPr>
              <a:t> </a:t>
            </a:r>
            <a:r>
              <a:rPr lang="en-US" sz="1800" dirty="0">
                <a:cs typeface="Courier New"/>
                <a:sym typeface="Wingdings"/>
              </a:rPr>
              <a:t> </a:t>
            </a:r>
            <a:r>
              <a:rPr lang="en-US" sz="1800" dirty="0">
                <a:latin typeface="Courier New"/>
                <a:cs typeface="Courier New"/>
                <a:sym typeface="Wingdings"/>
              </a:rPr>
              <a:t>$1</a:t>
            </a:r>
            <a:r>
              <a:rPr lang="en-US" sz="1800" dirty="0">
                <a:cs typeface="Courier New"/>
                <a:sym typeface="Wingdings"/>
              </a:rPr>
              <a:t>, and </a:t>
            </a:r>
            <a:r>
              <a:rPr lang="en-US" sz="1800" dirty="0">
                <a:latin typeface="Courier New"/>
                <a:cs typeface="Courier New"/>
              </a:rPr>
              <a:t>r2</a:t>
            </a:r>
            <a:r>
              <a:rPr lang="en-US" sz="1800" dirty="0">
                <a:cs typeface="Courier New"/>
              </a:rPr>
              <a:t> </a:t>
            </a:r>
            <a:r>
              <a:rPr lang="en-US" sz="1800" dirty="0">
                <a:cs typeface="Courier New"/>
                <a:sym typeface="Wingdings"/>
              </a:rPr>
              <a:t> </a:t>
            </a:r>
            <a:r>
              <a:rPr lang="en-US" sz="1800" dirty="0">
                <a:latin typeface="Courier New"/>
                <a:cs typeface="Courier New"/>
                <a:sym typeface="Wingdings"/>
              </a:rPr>
              <a:t>$2</a:t>
            </a:r>
            <a:endParaRPr lang="en-US" sz="1800" dirty="0">
              <a:latin typeface="Courier New"/>
              <a:cs typeface="Courier New"/>
            </a:endParaRPr>
          </a:p>
          <a:p>
            <a:r>
              <a:rPr lang="en-US" sz="2000" dirty="0"/>
              <a:t>assume </a:t>
            </a:r>
            <a:r>
              <a:rPr lang="en-US" sz="2000" dirty="0">
                <a:latin typeface="Courier New"/>
                <a:cs typeface="Courier New"/>
              </a:rPr>
              <a:t>n</a:t>
            </a:r>
            <a:r>
              <a:rPr lang="en-US" sz="2000" dirty="0"/>
              <a:t> is small</a:t>
            </a:r>
          </a:p>
          <a:p>
            <a:pPr lvl="1"/>
            <a:r>
              <a:rPr lang="en-US" sz="1800" dirty="0">
                <a:latin typeface="Courier New"/>
                <a:cs typeface="Courier New"/>
              </a:rPr>
              <a:t>n!</a:t>
            </a:r>
            <a:r>
              <a:rPr lang="en-US" sz="1800" dirty="0"/>
              <a:t> will fit within a register</a:t>
            </a:r>
            <a:endParaRPr lang="en-US" sz="1800" dirty="0">
              <a:latin typeface="Courier New"/>
              <a:cs typeface="Courier New"/>
            </a:endParaRPr>
          </a:p>
        </p:txBody>
      </p:sp>
      <p:sp>
        <p:nvSpPr>
          <p:cNvPr id="49158"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ACA32289-9094-4E43-A8B3-0EA0717023EA}" type="slidenum">
              <a:rPr lang="en-US" sz="1400">
                <a:latin typeface="Arial Narrow" charset="0"/>
                <a:ea typeface="Tahoma"/>
                <a:cs typeface="Tahoma"/>
              </a:rPr>
              <a:pPr/>
              <a:t>26</a:t>
            </a:fld>
            <a:endParaRPr lang="en-US" sz="1400" dirty="0">
              <a:latin typeface="Arial Narrow" charset="0"/>
              <a:ea typeface="Tahoma"/>
              <a:cs typeface="Tahoma"/>
            </a:endParaRPr>
          </a:p>
        </p:txBody>
      </p:sp>
      <p:sp>
        <p:nvSpPr>
          <p:cNvPr id="3" name="Content Placeholder 2"/>
          <p:cNvSpPr>
            <a:spLocks noGrp="1"/>
          </p:cNvSpPr>
          <p:nvPr>
            <p:ph sz="half" idx="4294967295"/>
          </p:nvPr>
        </p:nvSpPr>
        <p:spPr>
          <a:xfrm>
            <a:off x="6553200" y="708024"/>
            <a:ext cx="2590800" cy="2797175"/>
          </a:xfrm>
          <a:ln>
            <a:solidFill>
              <a:schemeClr val="accent1"/>
            </a:solidFill>
          </a:ln>
        </p:spPr>
        <p:txBody>
          <a:bodyPr/>
          <a:lstStyle/>
          <a:p>
            <a:pPr marL="0" indent="0">
              <a:buNone/>
            </a:pPr>
            <a:r>
              <a:rPr lang="mr-IN" sz="1600" b="1" dirty="0">
                <a:latin typeface="Courier New"/>
                <a:cs typeface="Courier New"/>
              </a:rPr>
              <a:t>int n=11</a:t>
            </a:r>
            <a:r>
              <a:rPr lang="en-US" sz="1600" b="1" dirty="0">
                <a:latin typeface="Courier New"/>
                <a:cs typeface="Courier New"/>
              </a:rPr>
              <a:t>;</a:t>
            </a:r>
          </a:p>
          <a:p>
            <a:pPr marL="0" indent="0">
              <a:buNone/>
            </a:pPr>
            <a:r>
              <a:rPr lang="en-US" sz="1600" b="1" dirty="0" err="1">
                <a:latin typeface="Courier New"/>
                <a:cs typeface="Courier New"/>
              </a:rPr>
              <a:t>int</a:t>
            </a:r>
            <a:r>
              <a:rPr lang="en-US" sz="1600" b="1" dirty="0">
                <a:latin typeface="Courier New"/>
                <a:cs typeface="Courier New"/>
              </a:rPr>
              <a:t> </a:t>
            </a:r>
            <a:r>
              <a:rPr lang="mr-IN" sz="1600" b="1" dirty="0">
                <a:latin typeface="Courier New"/>
                <a:cs typeface="Courier New"/>
              </a:rPr>
              <a:t>ans</a:t>
            </a:r>
            <a:r>
              <a:rPr lang="en-US" sz="1600" b="1" dirty="0">
                <a:latin typeface="Courier New"/>
                <a:cs typeface="Courier New"/>
              </a:rPr>
              <a:t>, </a:t>
            </a:r>
            <a:r>
              <a:rPr lang="mr-IN" sz="1600" b="1" dirty="0">
                <a:latin typeface="Courier New"/>
                <a:cs typeface="Courier New"/>
              </a:rPr>
              <a:t>r1, r2;</a:t>
            </a:r>
          </a:p>
          <a:p>
            <a:pPr marL="0" indent="0">
              <a:buNone/>
            </a:pPr>
            <a:r>
              <a:rPr lang="mr-IN" sz="1600" b="1" dirty="0">
                <a:latin typeface="Courier New"/>
                <a:cs typeface="Courier New"/>
              </a:rPr>
              <a:t>r1 = 1;</a:t>
            </a:r>
          </a:p>
          <a:p>
            <a:pPr marL="0" indent="0">
              <a:buNone/>
            </a:pPr>
            <a:r>
              <a:rPr lang="mr-IN" sz="1600" b="1" dirty="0">
                <a:latin typeface="Courier New"/>
                <a:cs typeface="Courier New"/>
              </a:rPr>
              <a:t>r2 = n;</a:t>
            </a:r>
          </a:p>
          <a:p>
            <a:pPr marL="0" indent="0">
              <a:buNone/>
            </a:pPr>
            <a:r>
              <a:rPr lang="mr-IN" sz="1600" b="1" dirty="0">
                <a:latin typeface="Courier New"/>
                <a:cs typeface="Courier New"/>
              </a:rPr>
              <a:t>while (r2 != 0) { </a:t>
            </a:r>
          </a:p>
          <a:p>
            <a:pPr marL="0" indent="0">
              <a:buNone/>
            </a:pPr>
            <a:r>
              <a:rPr lang="mr-IN" sz="1600" b="1" dirty="0">
                <a:latin typeface="Courier New"/>
                <a:cs typeface="Courier New"/>
              </a:rPr>
              <a:t>   r1 = r1 * r2;</a:t>
            </a:r>
          </a:p>
          <a:p>
            <a:pPr marL="0" indent="0">
              <a:buNone/>
            </a:pPr>
            <a:r>
              <a:rPr lang="mr-IN" sz="1600" b="1" dirty="0">
                <a:latin typeface="Courier New"/>
                <a:cs typeface="Courier New"/>
              </a:rPr>
              <a:t>   r2 = r2 – 1; </a:t>
            </a:r>
            <a:br>
              <a:rPr lang="mr-IN" sz="1600" b="1" dirty="0">
                <a:latin typeface="Courier New"/>
                <a:cs typeface="Courier New"/>
              </a:rPr>
            </a:br>
            <a:r>
              <a:rPr lang="mr-IN" sz="1600" b="1" dirty="0">
                <a:latin typeface="Courier New"/>
                <a:cs typeface="Courier New"/>
              </a:rPr>
              <a:t>}</a:t>
            </a:r>
          </a:p>
          <a:p>
            <a:pPr marL="0" indent="0">
              <a:buNone/>
            </a:pPr>
            <a:r>
              <a:rPr lang="mr-IN" sz="1600" b="1" dirty="0">
                <a:latin typeface="Courier New"/>
                <a:cs typeface="Courier New"/>
              </a:rPr>
              <a:t>ans = r1;</a:t>
            </a:r>
            <a:endParaRPr lang="en-US" sz="1600" b="1" dirty="0">
              <a:latin typeface="Courier New"/>
              <a:cs typeface="Courier New"/>
            </a:endParaRPr>
          </a:p>
        </p:txBody>
      </p:sp>
      <p:sp>
        <p:nvSpPr>
          <p:cNvPr id="7" name="Rectangle 3"/>
          <p:cNvSpPr>
            <a:spLocks noChangeArrowheads="1"/>
          </p:cNvSpPr>
          <p:nvPr/>
        </p:nvSpPr>
        <p:spPr bwMode="auto">
          <a:xfrm>
            <a:off x="762000" y="3628911"/>
            <a:ext cx="7239000" cy="3229089"/>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90488" tIns="44450" rIns="90488" bIns="44450">
            <a:spAutoFit/>
          </a:bodyPr>
          <a:lstStyle/>
          <a:p>
            <a:pPr>
              <a:lnSpc>
                <a:spcPct val="70000"/>
              </a:lnSpc>
              <a:spcBef>
                <a:spcPct val="50000"/>
              </a:spcBef>
              <a:tabLst>
                <a:tab pos="858838" algn="l"/>
              </a:tabLst>
            </a:pPr>
            <a:r>
              <a:rPr lang="en-US" sz="1600" dirty="0">
                <a:latin typeface="Courier New" charset="0"/>
                <a:ea typeface="Tahoma"/>
                <a:cs typeface="Tahoma"/>
              </a:rPr>
              <a:t>n:	.word	11		# suppose </a:t>
            </a:r>
            <a:r>
              <a:rPr lang="en-US" sz="1600" dirty="0" err="1">
                <a:latin typeface="Courier New" charset="0"/>
                <a:ea typeface="Tahoma"/>
                <a:cs typeface="Tahoma"/>
              </a:rPr>
              <a:t>mem</a:t>
            </a:r>
            <a:r>
              <a:rPr lang="en-US" sz="1600" dirty="0">
                <a:latin typeface="Courier New" charset="0"/>
                <a:ea typeface="Tahoma"/>
                <a:cs typeface="Tahoma"/>
              </a:rPr>
              <a:t> </a:t>
            </a:r>
            <a:r>
              <a:rPr lang="en-US" sz="1600" dirty="0" err="1">
                <a:latin typeface="Courier New" charset="0"/>
                <a:ea typeface="Tahoma"/>
                <a:cs typeface="Tahoma"/>
              </a:rPr>
              <a:t>loc</a:t>
            </a:r>
            <a:r>
              <a:rPr lang="en-US" sz="1600" dirty="0">
                <a:latin typeface="Courier New" charset="0"/>
                <a:ea typeface="Tahoma"/>
                <a:cs typeface="Tahoma"/>
              </a:rPr>
              <a:t> 0x1000</a:t>
            </a:r>
          </a:p>
          <a:p>
            <a:pPr>
              <a:lnSpc>
                <a:spcPct val="70000"/>
              </a:lnSpc>
              <a:spcBef>
                <a:spcPct val="50000"/>
              </a:spcBef>
              <a:tabLst>
                <a:tab pos="858838" algn="l"/>
              </a:tabLst>
            </a:pPr>
            <a:r>
              <a:rPr lang="en-US" sz="1600" dirty="0" err="1">
                <a:latin typeface="Courier New" charset="0"/>
                <a:ea typeface="Tahoma"/>
                <a:cs typeface="Tahoma"/>
              </a:rPr>
              <a:t>ans</a:t>
            </a:r>
            <a:r>
              <a:rPr lang="en-US" sz="1600" dirty="0">
                <a:latin typeface="Courier New" charset="0"/>
                <a:ea typeface="Tahoma"/>
                <a:cs typeface="Tahoma"/>
              </a:rPr>
              <a:t>:	.word	0		# suppose </a:t>
            </a:r>
            <a:r>
              <a:rPr lang="en-US" sz="1600" dirty="0" err="1">
                <a:latin typeface="Courier New" charset="0"/>
                <a:ea typeface="Tahoma"/>
                <a:cs typeface="Tahoma"/>
              </a:rPr>
              <a:t>mem</a:t>
            </a:r>
            <a:r>
              <a:rPr lang="en-US" sz="1600" dirty="0">
                <a:latin typeface="Courier New" charset="0"/>
                <a:ea typeface="Tahoma"/>
                <a:cs typeface="Tahoma"/>
              </a:rPr>
              <a:t> </a:t>
            </a:r>
            <a:r>
              <a:rPr lang="en-US" sz="1600" dirty="0" err="1">
                <a:latin typeface="Courier New" charset="0"/>
                <a:ea typeface="Tahoma"/>
                <a:cs typeface="Tahoma"/>
              </a:rPr>
              <a:t>loc</a:t>
            </a:r>
            <a:r>
              <a:rPr lang="en-US" sz="1600" dirty="0">
                <a:latin typeface="Courier New" charset="0"/>
                <a:ea typeface="Tahoma"/>
                <a:cs typeface="Tahoma"/>
              </a:rPr>
              <a:t> 0x1004</a:t>
            </a:r>
          </a:p>
          <a:p>
            <a:pPr>
              <a:lnSpc>
                <a:spcPct val="70000"/>
              </a:lnSpc>
              <a:spcBef>
                <a:spcPct val="50000"/>
              </a:spcBef>
              <a:tabLst>
                <a:tab pos="858838" algn="l"/>
              </a:tabLst>
            </a:pPr>
            <a:r>
              <a:rPr lang="en-US" sz="1600" dirty="0">
                <a:latin typeface="Courier New" charset="0"/>
                <a:ea typeface="Tahoma"/>
                <a:cs typeface="Tahoma"/>
              </a:rPr>
              <a:t>	...</a:t>
            </a:r>
          </a:p>
          <a:p>
            <a:pPr>
              <a:lnSpc>
                <a:spcPct val="70000"/>
              </a:lnSpc>
              <a:spcBef>
                <a:spcPct val="50000"/>
              </a:spcBef>
              <a:tabLst>
                <a:tab pos="858838" algn="l"/>
              </a:tabLst>
            </a:pPr>
            <a:r>
              <a:rPr lang="en-US" sz="1600" dirty="0">
                <a:latin typeface="Courier New" charset="0"/>
                <a:ea typeface="Tahoma"/>
                <a:cs typeface="Tahoma"/>
              </a:rPr>
              <a:t>	</a:t>
            </a:r>
            <a:r>
              <a:rPr lang="en-US" sz="1600" dirty="0" err="1">
                <a:latin typeface="Courier New" charset="0"/>
                <a:ea typeface="Tahoma"/>
                <a:cs typeface="Tahoma"/>
              </a:rPr>
              <a:t>addi</a:t>
            </a:r>
            <a:r>
              <a:rPr lang="en-US" sz="1600" dirty="0">
                <a:latin typeface="Courier New" charset="0"/>
                <a:ea typeface="Tahoma"/>
                <a:cs typeface="Tahoma"/>
              </a:rPr>
              <a:t>	$1, $0, 1		# $1 = 1</a:t>
            </a:r>
          </a:p>
          <a:p>
            <a:pPr>
              <a:lnSpc>
                <a:spcPct val="70000"/>
              </a:lnSpc>
              <a:spcBef>
                <a:spcPct val="50000"/>
              </a:spcBef>
              <a:tabLst>
                <a:tab pos="858838" algn="l"/>
              </a:tabLst>
            </a:pPr>
            <a:r>
              <a:rPr lang="en-US" sz="1600" dirty="0">
                <a:latin typeface="Courier New" charset="0"/>
                <a:ea typeface="Tahoma"/>
                <a:cs typeface="Tahoma"/>
              </a:rPr>
              <a:t>	</a:t>
            </a:r>
            <a:r>
              <a:rPr lang="en-US" sz="1600" dirty="0" err="1">
                <a:latin typeface="Courier New" charset="0"/>
                <a:ea typeface="Tahoma"/>
                <a:cs typeface="Tahoma"/>
              </a:rPr>
              <a:t>lw</a:t>
            </a:r>
            <a:r>
              <a:rPr lang="en-US" sz="1600" dirty="0">
                <a:latin typeface="Courier New" charset="0"/>
                <a:ea typeface="Tahoma"/>
                <a:cs typeface="Tahoma"/>
              </a:rPr>
              <a:t>	$2, 0x1000($0)		# $2 = n</a:t>
            </a:r>
          </a:p>
          <a:p>
            <a:pPr>
              <a:lnSpc>
                <a:spcPct val="70000"/>
              </a:lnSpc>
              <a:spcBef>
                <a:spcPct val="50000"/>
              </a:spcBef>
              <a:tabLst>
                <a:tab pos="858838" algn="l"/>
              </a:tabLst>
            </a:pPr>
            <a:r>
              <a:rPr lang="en-US" sz="1600" dirty="0">
                <a:latin typeface="Courier New" charset="0"/>
                <a:ea typeface="Tahoma"/>
                <a:cs typeface="Tahoma"/>
              </a:rPr>
              <a:t>loop:	</a:t>
            </a:r>
            <a:r>
              <a:rPr lang="en-US" sz="1600" dirty="0" err="1">
                <a:latin typeface="Courier New" charset="0"/>
                <a:ea typeface="Tahoma"/>
                <a:cs typeface="Tahoma"/>
              </a:rPr>
              <a:t>beq</a:t>
            </a:r>
            <a:r>
              <a:rPr lang="en-US" sz="1600" dirty="0">
                <a:latin typeface="Courier New" charset="0"/>
                <a:ea typeface="Tahoma"/>
                <a:cs typeface="Tahoma"/>
              </a:rPr>
              <a:t>	$2, $0, done		# while ($2 != 0)</a:t>
            </a:r>
          </a:p>
          <a:p>
            <a:pPr>
              <a:lnSpc>
                <a:spcPct val="70000"/>
              </a:lnSpc>
              <a:spcBef>
                <a:spcPct val="50000"/>
              </a:spcBef>
              <a:tabLst>
                <a:tab pos="858838" algn="l"/>
              </a:tabLst>
            </a:pPr>
            <a:r>
              <a:rPr lang="en-US" sz="1600" dirty="0">
                <a:latin typeface="Courier New" charset="0"/>
                <a:ea typeface="Tahoma"/>
                <a:cs typeface="Tahoma"/>
              </a:rPr>
              <a:t>	</a:t>
            </a:r>
            <a:r>
              <a:rPr lang="en-US" sz="1600" dirty="0" err="1">
                <a:latin typeface="Courier New" charset="0"/>
                <a:ea typeface="Tahoma"/>
                <a:cs typeface="Tahoma"/>
              </a:rPr>
              <a:t>mult</a:t>
            </a:r>
            <a:r>
              <a:rPr lang="en-US" sz="1600" dirty="0">
                <a:latin typeface="Courier New" charset="0"/>
                <a:ea typeface="Tahoma"/>
                <a:cs typeface="Tahoma"/>
              </a:rPr>
              <a:t>	$1, $2			# </a:t>
            </a:r>
            <a:r>
              <a:rPr lang="en-US" sz="1600" dirty="0" err="1">
                <a:latin typeface="Courier New" charset="0"/>
                <a:ea typeface="Tahoma"/>
                <a:cs typeface="Tahoma"/>
              </a:rPr>
              <a:t>hi:lo</a:t>
            </a:r>
            <a:r>
              <a:rPr lang="en-US" sz="1600" dirty="0">
                <a:latin typeface="Courier New" charset="0"/>
                <a:ea typeface="Tahoma"/>
                <a:cs typeface="Tahoma"/>
              </a:rPr>
              <a:t> = $1 * $2</a:t>
            </a:r>
          </a:p>
          <a:p>
            <a:pPr>
              <a:lnSpc>
                <a:spcPct val="70000"/>
              </a:lnSpc>
              <a:spcBef>
                <a:spcPct val="50000"/>
              </a:spcBef>
              <a:tabLst>
                <a:tab pos="858838" algn="l"/>
              </a:tabLst>
            </a:pPr>
            <a:r>
              <a:rPr lang="en-US" sz="1600" dirty="0">
                <a:latin typeface="Courier New" charset="0"/>
                <a:ea typeface="Tahoma"/>
                <a:cs typeface="Tahoma"/>
              </a:rPr>
              <a:t>	</a:t>
            </a:r>
            <a:r>
              <a:rPr lang="en-US" sz="1600" dirty="0" err="1">
                <a:latin typeface="Courier New" charset="0"/>
                <a:ea typeface="Tahoma"/>
                <a:cs typeface="Tahoma"/>
              </a:rPr>
              <a:t>mflo</a:t>
            </a:r>
            <a:r>
              <a:rPr lang="en-US" sz="1600" dirty="0">
                <a:latin typeface="Courier New" charset="0"/>
                <a:ea typeface="Tahoma"/>
                <a:cs typeface="Tahoma"/>
              </a:rPr>
              <a:t>	$1			# $1 = lo ($1*$2)</a:t>
            </a:r>
          </a:p>
          <a:p>
            <a:pPr>
              <a:lnSpc>
                <a:spcPct val="70000"/>
              </a:lnSpc>
              <a:spcBef>
                <a:spcPct val="50000"/>
              </a:spcBef>
              <a:tabLst>
                <a:tab pos="858838" algn="l"/>
              </a:tabLst>
            </a:pPr>
            <a:r>
              <a:rPr lang="en-US" sz="1600" dirty="0">
                <a:latin typeface="Courier New" charset="0"/>
                <a:ea typeface="Tahoma"/>
                <a:cs typeface="Tahoma"/>
              </a:rPr>
              <a:t>	</a:t>
            </a:r>
            <a:r>
              <a:rPr lang="en-US" sz="1600" dirty="0" err="1">
                <a:latin typeface="Courier New" charset="0"/>
                <a:ea typeface="Tahoma"/>
                <a:cs typeface="Tahoma"/>
              </a:rPr>
              <a:t>addi</a:t>
            </a:r>
            <a:r>
              <a:rPr lang="en-US" sz="1600" dirty="0">
                <a:latin typeface="Courier New" charset="0"/>
                <a:ea typeface="Tahoma"/>
                <a:cs typeface="Tahoma"/>
              </a:rPr>
              <a:t>	$2, $2, -1		# $2 = $2 - 1</a:t>
            </a:r>
          </a:p>
          <a:p>
            <a:pPr>
              <a:lnSpc>
                <a:spcPct val="70000"/>
              </a:lnSpc>
              <a:spcBef>
                <a:spcPct val="50000"/>
              </a:spcBef>
              <a:tabLst>
                <a:tab pos="858838" algn="l"/>
              </a:tabLst>
            </a:pPr>
            <a:r>
              <a:rPr lang="en-US" sz="1600" dirty="0">
                <a:latin typeface="Courier New" charset="0"/>
                <a:ea typeface="Tahoma"/>
                <a:cs typeface="Tahoma"/>
              </a:rPr>
              <a:t>	j	loop			# loop back</a:t>
            </a:r>
          </a:p>
          <a:p>
            <a:pPr>
              <a:lnSpc>
                <a:spcPct val="70000"/>
              </a:lnSpc>
              <a:spcBef>
                <a:spcPct val="50000"/>
              </a:spcBef>
              <a:tabLst>
                <a:tab pos="858838" algn="l"/>
              </a:tabLst>
            </a:pPr>
            <a:r>
              <a:rPr lang="en-US" sz="1600" dirty="0">
                <a:latin typeface="Courier New" charset="0"/>
                <a:ea typeface="Tahoma"/>
                <a:cs typeface="Tahoma"/>
              </a:rPr>
              <a:t>done:	</a:t>
            </a:r>
            <a:r>
              <a:rPr lang="en-US" sz="1600" dirty="0" err="1">
                <a:latin typeface="Courier New" charset="0"/>
                <a:ea typeface="Tahoma"/>
                <a:cs typeface="Tahoma"/>
              </a:rPr>
              <a:t>sw</a:t>
            </a:r>
            <a:r>
              <a:rPr lang="en-US" sz="1600" dirty="0">
                <a:latin typeface="Courier New" charset="0"/>
                <a:ea typeface="Tahoma"/>
                <a:cs typeface="Tahoma"/>
              </a:rPr>
              <a:t>	$1, 0x1004($0)		# </a:t>
            </a:r>
            <a:r>
              <a:rPr lang="en-US" sz="1600" dirty="0" err="1">
                <a:latin typeface="Courier New" charset="0"/>
                <a:ea typeface="Tahoma"/>
                <a:cs typeface="Tahoma"/>
              </a:rPr>
              <a:t>ans</a:t>
            </a:r>
            <a:r>
              <a:rPr lang="en-US" sz="1600" dirty="0">
                <a:latin typeface="Courier New" charset="0"/>
                <a:ea typeface="Tahoma"/>
                <a:cs typeface="Tahoma"/>
              </a:rPr>
              <a:t> = $1</a:t>
            </a:r>
          </a:p>
        </p:txBody>
      </p:sp>
      <p:sp>
        <p:nvSpPr>
          <p:cNvPr id="4" name="TextBox 3"/>
          <p:cNvSpPr txBox="1"/>
          <p:nvPr/>
        </p:nvSpPr>
        <p:spPr>
          <a:xfrm>
            <a:off x="5573019" y="737188"/>
            <a:ext cx="980181" cy="369332"/>
          </a:xfrm>
          <a:prstGeom prst="rect">
            <a:avLst/>
          </a:prstGeom>
          <a:noFill/>
        </p:spPr>
        <p:txBody>
          <a:bodyPr wrap="none" rtlCol="0">
            <a:spAutoFit/>
          </a:bodyPr>
          <a:lstStyle/>
          <a:p>
            <a:r>
              <a:rPr lang="en-US" sz="1800" b="0" dirty="0">
                <a:solidFill>
                  <a:schemeClr val="accent1"/>
                </a:solidFill>
              </a:rPr>
              <a:t>C code:</a:t>
            </a:r>
          </a:p>
        </p:txBody>
      </p:sp>
    </p:spTree>
    <p:extLst>
      <p:ext uri="{BB962C8B-B14F-4D97-AF65-F5344CB8AC3E}">
        <p14:creationId xmlns:p14="http://schemas.microsoft.com/office/powerpoint/2010/main" val="265351000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153F-A0D9-0042-AB43-DB4CD725C73F}"/>
              </a:ext>
            </a:extLst>
          </p:cNvPr>
          <p:cNvSpPr>
            <a:spLocks noGrp="1"/>
          </p:cNvSpPr>
          <p:nvPr>
            <p:ph type="title"/>
          </p:nvPr>
        </p:nvSpPr>
        <p:spPr/>
        <p:txBody>
          <a:bodyPr/>
          <a:lstStyle/>
          <a:p>
            <a:r>
              <a:rPr lang="en-US" altLang="en-US">
                <a:ea typeface="ＭＳ Ｐゴシック" panose="020B0600070205080204" pitchFamily="34" charset="-128"/>
              </a:rPr>
              <a:t>Comparison:  </a:t>
            </a:r>
            <a:r>
              <a:rPr lang="en-US" altLang="en-US" b="1">
                <a:latin typeface="Courier New" panose="02070309020205020404" pitchFamily="49" charset="0"/>
                <a:ea typeface="ＭＳ Ｐゴシック" panose="020B0600070205080204" pitchFamily="34" charset="-128"/>
              </a:rPr>
              <a:t>slt, slti</a:t>
            </a:r>
          </a:p>
        </p:txBody>
      </p:sp>
      <p:sp>
        <p:nvSpPr>
          <p:cNvPr id="4" name="Content Placeholder 3">
            <a:extLst>
              <a:ext uri="{FF2B5EF4-FFF2-40B4-BE49-F238E27FC236}">
                <a16:creationId xmlns:a16="http://schemas.microsoft.com/office/drawing/2014/main" id="{4679319C-3CDB-0649-A107-0750C05E730F}"/>
              </a:ext>
            </a:extLst>
          </p:cNvPr>
          <p:cNvSpPr>
            <a:spLocks noGrp="1"/>
          </p:cNvSpPr>
          <p:nvPr>
            <p:ph idx="1"/>
          </p:nvPr>
        </p:nvSpPr>
        <p:spPr/>
        <p:txBody>
          <a:bodyPr/>
          <a:lstStyle/>
          <a:p>
            <a:r>
              <a:rPr lang="en-US" altLang="en-US">
                <a:ea typeface="ＭＳ Ｐゴシック" panose="020B0600070205080204" pitchFamily="34" charset="-128"/>
              </a:rPr>
              <a:t>slt = set-if-less-than</a:t>
            </a:r>
          </a:p>
          <a:p>
            <a:pPr lvl="1"/>
            <a:r>
              <a:rPr lang="en-US" altLang="en-US" b="1">
                <a:latin typeface="Courier New" panose="02070309020205020404" pitchFamily="49" charset="0"/>
                <a:ea typeface="ＭＳ Ｐゴシック" panose="020B0600070205080204" pitchFamily="34" charset="-128"/>
              </a:rPr>
              <a:t>slt rd, rs, rt</a:t>
            </a:r>
          </a:p>
          <a:p>
            <a:pPr lvl="1">
              <a:buFont typeface="Wingdings" pitchFamily="2" charset="2"/>
              <a:buNone/>
            </a:pPr>
            <a:r>
              <a:rPr lang="en-US" altLang="en-US">
                <a:latin typeface="Tahoma (Body)" charset="0"/>
                <a:ea typeface="ＭＳ Ｐゴシック" panose="020B0600070205080204" pitchFamily="34" charset="-128"/>
              </a:rPr>
              <a:t>		$rd = ($rs &lt; $rt)  // “1” </a:t>
            </a:r>
            <a:r>
              <a:rPr lang="en-US" altLang="en-US">
                <a:ea typeface="ＭＳ Ｐゴシック" panose="020B0600070205080204" pitchFamily="34" charset="-128"/>
              </a:rPr>
              <a:t>if true and “0” if false</a:t>
            </a:r>
          </a:p>
          <a:p>
            <a:pPr lvl="1"/>
            <a:endParaRPr lang="en-US" altLang="en-US">
              <a:ea typeface="ＭＳ Ｐゴシック" panose="020B0600070205080204" pitchFamily="34" charset="-128"/>
            </a:endParaRPr>
          </a:p>
          <a:p>
            <a:r>
              <a:rPr lang="en-US" altLang="en-US">
                <a:ea typeface="ＭＳ Ｐゴシック" panose="020B0600070205080204" pitchFamily="34" charset="-128"/>
              </a:rPr>
              <a:t>slti = set-if-less-than-immediate</a:t>
            </a:r>
          </a:p>
          <a:p>
            <a:pPr lvl="1"/>
            <a:r>
              <a:rPr lang="en-US" altLang="en-US" b="1">
                <a:latin typeface="Courier New" panose="02070309020205020404" pitchFamily="49" charset="0"/>
                <a:ea typeface="ＭＳ Ｐゴシック" panose="020B0600070205080204" pitchFamily="34" charset="-128"/>
              </a:rPr>
              <a:t>slt rt, rs, imm</a:t>
            </a:r>
          </a:p>
          <a:p>
            <a:pPr lvl="1">
              <a:buFont typeface="Wingdings" pitchFamily="2" charset="2"/>
              <a:buNone/>
            </a:pPr>
            <a:r>
              <a:rPr lang="en-US" altLang="en-US">
                <a:ea typeface="ＭＳ Ｐゴシック" panose="020B0600070205080204" pitchFamily="34" charset="-128"/>
              </a:rPr>
              <a:t>		$rt = ($rs &lt; sign-ext(imm))</a:t>
            </a:r>
          </a:p>
          <a:p>
            <a:pPr lvl="1"/>
            <a:endParaRPr lang="en-US" altLang="en-US">
              <a:ea typeface="ＭＳ Ｐゴシック" panose="020B0600070205080204" pitchFamily="34" charset="-128"/>
            </a:endParaRPr>
          </a:p>
          <a:p>
            <a:r>
              <a:rPr lang="en-US" altLang="en-US">
                <a:ea typeface="ＭＳ Ｐゴシック" panose="020B0600070205080204" pitchFamily="34" charset="-128"/>
              </a:rPr>
              <a:t>also unsigned flavors</a:t>
            </a:r>
          </a:p>
          <a:p>
            <a:pPr lvl="1"/>
            <a:r>
              <a:rPr lang="en-US" altLang="en-US" b="1">
                <a:latin typeface="Courier New" panose="02070309020205020404" pitchFamily="49" charset="0"/>
                <a:ea typeface="ＭＳ Ｐゴシック" panose="020B0600070205080204" pitchFamily="34" charset="-128"/>
              </a:rPr>
              <a:t>sltu</a:t>
            </a:r>
          </a:p>
          <a:p>
            <a:pPr lvl="1"/>
            <a:r>
              <a:rPr lang="en-US" altLang="en-US" b="1">
                <a:latin typeface="Courier New" panose="02070309020205020404" pitchFamily="49" charset="0"/>
                <a:ea typeface="ＭＳ Ｐゴシック" panose="020B0600070205080204" pitchFamily="34" charset="-128"/>
              </a:rPr>
              <a:t>sltiu</a:t>
            </a:r>
          </a:p>
        </p:txBody>
      </p:sp>
      <p:sp>
        <p:nvSpPr>
          <p:cNvPr id="51203" name="Slide Number Placeholder 2">
            <a:extLst>
              <a:ext uri="{FF2B5EF4-FFF2-40B4-BE49-F238E27FC236}">
                <a16:creationId xmlns:a16="http://schemas.microsoft.com/office/drawing/2014/main" id="{AA0E04DC-6848-BC40-9717-65A5766B2EE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fld id="{1E732ABC-4A9A-F54F-B4C3-80275F3FB0A7}" type="slidenum">
              <a:rPr lang="en-US" altLang="en-US" sz="1400">
                <a:latin typeface="Arial Narrow" panose="020B0604020202020204" pitchFamily="34" charset="0"/>
              </a:rPr>
              <a:pPr/>
              <a:t>27</a:t>
            </a:fld>
            <a:endParaRPr lang="en-US" altLang="en-US" sz="1400">
              <a:latin typeface="Arial Narrow" panose="020B0604020202020204" pitchFamily="34" charset="0"/>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9152A-AF54-1643-8253-D037170884FC}"/>
              </a:ext>
            </a:extLst>
          </p:cNvPr>
          <p:cNvSpPr>
            <a:spLocks noGrp="1"/>
          </p:cNvSpPr>
          <p:nvPr>
            <p:ph type="title"/>
          </p:nvPr>
        </p:nvSpPr>
        <p:spPr/>
        <p:txBody>
          <a:bodyPr/>
          <a:lstStyle/>
          <a:p>
            <a:r>
              <a:rPr lang="en-US" altLang="en-US">
                <a:ea typeface="ＭＳ Ｐゴシック" panose="020B0600070205080204" pitchFamily="34" charset="-128"/>
              </a:rPr>
              <a:t>Logical Instructions</a:t>
            </a:r>
          </a:p>
        </p:txBody>
      </p:sp>
      <p:sp>
        <p:nvSpPr>
          <p:cNvPr id="3" name="Content Placeholder 2">
            <a:extLst>
              <a:ext uri="{FF2B5EF4-FFF2-40B4-BE49-F238E27FC236}">
                <a16:creationId xmlns:a16="http://schemas.microsoft.com/office/drawing/2014/main" id="{34E97580-B76A-094B-8078-E1D9060A495E}"/>
              </a:ext>
            </a:extLst>
          </p:cNvPr>
          <p:cNvSpPr>
            <a:spLocks noGrp="1"/>
          </p:cNvSpPr>
          <p:nvPr>
            <p:ph idx="1"/>
          </p:nvPr>
        </p:nvSpPr>
        <p:spPr/>
        <p:txBody>
          <a:bodyPr/>
          <a:lstStyle/>
          <a:p>
            <a:r>
              <a:rPr lang="en-US" altLang="en-US">
                <a:ea typeface="ＭＳ Ｐゴシック" panose="020B0600070205080204" pitchFamily="34" charset="-128"/>
              </a:rPr>
              <a:t>Boolean operations:  bitwise on all 32 bits</a:t>
            </a:r>
          </a:p>
          <a:p>
            <a:pPr lvl="1"/>
            <a:r>
              <a:rPr lang="en-US" altLang="en-US">
                <a:ea typeface="ＭＳ Ｐゴシック" panose="020B0600070205080204" pitchFamily="34" charset="-128"/>
              </a:rPr>
              <a:t>AND, OR, NOR, XOR</a:t>
            </a:r>
          </a:p>
          <a:p>
            <a:pPr lvl="1"/>
            <a:r>
              <a:rPr lang="en-US" altLang="en-US" b="1">
                <a:latin typeface="Courier New" panose="02070309020205020404" pitchFamily="49" charset="0"/>
                <a:ea typeface="ＭＳ Ｐゴシック" panose="020B0600070205080204" pitchFamily="34" charset="-128"/>
              </a:rPr>
              <a:t>and, andi</a:t>
            </a:r>
          </a:p>
          <a:p>
            <a:pPr lvl="1"/>
            <a:r>
              <a:rPr lang="en-US" altLang="en-US" b="1">
                <a:latin typeface="Courier New" panose="02070309020205020404" pitchFamily="49" charset="0"/>
                <a:ea typeface="ＭＳ Ｐゴシック" panose="020B0600070205080204" pitchFamily="34" charset="-128"/>
              </a:rPr>
              <a:t>or, ori</a:t>
            </a:r>
          </a:p>
          <a:p>
            <a:pPr lvl="1"/>
            <a:r>
              <a:rPr lang="en-US" altLang="en-US" b="1">
                <a:latin typeface="Courier New" panose="02070309020205020404" pitchFamily="49" charset="0"/>
                <a:ea typeface="ＭＳ Ｐゴシック" panose="020B0600070205080204" pitchFamily="34" charset="-128"/>
              </a:rPr>
              <a:t>nor</a:t>
            </a:r>
          </a:p>
          <a:p>
            <a:pPr lvl="1"/>
            <a:r>
              <a:rPr lang="en-US" altLang="en-US" b="1">
                <a:latin typeface="Courier New" panose="02070309020205020404" pitchFamily="49" charset="0"/>
                <a:ea typeface="ＭＳ Ｐゴシック" panose="020B0600070205080204" pitchFamily="34" charset="-128"/>
              </a:rPr>
              <a:t>xor, xori</a:t>
            </a:r>
          </a:p>
          <a:p>
            <a:pPr lvl="2"/>
            <a:endParaRPr lang="en-US" altLang="en-US">
              <a:ea typeface="ＭＳ Ｐゴシック" panose="020B0600070205080204" pitchFamily="34" charset="-128"/>
            </a:endParaRPr>
          </a:p>
          <a:p>
            <a:r>
              <a:rPr lang="en-US" altLang="en-US">
                <a:ea typeface="ＭＳ Ｐゴシック" panose="020B0600070205080204" pitchFamily="34" charset="-128"/>
              </a:rPr>
              <a:t>Examples:</a:t>
            </a:r>
          </a:p>
          <a:p>
            <a:pPr lvl="1"/>
            <a:r>
              <a:rPr lang="en-US" altLang="en-US" b="1">
                <a:latin typeface="Courier New" panose="02070309020205020404" pitchFamily="49" charset="0"/>
                <a:ea typeface="ＭＳ Ｐゴシック" panose="020B0600070205080204" pitchFamily="34" charset="-128"/>
              </a:rPr>
              <a:t>and $1, $2, $3</a:t>
            </a:r>
          </a:p>
          <a:p>
            <a:pPr lvl="1">
              <a:buFont typeface="Wingdings" pitchFamily="2" charset="2"/>
              <a:buNone/>
            </a:pPr>
            <a:r>
              <a:rPr lang="en-US" altLang="en-US">
                <a:ea typeface="ＭＳ Ｐゴシック" panose="020B0600070205080204" pitchFamily="34" charset="-128"/>
              </a:rPr>
              <a:t>		$1 = $2 &amp; $3</a:t>
            </a:r>
          </a:p>
          <a:p>
            <a:pPr lvl="1"/>
            <a:r>
              <a:rPr lang="en-US" altLang="en-US" b="1">
                <a:latin typeface="Courier New" panose="02070309020205020404" pitchFamily="49" charset="0"/>
                <a:ea typeface="ＭＳ Ｐゴシック" panose="020B0600070205080204" pitchFamily="34" charset="-128"/>
              </a:rPr>
              <a:t>xori $1, $2, 0xFF12</a:t>
            </a:r>
          </a:p>
          <a:p>
            <a:pPr lvl="1">
              <a:buFont typeface="Wingdings" pitchFamily="2" charset="2"/>
              <a:buNone/>
            </a:pPr>
            <a:r>
              <a:rPr lang="en-US" altLang="en-US">
                <a:ea typeface="ＭＳ Ｐゴシック" panose="020B0600070205080204" pitchFamily="34" charset="-128"/>
              </a:rPr>
              <a:t>		$1 = $2 ^ 0x0000FF12</a:t>
            </a:r>
          </a:p>
          <a:p>
            <a:pPr lvl="1"/>
            <a:r>
              <a:rPr lang="en-US" altLang="en-US">
                <a:ea typeface="ＭＳ Ｐゴシック" panose="020B0600070205080204" pitchFamily="34" charset="-128"/>
              </a:rPr>
              <a:t>See all in textbook!</a:t>
            </a:r>
          </a:p>
        </p:txBody>
      </p:sp>
      <p:sp>
        <p:nvSpPr>
          <p:cNvPr id="52227" name="Slide Number Placeholder 3">
            <a:extLst>
              <a:ext uri="{FF2B5EF4-FFF2-40B4-BE49-F238E27FC236}">
                <a16:creationId xmlns:a16="http://schemas.microsoft.com/office/drawing/2014/main" id="{6B3D67DE-100D-0145-95EF-491B2297813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fld id="{8C867D12-CC33-5641-826B-8064B4CE8B30}" type="slidenum">
              <a:rPr lang="en-US" altLang="en-US" sz="1400">
                <a:latin typeface="Arial Narrow" panose="020B0604020202020204" pitchFamily="34" charset="0"/>
              </a:rPr>
              <a:pPr/>
              <a:t>28</a:t>
            </a:fld>
            <a:endParaRPr lang="en-US" altLang="en-US" sz="1400">
              <a:latin typeface="Arial Narrow" panose="020B0604020202020204" pitchFamily="34" charset="0"/>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dirty="0"/>
              <a:t>Logical Instructions</a:t>
            </a:r>
            <a:endParaRPr lang="en-US" dirty="0">
              <a:latin typeface="Tahoma" charset="0"/>
              <a:ea typeface="Tahoma"/>
            </a:endParaRPr>
          </a:p>
        </p:txBody>
      </p:sp>
      <p:sp>
        <p:nvSpPr>
          <p:cNvPr id="13315"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ea typeface="Tahoma"/>
              </a:rPr>
              <a:t>What do these logical operations do?</a:t>
            </a:r>
          </a:p>
          <a:p>
            <a:pPr lvl="1">
              <a:defRPr/>
            </a:pPr>
            <a:r>
              <a:rPr lang="en-US" dirty="0" err="1">
                <a:effectLst>
                  <a:outerShdw blurRad="38100" dist="38100" dir="2700000" algn="tl">
                    <a:srgbClr val="DDDDDD"/>
                  </a:outerShdw>
                </a:effectLst>
                <a:latin typeface="Tahoma" charset="0"/>
              </a:rPr>
              <a:t>ANDing</a:t>
            </a:r>
            <a:r>
              <a:rPr lang="en-US" dirty="0">
                <a:effectLst>
                  <a:outerShdw blurRad="38100" dist="38100" dir="2700000" algn="tl">
                    <a:srgbClr val="DDDDDD"/>
                  </a:outerShdw>
                </a:effectLst>
                <a:latin typeface="Tahoma" charset="0"/>
              </a:rPr>
              <a:t> is useful for </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masking</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 off groups of bits.</a:t>
            </a:r>
          </a:p>
          <a:p>
            <a:pPr lvl="2">
              <a:defRPr/>
            </a:pPr>
            <a:r>
              <a:rPr lang="en-US" dirty="0">
                <a:effectLst>
                  <a:outerShdw blurRad="38100" dist="38100" dir="2700000" algn="tl">
                    <a:srgbClr val="DDDDDD"/>
                  </a:outerShdw>
                </a:effectLst>
                <a:latin typeface="Tahoma" charset="0"/>
              </a:rPr>
              <a:t>ex.  10101110 &amp; 00001111 = 00001110  (mask selects last 4 bits)</a:t>
            </a:r>
          </a:p>
          <a:p>
            <a:pPr lvl="1">
              <a:defRPr/>
            </a:pPr>
            <a:r>
              <a:rPr lang="en-US" dirty="0" err="1">
                <a:effectLst>
                  <a:outerShdw blurRad="38100" dist="38100" dir="2700000" algn="tl">
                    <a:srgbClr val="DDDDDD"/>
                  </a:outerShdw>
                </a:effectLst>
                <a:latin typeface="Tahoma" charset="0"/>
              </a:rPr>
              <a:t>ANDing</a:t>
            </a:r>
            <a:r>
              <a:rPr lang="en-US" dirty="0">
                <a:effectLst>
                  <a:outerShdw blurRad="38100" dist="38100" dir="2700000" algn="tl">
                    <a:srgbClr val="DDDDDD"/>
                  </a:outerShdw>
                </a:effectLst>
                <a:latin typeface="Tahoma" charset="0"/>
              </a:rPr>
              <a:t> is also useful for </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clearing</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 groups of bits.</a:t>
            </a:r>
          </a:p>
          <a:p>
            <a:pPr lvl="2">
              <a:defRPr/>
            </a:pPr>
            <a:r>
              <a:rPr lang="en-US" dirty="0">
                <a:effectLst>
                  <a:outerShdw blurRad="38100" dist="38100" dir="2700000" algn="tl">
                    <a:srgbClr val="DDDDDD"/>
                  </a:outerShdw>
                </a:effectLst>
                <a:latin typeface="Tahoma" charset="0"/>
              </a:rPr>
              <a:t>ex.  10101110 &amp; 00001111 = 00001110  (0</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s clear first 4 bits)</a:t>
            </a:r>
          </a:p>
          <a:p>
            <a:pPr lvl="1">
              <a:defRPr/>
            </a:pPr>
            <a:r>
              <a:rPr lang="en-US" dirty="0" err="1">
                <a:effectLst>
                  <a:outerShdw blurRad="38100" dist="38100" dir="2700000" algn="tl">
                    <a:srgbClr val="DDDDDD"/>
                  </a:outerShdw>
                </a:effectLst>
                <a:latin typeface="Tahoma" charset="0"/>
              </a:rPr>
              <a:t>ORing</a:t>
            </a:r>
            <a:r>
              <a:rPr lang="en-US" dirty="0">
                <a:effectLst>
                  <a:outerShdw blurRad="38100" dist="38100" dir="2700000" algn="tl">
                    <a:srgbClr val="DDDDDD"/>
                  </a:outerShdw>
                </a:effectLst>
                <a:latin typeface="Tahoma" charset="0"/>
              </a:rPr>
              <a:t> is useful for </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setting</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 groups of bits.</a:t>
            </a:r>
          </a:p>
          <a:p>
            <a:pPr lvl="2">
              <a:defRPr/>
            </a:pPr>
            <a:r>
              <a:rPr lang="en-US" dirty="0">
                <a:effectLst>
                  <a:outerShdw blurRad="38100" dist="38100" dir="2700000" algn="tl">
                    <a:srgbClr val="DDDDDD"/>
                  </a:outerShdw>
                </a:effectLst>
                <a:latin typeface="Tahoma" charset="0"/>
              </a:rPr>
              <a:t>ex.  10101110 | 00001111 = 10101111  (1</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s set last 4 bits)</a:t>
            </a:r>
          </a:p>
          <a:p>
            <a:pPr lvl="1">
              <a:defRPr/>
            </a:pPr>
            <a:r>
              <a:rPr lang="en-US" dirty="0" err="1">
                <a:effectLst>
                  <a:outerShdw blurRad="38100" dist="38100" dir="2700000" algn="tl">
                    <a:srgbClr val="DDDDDD"/>
                  </a:outerShdw>
                </a:effectLst>
                <a:latin typeface="Tahoma" charset="0"/>
              </a:rPr>
              <a:t>XORing</a:t>
            </a:r>
            <a:r>
              <a:rPr lang="en-US" dirty="0">
                <a:effectLst>
                  <a:outerShdw blurRad="38100" dist="38100" dir="2700000" algn="tl">
                    <a:srgbClr val="DDDDDD"/>
                  </a:outerShdw>
                </a:effectLst>
                <a:latin typeface="Tahoma" charset="0"/>
              </a:rPr>
              <a:t> is useful for </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complementing</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 groups of bits.</a:t>
            </a:r>
          </a:p>
          <a:p>
            <a:pPr lvl="2">
              <a:defRPr/>
            </a:pPr>
            <a:r>
              <a:rPr lang="en-US" dirty="0">
                <a:effectLst>
                  <a:outerShdw blurRad="38100" dist="38100" dir="2700000" algn="tl">
                    <a:srgbClr val="DDDDDD"/>
                  </a:outerShdw>
                </a:effectLst>
                <a:latin typeface="Tahoma" charset="0"/>
              </a:rPr>
              <a:t>ex.  10101110 ^ 00001111 = 10100001  (1</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s invert last 4 bits)</a:t>
            </a:r>
          </a:p>
          <a:p>
            <a:pPr lvl="1">
              <a:defRPr/>
            </a:pPr>
            <a:r>
              <a:rPr lang="en-US" dirty="0" err="1">
                <a:effectLst>
                  <a:outerShdw blurRad="38100" dist="38100" dir="2700000" algn="tl">
                    <a:srgbClr val="DDDDDD"/>
                  </a:outerShdw>
                </a:effectLst>
                <a:latin typeface="Tahoma" charset="0"/>
              </a:rPr>
              <a:t>NORing</a:t>
            </a:r>
            <a:r>
              <a:rPr lang="en-US" dirty="0">
                <a:effectLst>
                  <a:outerShdw blurRad="38100" dist="38100" dir="2700000" algn="tl">
                    <a:srgbClr val="DDDDDD"/>
                  </a:outerShdw>
                </a:effectLst>
                <a:latin typeface="Tahoma" charset="0"/>
              </a:rPr>
              <a:t> is useful for.. </a:t>
            </a:r>
            <a:r>
              <a:rPr lang="en-US" dirty="0" err="1">
                <a:effectLst>
                  <a:outerShdw blurRad="38100" dist="38100" dir="2700000" algn="tl">
                    <a:srgbClr val="DDDDDD"/>
                  </a:outerShdw>
                </a:effectLst>
                <a:latin typeface="Tahoma" charset="0"/>
              </a:rPr>
              <a:t>uhm</a:t>
            </a:r>
            <a:r>
              <a:rPr lang="en-US" dirty="0">
                <a:effectLst>
                  <a:outerShdw blurRad="38100" dist="38100" dir="2700000" algn="tl">
                    <a:srgbClr val="DDDDDD"/>
                  </a:outerShdw>
                </a:effectLst>
                <a:latin typeface="Tahoma" charset="0"/>
              </a:rPr>
              <a:t>…</a:t>
            </a:r>
          </a:p>
          <a:p>
            <a:pPr lvl="2">
              <a:defRPr/>
            </a:pPr>
            <a:r>
              <a:rPr lang="en-US" dirty="0">
                <a:effectLst>
                  <a:outerShdw blurRad="38100" dist="38100" dir="2700000" algn="tl">
                    <a:srgbClr val="DDDDDD"/>
                  </a:outerShdw>
                </a:effectLst>
                <a:latin typeface="Tahoma" charset="0"/>
              </a:rPr>
              <a:t>ex.  10101110 # 00001111 = 01010000  (0</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s invert, 1</a:t>
            </a:r>
            <a:r>
              <a:rPr lang="ja-JP" altLang="en-US" dirty="0">
                <a:effectLst>
                  <a:outerShdw blurRad="38100" dist="38100" dir="2700000" algn="tl">
                    <a:srgbClr val="DDDDDD"/>
                  </a:outerShdw>
                </a:effectLst>
                <a:latin typeface="Tahoma" charset="0"/>
              </a:rPr>
              <a:t>’</a:t>
            </a:r>
            <a:r>
              <a:rPr lang="en-US" dirty="0">
                <a:effectLst>
                  <a:outerShdw blurRad="38100" dist="38100" dir="2700000" algn="tl">
                    <a:srgbClr val="DDDDDD"/>
                  </a:outerShdw>
                </a:effectLst>
                <a:latin typeface="Tahoma" charset="0"/>
              </a:rPr>
              <a:t>s clear)</a:t>
            </a:r>
          </a:p>
          <a:p>
            <a:pPr>
              <a:defRPr/>
            </a:pPr>
            <a:endParaRPr lang="en-US" dirty="0">
              <a:effectLst>
                <a:outerShdw blurRad="38100" dist="38100" dir="2700000" algn="tl">
                  <a:srgbClr val="DDDDDD"/>
                </a:outerShdw>
              </a:effectLst>
              <a:latin typeface="Tahoma" charset="0"/>
              <a:ea typeface="Tahoma"/>
            </a:endParaRPr>
          </a:p>
          <a:p>
            <a:pPr lvl="2">
              <a:defRPr/>
            </a:pPr>
            <a:endParaRPr lang="en-US" dirty="0">
              <a:effectLst>
                <a:outerShdw blurRad="38100" dist="38100" dir="2700000" algn="tl">
                  <a:srgbClr val="DDDDDD"/>
                </a:outerShdw>
              </a:effectLst>
              <a:latin typeface="Tahoma" charset="0"/>
            </a:endParaRPr>
          </a:p>
          <a:p>
            <a:pPr>
              <a:defRPr/>
            </a:pPr>
            <a:endParaRPr lang="en-US" dirty="0">
              <a:effectLst>
                <a:outerShdw blurRad="38100" dist="38100" dir="2700000" algn="tl">
                  <a:srgbClr val="DDDDDD"/>
                </a:outerShdw>
              </a:effectLst>
              <a:latin typeface="Tahoma" charset="0"/>
              <a:ea typeface="Tahoma"/>
            </a:endParaRPr>
          </a:p>
          <a:p>
            <a:pPr>
              <a:defRPr/>
            </a:pPr>
            <a:endParaRPr lang="en-US" dirty="0">
              <a:effectLst>
                <a:outerShdw blurRad="38100" dist="38100" dir="2700000" algn="tl">
                  <a:srgbClr val="DDDDDD"/>
                </a:outerShdw>
              </a:effectLst>
              <a:latin typeface="Tahoma" charset="0"/>
              <a:ea typeface="Tahoma"/>
            </a:endParaRPr>
          </a:p>
          <a:p>
            <a:pPr>
              <a:defRPr/>
            </a:pPr>
            <a:endParaRPr lang="en-US" dirty="0">
              <a:effectLst>
                <a:outerShdw blurRad="38100" dist="38100" dir="2700000" algn="tl">
                  <a:srgbClr val="DDDDDD"/>
                </a:outerShdw>
              </a:effectLst>
              <a:latin typeface="Tahoma" charset="0"/>
              <a:ea typeface="Tahoma"/>
            </a:endParaRPr>
          </a:p>
        </p:txBody>
      </p:sp>
    </p:spTree>
    <p:extLst>
      <p:ext uri="{BB962C8B-B14F-4D97-AF65-F5344CB8AC3E}">
        <p14:creationId xmlns:p14="http://schemas.microsoft.com/office/powerpoint/2010/main" val="186444044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dissolve">
                                      <p:cBhvr>
                                        <p:cTn id="7" dur="500"/>
                                        <p:tgtEl>
                                          <p:spTgt spid="13315">
                                            <p:txEl>
                                              <p:pRg st="1" end="1"/>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315">
                                            <p:txEl>
                                              <p:pRg st="2" end="2"/>
                                            </p:txEl>
                                          </p:spTgt>
                                        </p:tgtEl>
                                        <p:attrNameLst>
                                          <p:attrName>style.visibility</p:attrName>
                                        </p:attrNameLst>
                                      </p:cBhvr>
                                      <p:to>
                                        <p:strVal val="visible"/>
                                      </p:to>
                                    </p:set>
                                    <p:animEffect transition="in" filter="dissolve">
                                      <p:cBhvr>
                                        <p:cTn id="10" dur="500"/>
                                        <p:tgtEl>
                                          <p:spTgt spid="1331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animEffect transition="in" filter="dissolve">
                                      <p:cBhvr>
                                        <p:cTn id="15" dur="500"/>
                                        <p:tgtEl>
                                          <p:spTgt spid="13315">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315">
                                            <p:txEl>
                                              <p:pRg st="4" end="4"/>
                                            </p:txEl>
                                          </p:spTgt>
                                        </p:tgtEl>
                                        <p:attrNameLst>
                                          <p:attrName>style.visibility</p:attrName>
                                        </p:attrNameLst>
                                      </p:cBhvr>
                                      <p:to>
                                        <p:strVal val="visible"/>
                                      </p:to>
                                    </p:set>
                                    <p:animEffect transition="in" filter="dissolve">
                                      <p:cBhvr>
                                        <p:cTn id="18" dur="500"/>
                                        <p:tgtEl>
                                          <p:spTgt spid="13315">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315">
                                            <p:txEl>
                                              <p:pRg st="5" end="5"/>
                                            </p:txEl>
                                          </p:spTgt>
                                        </p:tgtEl>
                                        <p:attrNameLst>
                                          <p:attrName>style.visibility</p:attrName>
                                        </p:attrNameLst>
                                      </p:cBhvr>
                                      <p:to>
                                        <p:strVal val="visible"/>
                                      </p:to>
                                    </p:set>
                                    <p:animEffect transition="in" filter="dissolve">
                                      <p:cBhvr>
                                        <p:cTn id="23" dur="500"/>
                                        <p:tgtEl>
                                          <p:spTgt spid="13315">
                                            <p:txEl>
                                              <p:pRg st="5" end="5"/>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315">
                                            <p:txEl>
                                              <p:pRg st="6" end="6"/>
                                            </p:txEl>
                                          </p:spTgt>
                                        </p:tgtEl>
                                        <p:attrNameLst>
                                          <p:attrName>style.visibility</p:attrName>
                                        </p:attrNameLst>
                                      </p:cBhvr>
                                      <p:to>
                                        <p:strVal val="visible"/>
                                      </p:to>
                                    </p:set>
                                    <p:animEffect transition="in" filter="dissolve">
                                      <p:cBhvr>
                                        <p:cTn id="26" dur="500"/>
                                        <p:tgtEl>
                                          <p:spTgt spid="13315">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3315">
                                            <p:txEl>
                                              <p:pRg st="7" end="7"/>
                                            </p:txEl>
                                          </p:spTgt>
                                        </p:tgtEl>
                                        <p:attrNameLst>
                                          <p:attrName>style.visibility</p:attrName>
                                        </p:attrNameLst>
                                      </p:cBhvr>
                                      <p:to>
                                        <p:strVal val="visible"/>
                                      </p:to>
                                    </p:set>
                                    <p:animEffect transition="in" filter="dissolve">
                                      <p:cBhvr>
                                        <p:cTn id="31" dur="500"/>
                                        <p:tgtEl>
                                          <p:spTgt spid="13315">
                                            <p:txEl>
                                              <p:pRg st="7" end="7"/>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315">
                                            <p:txEl>
                                              <p:pRg st="8" end="8"/>
                                            </p:txEl>
                                          </p:spTgt>
                                        </p:tgtEl>
                                        <p:attrNameLst>
                                          <p:attrName>style.visibility</p:attrName>
                                        </p:attrNameLst>
                                      </p:cBhvr>
                                      <p:to>
                                        <p:strVal val="visible"/>
                                      </p:to>
                                    </p:set>
                                    <p:animEffect transition="in" filter="dissolve">
                                      <p:cBhvr>
                                        <p:cTn id="34" dur="500"/>
                                        <p:tgtEl>
                                          <p:spTgt spid="13315">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3315">
                                            <p:txEl>
                                              <p:pRg st="9" end="9"/>
                                            </p:txEl>
                                          </p:spTgt>
                                        </p:tgtEl>
                                        <p:attrNameLst>
                                          <p:attrName>style.visibility</p:attrName>
                                        </p:attrNameLst>
                                      </p:cBhvr>
                                      <p:to>
                                        <p:strVal val="visible"/>
                                      </p:to>
                                    </p:set>
                                    <p:animEffect transition="in" filter="dissolve">
                                      <p:cBhvr>
                                        <p:cTn id="39" dur="500"/>
                                        <p:tgtEl>
                                          <p:spTgt spid="13315">
                                            <p:txEl>
                                              <p:pRg st="9" end="9"/>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315">
                                            <p:txEl>
                                              <p:pRg st="10" end="10"/>
                                            </p:txEl>
                                          </p:spTgt>
                                        </p:tgtEl>
                                        <p:attrNameLst>
                                          <p:attrName>style.visibility</p:attrName>
                                        </p:attrNameLst>
                                      </p:cBhvr>
                                      <p:to>
                                        <p:strVal val="visible"/>
                                      </p:to>
                                    </p:set>
                                    <p:animEffect transition="in" filter="dissolve">
                                      <p:cBhvr>
                                        <p:cTn id="42" dur="500"/>
                                        <p:tgtEl>
                                          <p:spTgt spid="133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4F4AFD1-2598-8948-9687-BF995AEFD433}"/>
              </a:ext>
            </a:extLst>
          </p:cNvPr>
          <p:cNvSpPr>
            <a:spLocks noGrp="1" noChangeArrowheads="1"/>
          </p:cNvSpPr>
          <p:nvPr>
            <p:ph type="title"/>
          </p:nvPr>
        </p:nvSpPr>
        <p:spPr/>
        <p:txBody>
          <a:bodyPr/>
          <a:lstStyle/>
          <a:p>
            <a:r>
              <a:rPr lang="en-US" altLang="en-US">
                <a:ea typeface="ＭＳ Ｐゴシック" panose="020B0600070205080204" pitchFamily="34" charset="-128"/>
                <a:sym typeface="Symbol" pitchFamily="2" charset="2"/>
              </a:rPr>
              <a:t>Recap:  MIPS</a:t>
            </a:r>
            <a:r>
              <a:rPr lang="en-US" altLang="en-US">
                <a:ea typeface="ＭＳ Ｐゴシック" panose="020B0600070205080204" pitchFamily="34" charset="-128"/>
              </a:rPr>
              <a:t> Instruction Formats</a:t>
            </a:r>
          </a:p>
        </p:txBody>
      </p:sp>
      <p:sp>
        <p:nvSpPr>
          <p:cNvPr id="169" name="Content Placeholder 168">
            <a:extLst>
              <a:ext uri="{FF2B5EF4-FFF2-40B4-BE49-F238E27FC236}">
                <a16:creationId xmlns:a16="http://schemas.microsoft.com/office/drawing/2014/main" id="{884E6A64-2944-874C-839F-1FED68C62E2D}"/>
              </a:ext>
            </a:extLst>
          </p:cNvPr>
          <p:cNvSpPr>
            <a:spLocks noGrp="1"/>
          </p:cNvSpPr>
          <p:nvPr>
            <p:ph idx="1"/>
          </p:nvPr>
        </p:nvSpPr>
        <p:spPr/>
        <p:txBody>
          <a:bodyPr/>
          <a:lstStyle/>
          <a:p>
            <a:r>
              <a:rPr lang="en-US" altLang="en-US" sz="2000">
                <a:ea typeface="ＭＳ Ｐゴシック" panose="020B0600070205080204" pitchFamily="34" charset="-128"/>
              </a:rPr>
              <a:t>All MIPS instructions fit into a single 32-bit word</a:t>
            </a:r>
          </a:p>
          <a:p>
            <a:r>
              <a:rPr lang="en-US" altLang="en-US" sz="2000">
                <a:ea typeface="ＭＳ Ｐゴシック" panose="020B0600070205080204" pitchFamily="34" charset="-128"/>
              </a:rPr>
              <a:t>Every instruction includes various </a:t>
            </a:r>
            <a:r>
              <a:rPr lang="ja-JP" altLang="en-US" sz="2000">
                <a:ea typeface="ＭＳ Ｐゴシック" panose="020B0600070205080204" pitchFamily="34" charset="-128"/>
              </a:rPr>
              <a:t>“</a:t>
            </a:r>
            <a:r>
              <a:rPr lang="en-US" altLang="ja-JP" sz="2000">
                <a:ea typeface="ＭＳ Ｐゴシック" panose="020B0600070205080204" pitchFamily="34" charset="-128"/>
              </a:rPr>
              <a:t>fields</a:t>
            </a:r>
            <a:r>
              <a:rPr lang="ja-JP" altLang="en-US" sz="2000">
                <a:ea typeface="ＭＳ Ｐゴシック" panose="020B0600070205080204" pitchFamily="34" charset="-128"/>
              </a:rPr>
              <a:t>”</a:t>
            </a:r>
            <a:r>
              <a:rPr lang="en-US" altLang="ja-JP" sz="2000">
                <a:ea typeface="ＭＳ Ｐゴシック" panose="020B0600070205080204" pitchFamily="34" charset="-128"/>
              </a:rPr>
              <a:t>:</a:t>
            </a:r>
          </a:p>
          <a:p>
            <a:pPr lvl="1"/>
            <a:r>
              <a:rPr lang="en-US" altLang="en-US" sz="1800">
                <a:ea typeface="ＭＳ Ｐゴシック" panose="020B0600070205080204" pitchFamily="34" charset="-128"/>
              </a:rPr>
              <a:t>a 6-bit operation or </a:t>
            </a:r>
            <a:r>
              <a:rPr lang="ja-JP" altLang="en-US" sz="1800">
                <a:ea typeface="ＭＳ Ｐゴシック" panose="020B0600070205080204" pitchFamily="34" charset="-128"/>
              </a:rPr>
              <a:t>“</a:t>
            </a:r>
            <a:r>
              <a:rPr lang="en-US" altLang="ja-JP" sz="1800">
                <a:ea typeface="ＭＳ Ｐゴシック" panose="020B0600070205080204" pitchFamily="34" charset="-128"/>
              </a:rPr>
              <a:t>OPCODE</a:t>
            </a:r>
            <a:r>
              <a:rPr lang="ja-JP" altLang="en-US" sz="1800">
                <a:ea typeface="ＭＳ Ｐゴシック" panose="020B0600070205080204" pitchFamily="34" charset="-128"/>
              </a:rPr>
              <a:t>”</a:t>
            </a:r>
            <a:endParaRPr lang="en-US" altLang="ja-JP" sz="1800">
              <a:ea typeface="ＭＳ Ｐゴシック" panose="020B0600070205080204" pitchFamily="34" charset="-128"/>
            </a:endParaRPr>
          </a:p>
          <a:p>
            <a:pPr lvl="2"/>
            <a:r>
              <a:rPr lang="en-US" altLang="en-US" sz="1600">
                <a:ea typeface="ＭＳ Ｐゴシック" panose="020B0600070205080204" pitchFamily="34" charset="-128"/>
              </a:rPr>
              <a:t>specifies which operation to execute (fewer than 64)</a:t>
            </a:r>
          </a:p>
          <a:p>
            <a:pPr lvl="1"/>
            <a:r>
              <a:rPr lang="en-US" altLang="en-US" sz="1800">
                <a:ea typeface="ＭＳ Ｐゴシック" panose="020B0600070205080204" pitchFamily="34" charset="-128"/>
              </a:rPr>
              <a:t>up to three 5-bit OPERAND fields</a:t>
            </a:r>
          </a:p>
          <a:p>
            <a:pPr lvl="2"/>
            <a:r>
              <a:rPr lang="en-US" altLang="en-US" sz="1600">
                <a:ea typeface="ＭＳ Ｐゴシック" panose="020B0600070205080204" pitchFamily="34" charset="-128"/>
              </a:rPr>
              <a:t>each specifies a register (one of 32) as source/destination</a:t>
            </a:r>
          </a:p>
          <a:p>
            <a:pPr lvl="1"/>
            <a:r>
              <a:rPr lang="en-US" altLang="en-US" sz="1800">
                <a:ea typeface="ＭＳ Ｐゴシック" panose="020B0600070205080204" pitchFamily="34" charset="-128"/>
              </a:rPr>
              <a:t>embedded constants</a:t>
            </a:r>
          </a:p>
          <a:p>
            <a:pPr lvl="2"/>
            <a:r>
              <a:rPr lang="en-US" altLang="en-US" sz="1600">
                <a:ea typeface="ＭＳ Ｐゴシック" panose="020B0600070205080204" pitchFamily="34" charset="-128"/>
              </a:rPr>
              <a:t>also called “literals” or “</a:t>
            </a:r>
            <a:r>
              <a:rPr lang="en-US" altLang="ja-JP" sz="1600">
                <a:ea typeface="ＭＳ Ｐゴシック" panose="020B0600070205080204" pitchFamily="34" charset="-128"/>
              </a:rPr>
              <a:t>immediates</a:t>
            </a:r>
            <a:r>
              <a:rPr lang="en-US" altLang="en-US" sz="1600">
                <a:ea typeface="ＭＳ Ｐゴシック" panose="020B0600070205080204" pitchFamily="34" charset="-128"/>
              </a:rPr>
              <a:t>”</a:t>
            </a:r>
            <a:endParaRPr lang="en-US" altLang="ja-JP" sz="1600">
              <a:ea typeface="ＭＳ Ｐゴシック" panose="020B0600070205080204" pitchFamily="34" charset="-128"/>
            </a:endParaRPr>
          </a:p>
          <a:p>
            <a:pPr lvl="2"/>
            <a:r>
              <a:rPr lang="en-US" altLang="en-US" sz="1600">
                <a:ea typeface="ＭＳ Ｐゴシック" panose="020B0600070205080204" pitchFamily="34" charset="-128"/>
              </a:rPr>
              <a:t>16-bits, 5-bits or 26-bits long</a:t>
            </a:r>
          </a:p>
          <a:p>
            <a:pPr lvl="2"/>
            <a:r>
              <a:rPr lang="en-US" altLang="en-US" sz="1600">
                <a:ea typeface="ＭＳ Ｐゴシック" panose="020B0600070205080204" pitchFamily="34" charset="-128"/>
              </a:rPr>
              <a:t>sometimes treated as signed values, sometimes unsigned</a:t>
            </a:r>
          </a:p>
          <a:p>
            <a:r>
              <a:rPr lang="en-US" altLang="en-US" sz="2000">
                <a:ea typeface="ＭＳ Ｐゴシック" panose="020B0600070205080204" pitchFamily="34" charset="-128"/>
              </a:rPr>
              <a:t>There are three basic instruction formats:</a:t>
            </a:r>
          </a:p>
          <a:p>
            <a:endParaRPr lang="en-US" altLang="en-US" sz="2000">
              <a:ea typeface="ＭＳ Ｐゴシック" panose="020B0600070205080204" pitchFamily="34" charset="-128"/>
            </a:endParaRPr>
          </a:p>
        </p:txBody>
      </p:sp>
      <p:sp>
        <p:nvSpPr>
          <p:cNvPr id="1143" name="Text Box 119">
            <a:extLst>
              <a:ext uri="{FF2B5EF4-FFF2-40B4-BE49-F238E27FC236}">
                <a16:creationId xmlns:a16="http://schemas.microsoft.com/office/drawing/2014/main" id="{FCF483A7-5F77-2C46-8267-E3194DD81A1E}"/>
              </a:ext>
            </a:extLst>
          </p:cNvPr>
          <p:cNvSpPr txBox="1">
            <a:spLocks noChangeArrowheads="1"/>
          </p:cNvSpPr>
          <p:nvPr/>
        </p:nvSpPr>
        <p:spPr bwMode="auto">
          <a:xfrm>
            <a:off x="152400" y="4648200"/>
            <a:ext cx="358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spcBef>
                <a:spcPct val="50000"/>
              </a:spcBef>
              <a:buFontTx/>
              <a:buChar char="•"/>
            </a:pPr>
            <a:r>
              <a:rPr lang="en-US" altLang="en-US" sz="1800" b="0">
                <a:solidFill>
                  <a:srgbClr val="CC0000"/>
                </a:solidFill>
                <a:latin typeface="Tahoma" panose="020B0604030504040204" pitchFamily="34" charset="0"/>
              </a:rPr>
              <a:t>R-type</a:t>
            </a:r>
            <a:r>
              <a:rPr lang="en-US" altLang="en-US" sz="1800" b="0">
                <a:latin typeface="Tahoma" panose="020B0604030504040204" pitchFamily="34" charset="0"/>
              </a:rPr>
              <a:t>, 3 register operands (2 sources, destination)</a:t>
            </a:r>
          </a:p>
        </p:txBody>
      </p:sp>
      <p:sp>
        <p:nvSpPr>
          <p:cNvPr id="1144" name="Text Box 120">
            <a:extLst>
              <a:ext uri="{FF2B5EF4-FFF2-40B4-BE49-F238E27FC236}">
                <a16:creationId xmlns:a16="http://schemas.microsoft.com/office/drawing/2014/main" id="{C6E96CC3-BED7-1941-9F4F-8A508D456FA3}"/>
              </a:ext>
            </a:extLst>
          </p:cNvPr>
          <p:cNvSpPr txBox="1">
            <a:spLocks noChangeArrowheads="1"/>
          </p:cNvSpPr>
          <p:nvPr/>
        </p:nvSpPr>
        <p:spPr bwMode="auto">
          <a:xfrm>
            <a:off x="152400" y="5219700"/>
            <a:ext cx="358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spcBef>
                <a:spcPct val="50000"/>
              </a:spcBef>
              <a:buFontTx/>
              <a:buChar char="•"/>
            </a:pPr>
            <a:r>
              <a:rPr lang="en-US" altLang="en-US" sz="1800" b="0">
                <a:solidFill>
                  <a:srgbClr val="CC0000"/>
                </a:solidFill>
                <a:latin typeface="Tahoma" panose="020B0604030504040204" pitchFamily="34" charset="0"/>
              </a:rPr>
              <a:t>I-type</a:t>
            </a:r>
            <a:r>
              <a:rPr lang="en-US" altLang="en-US" sz="1800" b="0">
                <a:latin typeface="Tahoma" panose="020B0604030504040204" pitchFamily="34" charset="0"/>
              </a:rPr>
              <a:t>, 2 register operands, 16-bit constant</a:t>
            </a:r>
          </a:p>
        </p:txBody>
      </p:sp>
      <p:grpSp>
        <p:nvGrpSpPr>
          <p:cNvPr id="2" name="Group 121">
            <a:extLst>
              <a:ext uri="{FF2B5EF4-FFF2-40B4-BE49-F238E27FC236}">
                <a16:creationId xmlns:a16="http://schemas.microsoft.com/office/drawing/2014/main" id="{AC1DA049-1406-B14A-9415-3B0FBC52E3DA}"/>
              </a:ext>
            </a:extLst>
          </p:cNvPr>
          <p:cNvGrpSpPr>
            <a:grpSpLocks/>
          </p:cNvGrpSpPr>
          <p:nvPr/>
        </p:nvGrpSpPr>
        <p:grpSpPr bwMode="auto">
          <a:xfrm>
            <a:off x="3733800" y="4664075"/>
            <a:ext cx="5181600" cy="609600"/>
            <a:chOff x="1632" y="1872"/>
            <a:chExt cx="3264" cy="384"/>
          </a:xfrm>
        </p:grpSpPr>
        <p:sp>
          <p:nvSpPr>
            <p:cNvPr id="20571" name="Rectangle 122">
              <a:extLst>
                <a:ext uri="{FF2B5EF4-FFF2-40B4-BE49-F238E27FC236}">
                  <a16:creationId xmlns:a16="http://schemas.microsoft.com/office/drawing/2014/main" id="{B888E8AC-B31E-7944-A1DE-305555D8E393}"/>
                </a:ext>
              </a:extLst>
            </p:cNvPr>
            <p:cNvSpPr>
              <a:spLocks noChangeArrowheads="1"/>
            </p:cNvSpPr>
            <p:nvPr/>
          </p:nvSpPr>
          <p:spPr bwMode="auto">
            <a:xfrm>
              <a:off x="1632" y="1872"/>
              <a:ext cx="32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a:latin typeface="Tahoma" panose="020B0604030504040204" pitchFamily="34" charset="0"/>
              </a:endParaRPr>
            </a:p>
          </p:txBody>
        </p:sp>
        <p:grpSp>
          <p:nvGrpSpPr>
            <p:cNvPr id="20572" name="Group 123">
              <a:extLst>
                <a:ext uri="{FF2B5EF4-FFF2-40B4-BE49-F238E27FC236}">
                  <a16:creationId xmlns:a16="http://schemas.microsoft.com/office/drawing/2014/main" id="{E08EEE3B-1C53-EB4A-9C4B-AFCAE200AF7D}"/>
                </a:ext>
              </a:extLst>
            </p:cNvPr>
            <p:cNvGrpSpPr>
              <a:grpSpLocks/>
            </p:cNvGrpSpPr>
            <p:nvPr/>
          </p:nvGrpSpPr>
          <p:grpSpPr bwMode="auto">
            <a:xfrm>
              <a:off x="1728" y="1968"/>
              <a:ext cx="3072" cy="192"/>
              <a:chOff x="576" y="3984"/>
              <a:chExt cx="3072" cy="192"/>
            </a:xfrm>
          </p:grpSpPr>
          <p:grpSp>
            <p:nvGrpSpPr>
              <p:cNvPr id="20578" name="Group 124">
                <a:extLst>
                  <a:ext uri="{FF2B5EF4-FFF2-40B4-BE49-F238E27FC236}">
                    <a16:creationId xmlns:a16="http://schemas.microsoft.com/office/drawing/2014/main" id="{96842ED7-A8DB-754A-ACF1-961DCB51C532}"/>
                  </a:ext>
                </a:extLst>
              </p:cNvPr>
              <p:cNvGrpSpPr>
                <a:grpSpLocks/>
              </p:cNvGrpSpPr>
              <p:nvPr/>
            </p:nvGrpSpPr>
            <p:grpSpPr bwMode="auto">
              <a:xfrm>
                <a:off x="576" y="3984"/>
                <a:ext cx="3072" cy="192"/>
                <a:chOff x="1728" y="288"/>
                <a:chExt cx="3072" cy="192"/>
              </a:xfrm>
            </p:grpSpPr>
            <p:grpSp>
              <p:nvGrpSpPr>
                <p:cNvPr id="20583" name="Group 125">
                  <a:extLst>
                    <a:ext uri="{FF2B5EF4-FFF2-40B4-BE49-F238E27FC236}">
                      <a16:creationId xmlns:a16="http://schemas.microsoft.com/office/drawing/2014/main" id="{7EC39350-05F2-C044-A763-D66E262CC576}"/>
                    </a:ext>
                  </a:extLst>
                </p:cNvPr>
                <p:cNvGrpSpPr>
                  <a:grpSpLocks/>
                </p:cNvGrpSpPr>
                <p:nvPr/>
              </p:nvGrpSpPr>
              <p:grpSpPr bwMode="auto">
                <a:xfrm>
                  <a:off x="1824" y="432"/>
                  <a:ext cx="2880" cy="48"/>
                  <a:chOff x="1968" y="1776"/>
                  <a:chExt cx="2880" cy="192"/>
                </a:xfrm>
              </p:grpSpPr>
              <p:sp>
                <p:nvSpPr>
                  <p:cNvPr id="20585" name="Line 126">
                    <a:extLst>
                      <a:ext uri="{FF2B5EF4-FFF2-40B4-BE49-F238E27FC236}">
                        <a16:creationId xmlns:a16="http://schemas.microsoft.com/office/drawing/2014/main" id="{9252B0E5-3647-834E-B2FD-7F54C65DAC14}"/>
                      </a:ext>
                    </a:extLst>
                  </p:cNvPr>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86" name="Line 127">
                    <a:extLst>
                      <a:ext uri="{FF2B5EF4-FFF2-40B4-BE49-F238E27FC236}">
                        <a16:creationId xmlns:a16="http://schemas.microsoft.com/office/drawing/2014/main" id="{8A700737-7069-2C49-80FB-B0FE149AAF73}"/>
                      </a:ext>
                    </a:extLst>
                  </p:cNvPr>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87" name="Line 128">
                    <a:extLst>
                      <a:ext uri="{FF2B5EF4-FFF2-40B4-BE49-F238E27FC236}">
                        <a16:creationId xmlns:a16="http://schemas.microsoft.com/office/drawing/2014/main" id="{6CB11C34-BDDB-A743-8FED-B854825E724B}"/>
                      </a:ext>
                    </a:extLst>
                  </p:cNvPr>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88" name="Line 129">
                    <a:extLst>
                      <a:ext uri="{FF2B5EF4-FFF2-40B4-BE49-F238E27FC236}">
                        <a16:creationId xmlns:a16="http://schemas.microsoft.com/office/drawing/2014/main" id="{671BC0A1-7529-064B-9804-166A4E2AA4D9}"/>
                      </a:ext>
                    </a:extLst>
                  </p:cNvPr>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89" name="Line 130">
                    <a:extLst>
                      <a:ext uri="{FF2B5EF4-FFF2-40B4-BE49-F238E27FC236}">
                        <a16:creationId xmlns:a16="http://schemas.microsoft.com/office/drawing/2014/main" id="{D5B68169-1012-7D46-BD57-2A55C505F94F}"/>
                      </a:ext>
                    </a:extLst>
                  </p:cNvPr>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90" name="Line 131">
                    <a:extLst>
                      <a:ext uri="{FF2B5EF4-FFF2-40B4-BE49-F238E27FC236}">
                        <a16:creationId xmlns:a16="http://schemas.microsoft.com/office/drawing/2014/main" id="{8EC36EDF-92D4-E144-8D88-E88F4FFD5C37}"/>
                      </a:ext>
                    </a:extLst>
                  </p:cNvPr>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91" name="Line 132">
                    <a:extLst>
                      <a:ext uri="{FF2B5EF4-FFF2-40B4-BE49-F238E27FC236}">
                        <a16:creationId xmlns:a16="http://schemas.microsoft.com/office/drawing/2014/main" id="{9A02DD36-F68B-014E-95FF-5E0F09DE5B0C}"/>
                      </a:ext>
                    </a:extLst>
                  </p:cNvPr>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92" name="Line 133">
                    <a:extLst>
                      <a:ext uri="{FF2B5EF4-FFF2-40B4-BE49-F238E27FC236}">
                        <a16:creationId xmlns:a16="http://schemas.microsoft.com/office/drawing/2014/main" id="{942D7DF8-31C1-6A48-9AD7-2D620C129A1F}"/>
                      </a:ext>
                    </a:extLst>
                  </p:cNvPr>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93" name="Line 134">
                    <a:extLst>
                      <a:ext uri="{FF2B5EF4-FFF2-40B4-BE49-F238E27FC236}">
                        <a16:creationId xmlns:a16="http://schemas.microsoft.com/office/drawing/2014/main" id="{C552DC08-A369-EE4F-9512-41805DFD7995}"/>
                      </a:ext>
                    </a:extLst>
                  </p:cNvPr>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94" name="Line 135">
                    <a:extLst>
                      <a:ext uri="{FF2B5EF4-FFF2-40B4-BE49-F238E27FC236}">
                        <a16:creationId xmlns:a16="http://schemas.microsoft.com/office/drawing/2014/main" id="{B0D424B4-6C08-7949-B697-D144667AD770}"/>
                      </a:ext>
                    </a:extLst>
                  </p:cNvPr>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95" name="Line 136">
                    <a:extLst>
                      <a:ext uri="{FF2B5EF4-FFF2-40B4-BE49-F238E27FC236}">
                        <a16:creationId xmlns:a16="http://schemas.microsoft.com/office/drawing/2014/main" id="{0A5D9C9C-A483-D044-BE4D-7B5D2E71FCBF}"/>
                      </a:ext>
                    </a:extLst>
                  </p:cNvPr>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96" name="Line 137">
                    <a:extLst>
                      <a:ext uri="{FF2B5EF4-FFF2-40B4-BE49-F238E27FC236}">
                        <a16:creationId xmlns:a16="http://schemas.microsoft.com/office/drawing/2014/main" id="{DFE3A41A-4932-F04C-9F13-98845E64F9C2}"/>
                      </a:ext>
                    </a:extLst>
                  </p:cNvPr>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97" name="Line 138">
                    <a:extLst>
                      <a:ext uri="{FF2B5EF4-FFF2-40B4-BE49-F238E27FC236}">
                        <a16:creationId xmlns:a16="http://schemas.microsoft.com/office/drawing/2014/main" id="{9F2A165A-F17E-B040-AAD0-53F65F9DB319}"/>
                      </a:ext>
                    </a:extLst>
                  </p:cNvPr>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98" name="Line 139">
                    <a:extLst>
                      <a:ext uri="{FF2B5EF4-FFF2-40B4-BE49-F238E27FC236}">
                        <a16:creationId xmlns:a16="http://schemas.microsoft.com/office/drawing/2014/main" id="{F1BC8415-C8B1-6E46-A195-DB93E71103CA}"/>
                      </a:ext>
                    </a:extLst>
                  </p:cNvPr>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99" name="Line 140">
                    <a:extLst>
                      <a:ext uri="{FF2B5EF4-FFF2-40B4-BE49-F238E27FC236}">
                        <a16:creationId xmlns:a16="http://schemas.microsoft.com/office/drawing/2014/main" id="{B3487740-DE07-9E48-B3D2-E9CB397270BC}"/>
                      </a:ext>
                    </a:extLst>
                  </p:cNvPr>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600" name="Line 141">
                    <a:extLst>
                      <a:ext uri="{FF2B5EF4-FFF2-40B4-BE49-F238E27FC236}">
                        <a16:creationId xmlns:a16="http://schemas.microsoft.com/office/drawing/2014/main" id="{7C02D50F-EDCE-334F-B061-17B147ACA798}"/>
                      </a:ext>
                    </a:extLst>
                  </p:cNvPr>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601" name="Line 142">
                    <a:extLst>
                      <a:ext uri="{FF2B5EF4-FFF2-40B4-BE49-F238E27FC236}">
                        <a16:creationId xmlns:a16="http://schemas.microsoft.com/office/drawing/2014/main" id="{CBDDE255-A61B-A644-A47D-E859C20931CA}"/>
                      </a:ext>
                    </a:extLst>
                  </p:cNvPr>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602" name="Line 143">
                    <a:extLst>
                      <a:ext uri="{FF2B5EF4-FFF2-40B4-BE49-F238E27FC236}">
                        <a16:creationId xmlns:a16="http://schemas.microsoft.com/office/drawing/2014/main" id="{185D2B76-C9A6-9B44-B8C7-B4B3A3295A96}"/>
                      </a:ext>
                    </a:extLst>
                  </p:cNvPr>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603" name="Line 144">
                    <a:extLst>
                      <a:ext uri="{FF2B5EF4-FFF2-40B4-BE49-F238E27FC236}">
                        <a16:creationId xmlns:a16="http://schemas.microsoft.com/office/drawing/2014/main" id="{9B1DCDE4-47D2-6640-BCA7-04D0B9CA56B1}"/>
                      </a:ext>
                    </a:extLst>
                  </p:cNvPr>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604" name="Line 145">
                    <a:extLst>
                      <a:ext uri="{FF2B5EF4-FFF2-40B4-BE49-F238E27FC236}">
                        <a16:creationId xmlns:a16="http://schemas.microsoft.com/office/drawing/2014/main" id="{6B0B8615-DED0-A144-AECA-0423C38927CC}"/>
                      </a:ext>
                    </a:extLst>
                  </p:cNvPr>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605" name="Line 146">
                    <a:extLst>
                      <a:ext uri="{FF2B5EF4-FFF2-40B4-BE49-F238E27FC236}">
                        <a16:creationId xmlns:a16="http://schemas.microsoft.com/office/drawing/2014/main" id="{1CFD47CB-2553-5642-96BD-BFD280DE6C54}"/>
                      </a:ext>
                    </a:extLst>
                  </p:cNvPr>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606" name="Line 147">
                    <a:extLst>
                      <a:ext uri="{FF2B5EF4-FFF2-40B4-BE49-F238E27FC236}">
                        <a16:creationId xmlns:a16="http://schemas.microsoft.com/office/drawing/2014/main" id="{406343F9-7B84-6241-BC11-D0DCEC4B2649}"/>
                      </a:ext>
                    </a:extLst>
                  </p:cNvPr>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607" name="Line 148">
                    <a:extLst>
                      <a:ext uri="{FF2B5EF4-FFF2-40B4-BE49-F238E27FC236}">
                        <a16:creationId xmlns:a16="http://schemas.microsoft.com/office/drawing/2014/main" id="{5B751E8B-9A88-A940-9839-318EFDAD567B}"/>
                      </a:ext>
                    </a:extLst>
                  </p:cNvPr>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608" name="Line 149">
                    <a:extLst>
                      <a:ext uri="{FF2B5EF4-FFF2-40B4-BE49-F238E27FC236}">
                        <a16:creationId xmlns:a16="http://schemas.microsoft.com/office/drawing/2014/main" id="{B339C439-9C49-E742-83AD-D724F7B57E24}"/>
                      </a:ext>
                    </a:extLst>
                  </p:cNvPr>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609" name="Line 150">
                    <a:extLst>
                      <a:ext uri="{FF2B5EF4-FFF2-40B4-BE49-F238E27FC236}">
                        <a16:creationId xmlns:a16="http://schemas.microsoft.com/office/drawing/2014/main" id="{1C3B3B79-141B-0040-AB51-28A9A7611079}"/>
                      </a:ext>
                    </a:extLst>
                  </p:cNvPr>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610" name="Line 151">
                    <a:extLst>
                      <a:ext uri="{FF2B5EF4-FFF2-40B4-BE49-F238E27FC236}">
                        <a16:creationId xmlns:a16="http://schemas.microsoft.com/office/drawing/2014/main" id="{1CEFE638-72E1-8D42-83AA-E8D3A10B40F7}"/>
                      </a:ext>
                    </a:extLst>
                  </p:cNvPr>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611" name="Line 152">
                    <a:extLst>
                      <a:ext uri="{FF2B5EF4-FFF2-40B4-BE49-F238E27FC236}">
                        <a16:creationId xmlns:a16="http://schemas.microsoft.com/office/drawing/2014/main" id="{80FD7743-990E-4044-9499-83C309FB5176}"/>
                      </a:ext>
                    </a:extLst>
                  </p:cNvPr>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612" name="Line 153">
                    <a:extLst>
                      <a:ext uri="{FF2B5EF4-FFF2-40B4-BE49-F238E27FC236}">
                        <a16:creationId xmlns:a16="http://schemas.microsoft.com/office/drawing/2014/main" id="{CABF8D9C-CA95-054F-BDA2-BC6E40F67B74}"/>
                      </a:ext>
                    </a:extLst>
                  </p:cNvPr>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613" name="Line 154">
                    <a:extLst>
                      <a:ext uri="{FF2B5EF4-FFF2-40B4-BE49-F238E27FC236}">
                        <a16:creationId xmlns:a16="http://schemas.microsoft.com/office/drawing/2014/main" id="{EA20DEC3-6DD1-D646-ABA7-581D0EFF55DD}"/>
                      </a:ext>
                    </a:extLst>
                  </p:cNvPr>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614" name="Line 155">
                    <a:extLst>
                      <a:ext uri="{FF2B5EF4-FFF2-40B4-BE49-F238E27FC236}">
                        <a16:creationId xmlns:a16="http://schemas.microsoft.com/office/drawing/2014/main" id="{39F0DFEB-0BBF-EC49-9EC3-2DF2A73EB9BF}"/>
                      </a:ext>
                    </a:extLst>
                  </p:cNvPr>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615" name="Line 156">
                    <a:extLst>
                      <a:ext uri="{FF2B5EF4-FFF2-40B4-BE49-F238E27FC236}">
                        <a16:creationId xmlns:a16="http://schemas.microsoft.com/office/drawing/2014/main" id="{ECCAE4B2-6351-9248-B0DB-74908E3BE03F}"/>
                      </a:ext>
                    </a:extLst>
                  </p:cNvPr>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584" name="Rectangle 157">
                  <a:extLst>
                    <a:ext uri="{FF2B5EF4-FFF2-40B4-BE49-F238E27FC236}">
                      <a16:creationId xmlns:a16="http://schemas.microsoft.com/office/drawing/2014/main" id="{1025E6EB-B1A3-0246-BC56-6246731CC4AA}"/>
                    </a:ext>
                  </a:extLst>
                </p:cNvPr>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a:latin typeface="Tahoma" panose="020B0604030504040204" pitchFamily="34" charset="0"/>
                  </a:endParaRPr>
                </a:p>
              </p:txBody>
            </p:sp>
          </p:grpSp>
          <p:sp>
            <p:nvSpPr>
              <p:cNvPr id="20579" name="Line 158">
                <a:extLst>
                  <a:ext uri="{FF2B5EF4-FFF2-40B4-BE49-F238E27FC236}">
                    <a16:creationId xmlns:a16="http://schemas.microsoft.com/office/drawing/2014/main" id="{1D4ABCF9-FFE3-1041-BF63-8C461439F57B}"/>
                  </a:ext>
                </a:extLst>
              </p:cNvPr>
              <p:cNvSpPr>
                <a:spLocks noChangeShapeType="1"/>
              </p:cNvSpPr>
              <p:nvPr/>
            </p:nvSpPr>
            <p:spPr bwMode="auto">
              <a:xfrm>
                <a:off x="1152" y="398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0" name="Line 159">
                <a:extLst>
                  <a:ext uri="{FF2B5EF4-FFF2-40B4-BE49-F238E27FC236}">
                    <a16:creationId xmlns:a16="http://schemas.microsoft.com/office/drawing/2014/main" id="{6793E45A-27E0-D24D-A100-AA030A6B9150}"/>
                  </a:ext>
                </a:extLst>
              </p:cNvPr>
              <p:cNvSpPr>
                <a:spLocks noChangeShapeType="1"/>
              </p:cNvSpPr>
              <p:nvPr/>
            </p:nvSpPr>
            <p:spPr bwMode="auto">
              <a:xfrm>
                <a:off x="1632" y="398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1" name="Line 160">
                <a:extLst>
                  <a:ext uri="{FF2B5EF4-FFF2-40B4-BE49-F238E27FC236}">
                    <a16:creationId xmlns:a16="http://schemas.microsoft.com/office/drawing/2014/main" id="{8D790799-89BE-4249-929A-36791A8125A5}"/>
                  </a:ext>
                </a:extLst>
              </p:cNvPr>
              <p:cNvSpPr>
                <a:spLocks noChangeShapeType="1"/>
              </p:cNvSpPr>
              <p:nvPr/>
            </p:nvSpPr>
            <p:spPr bwMode="auto">
              <a:xfrm>
                <a:off x="2112" y="398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2" name="Line 161">
                <a:extLst>
                  <a:ext uri="{FF2B5EF4-FFF2-40B4-BE49-F238E27FC236}">
                    <a16:creationId xmlns:a16="http://schemas.microsoft.com/office/drawing/2014/main" id="{BC9524B2-857E-9F4A-9221-02C96708F908}"/>
                  </a:ext>
                </a:extLst>
              </p:cNvPr>
              <p:cNvSpPr>
                <a:spLocks noChangeShapeType="1"/>
              </p:cNvSpPr>
              <p:nvPr/>
            </p:nvSpPr>
            <p:spPr bwMode="auto">
              <a:xfrm>
                <a:off x="2592" y="398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573" name="Text Box 162">
              <a:extLst>
                <a:ext uri="{FF2B5EF4-FFF2-40B4-BE49-F238E27FC236}">
                  <a16:creationId xmlns:a16="http://schemas.microsoft.com/office/drawing/2014/main" id="{DD963189-D873-3E41-9F1C-CAB9B202549F}"/>
                </a:ext>
              </a:extLst>
            </p:cNvPr>
            <p:cNvSpPr txBox="1">
              <a:spLocks noChangeArrowheads="1"/>
            </p:cNvSpPr>
            <p:nvPr/>
          </p:nvSpPr>
          <p:spPr bwMode="auto">
            <a:xfrm>
              <a:off x="1870" y="1968"/>
              <a:ext cx="3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800">
                  <a:latin typeface="Tahoma" panose="020B0604030504040204" pitchFamily="34" charset="0"/>
                </a:rPr>
                <a:t>OP</a:t>
              </a:r>
            </a:p>
          </p:txBody>
        </p:sp>
        <p:sp>
          <p:nvSpPr>
            <p:cNvPr id="20574" name="Text Box 163">
              <a:extLst>
                <a:ext uri="{FF2B5EF4-FFF2-40B4-BE49-F238E27FC236}">
                  <a16:creationId xmlns:a16="http://schemas.microsoft.com/office/drawing/2014/main" id="{C073C75B-BC08-B349-8EA6-A02A776A7D23}"/>
                </a:ext>
              </a:extLst>
            </p:cNvPr>
            <p:cNvSpPr txBox="1">
              <a:spLocks noChangeArrowheads="1"/>
            </p:cNvSpPr>
            <p:nvPr/>
          </p:nvSpPr>
          <p:spPr bwMode="auto">
            <a:xfrm>
              <a:off x="2400" y="1920"/>
              <a:ext cx="2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r>
                <a:rPr lang="en-US" altLang="en-US" sz="2000">
                  <a:latin typeface="Tahoma" panose="020B0604030504040204" pitchFamily="34" charset="0"/>
                </a:rPr>
                <a:t>r</a:t>
              </a:r>
              <a:r>
                <a:rPr lang="en-US" altLang="en-US" sz="2000" baseline="-25000">
                  <a:latin typeface="Tahoma" panose="020B0604030504040204" pitchFamily="34" charset="0"/>
                </a:rPr>
                <a:t>s</a:t>
              </a:r>
            </a:p>
          </p:txBody>
        </p:sp>
        <p:sp>
          <p:nvSpPr>
            <p:cNvPr id="20575" name="Text Box 164">
              <a:extLst>
                <a:ext uri="{FF2B5EF4-FFF2-40B4-BE49-F238E27FC236}">
                  <a16:creationId xmlns:a16="http://schemas.microsoft.com/office/drawing/2014/main" id="{C0998925-EE0A-6B4F-92A8-7635665C8F49}"/>
                </a:ext>
              </a:extLst>
            </p:cNvPr>
            <p:cNvSpPr txBox="1">
              <a:spLocks noChangeArrowheads="1"/>
            </p:cNvSpPr>
            <p:nvPr/>
          </p:nvSpPr>
          <p:spPr bwMode="auto">
            <a:xfrm>
              <a:off x="2832" y="192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2000">
                  <a:latin typeface="Tahoma" panose="020B0604030504040204" pitchFamily="34" charset="0"/>
                </a:rPr>
                <a:t>r</a:t>
              </a:r>
              <a:r>
                <a:rPr lang="en-US" altLang="en-US" sz="2000" baseline="-25000">
                  <a:latin typeface="Tahoma" panose="020B0604030504040204" pitchFamily="34" charset="0"/>
                </a:rPr>
                <a:t>t</a:t>
              </a:r>
            </a:p>
          </p:txBody>
        </p:sp>
        <p:sp>
          <p:nvSpPr>
            <p:cNvPr id="20576" name="Text Box 165">
              <a:extLst>
                <a:ext uri="{FF2B5EF4-FFF2-40B4-BE49-F238E27FC236}">
                  <a16:creationId xmlns:a16="http://schemas.microsoft.com/office/drawing/2014/main" id="{90FEB34F-8A6F-A946-A6DF-1018CB5888AC}"/>
                </a:ext>
              </a:extLst>
            </p:cNvPr>
            <p:cNvSpPr txBox="1">
              <a:spLocks noChangeArrowheads="1"/>
            </p:cNvSpPr>
            <p:nvPr/>
          </p:nvSpPr>
          <p:spPr bwMode="auto">
            <a:xfrm>
              <a:off x="3312" y="192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2000">
                  <a:latin typeface="Tahoma" panose="020B0604030504040204" pitchFamily="34" charset="0"/>
                </a:rPr>
                <a:t>r</a:t>
              </a:r>
              <a:r>
                <a:rPr lang="en-US" altLang="en-US" sz="2000" baseline="-25000">
                  <a:latin typeface="Tahoma" panose="020B0604030504040204" pitchFamily="34" charset="0"/>
                </a:rPr>
                <a:t>d</a:t>
              </a:r>
            </a:p>
          </p:txBody>
        </p:sp>
        <p:sp>
          <p:nvSpPr>
            <p:cNvPr id="20577" name="Text Box 166">
              <a:extLst>
                <a:ext uri="{FF2B5EF4-FFF2-40B4-BE49-F238E27FC236}">
                  <a16:creationId xmlns:a16="http://schemas.microsoft.com/office/drawing/2014/main" id="{1A7675AC-2B4C-DB40-AAFC-C17911A763D6}"/>
                </a:ext>
              </a:extLst>
            </p:cNvPr>
            <p:cNvSpPr txBox="1">
              <a:spLocks noChangeArrowheads="1"/>
            </p:cNvSpPr>
            <p:nvPr/>
          </p:nvSpPr>
          <p:spPr bwMode="auto">
            <a:xfrm>
              <a:off x="3744" y="1968"/>
              <a:ext cx="105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endParaRPr lang="en-US" altLang="en-US" sz="1600" i="1" baseline="-25000">
                <a:latin typeface="Tahoma" panose="020B0604030504040204" pitchFamily="34" charset="0"/>
              </a:endParaRPr>
            </a:p>
          </p:txBody>
        </p:sp>
      </p:grpSp>
      <p:grpSp>
        <p:nvGrpSpPr>
          <p:cNvPr id="6" name="Group 167">
            <a:extLst>
              <a:ext uri="{FF2B5EF4-FFF2-40B4-BE49-F238E27FC236}">
                <a16:creationId xmlns:a16="http://schemas.microsoft.com/office/drawing/2014/main" id="{98693B91-D175-DA47-B441-DA053BB3D224}"/>
              </a:ext>
            </a:extLst>
          </p:cNvPr>
          <p:cNvGrpSpPr>
            <a:grpSpLocks/>
          </p:cNvGrpSpPr>
          <p:nvPr/>
        </p:nvGrpSpPr>
        <p:grpSpPr bwMode="auto">
          <a:xfrm>
            <a:off x="3733800" y="5235575"/>
            <a:ext cx="5181600" cy="609600"/>
            <a:chOff x="1680" y="2352"/>
            <a:chExt cx="3264" cy="384"/>
          </a:xfrm>
        </p:grpSpPr>
        <p:grpSp>
          <p:nvGrpSpPr>
            <p:cNvPr id="20529" name="Group 168">
              <a:extLst>
                <a:ext uri="{FF2B5EF4-FFF2-40B4-BE49-F238E27FC236}">
                  <a16:creationId xmlns:a16="http://schemas.microsoft.com/office/drawing/2014/main" id="{DB3A5ED7-9739-DF4C-9A9F-0705BEA567CF}"/>
                </a:ext>
              </a:extLst>
            </p:cNvPr>
            <p:cNvGrpSpPr>
              <a:grpSpLocks/>
            </p:cNvGrpSpPr>
            <p:nvPr/>
          </p:nvGrpSpPr>
          <p:grpSpPr bwMode="auto">
            <a:xfrm>
              <a:off x="1776" y="2448"/>
              <a:ext cx="3072" cy="192"/>
              <a:chOff x="1728" y="288"/>
              <a:chExt cx="3072" cy="192"/>
            </a:xfrm>
          </p:grpSpPr>
          <p:grpSp>
            <p:nvGrpSpPr>
              <p:cNvPr id="20538" name="Group 169">
                <a:extLst>
                  <a:ext uri="{FF2B5EF4-FFF2-40B4-BE49-F238E27FC236}">
                    <a16:creationId xmlns:a16="http://schemas.microsoft.com/office/drawing/2014/main" id="{5E84E8AE-AB92-9C46-B240-EFD6BD85E222}"/>
                  </a:ext>
                </a:extLst>
              </p:cNvPr>
              <p:cNvGrpSpPr>
                <a:grpSpLocks/>
              </p:cNvGrpSpPr>
              <p:nvPr/>
            </p:nvGrpSpPr>
            <p:grpSpPr bwMode="auto">
              <a:xfrm>
                <a:off x="1824" y="432"/>
                <a:ext cx="2880" cy="48"/>
                <a:chOff x="1968" y="1776"/>
                <a:chExt cx="2880" cy="192"/>
              </a:xfrm>
            </p:grpSpPr>
            <p:sp>
              <p:nvSpPr>
                <p:cNvPr id="20540" name="Line 170">
                  <a:extLst>
                    <a:ext uri="{FF2B5EF4-FFF2-40B4-BE49-F238E27FC236}">
                      <a16:creationId xmlns:a16="http://schemas.microsoft.com/office/drawing/2014/main" id="{9D59F73A-38F0-B147-8CF1-8FB2C06AD5CC}"/>
                    </a:ext>
                  </a:extLst>
                </p:cNvPr>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41" name="Line 171">
                  <a:extLst>
                    <a:ext uri="{FF2B5EF4-FFF2-40B4-BE49-F238E27FC236}">
                      <a16:creationId xmlns:a16="http://schemas.microsoft.com/office/drawing/2014/main" id="{BCC31093-0C58-0C46-9E28-B79EACB8B1CC}"/>
                    </a:ext>
                  </a:extLst>
                </p:cNvPr>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42" name="Line 172">
                  <a:extLst>
                    <a:ext uri="{FF2B5EF4-FFF2-40B4-BE49-F238E27FC236}">
                      <a16:creationId xmlns:a16="http://schemas.microsoft.com/office/drawing/2014/main" id="{2AA94250-04B9-1F42-973C-B63E89E54E9A}"/>
                    </a:ext>
                  </a:extLst>
                </p:cNvPr>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43" name="Line 173">
                  <a:extLst>
                    <a:ext uri="{FF2B5EF4-FFF2-40B4-BE49-F238E27FC236}">
                      <a16:creationId xmlns:a16="http://schemas.microsoft.com/office/drawing/2014/main" id="{E925F96D-2C9F-9B48-BDBF-1A44E542E7BB}"/>
                    </a:ext>
                  </a:extLst>
                </p:cNvPr>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44" name="Line 174">
                  <a:extLst>
                    <a:ext uri="{FF2B5EF4-FFF2-40B4-BE49-F238E27FC236}">
                      <a16:creationId xmlns:a16="http://schemas.microsoft.com/office/drawing/2014/main" id="{FB157487-655D-264D-9D82-978D405F922D}"/>
                    </a:ext>
                  </a:extLst>
                </p:cNvPr>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45" name="Line 175">
                  <a:extLst>
                    <a:ext uri="{FF2B5EF4-FFF2-40B4-BE49-F238E27FC236}">
                      <a16:creationId xmlns:a16="http://schemas.microsoft.com/office/drawing/2014/main" id="{D28E0F0E-325C-3147-B308-4D89E0C6F5E4}"/>
                    </a:ext>
                  </a:extLst>
                </p:cNvPr>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46" name="Line 176">
                  <a:extLst>
                    <a:ext uri="{FF2B5EF4-FFF2-40B4-BE49-F238E27FC236}">
                      <a16:creationId xmlns:a16="http://schemas.microsoft.com/office/drawing/2014/main" id="{08ACCE26-1215-B94A-B494-2B0261994A87}"/>
                    </a:ext>
                  </a:extLst>
                </p:cNvPr>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47" name="Line 177">
                  <a:extLst>
                    <a:ext uri="{FF2B5EF4-FFF2-40B4-BE49-F238E27FC236}">
                      <a16:creationId xmlns:a16="http://schemas.microsoft.com/office/drawing/2014/main" id="{12E8D808-2770-114C-AE79-D42D0D203098}"/>
                    </a:ext>
                  </a:extLst>
                </p:cNvPr>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48" name="Line 178">
                  <a:extLst>
                    <a:ext uri="{FF2B5EF4-FFF2-40B4-BE49-F238E27FC236}">
                      <a16:creationId xmlns:a16="http://schemas.microsoft.com/office/drawing/2014/main" id="{DFEE255C-C581-0E44-B8FB-9370E0EF64C5}"/>
                    </a:ext>
                  </a:extLst>
                </p:cNvPr>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49" name="Line 179">
                  <a:extLst>
                    <a:ext uri="{FF2B5EF4-FFF2-40B4-BE49-F238E27FC236}">
                      <a16:creationId xmlns:a16="http://schemas.microsoft.com/office/drawing/2014/main" id="{1B267695-1B55-4945-9B6B-0D20A6481C54}"/>
                    </a:ext>
                  </a:extLst>
                </p:cNvPr>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50" name="Line 180">
                  <a:extLst>
                    <a:ext uri="{FF2B5EF4-FFF2-40B4-BE49-F238E27FC236}">
                      <a16:creationId xmlns:a16="http://schemas.microsoft.com/office/drawing/2014/main" id="{521BD22F-3830-7A42-B4AA-6F775343EAC7}"/>
                    </a:ext>
                  </a:extLst>
                </p:cNvPr>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51" name="Line 181">
                  <a:extLst>
                    <a:ext uri="{FF2B5EF4-FFF2-40B4-BE49-F238E27FC236}">
                      <a16:creationId xmlns:a16="http://schemas.microsoft.com/office/drawing/2014/main" id="{289627E8-0C17-DF4B-96F6-9F89AC77733D}"/>
                    </a:ext>
                  </a:extLst>
                </p:cNvPr>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52" name="Line 182">
                  <a:extLst>
                    <a:ext uri="{FF2B5EF4-FFF2-40B4-BE49-F238E27FC236}">
                      <a16:creationId xmlns:a16="http://schemas.microsoft.com/office/drawing/2014/main" id="{AEEEB46B-DD96-654A-820B-E06FFF8DF4FF}"/>
                    </a:ext>
                  </a:extLst>
                </p:cNvPr>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53" name="Line 183">
                  <a:extLst>
                    <a:ext uri="{FF2B5EF4-FFF2-40B4-BE49-F238E27FC236}">
                      <a16:creationId xmlns:a16="http://schemas.microsoft.com/office/drawing/2014/main" id="{36F45B59-BDCB-B449-9067-E38CCC4EFE89}"/>
                    </a:ext>
                  </a:extLst>
                </p:cNvPr>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54" name="Line 184">
                  <a:extLst>
                    <a:ext uri="{FF2B5EF4-FFF2-40B4-BE49-F238E27FC236}">
                      <a16:creationId xmlns:a16="http://schemas.microsoft.com/office/drawing/2014/main" id="{F966A825-CB09-7540-9CCE-C45DCAC499BF}"/>
                    </a:ext>
                  </a:extLst>
                </p:cNvPr>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55" name="Line 185">
                  <a:extLst>
                    <a:ext uri="{FF2B5EF4-FFF2-40B4-BE49-F238E27FC236}">
                      <a16:creationId xmlns:a16="http://schemas.microsoft.com/office/drawing/2014/main" id="{8E8B6A92-6302-8E49-A5C9-D365D4D48F60}"/>
                    </a:ext>
                  </a:extLst>
                </p:cNvPr>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56" name="Line 186">
                  <a:extLst>
                    <a:ext uri="{FF2B5EF4-FFF2-40B4-BE49-F238E27FC236}">
                      <a16:creationId xmlns:a16="http://schemas.microsoft.com/office/drawing/2014/main" id="{EFB57CC8-CBDA-7A4C-BC16-06D961EE8775}"/>
                    </a:ext>
                  </a:extLst>
                </p:cNvPr>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57" name="Line 187">
                  <a:extLst>
                    <a:ext uri="{FF2B5EF4-FFF2-40B4-BE49-F238E27FC236}">
                      <a16:creationId xmlns:a16="http://schemas.microsoft.com/office/drawing/2014/main" id="{9C3EFD55-67C3-6A4D-9366-E0F8CC9C2881}"/>
                    </a:ext>
                  </a:extLst>
                </p:cNvPr>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58" name="Line 188">
                  <a:extLst>
                    <a:ext uri="{FF2B5EF4-FFF2-40B4-BE49-F238E27FC236}">
                      <a16:creationId xmlns:a16="http://schemas.microsoft.com/office/drawing/2014/main" id="{317A73C8-444C-2F47-AE77-F14855B2AFBC}"/>
                    </a:ext>
                  </a:extLst>
                </p:cNvPr>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59" name="Line 189">
                  <a:extLst>
                    <a:ext uri="{FF2B5EF4-FFF2-40B4-BE49-F238E27FC236}">
                      <a16:creationId xmlns:a16="http://schemas.microsoft.com/office/drawing/2014/main" id="{AA23B195-0AF6-4B43-9402-C37F371EBDD0}"/>
                    </a:ext>
                  </a:extLst>
                </p:cNvPr>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60" name="Line 190">
                  <a:extLst>
                    <a:ext uri="{FF2B5EF4-FFF2-40B4-BE49-F238E27FC236}">
                      <a16:creationId xmlns:a16="http://schemas.microsoft.com/office/drawing/2014/main" id="{36DC83A3-001F-914C-A397-CDDFD1CF9FAC}"/>
                    </a:ext>
                  </a:extLst>
                </p:cNvPr>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61" name="Line 191">
                  <a:extLst>
                    <a:ext uri="{FF2B5EF4-FFF2-40B4-BE49-F238E27FC236}">
                      <a16:creationId xmlns:a16="http://schemas.microsoft.com/office/drawing/2014/main" id="{2388A7B6-0A6D-D249-9ED6-665DE33F2023}"/>
                    </a:ext>
                  </a:extLst>
                </p:cNvPr>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62" name="Line 192">
                  <a:extLst>
                    <a:ext uri="{FF2B5EF4-FFF2-40B4-BE49-F238E27FC236}">
                      <a16:creationId xmlns:a16="http://schemas.microsoft.com/office/drawing/2014/main" id="{1D31C448-34FA-E445-A322-FEF9D5F39899}"/>
                    </a:ext>
                  </a:extLst>
                </p:cNvPr>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63" name="Line 193">
                  <a:extLst>
                    <a:ext uri="{FF2B5EF4-FFF2-40B4-BE49-F238E27FC236}">
                      <a16:creationId xmlns:a16="http://schemas.microsoft.com/office/drawing/2014/main" id="{019C32F4-DA83-C74F-8587-643B67AE1735}"/>
                    </a:ext>
                  </a:extLst>
                </p:cNvPr>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64" name="Line 194">
                  <a:extLst>
                    <a:ext uri="{FF2B5EF4-FFF2-40B4-BE49-F238E27FC236}">
                      <a16:creationId xmlns:a16="http://schemas.microsoft.com/office/drawing/2014/main" id="{20A352ED-9044-CC43-ACF9-73A59C9E66DD}"/>
                    </a:ext>
                  </a:extLst>
                </p:cNvPr>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65" name="Line 195">
                  <a:extLst>
                    <a:ext uri="{FF2B5EF4-FFF2-40B4-BE49-F238E27FC236}">
                      <a16:creationId xmlns:a16="http://schemas.microsoft.com/office/drawing/2014/main" id="{CDE07836-44CC-534C-A7E6-BD281D4E11E6}"/>
                    </a:ext>
                  </a:extLst>
                </p:cNvPr>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66" name="Line 196">
                  <a:extLst>
                    <a:ext uri="{FF2B5EF4-FFF2-40B4-BE49-F238E27FC236}">
                      <a16:creationId xmlns:a16="http://schemas.microsoft.com/office/drawing/2014/main" id="{21A446DE-0C7D-3D43-8A8F-2F616DC90E54}"/>
                    </a:ext>
                  </a:extLst>
                </p:cNvPr>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67" name="Line 197">
                  <a:extLst>
                    <a:ext uri="{FF2B5EF4-FFF2-40B4-BE49-F238E27FC236}">
                      <a16:creationId xmlns:a16="http://schemas.microsoft.com/office/drawing/2014/main" id="{0F17A404-CF25-8442-9479-F9AB2D3DA2AD}"/>
                    </a:ext>
                  </a:extLst>
                </p:cNvPr>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68" name="Line 198">
                  <a:extLst>
                    <a:ext uri="{FF2B5EF4-FFF2-40B4-BE49-F238E27FC236}">
                      <a16:creationId xmlns:a16="http://schemas.microsoft.com/office/drawing/2014/main" id="{A3040D83-3785-9141-974A-B23152A8B6D3}"/>
                    </a:ext>
                  </a:extLst>
                </p:cNvPr>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69" name="Line 199">
                  <a:extLst>
                    <a:ext uri="{FF2B5EF4-FFF2-40B4-BE49-F238E27FC236}">
                      <a16:creationId xmlns:a16="http://schemas.microsoft.com/office/drawing/2014/main" id="{A37C8D67-47A8-2E40-A3F5-4624580E005F}"/>
                    </a:ext>
                  </a:extLst>
                </p:cNvPr>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70" name="Line 200">
                  <a:extLst>
                    <a:ext uri="{FF2B5EF4-FFF2-40B4-BE49-F238E27FC236}">
                      <a16:creationId xmlns:a16="http://schemas.microsoft.com/office/drawing/2014/main" id="{B9525348-5624-0C4B-AA18-22AB1837EDB5}"/>
                    </a:ext>
                  </a:extLst>
                </p:cNvPr>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539" name="Rectangle 201">
                <a:extLst>
                  <a:ext uri="{FF2B5EF4-FFF2-40B4-BE49-F238E27FC236}">
                    <a16:creationId xmlns:a16="http://schemas.microsoft.com/office/drawing/2014/main" id="{2D40C416-62E2-284A-93DE-79A5E02CA148}"/>
                  </a:ext>
                </a:extLst>
              </p:cNvPr>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a:latin typeface="Tahoma" panose="020B0604030504040204" pitchFamily="34" charset="0"/>
                </a:endParaRPr>
              </a:p>
            </p:txBody>
          </p:sp>
        </p:grpSp>
        <p:sp>
          <p:nvSpPr>
            <p:cNvPr id="20530" name="Rectangle 202">
              <a:extLst>
                <a:ext uri="{FF2B5EF4-FFF2-40B4-BE49-F238E27FC236}">
                  <a16:creationId xmlns:a16="http://schemas.microsoft.com/office/drawing/2014/main" id="{52527D53-D6F4-E842-9992-31A4A4F8F69F}"/>
                </a:ext>
              </a:extLst>
            </p:cNvPr>
            <p:cNvSpPr>
              <a:spLocks noChangeArrowheads="1"/>
            </p:cNvSpPr>
            <p:nvPr/>
          </p:nvSpPr>
          <p:spPr bwMode="auto">
            <a:xfrm>
              <a:off x="1680" y="2352"/>
              <a:ext cx="32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a:latin typeface="Tahoma" panose="020B0604030504040204" pitchFamily="34" charset="0"/>
              </a:endParaRPr>
            </a:p>
          </p:txBody>
        </p:sp>
        <p:sp>
          <p:nvSpPr>
            <p:cNvPr id="20531" name="Line 203">
              <a:extLst>
                <a:ext uri="{FF2B5EF4-FFF2-40B4-BE49-F238E27FC236}">
                  <a16:creationId xmlns:a16="http://schemas.microsoft.com/office/drawing/2014/main" id="{5F09B20A-C460-D044-B721-4674F45D4168}"/>
                </a:ext>
              </a:extLst>
            </p:cNvPr>
            <p:cNvSpPr>
              <a:spLocks noChangeShapeType="1"/>
            </p:cNvSpPr>
            <p:nvPr/>
          </p:nvSpPr>
          <p:spPr bwMode="auto">
            <a:xfrm>
              <a:off x="2352" y="24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2" name="Line 204">
              <a:extLst>
                <a:ext uri="{FF2B5EF4-FFF2-40B4-BE49-F238E27FC236}">
                  <a16:creationId xmlns:a16="http://schemas.microsoft.com/office/drawing/2014/main" id="{57E60300-6C4F-014E-8E0E-6BA37970D254}"/>
                </a:ext>
              </a:extLst>
            </p:cNvPr>
            <p:cNvSpPr>
              <a:spLocks noChangeShapeType="1"/>
            </p:cNvSpPr>
            <p:nvPr/>
          </p:nvSpPr>
          <p:spPr bwMode="auto">
            <a:xfrm>
              <a:off x="2832" y="24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3" name="Line 205">
              <a:extLst>
                <a:ext uri="{FF2B5EF4-FFF2-40B4-BE49-F238E27FC236}">
                  <a16:creationId xmlns:a16="http://schemas.microsoft.com/office/drawing/2014/main" id="{9B325C4E-9F8F-ED43-B4FC-DA7333373330}"/>
                </a:ext>
              </a:extLst>
            </p:cNvPr>
            <p:cNvSpPr>
              <a:spLocks noChangeShapeType="1"/>
            </p:cNvSpPr>
            <p:nvPr/>
          </p:nvSpPr>
          <p:spPr bwMode="auto">
            <a:xfrm>
              <a:off x="3312" y="24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4" name="Text Box 206">
              <a:extLst>
                <a:ext uri="{FF2B5EF4-FFF2-40B4-BE49-F238E27FC236}">
                  <a16:creationId xmlns:a16="http://schemas.microsoft.com/office/drawing/2014/main" id="{AE54A20B-0251-6A4D-B74B-C6B7B25A18E9}"/>
                </a:ext>
              </a:extLst>
            </p:cNvPr>
            <p:cNvSpPr txBox="1">
              <a:spLocks noChangeArrowheads="1"/>
            </p:cNvSpPr>
            <p:nvPr/>
          </p:nvSpPr>
          <p:spPr bwMode="auto">
            <a:xfrm>
              <a:off x="1918" y="2448"/>
              <a:ext cx="3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800">
                  <a:latin typeface="Tahoma" panose="020B0604030504040204" pitchFamily="34" charset="0"/>
                </a:rPr>
                <a:t>OP</a:t>
              </a:r>
            </a:p>
          </p:txBody>
        </p:sp>
        <p:sp>
          <p:nvSpPr>
            <p:cNvPr id="20535" name="Text Box 207">
              <a:extLst>
                <a:ext uri="{FF2B5EF4-FFF2-40B4-BE49-F238E27FC236}">
                  <a16:creationId xmlns:a16="http://schemas.microsoft.com/office/drawing/2014/main" id="{23638799-B475-5940-BE82-14DA36E58D01}"/>
                </a:ext>
              </a:extLst>
            </p:cNvPr>
            <p:cNvSpPr txBox="1">
              <a:spLocks noChangeArrowheads="1"/>
            </p:cNvSpPr>
            <p:nvPr/>
          </p:nvSpPr>
          <p:spPr bwMode="auto">
            <a:xfrm>
              <a:off x="2448" y="2400"/>
              <a:ext cx="2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r>
                <a:rPr lang="en-US" altLang="en-US" sz="2000">
                  <a:latin typeface="Tahoma" panose="020B0604030504040204" pitchFamily="34" charset="0"/>
                </a:rPr>
                <a:t>r</a:t>
              </a:r>
              <a:r>
                <a:rPr lang="en-US" altLang="en-US" sz="2000" baseline="-25000">
                  <a:latin typeface="Tahoma" panose="020B0604030504040204" pitchFamily="34" charset="0"/>
                </a:rPr>
                <a:t>s</a:t>
              </a:r>
            </a:p>
          </p:txBody>
        </p:sp>
        <p:sp>
          <p:nvSpPr>
            <p:cNvPr id="20536" name="Text Box 208">
              <a:extLst>
                <a:ext uri="{FF2B5EF4-FFF2-40B4-BE49-F238E27FC236}">
                  <a16:creationId xmlns:a16="http://schemas.microsoft.com/office/drawing/2014/main" id="{F0818340-4641-C642-B26A-269D2845154F}"/>
                </a:ext>
              </a:extLst>
            </p:cNvPr>
            <p:cNvSpPr txBox="1">
              <a:spLocks noChangeArrowheads="1"/>
            </p:cNvSpPr>
            <p:nvPr/>
          </p:nvSpPr>
          <p:spPr bwMode="auto">
            <a:xfrm>
              <a:off x="2832" y="240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2000">
                  <a:latin typeface="Tahoma" panose="020B0604030504040204" pitchFamily="34" charset="0"/>
                </a:rPr>
                <a:t>r</a:t>
              </a:r>
              <a:r>
                <a:rPr lang="en-US" altLang="en-US" sz="2000" baseline="-25000">
                  <a:latin typeface="Tahoma" panose="020B0604030504040204" pitchFamily="34" charset="0"/>
                </a:rPr>
                <a:t>t</a:t>
              </a:r>
            </a:p>
          </p:txBody>
        </p:sp>
        <p:sp>
          <p:nvSpPr>
            <p:cNvPr id="20537" name="Text Box 209">
              <a:extLst>
                <a:ext uri="{FF2B5EF4-FFF2-40B4-BE49-F238E27FC236}">
                  <a16:creationId xmlns:a16="http://schemas.microsoft.com/office/drawing/2014/main" id="{F1A45586-7D69-1544-995A-48449510020F}"/>
                </a:ext>
              </a:extLst>
            </p:cNvPr>
            <p:cNvSpPr txBox="1">
              <a:spLocks noChangeArrowheads="1"/>
            </p:cNvSpPr>
            <p:nvPr/>
          </p:nvSpPr>
          <p:spPr bwMode="auto">
            <a:xfrm>
              <a:off x="3312" y="2448"/>
              <a:ext cx="15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600">
                  <a:latin typeface="Tahoma" panose="020B0604030504040204" pitchFamily="34" charset="0"/>
                </a:rPr>
                <a:t>16-bit constant </a:t>
              </a:r>
              <a:endParaRPr lang="en-US" altLang="en-US" sz="1600" baseline="-25000">
                <a:latin typeface="Tahoma" panose="020B0604030504040204" pitchFamily="34" charset="0"/>
              </a:endParaRPr>
            </a:p>
          </p:txBody>
        </p:sp>
      </p:grpSp>
      <p:sp>
        <p:nvSpPr>
          <p:cNvPr id="1235" name="Rectangle 211">
            <a:extLst>
              <a:ext uri="{FF2B5EF4-FFF2-40B4-BE49-F238E27FC236}">
                <a16:creationId xmlns:a16="http://schemas.microsoft.com/office/drawing/2014/main" id="{0A3987AD-669B-2A4A-99EA-47653F0A0925}"/>
              </a:ext>
            </a:extLst>
          </p:cNvPr>
          <p:cNvSpPr>
            <a:spLocks noChangeArrowheads="1"/>
          </p:cNvSpPr>
          <p:nvPr/>
        </p:nvSpPr>
        <p:spPr bwMode="auto">
          <a:xfrm>
            <a:off x="7848600" y="4816475"/>
            <a:ext cx="9144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latin typeface="Tahoma" panose="020B0604030504040204" pitchFamily="34" charset="0"/>
              </a:rPr>
              <a:t>func</a:t>
            </a:r>
          </a:p>
        </p:txBody>
      </p:sp>
      <p:sp>
        <p:nvSpPr>
          <p:cNvPr id="1237" name="Rectangle 213">
            <a:extLst>
              <a:ext uri="{FF2B5EF4-FFF2-40B4-BE49-F238E27FC236}">
                <a16:creationId xmlns:a16="http://schemas.microsoft.com/office/drawing/2014/main" id="{17F936C1-43CA-3245-AFCD-1CE310041ABB}"/>
              </a:ext>
            </a:extLst>
          </p:cNvPr>
          <p:cNvSpPr>
            <a:spLocks noChangeArrowheads="1"/>
          </p:cNvSpPr>
          <p:nvPr/>
        </p:nvSpPr>
        <p:spPr bwMode="auto">
          <a:xfrm>
            <a:off x="7086600" y="4816475"/>
            <a:ext cx="7620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latin typeface="Tahoma" panose="020B0604030504040204" pitchFamily="34" charset="0"/>
              </a:rPr>
              <a:t>shamt</a:t>
            </a:r>
          </a:p>
        </p:txBody>
      </p:sp>
      <p:sp>
        <p:nvSpPr>
          <p:cNvPr id="1238" name="Text Box 214">
            <a:extLst>
              <a:ext uri="{FF2B5EF4-FFF2-40B4-BE49-F238E27FC236}">
                <a16:creationId xmlns:a16="http://schemas.microsoft.com/office/drawing/2014/main" id="{D502D9EC-BF77-E645-876C-EA04549E5594}"/>
              </a:ext>
            </a:extLst>
          </p:cNvPr>
          <p:cNvSpPr txBox="1">
            <a:spLocks noChangeArrowheads="1"/>
          </p:cNvSpPr>
          <p:nvPr/>
        </p:nvSpPr>
        <p:spPr bwMode="auto">
          <a:xfrm>
            <a:off x="152400" y="5759450"/>
            <a:ext cx="358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spcBef>
                <a:spcPct val="50000"/>
              </a:spcBef>
              <a:buFontTx/>
              <a:buChar char="•"/>
            </a:pPr>
            <a:r>
              <a:rPr lang="en-US" altLang="en-US" sz="1800" b="0">
                <a:solidFill>
                  <a:srgbClr val="CC0000"/>
                </a:solidFill>
                <a:latin typeface="Tahoma" panose="020B0604030504040204" pitchFamily="34" charset="0"/>
              </a:rPr>
              <a:t>J-type</a:t>
            </a:r>
            <a:r>
              <a:rPr lang="en-US" altLang="en-US" sz="1800" b="0">
                <a:latin typeface="Tahoma" panose="020B0604030504040204" pitchFamily="34" charset="0"/>
              </a:rPr>
              <a:t>, no register operands, 26-bit constant</a:t>
            </a:r>
          </a:p>
        </p:txBody>
      </p:sp>
      <p:grpSp>
        <p:nvGrpSpPr>
          <p:cNvPr id="9" name="Group 216">
            <a:extLst>
              <a:ext uri="{FF2B5EF4-FFF2-40B4-BE49-F238E27FC236}">
                <a16:creationId xmlns:a16="http://schemas.microsoft.com/office/drawing/2014/main" id="{EDA4BBAA-B426-9B4D-AF9A-7BB770CE70C6}"/>
              </a:ext>
            </a:extLst>
          </p:cNvPr>
          <p:cNvGrpSpPr>
            <a:grpSpLocks/>
          </p:cNvGrpSpPr>
          <p:nvPr/>
        </p:nvGrpSpPr>
        <p:grpSpPr bwMode="auto">
          <a:xfrm>
            <a:off x="3886200" y="5927725"/>
            <a:ext cx="4876800" cy="304800"/>
            <a:chOff x="1728" y="288"/>
            <a:chExt cx="3072" cy="192"/>
          </a:xfrm>
        </p:grpSpPr>
        <p:grpSp>
          <p:nvGrpSpPr>
            <p:cNvPr id="20496" name="Group 217">
              <a:extLst>
                <a:ext uri="{FF2B5EF4-FFF2-40B4-BE49-F238E27FC236}">
                  <a16:creationId xmlns:a16="http://schemas.microsoft.com/office/drawing/2014/main" id="{32ADF8FC-1712-494C-A8E0-5F0C528D1487}"/>
                </a:ext>
              </a:extLst>
            </p:cNvPr>
            <p:cNvGrpSpPr>
              <a:grpSpLocks/>
            </p:cNvGrpSpPr>
            <p:nvPr/>
          </p:nvGrpSpPr>
          <p:grpSpPr bwMode="auto">
            <a:xfrm>
              <a:off x="1824" y="432"/>
              <a:ext cx="2880" cy="48"/>
              <a:chOff x="1968" y="1776"/>
              <a:chExt cx="2880" cy="192"/>
            </a:xfrm>
          </p:grpSpPr>
          <p:sp>
            <p:nvSpPr>
              <p:cNvPr id="20498" name="Line 218">
                <a:extLst>
                  <a:ext uri="{FF2B5EF4-FFF2-40B4-BE49-F238E27FC236}">
                    <a16:creationId xmlns:a16="http://schemas.microsoft.com/office/drawing/2014/main" id="{3C814CA1-4C8A-3E48-B3D5-6B496FAF187D}"/>
                  </a:ext>
                </a:extLst>
              </p:cNvPr>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99" name="Line 219">
                <a:extLst>
                  <a:ext uri="{FF2B5EF4-FFF2-40B4-BE49-F238E27FC236}">
                    <a16:creationId xmlns:a16="http://schemas.microsoft.com/office/drawing/2014/main" id="{0ECD8262-E167-5843-9DD5-44F6760B3327}"/>
                  </a:ext>
                </a:extLst>
              </p:cNvPr>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0" name="Line 220">
                <a:extLst>
                  <a:ext uri="{FF2B5EF4-FFF2-40B4-BE49-F238E27FC236}">
                    <a16:creationId xmlns:a16="http://schemas.microsoft.com/office/drawing/2014/main" id="{EF1BA9A9-E520-C748-8C5E-43BD2E4D80B6}"/>
                  </a:ext>
                </a:extLst>
              </p:cNvPr>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1" name="Line 221">
                <a:extLst>
                  <a:ext uri="{FF2B5EF4-FFF2-40B4-BE49-F238E27FC236}">
                    <a16:creationId xmlns:a16="http://schemas.microsoft.com/office/drawing/2014/main" id="{60F74308-E86B-194A-99BE-CD7B452FAE7E}"/>
                  </a:ext>
                </a:extLst>
              </p:cNvPr>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2" name="Line 222">
                <a:extLst>
                  <a:ext uri="{FF2B5EF4-FFF2-40B4-BE49-F238E27FC236}">
                    <a16:creationId xmlns:a16="http://schemas.microsoft.com/office/drawing/2014/main" id="{CA67A6F3-A5F5-204C-AC7F-BA74F1D6F418}"/>
                  </a:ext>
                </a:extLst>
              </p:cNvPr>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3" name="Line 223">
                <a:extLst>
                  <a:ext uri="{FF2B5EF4-FFF2-40B4-BE49-F238E27FC236}">
                    <a16:creationId xmlns:a16="http://schemas.microsoft.com/office/drawing/2014/main" id="{B45646FA-325A-5149-9C5E-81A0C7F5ED85}"/>
                  </a:ext>
                </a:extLst>
              </p:cNvPr>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4" name="Line 224">
                <a:extLst>
                  <a:ext uri="{FF2B5EF4-FFF2-40B4-BE49-F238E27FC236}">
                    <a16:creationId xmlns:a16="http://schemas.microsoft.com/office/drawing/2014/main" id="{D6AB3535-42AC-FA42-A84C-8ACFEBF17FE5}"/>
                  </a:ext>
                </a:extLst>
              </p:cNvPr>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5" name="Line 225">
                <a:extLst>
                  <a:ext uri="{FF2B5EF4-FFF2-40B4-BE49-F238E27FC236}">
                    <a16:creationId xmlns:a16="http://schemas.microsoft.com/office/drawing/2014/main" id="{9F4128E0-EB37-934F-8A71-C7AB20E33643}"/>
                  </a:ext>
                </a:extLst>
              </p:cNvPr>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6" name="Line 226">
                <a:extLst>
                  <a:ext uri="{FF2B5EF4-FFF2-40B4-BE49-F238E27FC236}">
                    <a16:creationId xmlns:a16="http://schemas.microsoft.com/office/drawing/2014/main" id="{68AB6FBC-77B3-CA44-96A0-5CE90A3FDE66}"/>
                  </a:ext>
                </a:extLst>
              </p:cNvPr>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7" name="Line 227">
                <a:extLst>
                  <a:ext uri="{FF2B5EF4-FFF2-40B4-BE49-F238E27FC236}">
                    <a16:creationId xmlns:a16="http://schemas.microsoft.com/office/drawing/2014/main" id="{218DDB82-FBCF-984E-8282-14C37EB5C6DA}"/>
                  </a:ext>
                </a:extLst>
              </p:cNvPr>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8" name="Line 228">
                <a:extLst>
                  <a:ext uri="{FF2B5EF4-FFF2-40B4-BE49-F238E27FC236}">
                    <a16:creationId xmlns:a16="http://schemas.microsoft.com/office/drawing/2014/main" id="{94541EF6-677E-DC44-8A2B-4BC8AFE0312B}"/>
                  </a:ext>
                </a:extLst>
              </p:cNvPr>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9" name="Line 229">
                <a:extLst>
                  <a:ext uri="{FF2B5EF4-FFF2-40B4-BE49-F238E27FC236}">
                    <a16:creationId xmlns:a16="http://schemas.microsoft.com/office/drawing/2014/main" id="{EA9C8FED-9191-AE4C-9756-0DAA33C8B22B}"/>
                  </a:ext>
                </a:extLst>
              </p:cNvPr>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10" name="Line 230">
                <a:extLst>
                  <a:ext uri="{FF2B5EF4-FFF2-40B4-BE49-F238E27FC236}">
                    <a16:creationId xmlns:a16="http://schemas.microsoft.com/office/drawing/2014/main" id="{A34D33C5-F1F9-9C46-BE70-217C9596A799}"/>
                  </a:ext>
                </a:extLst>
              </p:cNvPr>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11" name="Line 231">
                <a:extLst>
                  <a:ext uri="{FF2B5EF4-FFF2-40B4-BE49-F238E27FC236}">
                    <a16:creationId xmlns:a16="http://schemas.microsoft.com/office/drawing/2014/main" id="{C87BDFC0-A923-5242-BD4A-65524B68CFF7}"/>
                  </a:ext>
                </a:extLst>
              </p:cNvPr>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12" name="Line 232">
                <a:extLst>
                  <a:ext uri="{FF2B5EF4-FFF2-40B4-BE49-F238E27FC236}">
                    <a16:creationId xmlns:a16="http://schemas.microsoft.com/office/drawing/2014/main" id="{35A01728-DD8E-DA4E-8D72-F876052ADADD}"/>
                  </a:ext>
                </a:extLst>
              </p:cNvPr>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13" name="Line 233">
                <a:extLst>
                  <a:ext uri="{FF2B5EF4-FFF2-40B4-BE49-F238E27FC236}">
                    <a16:creationId xmlns:a16="http://schemas.microsoft.com/office/drawing/2014/main" id="{DBA7E00E-8BCD-4D46-A91C-96F36896706B}"/>
                  </a:ext>
                </a:extLst>
              </p:cNvPr>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14" name="Line 234">
                <a:extLst>
                  <a:ext uri="{FF2B5EF4-FFF2-40B4-BE49-F238E27FC236}">
                    <a16:creationId xmlns:a16="http://schemas.microsoft.com/office/drawing/2014/main" id="{18CC7FFF-29FC-2E4D-B135-9F92A45E9E82}"/>
                  </a:ext>
                </a:extLst>
              </p:cNvPr>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15" name="Line 235">
                <a:extLst>
                  <a:ext uri="{FF2B5EF4-FFF2-40B4-BE49-F238E27FC236}">
                    <a16:creationId xmlns:a16="http://schemas.microsoft.com/office/drawing/2014/main" id="{897F2C32-72C9-B941-B48E-5AF6A683BF27}"/>
                  </a:ext>
                </a:extLst>
              </p:cNvPr>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16" name="Line 236">
                <a:extLst>
                  <a:ext uri="{FF2B5EF4-FFF2-40B4-BE49-F238E27FC236}">
                    <a16:creationId xmlns:a16="http://schemas.microsoft.com/office/drawing/2014/main" id="{B95543F5-7873-4044-8967-A85B347F7F2C}"/>
                  </a:ext>
                </a:extLst>
              </p:cNvPr>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17" name="Line 237">
                <a:extLst>
                  <a:ext uri="{FF2B5EF4-FFF2-40B4-BE49-F238E27FC236}">
                    <a16:creationId xmlns:a16="http://schemas.microsoft.com/office/drawing/2014/main" id="{A38FBAD2-5ECF-084E-8D38-6D71ABCAB08C}"/>
                  </a:ext>
                </a:extLst>
              </p:cNvPr>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18" name="Line 238">
                <a:extLst>
                  <a:ext uri="{FF2B5EF4-FFF2-40B4-BE49-F238E27FC236}">
                    <a16:creationId xmlns:a16="http://schemas.microsoft.com/office/drawing/2014/main" id="{88359E94-C7BE-4A4D-B508-21400FB043E4}"/>
                  </a:ext>
                </a:extLst>
              </p:cNvPr>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19" name="Line 239">
                <a:extLst>
                  <a:ext uri="{FF2B5EF4-FFF2-40B4-BE49-F238E27FC236}">
                    <a16:creationId xmlns:a16="http://schemas.microsoft.com/office/drawing/2014/main" id="{5ADA9842-DF7B-004C-9F59-A258B80499C6}"/>
                  </a:ext>
                </a:extLst>
              </p:cNvPr>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20" name="Line 240">
                <a:extLst>
                  <a:ext uri="{FF2B5EF4-FFF2-40B4-BE49-F238E27FC236}">
                    <a16:creationId xmlns:a16="http://schemas.microsoft.com/office/drawing/2014/main" id="{953695D5-6F6A-9241-80E8-FED257FAA990}"/>
                  </a:ext>
                </a:extLst>
              </p:cNvPr>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21" name="Line 241">
                <a:extLst>
                  <a:ext uri="{FF2B5EF4-FFF2-40B4-BE49-F238E27FC236}">
                    <a16:creationId xmlns:a16="http://schemas.microsoft.com/office/drawing/2014/main" id="{32625AEC-F842-064A-BF68-74FFD8353AB8}"/>
                  </a:ext>
                </a:extLst>
              </p:cNvPr>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22" name="Line 242">
                <a:extLst>
                  <a:ext uri="{FF2B5EF4-FFF2-40B4-BE49-F238E27FC236}">
                    <a16:creationId xmlns:a16="http://schemas.microsoft.com/office/drawing/2014/main" id="{879EE20F-E2DD-7841-A616-51A748DDA95A}"/>
                  </a:ext>
                </a:extLst>
              </p:cNvPr>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23" name="Line 243">
                <a:extLst>
                  <a:ext uri="{FF2B5EF4-FFF2-40B4-BE49-F238E27FC236}">
                    <a16:creationId xmlns:a16="http://schemas.microsoft.com/office/drawing/2014/main" id="{3BE0355C-0B3E-C641-A933-DA020B6E6678}"/>
                  </a:ext>
                </a:extLst>
              </p:cNvPr>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24" name="Line 244">
                <a:extLst>
                  <a:ext uri="{FF2B5EF4-FFF2-40B4-BE49-F238E27FC236}">
                    <a16:creationId xmlns:a16="http://schemas.microsoft.com/office/drawing/2014/main" id="{01F096A6-5D88-4A43-A0AA-FE784CC8A045}"/>
                  </a:ext>
                </a:extLst>
              </p:cNvPr>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25" name="Line 245">
                <a:extLst>
                  <a:ext uri="{FF2B5EF4-FFF2-40B4-BE49-F238E27FC236}">
                    <a16:creationId xmlns:a16="http://schemas.microsoft.com/office/drawing/2014/main" id="{9D01DFA2-49E7-8142-8A42-A9A9223F86E0}"/>
                  </a:ext>
                </a:extLst>
              </p:cNvPr>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26" name="Line 246">
                <a:extLst>
                  <a:ext uri="{FF2B5EF4-FFF2-40B4-BE49-F238E27FC236}">
                    <a16:creationId xmlns:a16="http://schemas.microsoft.com/office/drawing/2014/main" id="{18B2A22C-BDF5-E640-922F-D4998AF05ACE}"/>
                  </a:ext>
                </a:extLst>
              </p:cNvPr>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27" name="Line 247">
                <a:extLst>
                  <a:ext uri="{FF2B5EF4-FFF2-40B4-BE49-F238E27FC236}">
                    <a16:creationId xmlns:a16="http://schemas.microsoft.com/office/drawing/2014/main" id="{F9F29DC4-453B-C74B-93B4-8B15B1C33C38}"/>
                  </a:ext>
                </a:extLst>
              </p:cNvPr>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28" name="Line 248">
                <a:extLst>
                  <a:ext uri="{FF2B5EF4-FFF2-40B4-BE49-F238E27FC236}">
                    <a16:creationId xmlns:a16="http://schemas.microsoft.com/office/drawing/2014/main" id="{4400B82C-9C3B-DB4D-ADBD-B9CF1BAFEBC5}"/>
                  </a:ext>
                </a:extLst>
              </p:cNvPr>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497" name="Rectangle 249">
              <a:extLst>
                <a:ext uri="{FF2B5EF4-FFF2-40B4-BE49-F238E27FC236}">
                  <a16:creationId xmlns:a16="http://schemas.microsoft.com/office/drawing/2014/main" id="{7AA13682-94DC-C74E-B9D5-257D0E8B6BF3}"/>
                </a:ext>
              </a:extLst>
            </p:cNvPr>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a:latin typeface="Tahoma" panose="020B0604030504040204" pitchFamily="34" charset="0"/>
              </a:endParaRPr>
            </a:p>
          </p:txBody>
        </p:sp>
      </p:grpSp>
      <p:sp>
        <p:nvSpPr>
          <p:cNvPr id="20491" name="Rectangle 250">
            <a:extLst>
              <a:ext uri="{FF2B5EF4-FFF2-40B4-BE49-F238E27FC236}">
                <a16:creationId xmlns:a16="http://schemas.microsoft.com/office/drawing/2014/main" id="{FC2AC18C-FDE4-B647-A60C-53322F0BE2C4}"/>
              </a:ext>
            </a:extLst>
          </p:cNvPr>
          <p:cNvSpPr>
            <a:spLocks noChangeArrowheads="1"/>
          </p:cNvSpPr>
          <p:nvPr/>
        </p:nvSpPr>
        <p:spPr bwMode="auto">
          <a:xfrm>
            <a:off x="3733800" y="5775325"/>
            <a:ext cx="518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a:latin typeface="Tahoma" panose="020B0604030504040204" pitchFamily="34" charset="0"/>
            </a:endParaRPr>
          </a:p>
        </p:txBody>
      </p:sp>
      <p:sp>
        <p:nvSpPr>
          <p:cNvPr id="1275" name="Line 251">
            <a:extLst>
              <a:ext uri="{FF2B5EF4-FFF2-40B4-BE49-F238E27FC236}">
                <a16:creationId xmlns:a16="http://schemas.microsoft.com/office/drawing/2014/main" id="{A8C478FB-3FB6-D94E-A198-D2BAB5ADE45E}"/>
              </a:ext>
            </a:extLst>
          </p:cNvPr>
          <p:cNvSpPr>
            <a:spLocks noChangeShapeType="1"/>
          </p:cNvSpPr>
          <p:nvPr/>
        </p:nvSpPr>
        <p:spPr bwMode="auto">
          <a:xfrm>
            <a:off x="4800600" y="5927725"/>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8" name="Text Box 254">
            <a:extLst>
              <a:ext uri="{FF2B5EF4-FFF2-40B4-BE49-F238E27FC236}">
                <a16:creationId xmlns:a16="http://schemas.microsoft.com/office/drawing/2014/main" id="{7444080C-4200-634D-9D4A-74A8EC955F68}"/>
              </a:ext>
            </a:extLst>
          </p:cNvPr>
          <p:cNvSpPr txBox="1">
            <a:spLocks noChangeArrowheads="1"/>
          </p:cNvSpPr>
          <p:nvPr/>
        </p:nvSpPr>
        <p:spPr bwMode="auto">
          <a:xfrm>
            <a:off x="4111625" y="5927725"/>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800">
                <a:latin typeface="Tahoma" panose="020B0604030504040204" pitchFamily="34" charset="0"/>
              </a:rPr>
              <a:t>OP</a:t>
            </a:r>
          </a:p>
        </p:txBody>
      </p:sp>
      <p:sp>
        <p:nvSpPr>
          <p:cNvPr id="1281" name="Text Box 257">
            <a:extLst>
              <a:ext uri="{FF2B5EF4-FFF2-40B4-BE49-F238E27FC236}">
                <a16:creationId xmlns:a16="http://schemas.microsoft.com/office/drawing/2014/main" id="{6FD57425-5C23-AA4E-AE6A-726B83DB4AEE}"/>
              </a:ext>
            </a:extLst>
          </p:cNvPr>
          <p:cNvSpPr txBox="1">
            <a:spLocks noChangeArrowheads="1"/>
          </p:cNvSpPr>
          <p:nvPr/>
        </p:nvSpPr>
        <p:spPr bwMode="auto">
          <a:xfrm>
            <a:off x="5410200" y="5927725"/>
            <a:ext cx="243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600">
                <a:latin typeface="Tahoma" panose="020B0604030504040204" pitchFamily="34" charset="0"/>
              </a:rPr>
              <a:t>26-bit constant </a:t>
            </a:r>
            <a:endParaRPr lang="en-US" altLang="en-US" sz="1600" baseline="-25000">
              <a:latin typeface="Tahoma" panose="020B0604030504040204" pitchFamily="34" charset="0"/>
            </a:endParaRPr>
          </a:p>
        </p:txBody>
      </p:sp>
      <p:sp>
        <p:nvSpPr>
          <p:cNvPr id="20495" name="Slide Number Placeholder 2">
            <a:extLst>
              <a:ext uri="{FF2B5EF4-FFF2-40B4-BE49-F238E27FC236}">
                <a16:creationId xmlns:a16="http://schemas.microsoft.com/office/drawing/2014/main" id="{94F41D2D-383E-8F46-85AC-6D675D7D0FA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fld id="{1F21F5B2-3B33-144A-BE46-4A4BD014D881}" type="slidenum">
              <a:rPr lang="en-US" altLang="en-US" sz="1400">
                <a:latin typeface="Arial Narrow" panose="020B0604020202020204" pitchFamily="34" charset="0"/>
              </a:rPr>
              <a:pPr/>
              <a:t>3</a:t>
            </a:fld>
            <a:endParaRPr lang="en-US" altLang="en-US" sz="1400">
              <a:latin typeface="Arial Narrow"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9">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9">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9">
                                            <p:txEl>
                                              <p:pRg st="10" end="1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4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3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3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7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7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8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build="p" bldLvl="2"/>
      <p:bldP spid="1143" grpId="0"/>
      <p:bldP spid="1144" grpId="0"/>
      <p:bldP spid="1235" grpId="0" animBg="1"/>
      <p:bldP spid="1237" grpId="0" animBg="1"/>
      <p:bldP spid="1238" grpId="0"/>
      <p:bldP spid="1278" grpId="0"/>
      <p:bldP spid="128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71AA4626-DD01-324D-957C-2C23E97F2AC4}"/>
              </a:ext>
            </a:extLst>
          </p:cNvPr>
          <p:cNvSpPr>
            <a:spLocks noGrp="1" noChangeArrowheads="1"/>
          </p:cNvSpPr>
          <p:nvPr>
            <p:ph type="title"/>
          </p:nvPr>
        </p:nvSpPr>
        <p:spPr/>
        <p:txBody>
          <a:bodyPr/>
          <a:lstStyle/>
          <a:p>
            <a:r>
              <a:rPr lang="en-US" altLang="en-US">
                <a:ea typeface="ＭＳ Ｐゴシック" panose="020B0600070205080204" pitchFamily="34" charset="-128"/>
              </a:rPr>
              <a:t>Summary – 1 (MIPS memories)</a:t>
            </a:r>
          </a:p>
        </p:txBody>
      </p:sp>
      <p:sp>
        <p:nvSpPr>
          <p:cNvPr id="53250" name="Slide Number Placeholder 1">
            <a:extLst>
              <a:ext uri="{FF2B5EF4-FFF2-40B4-BE49-F238E27FC236}">
                <a16:creationId xmlns:a16="http://schemas.microsoft.com/office/drawing/2014/main" id="{D462F749-341D-4B4F-8819-74CD351F690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fld id="{9617D111-8B98-2243-9F50-72DC8DE40986}" type="slidenum">
              <a:rPr lang="en-US" altLang="en-US" sz="1400">
                <a:latin typeface="Arial Narrow" panose="020B0604020202020204" pitchFamily="34" charset="0"/>
              </a:rPr>
              <a:pPr/>
              <a:t>30</a:t>
            </a:fld>
            <a:endParaRPr lang="en-US" altLang="en-US" sz="1400">
              <a:latin typeface="Arial Narrow" panose="020B0604020202020204" pitchFamily="34" charset="0"/>
            </a:endParaRPr>
          </a:p>
        </p:txBody>
      </p:sp>
      <p:graphicFrame>
        <p:nvGraphicFramePr>
          <p:cNvPr id="2" name="Table 1">
            <a:extLst>
              <a:ext uri="{FF2B5EF4-FFF2-40B4-BE49-F238E27FC236}">
                <a16:creationId xmlns:a16="http://schemas.microsoft.com/office/drawing/2014/main" id="{965D1885-67C2-314E-B062-D097BCE85CBB}"/>
              </a:ext>
            </a:extLst>
          </p:cNvPr>
          <p:cNvGraphicFramePr>
            <a:graphicFrameLocks noGrp="1"/>
          </p:cNvGraphicFramePr>
          <p:nvPr/>
        </p:nvGraphicFramePr>
        <p:xfrm>
          <a:off x="457200" y="1371600"/>
          <a:ext cx="8458200" cy="3571875"/>
        </p:xfrm>
        <a:graphic>
          <a:graphicData uri="http://schemas.openxmlformats.org/drawingml/2006/table">
            <a:tbl>
              <a:tblPr/>
              <a:tblGrid>
                <a:gridCol w="2114550">
                  <a:extLst>
                    <a:ext uri="{9D8B030D-6E8A-4147-A177-3AD203B41FA5}">
                      <a16:colId xmlns:a16="http://schemas.microsoft.com/office/drawing/2014/main" val="1816002927"/>
                    </a:ext>
                  </a:extLst>
                </a:gridCol>
                <a:gridCol w="2838450">
                  <a:extLst>
                    <a:ext uri="{9D8B030D-6E8A-4147-A177-3AD203B41FA5}">
                      <a16:colId xmlns:a16="http://schemas.microsoft.com/office/drawing/2014/main" val="3219642602"/>
                    </a:ext>
                  </a:extLst>
                </a:gridCol>
                <a:gridCol w="3505200">
                  <a:extLst>
                    <a:ext uri="{9D8B030D-6E8A-4147-A177-3AD203B41FA5}">
                      <a16:colId xmlns:a16="http://schemas.microsoft.com/office/drawing/2014/main" val="3344448467"/>
                    </a:ext>
                  </a:extLst>
                </a:gridCol>
              </a:tblGrid>
              <a:tr h="371475">
                <a:tc>
                  <a:txBody>
                    <a:bodyPr/>
                    <a:lstStyle>
                      <a:lvl1pPr>
                        <a:spcBef>
                          <a:spcPct val="20000"/>
                        </a:spcBef>
                        <a:buClr>
                          <a:schemeClr val="accent1"/>
                        </a:buClr>
                        <a:buSzPct val="85000"/>
                        <a:buFont typeface="Wingdings 2" pitchFamily="2" charset="2"/>
                        <a:defRPr kumimoji="1" sz="2400">
                          <a:solidFill>
                            <a:schemeClr val="accent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85000"/>
                        <a:buFont typeface="Wingdings" pitchFamily="2" charset="2"/>
                        <a:defRPr kumimoji="1" sz="2100">
                          <a:solidFill>
                            <a:schemeClr val="hlink"/>
                          </a:solidFill>
                          <a:latin typeface="Tahoma" panose="020B0604030504040204" pitchFamily="34" charset="0"/>
                          <a:ea typeface="ＭＳ Ｐゴシック" panose="020B0600070205080204" pitchFamily="34" charset="-128"/>
                        </a:defRPr>
                      </a:lvl2pPr>
                      <a:lvl3pPr marL="1143000" indent="-228600">
                        <a:spcBef>
                          <a:spcPct val="20000"/>
                        </a:spcBef>
                        <a:buClr>
                          <a:schemeClr val="tx1"/>
                        </a:buClr>
                        <a:buFont typeface="Wingdings" pitchFamily="2" charset="2"/>
                        <a:defRPr kumimoji="1">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defRPr kumimoji="1"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defRPr kumimoji="1"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ahoma" panose="020B0604030504040204" pitchFamily="34" charset="0"/>
                          <a:ea typeface="ＭＳ Ｐゴシック" panose="020B0600070205080204" pitchFamily="34" charset="-128"/>
                        </a:rPr>
                        <a:t>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85000"/>
                        <a:buFont typeface="Wingdings 2" pitchFamily="2" charset="2"/>
                        <a:defRPr kumimoji="1" sz="2400">
                          <a:solidFill>
                            <a:schemeClr val="accent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85000"/>
                        <a:buFont typeface="Wingdings" pitchFamily="2" charset="2"/>
                        <a:defRPr kumimoji="1" sz="2100">
                          <a:solidFill>
                            <a:schemeClr val="hlink"/>
                          </a:solidFill>
                          <a:latin typeface="Tahoma" panose="020B0604030504040204" pitchFamily="34" charset="0"/>
                          <a:ea typeface="ＭＳ Ｐゴシック" panose="020B0600070205080204" pitchFamily="34" charset="-128"/>
                        </a:defRPr>
                      </a:lvl2pPr>
                      <a:lvl3pPr marL="1143000" indent="-228600">
                        <a:spcBef>
                          <a:spcPct val="20000"/>
                        </a:spcBef>
                        <a:buClr>
                          <a:schemeClr val="tx1"/>
                        </a:buClr>
                        <a:buFont typeface="Wingdings" pitchFamily="2" charset="2"/>
                        <a:defRPr kumimoji="1">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defRPr kumimoji="1"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defRPr kumimoji="1"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ahoma" panose="020B0604030504040204" pitchFamily="34" charset="0"/>
                          <a:ea typeface="ＭＳ Ｐゴシック" panose="020B0600070205080204" pitchFamily="34" charset="-128"/>
                        </a:rPr>
                        <a:t>Example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85000"/>
                        <a:buFont typeface="Wingdings 2" pitchFamily="2" charset="2"/>
                        <a:defRPr kumimoji="1" sz="2400">
                          <a:solidFill>
                            <a:schemeClr val="accent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85000"/>
                        <a:buFont typeface="Wingdings" pitchFamily="2" charset="2"/>
                        <a:defRPr kumimoji="1" sz="2100">
                          <a:solidFill>
                            <a:schemeClr val="hlink"/>
                          </a:solidFill>
                          <a:latin typeface="Tahoma" panose="020B0604030504040204" pitchFamily="34" charset="0"/>
                          <a:ea typeface="ＭＳ Ｐゴシック" panose="020B0600070205080204" pitchFamily="34" charset="-128"/>
                        </a:defRPr>
                      </a:lvl2pPr>
                      <a:lvl3pPr marL="1143000" indent="-228600">
                        <a:spcBef>
                          <a:spcPct val="20000"/>
                        </a:spcBef>
                        <a:buClr>
                          <a:schemeClr val="tx1"/>
                        </a:buClr>
                        <a:buFont typeface="Wingdings" pitchFamily="2" charset="2"/>
                        <a:defRPr kumimoji="1">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defRPr kumimoji="1"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defRPr kumimoji="1"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Tahoma" panose="020B0604030504040204" pitchFamily="34" charset="0"/>
                          <a:ea typeface="ＭＳ Ｐゴシック" panose="020B0600070205080204" pitchFamily="34" charset="-128"/>
                        </a:rPr>
                        <a:t>Comments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40005330"/>
                  </a:ext>
                </a:extLst>
              </a:tr>
              <a:tr h="371475">
                <a:tc>
                  <a:txBody>
                    <a:bodyPr/>
                    <a:lstStyle>
                      <a:lvl1pPr>
                        <a:spcBef>
                          <a:spcPct val="20000"/>
                        </a:spcBef>
                        <a:buClr>
                          <a:schemeClr val="accent1"/>
                        </a:buClr>
                        <a:buSzPct val="85000"/>
                        <a:buFont typeface="Wingdings 2" pitchFamily="2" charset="2"/>
                        <a:defRPr kumimoji="1" sz="2400">
                          <a:solidFill>
                            <a:schemeClr val="accent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85000"/>
                        <a:buFont typeface="Wingdings" pitchFamily="2" charset="2"/>
                        <a:defRPr kumimoji="1" sz="2100">
                          <a:solidFill>
                            <a:schemeClr val="hlink"/>
                          </a:solidFill>
                          <a:latin typeface="Tahoma" panose="020B0604030504040204" pitchFamily="34" charset="0"/>
                          <a:ea typeface="ＭＳ Ｐゴシック" panose="020B0600070205080204" pitchFamily="34" charset="-128"/>
                        </a:defRPr>
                      </a:lvl2pPr>
                      <a:lvl3pPr marL="1143000" indent="-228600">
                        <a:spcBef>
                          <a:spcPct val="20000"/>
                        </a:spcBef>
                        <a:buClr>
                          <a:schemeClr val="tx1"/>
                        </a:buClr>
                        <a:buFont typeface="Wingdings" pitchFamily="2" charset="2"/>
                        <a:defRPr kumimoji="1">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defRPr kumimoji="1"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defRPr kumimoji="1"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ahoma" panose="020B0604030504040204" pitchFamily="34" charset="0"/>
                          <a:ea typeface="ＭＳ Ｐゴシック" panose="020B0600070205080204" pitchFamily="34" charset="-128"/>
                        </a:rPr>
                        <a:t>32 registers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1CBCC"/>
                    </a:solidFill>
                  </a:tcPr>
                </a:tc>
                <a:tc>
                  <a:txBody>
                    <a:bodyPr/>
                    <a:lstStyle>
                      <a:lvl1pPr>
                        <a:spcBef>
                          <a:spcPct val="20000"/>
                        </a:spcBef>
                        <a:buClr>
                          <a:schemeClr val="accent1"/>
                        </a:buClr>
                        <a:buSzPct val="85000"/>
                        <a:buFont typeface="Wingdings 2" pitchFamily="2" charset="2"/>
                        <a:defRPr kumimoji="1" sz="2400">
                          <a:solidFill>
                            <a:schemeClr val="accent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85000"/>
                        <a:buFont typeface="Wingdings" pitchFamily="2" charset="2"/>
                        <a:defRPr kumimoji="1" sz="2100">
                          <a:solidFill>
                            <a:schemeClr val="hlink"/>
                          </a:solidFill>
                          <a:latin typeface="Tahoma" panose="020B0604030504040204" pitchFamily="34" charset="0"/>
                          <a:ea typeface="ＭＳ Ｐゴシック" panose="020B0600070205080204" pitchFamily="34" charset="-128"/>
                        </a:defRPr>
                      </a:lvl2pPr>
                      <a:lvl3pPr marL="1143000" indent="-228600">
                        <a:spcBef>
                          <a:spcPct val="20000"/>
                        </a:spcBef>
                        <a:buClr>
                          <a:schemeClr val="tx1"/>
                        </a:buClr>
                        <a:buFont typeface="Wingdings" pitchFamily="2" charset="2"/>
                        <a:defRPr kumimoji="1">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defRPr kumimoji="1"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defRPr kumimoji="1"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ahoma" panose="020B0604030504040204" pitchFamily="34" charset="0"/>
                          <a:ea typeface="ＭＳ Ｐゴシック" panose="020B0600070205080204" pitchFamily="34" charset="-128"/>
                        </a:rPr>
                        <a:t>$s0-$s7, $t0-$t9, $zero, $a0-$a3, $v0-$v1, $gp, $fp, $sp, $ra,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1CBCC"/>
                    </a:solidFill>
                  </a:tcPr>
                </a:tc>
                <a:tc>
                  <a:txBody>
                    <a:bodyPr/>
                    <a:lstStyle>
                      <a:lvl1pPr>
                        <a:spcBef>
                          <a:spcPct val="20000"/>
                        </a:spcBef>
                        <a:buClr>
                          <a:schemeClr val="accent1"/>
                        </a:buClr>
                        <a:buSzPct val="85000"/>
                        <a:buFont typeface="Wingdings 2" pitchFamily="2" charset="2"/>
                        <a:defRPr kumimoji="1" sz="2400">
                          <a:solidFill>
                            <a:schemeClr val="accent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85000"/>
                        <a:buFont typeface="Wingdings" pitchFamily="2" charset="2"/>
                        <a:defRPr kumimoji="1" sz="2100">
                          <a:solidFill>
                            <a:schemeClr val="hlink"/>
                          </a:solidFill>
                          <a:latin typeface="Tahoma" panose="020B0604030504040204" pitchFamily="34" charset="0"/>
                          <a:ea typeface="ＭＳ Ｐゴシック" panose="020B0600070205080204" pitchFamily="34" charset="-128"/>
                        </a:defRPr>
                      </a:lvl2pPr>
                      <a:lvl3pPr marL="1143000" indent="-228600">
                        <a:spcBef>
                          <a:spcPct val="20000"/>
                        </a:spcBef>
                        <a:buClr>
                          <a:schemeClr val="tx1"/>
                        </a:buClr>
                        <a:buFont typeface="Wingdings" pitchFamily="2" charset="2"/>
                        <a:defRPr kumimoji="1">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defRPr kumimoji="1"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defRPr kumimoji="1"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ahoma" panose="020B0604030504040204" pitchFamily="34" charset="0"/>
                          <a:ea typeface="ＭＳ Ｐゴシック" panose="020B0600070205080204" pitchFamily="34" charset="-128"/>
                        </a:rPr>
                        <a:t>Fast storage for data, used for arithmetic and logical.  $zero always equals zero.  Register $at is reserved for the assembler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1CBCC"/>
                    </a:solidFill>
                  </a:tcPr>
                </a:tc>
                <a:extLst>
                  <a:ext uri="{0D108BD9-81ED-4DB2-BD59-A6C34878D82A}">
                    <a16:rowId xmlns:a16="http://schemas.microsoft.com/office/drawing/2014/main" val="2431515859"/>
                  </a:ext>
                </a:extLst>
              </a:tr>
              <a:tr h="371475">
                <a:tc>
                  <a:txBody>
                    <a:bodyPr/>
                    <a:lstStyle>
                      <a:lvl1pPr>
                        <a:spcBef>
                          <a:spcPct val="20000"/>
                        </a:spcBef>
                        <a:buClr>
                          <a:schemeClr val="accent1"/>
                        </a:buClr>
                        <a:buSzPct val="85000"/>
                        <a:buFont typeface="Wingdings 2" pitchFamily="2" charset="2"/>
                        <a:defRPr kumimoji="1" sz="2400">
                          <a:solidFill>
                            <a:schemeClr val="accent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85000"/>
                        <a:buFont typeface="Wingdings" pitchFamily="2" charset="2"/>
                        <a:defRPr kumimoji="1" sz="2100">
                          <a:solidFill>
                            <a:schemeClr val="hlink"/>
                          </a:solidFill>
                          <a:latin typeface="Tahoma" panose="020B0604030504040204" pitchFamily="34" charset="0"/>
                          <a:ea typeface="ＭＳ Ｐゴシック" panose="020B0600070205080204" pitchFamily="34" charset="-128"/>
                        </a:defRPr>
                      </a:lvl2pPr>
                      <a:lvl3pPr marL="1143000" indent="-228600">
                        <a:spcBef>
                          <a:spcPct val="20000"/>
                        </a:spcBef>
                        <a:buClr>
                          <a:schemeClr val="tx1"/>
                        </a:buClr>
                        <a:buFont typeface="Wingdings" pitchFamily="2" charset="2"/>
                        <a:defRPr kumimoji="1">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defRPr kumimoji="1"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defRPr kumimoji="1"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ahoma" panose="020B0604030504040204" pitchFamily="34" charset="0"/>
                          <a:ea typeface="ＭＳ Ｐゴシック" panose="020B0600070205080204" pitchFamily="34" charset="-128"/>
                        </a:rPr>
                        <a:t>2</a:t>
                      </a:r>
                      <a:r>
                        <a:rPr kumimoji="0" lang="en-US" altLang="en-US" sz="1800" b="0" i="0" u="none" strike="noStrike" cap="none" normalizeH="0" baseline="30000">
                          <a:ln>
                            <a:noFill/>
                          </a:ln>
                          <a:solidFill>
                            <a:srgbClr val="000000"/>
                          </a:solidFill>
                          <a:effectLst/>
                          <a:latin typeface="Tahoma" panose="020B0604030504040204" pitchFamily="34" charset="0"/>
                          <a:ea typeface="ＭＳ Ｐゴシック" panose="020B0600070205080204" pitchFamily="34" charset="-128"/>
                        </a:rPr>
                        <a:t>30</a:t>
                      </a:r>
                      <a:r>
                        <a:rPr kumimoji="0" lang="en-US" altLang="en-US" sz="1800" b="0" i="0" u="none" strike="noStrike" cap="none" normalizeH="0" baseline="0">
                          <a:ln>
                            <a:noFill/>
                          </a:ln>
                          <a:solidFill>
                            <a:srgbClr val="000000"/>
                          </a:solidFill>
                          <a:effectLst/>
                          <a:latin typeface="Tahoma" panose="020B0604030504040204" pitchFamily="34" charset="0"/>
                          <a:ea typeface="ＭＳ Ｐゴシック" panose="020B0600070205080204" pitchFamily="34" charset="-128"/>
                        </a:rPr>
                        <a:t> memory words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E7E8"/>
                    </a:solidFill>
                  </a:tcPr>
                </a:tc>
                <a:tc>
                  <a:txBody>
                    <a:bodyPr/>
                    <a:lstStyle>
                      <a:lvl1pPr>
                        <a:spcBef>
                          <a:spcPct val="20000"/>
                        </a:spcBef>
                        <a:buClr>
                          <a:schemeClr val="accent1"/>
                        </a:buClr>
                        <a:buSzPct val="85000"/>
                        <a:buFont typeface="Wingdings 2" pitchFamily="2" charset="2"/>
                        <a:defRPr kumimoji="1" sz="2400">
                          <a:solidFill>
                            <a:schemeClr val="accent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85000"/>
                        <a:buFont typeface="Wingdings" pitchFamily="2" charset="2"/>
                        <a:defRPr kumimoji="1" sz="2100">
                          <a:solidFill>
                            <a:schemeClr val="hlink"/>
                          </a:solidFill>
                          <a:latin typeface="Tahoma" panose="020B0604030504040204" pitchFamily="34" charset="0"/>
                          <a:ea typeface="ＭＳ Ｐゴシック" panose="020B0600070205080204" pitchFamily="34" charset="-128"/>
                        </a:defRPr>
                      </a:lvl2pPr>
                      <a:lvl3pPr marL="1143000" indent="-228600">
                        <a:spcBef>
                          <a:spcPct val="20000"/>
                        </a:spcBef>
                        <a:buClr>
                          <a:schemeClr val="tx1"/>
                        </a:buClr>
                        <a:buFont typeface="Wingdings" pitchFamily="2" charset="2"/>
                        <a:defRPr kumimoji="1">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defRPr kumimoji="1"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defRPr kumimoji="1"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ahoma" panose="020B0604030504040204" pitchFamily="34" charset="0"/>
                          <a:ea typeface="ＭＳ Ｐゴシック" panose="020B0600070205080204" pitchFamily="34" charset="-128"/>
                        </a:rPr>
                        <a:t>Memory[0],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ahoma" panose="020B0604030504040204" pitchFamily="34" charset="0"/>
                          <a:ea typeface="ＭＳ Ｐゴシック" panose="020B0600070205080204" pitchFamily="34" charset="-128"/>
                        </a:rPr>
                        <a:t>Memory[4],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ahoma" panose="020B0604030504040204" pitchFamily="34" charset="0"/>
                          <a:ea typeface="ＭＳ Ｐゴシック" panose="020B0600070205080204"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ahoma" panose="020B0604030504040204" pitchFamily="34" charset="0"/>
                          <a:ea typeface="ＭＳ Ｐゴシック" panose="020B0600070205080204" pitchFamily="34" charset="-128"/>
                        </a:rPr>
                        <a:t>Memory[4294967292]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E7E8"/>
                    </a:solidFill>
                  </a:tcPr>
                </a:tc>
                <a:tc>
                  <a:txBody>
                    <a:bodyPr/>
                    <a:lstStyle>
                      <a:lvl1pPr>
                        <a:spcBef>
                          <a:spcPct val="20000"/>
                        </a:spcBef>
                        <a:buClr>
                          <a:schemeClr val="accent1"/>
                        </a:buClr>
                        <a:buSzPct val="85000"/>
                        <a:buFont typeface="Wingdings 2" pitchFamily="2" charset="2"/>
                        <a:defRPr kumimoji="1" sz="2400">
                          <a:solidFill>
                            <a:schemeClr val="accent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85000"/>
                        <a:buFont typeface="Wingdings" pitchFamily="2" charset="2"/>
                        <a:defRPr kumimoji="1" sz="2100">
                          <a:solidFill>
                            <a:schemeClr val="hlink"/>
                          </a:solidFill>
                          <a:latin typeface="Tahoma" panose="020B0604030504040204" pitchFamily="34" charset="0"/>
                          <a:ea typeface="ＭＳ Ｐゴシック" panose="020B0600070205080204" pitchFamily="34" charset="-128"/>
                        </a:defRPr>
                      </a:lvl2pPr>
                      <a:lvl3pPr marL="1143000" indent="-228600">
                        <a:spcBef>
                          <a:spcPct val="20000"/>
                        </a:spcBef>
                        <a:buClr>
                          <a:schemeClr val="tx1"/>
                        </a:buClr>
                        <a:buFont typeface="Wingdings" pitchFamily="2" charset="2"/>
                        <a:defRPr kumimoji="1">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defRPr kumimoji="1" sz="16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defRPr kumimoji="1"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ahoma" panose="020B0604030504040204" pitchFamily="34" charset="0"/>
                          <a:ea typeface="ＭＳ Ｐゴシック" panose="020B0600070205080204" pitchFamily="34" charset="-128"/>
                        </a:rPr>
                        <a:t>Accessed by data transfer instructions.  MIPS uses byte addresses, so sequential words differ by 4.  Memory holds data structures, such as arrays, and holds spilled (saved) registers, such as used by procedure calls.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E7E8"/>
                    </a:solidFill>
                  </a:tcPr>
                </a:tc>
                <a:extLst>
                  <a:ext uri="{0D108BD9-81ED-4DB2-BD59-A6C34878D82A}">
                    <a16:rowId xmlns:a16="http://schemas.microsoft.com/office/drawing/2014/main" val="3120705051"/>
                  </a:ext>
                </a:extLst>
              </a:tr>
            </a:tbl>
          </a:graphicData>
        </a:graphic>
      </p:graphicFrame>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550D127B-3AA7-7444-927F-596D781C10B0}"/>
              </a:ext>
            </a:extLst>
          </p:cNvPr>
          <p:cNvSpPr>
            <a:spLocks noGrp="1" noChangeArrowheads="1"/>
          </p:cNvSpPr>
          <p:nvPr>
            <p:ph type="title"/>
          </p:nvPr>
        </p:nvSpPr>
        <p:spPr/>
        <p:txBody>
          <a:bodyPr/>
          <a:lstStyle/>
          <a:p>
            <a:r>
              <a:rPr lang="en-US" altLang="en-US">
                <a:ea typeface="ＭＳ Ｐゴシック" panose="020B0600070205080204" pitchFamily="34" charset="-128"/>
              </a:rPr>
              <a:t>Summary - 2</a:t>
            </a:r>
          </a:p>
        </p:txBody>
      </p:sp>
      <p:graphicFrame>
        <p:nvGraphicFramePr>
          <p:cNvPr id="55298" name="Object 4">
            <a:hlinkClick r:id="" action="ppaction://ole?verb=0"/>
            <a:extLst>
              <a:ext uri="{FF2B5EF4-FFF2-40B4-BE49-F238E27FC236}">
                <a16:creationId xmlns:a16="http://schemas.microsoft.com/office/drawing/2014/main" id="{7EBEDCC1-D6CE-D14C-8106-64AF77951BD6}"/>
              </a:ext>
            </a:extLst>
          </p:cNvPr>
          <p:cNvGraphicFramePr>
            <a:graphicFrameLocks/>
          </p:cNvGraphicFramePr>
          <p:nvPr/>
        </p:nvGraphicFramePr>
        <p:xfrm>
          <a:off x="457200" y="990600"/>
          <a:ext cx="8229600" cy="5029200"/>
        </p:xfrm>
        <a:graphic>
          <a:graphicData uri="http://schemas.openxmlformats.org/presentationml/2006/ole">
            <mc:AlternateContent xmlns:mc="http://schemas.openxmlformats.org/markup-compatibility/2006">
              <mc:Choice xmlns:v="urn:schemas-microsoft-com:vml" Requires="v">
                <p:oleObj spid="_x0000_s55306" name="Worksheet" r:id="rId4" imgW="6248400" imgH="3949700" progId="Excel.Sheet.8">
                  <p:embed/>
                </p:oleObj>
              </mc:Choice>
              <mc:Fallback>
                <p:oleObj name="Worksheet" r:id="rId4" imgW="6248400" imgH="3949700" progId="Excel.Shee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9906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299" name="Slide Number Placeholder 1">
            <a:extLst>
              <a:ext uri="{FF2B5EF4-FFF2-40B4-BE49-F238E27FC236}">
                <a16:creationId xmlns:a16="http://schemas.microsoft.com/office/drawing/2014/main" id="{84781DCC-4BAF-174E-8D04-7CFD1525722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fld id="{019F305B-4A3E-1B49-A26D-2673E43A3ADF}" type="slidenum">
              <a:rPr lang="en-US" altLang="en-US" sz="1400">
                <a:latin typeface="Arial Narrow" panose="020B0604020202020204" pitchFamily="34" charset="0"/>
              </a:rPr>
              <a:pPr/>
              <a:t>31</a:t>
            </a:fld>
            <a:endParaRPr lang="en-US" altLang="en-US" sz="1400">
              <a:latin typeface="Arial Narrow" panose="020B0604020202020204" pitchFamily="34" charset="0"/>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A257281-F3D1-1545-9979-111C17FC651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MIPS Instruction Decoding Ring</a:t>
            </a:r>
          </a:p>
        </p:txBody>
      </p:sp>
      <p:sp>
        <p:nvSpPr>
          <p:cNvPr id="2" name="Content Placeholder 1">
            <a:extLst>
              <a:ext uri="{FF2B5EF4-FFF2-40B4-BE49-F238E27FC236}">
                <a16:creationId xmlns:a16="http://schemas.microsoft.com/office/drawing/2014/main" id="{09578A59-BAD8-D74E-B6F7-57DE036841D9}"/>
              </a:ext>
            </a:extLst>
          </p:cNvPr>
          <p:cNvSpPr>
            <a:spLocks noGrp="1"/>
          </p:cNvSpPr>
          <p:nvPr>
            <p:ph idx="1"/>
          </p:nvPr>
        </p:nvSpPr>
        <p:spPr>
          <a:xfrm>
            <a:off x="0" y="609600"/>
            <a:ext cx="9144000" cy="6149975"/>
          </a:xfrm>
        </p:spPr>
        <p:txBody>
          <a:bodyPr/>
          <a:lstStyle/>
          <a:p>
            <a:r>
              <a:rPr lang="en-US" altLang="en-US" sz="2400">
                <a:ea typeface="ＭＳ Ｐゴシック" panose="020B0600070205080204" pitchFamily="34" charset="-128"/>
              </a:rPr>
              <a:t>Top table summarizes </a:t>
            </a:r>
            <a:r>
              <a:rPr lang="en-US" altLang="en-US" sz="2400" b="1" u="sng">
                <a:ea typeface="ＭＳ Ｐゴシック" panose="020B0600070205080204" pitchFamily="34" charset="-128"/>
              </a:rPr>
              <a:t>opcodes</a:t>
            </a:r>
          </a:p>
          <a:p>
            <a:r>
              <a:rPr lang="en-US" altLang="en-US" sz="2400">
                <a:ea typeface="ＭＳ Ｐゴシック" panose="020B0600070205080204" pitchFamily="34" charset="-128"/>
              </a:rPr>
              <a:t>Bottom table summarizes </a:t>
            </a:r>
            <a:r>
              <a:rPr lang="en-US" altLang="en-US" sz="2400" b="1" u="sng">
                <a:ea typeface="ＭＳ Ｐゴシック" panose="020B0600070205080204" pitchFamily="34" charset="-128"/>
              </a:rPr>
              <a:t>func</a:t>
            </a:r>
            <a:r>
              <a:rPr lang="en-US" altLang="en-US" sz="2400">
                <a:ea typeface="ＭＳ Ｐゴシック" panose="020B0600070205080204" pitchFamily="34" charset="-128"/>
              </a:rPr>
              <a:t> field if opcode is 000000</a:t>
            </a:r>
          </a:p>
        </p:txBody>
      </p:sp>
      <p:graphicFrame>
        <p:nvGraphicFramePr>
          <p:cNvPr id="640237" name="Group 237">
            <a:extLst>
              <a:ext uri="{FF2B5EF4-FFF2-40B4-BE49-F238E27FC236}">
                <a16:creationId xmlns:a16="http://schemas.microsoft.com/office/drawing/2014/main" id="{8C0115F0-32EF-A744-8415-056725F62FCB}"/>
              </a:ext>
            </a:extLst>
          </p:cNvPr>
          <p:cNvGraphicFramePr>
            <a:graphicFrameLocks noGrp="1"/>
          </p:cNvGraphicFramePr>
          <p:nvPr/>
        </p:nvGraphicFramePr>
        <p:xfrm>
          <a:off x="609600" y="1646238"/>
          <a:ext cx="7848600" cy="2468562"/>
        </p:xfrm>
        <a:graphic>
          <a:graphicData uri="http://schemas.openxmlformats.org/drawingml/2006/table">
            <a:tbl>
              <a:tblPr/>
              <a:tblGrid>
                <a:gridCol w="872067">
                  <a:extLst>
                    <a:ext uri="{9D8B030D-6E8A-4147-A177-3AD203B41FA5}">
                      <a16:colId xmlns:a16="http://schemas.microsoft.com/office/drawing/2014/main" val="20000"/>
                    </a:ext>
                  </a:extLst>
                </a:gridCol>
                <a:gridCol w="872067">
                  <a:extLst>
                    <a:ext uri="{9D8B030D-6E8A-4147-A177-3AD203B41FA5}">
                      <a16:colId xmlns:a16="http://schemas.microsoft.com/office/drawing/2014/main" val="20001"/>
                    </a:ext>
                  </a:extLst>
                </a:gridCol>
                <a:gridCol w="872067">
                  <a:extLst>
                    <a:ext uri="{9D8B030D-6E8A-4147-A177-3AD203B41FA5}">
                      <a16:colId xmlns:a16="http://schemas.microsoft.com/office/drawing/2014/main" val="20002"/>
                    </a:ext>
                  </a:extLst>
                </a:gridCol>
                <a:gridCol w="872067">
                  <a:extLst>
                    <a:ext uri="{9D8B030D-6E8A-4147-A177-3AD203B41FA5}">
                      <a16:colId xmlns:a16="http://schemas.microsoft.com/office/drawing/2014/main" val="20003"/>
                    </a:ext>
                  </a:extLst>
                </a:gridCol>
                <a:gridCol w="872067">
                  <a:extLst>
                    <a:ext uri="{9D8B030D-6E8A-4147-A177-3AD203B41FA5}">
                      <a16:colId xmlns:a16="http://schemas.microsoft.com/office/drawing/2014/main" val="20004"/>
                    </a:ext>
                  </a:extLst>
                </a:gridCol>
                <a:gridCol w="872067">
                  <a:extLst>
                    <a:ext uri="{9D8B030D-6E8A-4147-A177-3AD203B41FA5}">
                      <a16:colId xmlns:a16="http://schemas.microsoft.com/office/drawing/2014/main" val="20005"/>
                    </a:ext>
                  </a:extLst>
                </a:gridCol>
                <a:gridCol w="872067">
                  <a:extLst>
                    <a:ext uri="{9D8B030D-6E8A-4147-A177-3AD203B41FA5}">
                      <a16:colId xmlns:a16="http://schemas.microsoft.com/office/drawing/2014/main" val="20006"/>
                    </a:ext>
                  </a:extLst>
                </a:gridCol>
                <a:gridCol w="872067">
                  <a:extLst>
                    <a:ext uri="{9D8B030D-6E8A-4147-A177-3AD203B41FA5}">
                      <a16:colId xmlns:a16="http://schemas.microsoft.com/office/drawing/2014/main" val="20007"/>
                    </a:ext>
                  </a:extLst>
                </a:gridCol>
                <a:gridCol w="872067">
                  <a:extLst>
                    <a:ext uri="{9D8B030D-6E8A-4147-A177-3AD203B41FA5}">
                      <a16:colId xmlns:a16="http://schemas.microsoft.com/office/drawing/2014/main" val="20008"/>
                    </a:ext>
                  </a:extLst>
                </a:gridCol>
              </a:tblGrid>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accent2"/>
                          </a:solidFill>
                          <a:effectLst/>
                          <a:latin typeface="Tekton" pitchFamily="34" charset="0"/>
                        </a:rPr>
                        <a:t>OP</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000</a:t>
                      </a: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001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010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011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100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101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110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111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000</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dirty="0" err="1">
                          <a:ln>
                            <a:noFill/>
                          </a:ln>
                          <a:solidFill>
                            <a:schemeClr val="accent2"/>
                          </a:solidFill>
                          <a:effectLst/>
                          <a:latin typeface="Tekton" pitchFamily="34" charset="0"/>
                        </a:rPr>
                        <a:t>func</a:t>
                      </a:r>
                      <a:endParaRPr kumimoji="0" lang="en-US" sz="1800" b="1" i="0" u="none" strike="noStrike" cap="none" normalizeH="0" baseline="0" dirty="0">
                        <a:ln>
                          <a:noFill/>
                        </a:ln>
                        <a:solidFill>
                          <a:schemeClr val="accent2"/>
                        </a:solidFill>
                        <a:effectLst/>
                        <a:latin typeface="Tekton" pitchFamily="34" charset="0"/>
                      </a:endParaRP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j</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jal</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beq</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bne</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001</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addi</a:t>
                      </a: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addiu</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slti</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sltiu</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andi</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ori</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xori</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lui</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010</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011</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100</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lw</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101</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sw</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110</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111</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dirty="0">
                        <a:ln>
                          <a:noFill/>
                        </a:ln>
                        <a:solidFill>
                          <a:schemeClr val="tx1"/>
                        </a:solidFill>
                        <a:effectLst/>
                        <a:latin typeface="Tekton" pitchFamily="34" charset="0"/>
                      </a:endParaRP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dirty="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640238" name="Group 238">
            <a:extLst>
              <a:ext uri="{FF2B5EF4-FFF2-40B4-BE49-F238E27FC236}">
                <a16:creationId xmlns:a16="http://schemas.microsoft.com/office/drawing/2014/main" id="{A4E4DD94-8C65-0640-B231-637B2FB4E84B}"/>
              </a:ext>
            </a:extLst>
          </p:cNvPr>
          <p:cNvGraphicFramePr>
            <a:graphicFrameLocks noGrp="1"/>
          </p:cNvGraphicFramePr>
          <p:nvPr/>
        </p:nvGraphicFramePr>
        <p:xfrm>
          <a:off x="609600" y="4267200"/>
          <a:ext cx="7848600" cy="2468563"/>
        </p:xfrm>
        <a:graphic>
          <a:graphicData uri="http://schemas.openxmlformats.org/drawingml/2006/table">
            <a:tbl>
              <a:tblPr/>
              <a:tblGrid>
                <a:gridCol w="872067">
                  <a:extLst>
                    <a:ext uri="{9D8B030D-6E8A-4147-A177-3AD203B41FA5}">
                      <a16:colId xmlns:a16="http://schemas.microsoft.com/office/drawing/2014/main" val="20000"/>
                    </a:ext>
                  </a:extLst>
                </a:gridCol>
                <a:gridCol w="872067">
                  <a:extLst>
                    <a:ext uri="{9D8B030D-6E8A-4147-A177-3AD203B41FA5}">
                      <a16:colId xmlns:a16="http://schemas.microsoft.com/office/drawing/2014/main" val="20001"/>
                    </a:ext>
                  </a:extLst>
                </a:gridCol>
                <a:gridCol w="872067">
                  <a:extLst>
                    <a:ext uri="{9D8B030D-6E8A-4147-A177-3AD203B41FA5}">
                      <a16:colId xmlns:a16="http://schemas.microsoft.com/office/drawing/2014/main" val="20002"/>
                    </a:ext>
                  </a:extLst>
                </a:gridCol>
                <a:gridCol w="872067">
                  <a:extLst>
                    <a:ext uri="{9D8B030D-6E8A-4147-A177-3AD203B41FA5}">
                      <a16:colId xmlns:a16="http://schemas.microsoft.com/office/drawing/2014/main" val="20003"/>
                    </a:ext>
                  </a:extLst>
                </a:gridCol>
                <a:gridCol w="872067">
                  <a:extLst>
                    <a:ext uri="{9D8B030D-6E8A-4147-A177-3AD203B41FA5}">
                      <a16:colId xmlns:a16="http://schemas.microsoft.com/office/drawing/2014/main" val="20004"/>
                    </a:ext>
                  </a:extLst>
                </a:gridCol>
                <a:gridCol w="872067">
                  <a:extLst>
                    <a:ext uri="{9D8B030D-6E8A-4147-A177-3AD203B41FA5}">
                      <a16:colId xmlns:a16="http://schemas.microsoft.com/office/drawing/2014/main" val="20005"/>
                    </a:ext>
                  </a:extLst>
                </a:gridCol>
                <a:gridCol w="872067">
                  <a:extLst>
                    <a:ext uri="{9D8B030D-6E8A-4147-A177-3AD203B41FA5}">
                      <a16:colId xmlns:a16="http://schemas.microsoft.com/office/drawing/2014/main" val="20006"/>
                    </a:ext>
                  </a:extLst>
                </a:gridCol>
                <a:gridCol w="872067">
                  <a:extLst>
                    <a:ext uri="{9D8B030D-6E8A-4147-A177-3AD203B41FA5}">
                      <a16:colId xmlns:a16="http://schemas.microsoft.com/office/drawing/2014/main" val="20007"/>
                    </a:ext>
                  </a:extLst>
                </a:gridCol>
                <a:gridCol w="872067">
                  <a:extLst>
                    <a:ext uri="{9D8B030D-6E8A-4147-A177-3AD203B41FA5}">
                      <a16:colId xmlns:a16="http://schemas.microsoft.com/office/drawing/2014/main" val="20008"/>
                    </a:ext>
                  </a:extLst>
                </a:gridCol>
              </a:tblGrid>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dirty="0" err="1">
                          <a:ln>
                            <a:noFill/>
                          </a:ln>
                          <a:solidFill>
                            <a:schemeClr val="accent2"/>
                          </a:solidFill>
                          <a:effectLst/>
                          <a:latin typeface="Tekton" pitchFamily="34" charset="0"/>
                        </a:rPr>
                        <a:t>func</a:t>
                      </a:r>
                      <a:endParaRPr kumimoji="0" lang="en-US" sz="1800" b="1" i="0" u="none" strike="noStrike" cap="none" normalizeH="0" baseline="0" dirty="0">
                        <a:ln>
                          <a:noFill/>
                        </a:ln>
                        <a:solidFill>
                          <a:schemeClr val="accent2"/>
                        </a:solidFill>
                        <a:effectLst/>
                        <a:latin typeface="Tekton" pitchFamily="34" charset="0"/>
                      </a:endParaRP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000</a:t>
                      </a: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dirty="0">
                          <a:ln>
                            <a:noFill/>
                          </a:ln>
                          <a:solidFill>
                            <a:schemeClr val="tx1"/>
                          </a:solidFill>
                          <a:effectLst/>
                          <a:latin typeface="Tekton" pitchFamily="34" charset="0"/>
                        </a:rPr>
                        <a:t>001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010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011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100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101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110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111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000</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sll</a:t>
                      </a: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srl</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sra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sllv</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srlv</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srav</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001</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jr</a:t>
                      </a: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jalr</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010</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011</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mult</a:t>
                      </a: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multu</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div</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divu</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100</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add</a:t>
                      </a: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addu</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sub</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subu</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and</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or</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xor</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nor</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101</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slt</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sltu</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110</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285">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r>
                        <a:rPr kumimoji="0" lang="en-US" sz="1800" b="1" i="0" u="none" strike="noStrike" cap="none" normalizeH="0" baseline="0">
                          <a:ln>
                            <a:noFill/>
                          </a:ln>
                          <a:solidFill>
                            <a:schemeClr val="tx1"/>
                          </a:solidFill>
                          <a:effectLst/>
                          <a:latin typeface="Tekton" pitchFamily="34" charset="0"/>
                        </a:rPr>
                        <a:t>111</a:t>
                      </a:r>
                    </a:p>
                  </a:txBody>
                  <a:tcPr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dirty="0">
                        <a:ln>
                          <a:noFill/>
                        </a:ln>
                        <a:solidFill>
                          <a:schemeClr val="tx1"/>
                        </a:solidFill>
                        <a:effectLst/>
                        <a:latin typeface="Tekton" pitchFamily="34" charset="0"/>
                      </a:endParaRPr>
                    </a:p>
                  </a:txBody>
                  <a:tcPr marT="0" marB="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ekton" pitchFamily="34" charset="0"/>
                        <a:buNone/>
                        <a:tabLst/>
                      </a:pPr>
                      <a:endParaRPr kumimoji="0" lang="en-US" sz="1800" b="1" i="0" u="none" strike="noStrike" cap="none" normalizeH="0" baseline="0" dirty="0">
                        <a:ln>
                          <a:noFill/>
                        </a:ln>
                        <a:solidFill>
                          <a:schemeClr val="tx1"/>
                        </a:solidFill>
                        <a:effectLst/>
                        <a:latin typeface="Tekton" pitchFamily="34"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7551" name="Slide Number Placeholder 2">
            <a:extLst>
              <a:ext uri="{FF2B5EF4-FFF2-40B4-BE49-F238E27FC236}">
                <a16:creationId xmlns:a16="http://schemas.microsoft.com/office/drawing/2014/main" id="{41AEFC37-692B-4546-A4F7-208490C9F6D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fld id="{C97A7950-F91D-3E49-9DDB-6E710D0EC74D}" type="slidenum">
              <a:rPr lang="en-US" altLang="en-US" sz="1400">
                <a:latin typeface="Arial Narrow" panose="020B0604020202020204" pitchFamily="34" charset="0"/>
              </a:rPr>
              <a:pPr/>
              <a:t>32</a:t>
            </a:fld>
            <a:endParaRPr lang="en-US" altLang="en-US" sz="1400">
              <a:latin typeface="Arial Narrow" panose="020B0604020202020204" pitchFamily="34" charset="0"/>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363BA60-E29E-FE4A-A153-2CD54BFC8AF3}"/>
              </a:ext>
            </a:extLst>
          </p:cNvPr>
          <p:cNvSpPr>
            <a:spLocks noGrp="1" noChangeArrowheads="1"/>
          </p:cNvSpPr>
          <p:nvPr>
            <p:ph type="title"/>
          </p:nvPr>
        </p:nvSpPr>
        <p:spPr/>
        <p:txBody>
          <a:bodyPr/>
          <a:lstStyle/>
          <a:p>
            <a:r>
              <a:rPr lang="en-US" altLang="en-US">
                <a:ea typeface="ＭＳ Ｐゴシック" panose="020B0600070205080204" pitchFamily="34" charset="-128"/>
              </a:rPr>
              <a:t>Summary</a:t>
            </a:r>
          </a:p>
        </p:txBody>
      </p:sp>
      <p:sp>
        <p:nvSpPr>
          <p:cNvPr id="6" name="Content Placeholder 5">
            <a:extLst>
              <a:ext uri="{FF2B5EF4-FFF2-40B4-BE49-F238E27FC236}">
                <a16:creationId xmlns:a16="http://schemas.microsoft.com/office/drawing/2014/main" id="{84F8D0F4-8827-9249-9719-BE414C5F6FE6}"/>
              </a:ext>
            </a:extLst>
          </p:cNvPr>
          <p:cNvSpPr>
            <a:spLocks noGrp="1"/>
          </p:cNvSpPr>
          <p:nvPr>
            <p:ph idx="1"/>
          </p:nvPr>
        </p:nvSpPr>
        <p:spPr/>
        <p:txBody>
          <a:bodyPr/>
          <a:lstStyle/>
          <a:p>
            <a:r>
              <a:rPr lang="en-US" altLang="en-US" sz="2400">
                <a:ea typeface="ＭＳ Ｐゴシック" panose="020B0600070205080204" pitchFamily="34" charset="-128"/>
              </a:rPr>
              <a:t>We will use a subset of MIPS instruction set in this class</a:t>
            </a:r>
          </a:p>
          <a:p>
            <a:pPr lvl="1"/>
            <a:r>
              <a:rPr lang="en-US" altLang="en-US" sz="2000">
                <a:ea typeface="ＭＳ Ｐゴシック" panose="020B0600070205080204" pitchFamily="34" charset="-128"/>
              </a:rPr>
              <a:t>Sometimes called “</a:t>
            </a:r>
            <a:r>
              <a:rPr lang="en-US" altLang="ja-JP" sz="2000">
                <a:ea typeface="ＭＳ Ｐゴシック" panose="020B0600070205080204" pitchFamily="34" charset="-128"/>
              </a:rPr>
              <a:t>miniMIPS</a:t>
            </a:r>
            <a:r>
              <a:rPr lang="en-US" altLang="en-US" sz="2000">
                <a:ea typeface="ＭＳ Ｐゴシック" panose="020B0600070205080204" pitchFamily="34" charset="-128"/>
              </a:rPr>
              <a:t>”</a:t>
            </a:r>
            <a:endParaRPr lang="en-US" altLang="ja-JP" sz="2000">
              <a:ea typeface="ＭＳ Ｐゴシック" panose="020B0600070205080204" pitchFamily="34" charset="-128"/>
            </a:endParaRPr>
          </a:p>
          <a:p>
            <a:pPr lvl="1"/>
            <a:r>
              <a:rPr lang="en-US" altLang="en-US" sz="2000">
                <a:ea typeface="ＭＳ Ｐゴシック" panose="020B0600070205080204" pitchFamily="34" charset="-128"/>
              </a:rPr>
              <a:t>All instructions are 32-bit</a:t>
            </a:r>
          </a:p>
          <a:p>
            <a:pPr lvl="1"/>
            <a:r>
              <a:rPr lang="en-US" altLang="en-US" sz="2000">
                <a:ea typeface="ＭＳ Ｐゴシック" panose="020B0600070205080204" pitchFamily="34" charset="-128"/>
              </a:rPr>
              <a:t>3 basic instruction formats</a:t>
            </a:r>
          </a:p>
          <a:p>
            <a:pPr lvl="2"/>
            <a:r>
              <a:rPr lang="en-US" altLang="en-US" sz="1800">
                <a:ea typeface="ＭＳ Ｐゴシック" panose="020B0600070205080204" pitchFamily="34" charset="-128"/>
              </a:rPr>
              <a:t>R-type - Mostly 2 source and 1 destination register</a:t>
            </a:r>
          </a:p>
          <a:p>
            <a:pPr lvl="2"/>
            <a:r>
              <a:rPr lang="en-US" altLang="en-US" sz="1800">
                <a:ea typeface="ＭＳ Ｐゴシック" panose="020B0600070205080204" pitchFamily="34" charset="-128"/>
              </a:rPr>
              <a:t>I-type	- 1-source, a small (16-bit) constant, and a destination register</a:t>
            </a:r>
          </a:p>
          <a:p>
            <a:pPr lvl="2"/>
            <a:r>
              <a:rPr lang="en-US" altLang="en-US" sz="1800">
                <a:ea typeface="ＭＳ Ｐゴシック" panose="020B0600070205080204" pitchFamily="34" charset="-128"/>
              </a:rPr>
              <a:t>J-type - A large (26-bit) constant used for jumps</a:t>
            </a:r>
          </a:p>
          <a:p>
            <a:pPr lvl="1"/>
            <a:r>
              <a:rPr lang="en-US" altLang="en-US" sz="2000">
                <a:ea typeface="ＭＳ Ｐゴシック" panose="020B0600070205080204" pitchFamily="34" charset="-128"/>
              </a:rPr>
              <a:t>Load/Store architecture</a:t>
            </a:r>
          </a:p>
          <a:p>
            <a:pPr lvl="1"/>
            <a:r>
              <a:rPr lang="en-US" altLang="en-US" sz="2000">
                <a:ea typeface="ＭＳ Ｐゴシック" panose="020B0600070205080204" pitchFamily="34" charset="-128"/>
              </a:rPr>
              <a:t>31 general purpose registers, one hardwired to 0, and, by convention, several are used for specific purposes.</a:t>
            </a:r>
          </a:p>
          <a:p>
            <a:r>
              <a:rPr lang="en-US" altLang="en-US" sz="2400">
                <a:ea typeface="ＭＳ Ｐゴシック" panose="020B0600070205080204" pitchFamily="34" charset="-128"/>
              </a:rPr>
              <a:t>ISA design requires tradeoffs, usually based on </a:t>
            </a:r>
          </a:p>
          <a:p>
            <a:pPr lvl="1"/>
            <a:r>
              <a:rPr lang="en-US" altLang="en-US" sz="2000">
                <a:ea typeface="ＭＳ Ｐゴシック" panose="020B0600070205080204" pitchFamily="34" charset="-128"/>
              </a:rPr>
              <a:t>History, Art, Engineering</a:t>
            </a:r>
          </a:p>
          <a:p>
            <a:pPr lvl="1"/>
            <a:r>
              <a:rPr lang="en-US" altLang="en-US" sz="2000">
                <a:ea typeface="ＭＳ Ｐゴシック" panose="020B0600070205080204" pitchFamily="34" charset="-128"/>
              </a:rPr>
              <a:t>Benchmark results</a:t>
            </a:r>
          </a:p>
          <a:p>
            <a:endParaRPr lang="en-US" altLang="en-US" sz="2400">
              <a:ea typeface="ＭＳ Ｐゴシック" panose="020B0600070205080204" pitchFamily="34" charset="-128"/>
            </a:endParaRPr>
          </a:p>
        </p:txBody>
      </p:sp>
      <p:sp>
        <p:nvSpPr>
          <p:cNvPr id="59395" name="Slide Number Placeholder 1">
            <a:extLst>
              <a:ext uri="{FF2B5EF4-FFF2-40B4-BE49-F238E27FC236}">
                <a16:creationId xmlns:a16="http://schemas.microsoft.com/office/drawing/2014/main" id="{F0B05874-0786-6846-8DDC-BBB4CA1CA3D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fld id="{299D7694-8CDB-BB45-99E5-0898E1006565}" type="slidenum">
              <a:rPr lang="en-US" altLang="en-US" sz="1400">
                <a:latin typeface="Arial Narrow" panose="020B0604020202020204" pitchFamily="34" charset="0"/>
              </a:rPr>
              <a:pPr/>
              <a:t>33</a:t>
            </a:fld>
            <a:endParaRPr lang="en-US" altLang="en-US" sz="1400">
              <a:latin typeface="Arial Narrow" panose="020B0604020202020204" pitchFamily="3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CFE58-5332-644F-8507-3A510D5D5C24}"/>
              </a:ext>
            </a:extLst>
          </p:cNvPr>
          <p:cNvSpPr>
            <a:spLocks noGrp="1"/>
          </p:cNvSpPr>
          <p:nvPr>
            <p:ph type="title"/>
          </p:nvPr>
        </p:nvSpPr>
        <p:spPr/>
        <p:txBody>
          <a:bodyPr/>
          <a:lstStyle/>
          <a:p>
            <a:r>
              <a:rPr lang="en-US" altLang="en-US">
                <a:ea typeface="ＭＳ Ｐゴシック" panose="020B0600070205080204" pitchFamily="34" charset="-128"/>
              </a:rPr>
              <a:t>Working with Constants</a:t>
            </a:r>
          </a:p>
        </p:txBody>
      </p:sp>
      <p:sp>
        <p:nvSpPr>
          <p:cNvPr id="3" name="Content Placeholder 2">
            <a:extLst>
              <a:ext uri="{FF2B5EF4-FFF2-40B4-BE49-F238E27FC236}">
                <a16:creationId xmlns:a16="http://schemas.microsoft.com/office/drawing/2014/main" id="{8A5EB89A-BDD1-5344-A61A-DE8E7D73BBD8}"/>
              </a:ext>
            </a:extLst>
          </p:cNvPr>
          <p:cNvSpPr>
            <a:spLocks noGrp="1"/>
          </p:cNvSpPr>
          <p:nvPr>
            <p:ph idx="1"/>
          </p:nvPr>
        </p:nvSpPr>
        <p:spPr/>
        <p:txBody>
          <a:bodyPr/>
          <a:lstStyle/>
          <a:p>
            <a:r>
              <a:rPr lang="en-US" altLang="en-US">
                <a:ea typeface="ＭＳ Ｐゴシック" panose="020B0600070205080204" pitchFamily="34" charset="-128"/>
              </a:rPr>
              <a:t>Immediate instructions allow constants to be specified within the instruction</a:t>
            </a:r>
          </a:p>
          <a:p>
            <a:pPr lvl="1"/>
            <a:r>
              <a:rPr lang="en-US" altLang="en-US">
                <a:ea typeface="ＭＳ Ｐゴシック" panose="020B0600070205080204" pitchFamily="34" charset="-128"/>
              </a:rPr>
              <a:t>Examples</a:t>
            </a:r>
          </a:p>
          <a:p>
            <a:pPr lvl="2"/>
            <a:r>
              <a:rPr lang="en-US" altLang="en-US">
                <a:ea typeface="ＭＳ Ｐゴシック" panose="020B0600070205080204" pitchFamily="34" charset="-128"/>
              </a:rPr>
              <a:t>add 2000 to register $5</a:t>
            </a:r>
          </a:p>
          <a:p>
            <a:pPr lvl="2">
              <a:buFont typeface="Wingdings" pitchFamily="2" charset="2"/>
              <a:buNone/>
            </a:pPr>
            <a:r>
              <a:rPr lang="en-US" altLang="en-US" b="1">
                <a:solidFill>
                  <a:srgbClr val="0000FF"/>
                </a:solidFill>
                <a:latin typeface="Courier New" panose="02070309020205020404" pitchFamily="49" charset="0"/>
                <a:ea typeface="ＭＳ Ｐゴシック" panose="020B0600070205080204" pitchFamily="34" charset="-128"/>
              </a:rPr>
              <a:t>	addi $5, $5, 2000</a:t>
            </a:r>
          </a:p>
          <a:p>
            <a:pPr lvl="2"/>
            <a:r>
              <a:rPr lang="en-US" altLang="en-US">
                <a:ea typeface="ＭＳ Ｐゴシック" panose="020B0600070205080204" pitchFamily="34" charset="-128"/>
              </a:rPr>
              <a:t>subtract 60 from register $5</a:t>
            </a:r>
          </a:p>
          <a:p>
            <a:pPr lvl="2">
              <a:buFont typeface="Wingdings" pitchFamily="2" charset="2"/>
              <a:buNone/>
            </a:pPr>
            <a:r>
              <a:rPr lang="en-US" altLang="en-US" b="1">
                <a:solidFill>
                  <a:srgbClr val="0000FF"/>
                </a:solidFill>
                <a:latin typeface="Courier New" panose="02070309020205020404" pitchFamily="49" charset="0"/>
                <a:ea typeface="ＭＳ Ｐゴシック" panose="020B0600070205080204" pitchFamily="34" charset="-128"/>
              </a:rPr>
              <a:t>	addi $5, $5, -60</a:t>
            </a:r>
          </a:p>
          <a:p>
            <a:pPr lvl="3"/>
            <a:r>
              <a:rPr lang="en-US" altLang="en-US">
                <a:ea typeface="ＭＳ Ｐゴシック" panose="020B0600070205080204" pitchFamily="34" charset="-128"/>
              </a:rPr>
              <a:t>… no </a:t>
            </a:r>
            <a:r>
              <a:rPr lang="en-US" altLang="en-US" b="1">
                <a:solidFill>
                  <a:srgbClr val="0000FF"/>
                </a:solidFill>
                <a:latin typeface="Courier New" panose="02070309020205020404" pitchFamily="49" charset="0"/>
                <a:ea typeface="ＭＳ Ｐゴシック" panose="020B0600070205080204" pitchFamily="34" charset="-128"/>
              </a:rPr>
              <a:t>subi</a:t>
            </a:r>
            <a:r>
              <a:rPr lang="en-US" altLang="en-US">
                <a:ea typeface="ＭＳ Ｐゴシック" panose="020B0600070205080204" pitchFamily="34" charset="-128"/>
              </a:rPr>
              <a:t> instruction!</a:t>
            </a:r>
          </a:p>
          <a:p>
            <a:pPr lvl="2"/>
            <a:r>
              <a:rPr lang="en-US" altLang="en-US">
                <a:ea typeface="ＭＳ Ｐゴシック" panose="020B0600070205080204" pitchFamily="34" charset="-128"/>
              </a:rPr>
              <a:t>logically AND $5 with 0x8723 and put the result in $7</a:t>
            </a:r>
          </a:p>
          <a:p>
            <a:pPr lvl="2">
              <a:buFont typeface="Wingdings" pitchFamily="2" charset="2"/>
              <a:buNone/>
            </a:pPr>
            <a:r>
              <a:rPr lang="en-US" altLang="en-US" b="1">
                <a:solidFill>
                  <a:srgbClr val="0000FF"/>
                </a:solidFill>
                <a:latin typeface="Courier New" panose="02070309020205020404" pitchFamily="49" charset="0"/>
                <a:ea typeface="ＭＳ Ｐゴシック" panose="020B0600070205080204" pitchFamily="34" charset="-128"/>
              </a:rPr>
              <a:t>	andi $7, $5, 0x8723</a:t>
            </a:r>
          </a:p>
          <a:p>
            <a:pPr lvl="2"/>
            <a:r>
              <a:rPr lang="en-US" altLang="en-US">
                <a:ea typeface="ＭＳ Ｐゴシック" panose="020B0600070205080204" pitchFamily="34" charset="-128"/>
              </a:rPr>
              <a:t>put the number 1234 in $10</a:t>
            </a:r>
          </a:p>
          <a:p>
            <a:pPr lvl="2">
              <a:buFont typeface="Wingdings" pitchFamily="2" charset="2"/>
              <a:buNone/>
            </a:pPr>
            <a:r>
              <a:rPr lang="en-US" altLang="en-US" b="1">
                <a:solidFill>
                  <a:srgbClr val="0000FF"/>
                </a:solidFill>
                <a:latin typeface="Courier New" panose="02070309020205020404" pitchFamily="49" charset="0"/>
                <a:ea typeface="ＭＳ Ｐゴシック" panose="020B0600070205080204" pitchFamily="34" charset="-128"/>
              </a:rPr>
              <a:t>	addi $10, $0, 1234</a:t>
            </a:r>
          </a:p>
          <a:p>
            <a:pPr lvl="1"/>
            <a:r>
              <a:rPr lang="en-US" altLang="en-US">
                <a:ea typeface="ＭＳ Ｐゴシック" panose="020B0600070205080204" pitchFamily="34" charset="-128"/>
              </a:rPr>
              <a:t>But…</a:t>
            </a:r>
          </a:p>
          <a:p>
            <a:pPr lvl="2"/>
            <a:r>
              <a:rPr lang="en-US" altLang="en-US">
                <a:ea typeface="ＭＳ Ｐゴシック" panose="020B0600070205080204" pitchFamily="34" charset="-128"/>
              </a:rPr>
              <a:t>these constants are limited to 16 bits only!</a:t>
            </a:r>
          </a:p>
          <a:p>
            <a:pPr lvl="3"/>
            <a:r>
              <a:rPr lang="en-US" altLang="en-US">
                <a:ea typeface="ＭＳ Ｐゴシック" panose="020B0600070205080204" pitchFamily="34" charset="-128"/>
              </a:rPr>
              <a:t>Range is [-32768…32767] if signed, or [0…65535] if unsigned</a:t>
            </a:r>
          </a:p>
          <a:p>
            <a:pPr lvl="3"/>
            <a:endParaRPr lang="en-US" altLang="en-US">
              <a:ea typeface="ＭＳ Ｐゴシック" panose="020B0600070205080204" pitchFamily="34" charset="-128"/>
            </a:endParaRPr>
          </a:p>
        </p:txBody>
      </p:sp>
      <p:sp>
        <p:nvSpPr>
          <p:cNvPr id="22531" name="Slide Number Placeholder 3">
            <a:extLst>
              <a:ext uri="{FF2B5EF4-FFF2-40B4-BE49-F238E27FC236}">
                <a16:creationId xmlns:a16="http://schemas.microsoft.com/office/drawing/2014/main" id="{89488C40-8B2B-6E49-90A2-38E50E7967C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fld id="{A0793BB3-B09A-4F43-BD47-573E546C68F0}" type="slidenum">
              <a:rPr lang="en-US" altLang="en-US" sz="1400">
                <a:latin typeface="Arial Narrow" panose="020B0604020202020204" pitchFamily="34" charset="0"/>
              </a:rPr>
              <a:pPr/>
              <a:t>4</a:t>
            </a:fld>
            <a:endParaRPr lang="en-US" altLang="en-US" sz="1400">
              <a:latin typeface="Arial Narrow" panose="020B0604020202020204" pitchFamily="34"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4FFC6E0-BCA4-CB4B-9957-F5027FBAD833}"/>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sym typeface="Symbol" pitchFamily="2" charset="2"/>
              </a:rPr>
              <a:t>Recap:  ADDI</a:t>
            </a:r>
          </a:p>
        </p:txBody>
      </p:sp>
      <p:sp>
        <p:nvSpPr>
          <p:cNvPr id="23554" name="Rectangle 3">
            <a:extLst>
              <a:ext uri="{FF2B5EF4-FFF2-40B4-BE49-F238E27FC236}">
                <a16:creationId xmlns:a16="http://schemas.microsoft.com/office/drawing/2014/main" id="{A1D57889-A601-9141-91FE-A51F4331C1B4}"/>
              </a:ext>
            </a:extLst>
          </p:cNvPr>
          <p:cNvSpPr>
            <a:spLocks noChangeArrowheads="1"/>
          </p:cNvSpPr>
          <p:nvPr/>
        </p:nvSpPr>
        <p:spPr bwMode="auto">
          <a:xfrm>
            <a:off x="304800" y="1109663"/>
            <a:ext cx="742315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90000"/>
              </a:lnSpc>
            </a:pPr>
            <a:r>
              <a:rPr lang="en-US" altLang="en-US">
                <a:solidFill>
                  <a:srgbClr val="CC0000"/>
                </a:solidFill>
              </a:rPr>
              <a:t>addi instruction: adds register contents, signed-constant:</a:t>
            </a:r>
          </a:p>
        </p:txBody>
      </p:sp>
      <p:sp>
        <p:nvSpPr>
          <p:cNvPr id="23555" name="Rectangle 5">
            <a:extLst>
              <a:ext uri="{FF2B5EF4-FFF2-40B4-BE49-F238E27FC236}">
                <a16:creationId xmlns:a16="http://schemas.microsoft.com/office/drawing/2014/main" id="{15F273EB-B478-8C4D-8730-EB6443227E05}"/>
              </a:ext>
            </a:extLst>
          </p:cNvPr>
          <p:cNvSpPr>
            <a:spLocks noChangeArrowheads="1"/>
          </p:cNvSpPr>
          <p:nvPr/>
        </p:nvSpPr>
        <p:spPr bwMode="auto">
          <a:xfrm>
            <a:off x="663575" y="3952875"/>
            <a:ext cx="77946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90000"/>
              </a:lnSpc>
            </a:pPr>
            <a:r>
              <a:rPr lang="en-US" altLang="en-US" sz="2000"/>
              <a:t>Symbolic version:  </a:t>
            </a:r>
            <a:r>
              <a:rPr lang="en-US" altLang="en-US" sz="2000">
                <a:latin typeface="Courier New" panose="02070309020205020404" pitchFamily="49" charset="0"/>
              </a:rPr>
              <a:t>addi $9, $11, -3</a:t>
            </a:r>
          </a:p>
        </p:txBody>
      </p:sp>
      <p:sp>
        <p:nvSpPr>
          <p:cNvPr id="23556" name="Rectangle 6">
            <a:extLst>
              <a:ext uri="{FF2B5EF4-FFF2-40B4-BE49-F238E27FC236}">
                <a16:creationId xmlns:a16="http://schemas.microsoft.com/office/drawing/2014/main" id="{48C568E0-6357-FF4F-B4BC-F6B390701A2E}"/>
              </a:ext>
            </a:extLst>
          </p:cNvPr>
          <p:cNvSpPr>
            <a:spLocks noChangeArrowheads="1"/>
          </p:cNvSpPr>
          <p:nvPr/>
        </p:nvSpPr>
        <p:spPr bwMode="auto">
          <a:xfrm>
            <a:off x="1143000" y="5638800"/>
            <a:ext cx="342106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233363" indent="-233363">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90000"/>
              </a:lnSpc>
            </a:pPr>
            <a:r>
              <a:rPr lang="ja-JP" altLang="en-US" sz="1800"/>
              <a:t>“</a:t>
            </a:r>
            <a:r>
              <a:rPr lang="en-US" altLang="ja-JP" sz="1800"/>
              <a:t>Add the contents of rs to const; store result in rt</a:t>
            </a:r>
            <a:r>
              <a:rPr lang="ja-JP" altLang="en-US" sz="1800"/>
              <a:t>”</a:t>
            </a:r>
            <a:endParaRPr lang="en-US" altLang="en-US" sz="1800"/>
          </a:p>
        </p:txBody>
      </p:sp>
      <p:grpSp>
        <p:nvGrpSpPr>
          <p:cNvPr id="23557" name="Group 71">
            <a:extLst>
              <a:ext uri="{FF2B5EF4-FFF2-40B4-BE49-F238E27FC236}">
                <a16:creationId xmlns:a16="http://schemas.microsoft.com/office/drawing/2014/main" id="{A4E4CB1B-1715-8948-9C85-E5DABC110A50}"/>
              </a:ext>
            </a:extLst>
          </p:cNvPr>
          <p:cNvGrpSpPr>
            <a:grpSpLocks/>
          </p:cNvGrpSpPr>
          <p:nvPr/>
        </p:nvGrpSpPr>
        <p:grpSpPr bwMode="auto">
          <a:xfrm>
            <a:off x="501650" y="2209800"/>
            <a:ext cx="2292350" cy="876300"/>
            <a:chOff x="309" y="1404"/>
            <a:chExt cx="1444" cy="552"/>
          </a:xfrm>
        </p:grpSpPr>
        <p:grpSp>
          <p:nvGrpSpPr>
            <p:cNvPr id="23646" name="Group 72">
              <a:extLst>
                <a:ext uri="{FF2B5EF4-FFF2-40B4-BE49-F238E27FC236}">
                  <a16:creationId xmlns:a16="http://schemas.microsoft.com/office/drawing/2014/main" id="{F60BD7C7-C421-114D-9DCB-0B6B738203ED}"/>
                </a:ext>
              </a:extLst>
            </p:cNvPr>
            <p:cNvGrpSpPr>
              <a:grpSpLocks/>
            </p:cNvGrpSpPr>
            <p:nvPr/>
          </p:nvGrpSpPr>
          <p:grpSpPr bwMode="auto">
            <a:xfrm>
              <a:off x="309" y="1476"/>
              <a:ext cx="1108" cy="480"/>
              <a:chOff x="237" y="1556"/>
              <a:chExt cx="1108" cy="480"/>
            </a:xfrm>
          </p:grpSpPr>
          <p:sp>
            <p:nvSpPr>
              <p:cNvPr id="23648" name="Freeform 73">
                <a:extLst>
                  <a:ext uri="{FF2B5EF4-FFF2-40B4-BE49-F238E27FC236}">
                    <a16:creationId xmlns:a16="http://schemas.microsoft.com/office/drawing/2014/main" id="{A4FFFACF-7088-6547-8F25-0465B911998B}"/>
                  </a:ext>
                </a:extLst>
              </p:cNvPr>
              <p:cNvSpPr>
                <a:spLocks/>
              </p:cNvSpPr>
              <p:nvPr/>
            </p:nvSpPr>
            <p:spPr bwMode="auto">
              <a:xfrm flipH="1">
                <a:off x="1009" y="1556"/>
                <a:ext cx="336" cy="152"/>
              </a:xfrm>
              <a:custGeom>
                <a:avLst/>
                <a:gdLst>
                  <a:gd name="T0" fmla="*/ 336 w 336"/>
                  <a:gd name="T1" fmla="*/ 144 h 152"/>
                  <a:gd name="T2" fmla="*/ 192 w 336"/>
                  <a:gd name="T3" fmla="*/ 48 h 152"/>
                  <a:gd name="T4" fmla="*/ 192 w 336"/>
                  <a:gd name="T5" fmla="*/ 144 h 152"/>
                  <a:gd name="T6" fmla="*/ 0 w 336"/>
                  <a:gd name="T7" fmla="*/ 0 h 152"/>
                  <a:gd name="T8" fmla="*/ 0 60000 65536"/>
                  <a:gd name="T9" fmla="*/ 0 60000 65536"/>
                  <a:gd name="T10" fmla="*/ 0 60000 65536"/>
                  <a:gd name="T11" fmla="*/ 0 60000 65536"/>
                  <a:gd name="T12" fmla="*/ 0 w 336"/>
                  <a:gd name="T13" fmla="*/ 0 h 152"/>
                  <a:gd name="T14" fmla="*/ 336 w 336"/>
                  <a:gd name="T15" fmla="*/ 152 h 152"/>
                </a:gdLst>
                <a:ahLst/>
                <a:cxnLst>
                  <a:cxn ang="T8">
                    <a:pos x="T0" y="T1"/>
                  </a:cxn>
                  <a:cxn ang="T9">
                    <a:pos x="T2" y="T3"/>
                  </a:cxn>
                  <a:cxn ang="T10">
                    <a:pos x="T4" y="T5"/>
                  </a:cxn>
                  <a:cxn ang="T11">
                    <a:pos x="T6" y="T7"/>
                  </a:cxn>
                </a:cxnLst>
                <a:rect l="T12" t="T13" r="T14" b="T15"/>
                <a:pathLst>
                  <a:path w="336" h="152">
                    <a:moveTo>
                      <a:pt x="336" y="144"/>
                    </a:moveTo>
                    <a:cubicBezTo>
                      <a:pt x="276" y="96"/>
                      <a:pt x="216" y="48"/>
                      <a:pt x="192" y="48"/>
                    </a:cubicBezTo>
                    <a:cubicBezTo>
                      <a:pt x="168" y="48"/>
                      <a:pt x="224" y="152"/>
                      <a:pt x="192" y="144"/>
                    </a:cubicBezTo>
                    <a:cubicBezTo>
                      <a:pt x="160" y="136"/>
                      <a:pt x="80" y="68"/>
                      <a:pt x="0" y="0"/>
                    </a:cubicBezTo>
                  </a:path>
                </a:pathLst>
              </a:custGeom>
              <a:noFill/>
              <a:ln w="952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23649" name="Text Box 74">
                <a:extLst>
                  <a:ext uri="{FF2B5EF4-FFF2-40B4-BE49-F238E27FC236}">
                    <a16:creationId xmlns:a16="http://schemas.microsoft.com/office/drawing/2014/main" id="{4B2BBE43-4620-4F46-AD41-289E7A7F23E2}"/>
                  </a:ext>
                </a:extLst>
              </p:cNvPr>
              <p:cNvSpPr txBox="1">
                <a:spLocks noChangeArrowheads="1"/>
              </p:cNvSpPr>
              <p:nvPr/>
            </p:nvSpPr>
            <p:spPr bwMode="auto">
              <a:xfrm>
                <a:off x="237" y="1632"/>
                <a:ext cx="101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800">
                    <a:solidFill>
                      <a:srgbClr val="CC0000"/>
                    </a:solidFill>
                  </a:rPr>
                  <a:t>OP = 0x08, dictating addi</a:t>
                </a:r>
              </a:p>
            </p:txBody>
          </p:sp>
        </p:grpSp>
        <p:sp>
          <p:nvSpPr>
            <p:cNvPr id="23647" name="AutoShape 75">
              <a:extLst>
                <a:ext uri="{FF2B5EF4-FFF2-40B4-BE49-F238E27FC236}">
                  <a16:creationId xmlns:a16="http://schemas.microsoft.com/office/drawing/2014/main" id="{DBD136C2-7DF1-2541-B9D0-71E638788A87}"/>
                </a:ext>
              </a:extLst>
            </p:cNvPr>
            <p:cNvSpPr>
              <a:spLocks/>
            </p:cNvSpPr>
            <p:nvPr/>
          </p:nvSpPr>
          <p:spPr bwMode="auto">
            <a:xfrm rot="-5400000">
              <a:off x="1438" y="1161"/>
              <a:ext cx="72" cy="558"/>
            </a:xfrm>
            <a:prstGeom prst="leftBrace">
              <a:avLst>
                <a:gd name="adj1" fmla="val 6458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a:p>
          </p:txBody>
        </p:sp>
      </p:grpSp>
      <p:sp>
        <p:nvSpPr>
          <p:cNvPr id="23558" name="AutoShape 77">
            <a:extLst>
              <a:ext uri="{FF2B5EF4-FFF2-40B4-BE49-F238E27FC236}">
                <a16:creationId xmlns:a16="http://schemas.microsoft.com/office/drawing/2014/main" id="{3F64CADA-63CB-7249-A73B-1FC99B3F648E}"/>
              </a:ext>
            </a:extLst>
          </p:cNvPr>
          <p:cNvSpPr>
            <a:spLocks/>
          </p:cNvSpPr>
          <p:nvPr/>
        </p:nvSpPr>
        <p:spPr bwMode="auto">
          <a:xfrm rot="-5400000">
            <a:off x="3106738" y="1905000"/>
            <a:ext cx="114300" cy="762000"/>
          </a:xfrm>
          <a:prstGeom prst="leftBrace">
            <a:avLst>
              <a:gd name="adj1" fmla="val 5555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a:p>
        </p:txBody>
      </p:sp>
      <p:grpSp>
        <p:nvGrpSpPr>
          <p:cNvPr id="23559" name="Group 382">
            <a:extLst>
              <a:ext uri="{FF2B5EF4-FFF2-40B4-BE49-F238E27FC236}">
                <a16:creationId xmlns:a16="http://schemas.microsoft.com/office/drawing/2014/main" id="{94F9C2E8-B97E-C047-9C09-9341D3A3CA78}"/>
              </a:ext>
            </a:extLst>
          </p:cNvPr>
          <p:cNvGrpSpPr>
            <a:grpSpLocks/>
          </p:cNvGrpSpPr>
          <p:nvPr/>
        </p:nvGrpSpPr>
        <p:grpSpPr bwMode="auto">
          <a:xfrm>
            <a:off x="2325688" y="2343150"/>
            <a:ext cx="1779587" cy="1036638"/>
            <a:chOff x="1465" y="1476"/>
            <a:chExt cx="1121" cy="653"/>
          </a:xfrm>
        </p:grpSpPr>
        <p:sp>
          <p:nvSpPr>
            <p:cNvPr id="23644" name="Rectangle 78">
              <a:extLst>
                <a:ext uri="{FF2B5EF4-FFF2-40B4-BE49-F238E27FC236}">
                  <a16:creationId xmlns:a16="http://schemas.microsoft.com/office/drawing/2014/main" id="{76A6CEF2-097B-FD4B-A6C1-2EC01D0CA291}"/>
                </a:ext>
              </a:extLst>
            </p:cNvPr>
            <p:cNvSpPr>
              <a:spLocks noChangeArrowheads="1"/>
            </p:cNvSpPr>
            <p:nvPr/>
          </p:nvSpPr>
          <p:spPr bwMode="auto">
            <a:xfrm>
              <a:off x="1465" y="1725"/>
              <a:ext cx="112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800">
                  <a:solidFill>
                    <a:srgbClr val="CC0000"/>
                  </a:solidFill>
                </a:rPr>
                <a:t>rs = 11, Reg[11]</a:t>
              </a:r>
              <a:br>
                <a:rPr lang="en-US" altLang="en-US" sz="1800">
                  <a:solidFill>
                    <a:srgbClr val="CC0000"/>
                  </a:solidFill>
                </a:rPr>
              </a:br>
              <a:r>
                <a:rPr lang="en-US" altLang="en-US" sz="1800">
                  <a:solidFill>
                    <a:srgbClr val="CC0000"/>
                  </a:solidFill>
                </a:rPr>
                <a:t>source </a:t>
              </a:r>
            </a:p>
          </p:txBody>
        </p:sp>
        <p:sp>
          <p:nvSpPr>
            <p:cNvPr id="23645" name="Line 79">
              <a:extLst>
                <a:ext uri="{FF2B5EF4-FFF2-40B4-BE49-F238E27FC236}">
                  <a16:creationId xmlns:a16="http://schemas.microsoft.com/office/drawing/2014/main" id="{ED84FD07-C3AB-A84C-932B-6C7FD30942AD}"/>
                </a:ext>
              </a:extLst>
            </p:cNvPr>
            <p:cNvSpPr>
              <a:spLocks noChangeShapeType="1"/>
            </p:cNvSpPr>
            <p:nvPr/>
          </p:nvSpPr>
          <p:spPr bwMode="auto">
            <a:xfrm flipV="1">
              <a:off x="1948" y="1476"/>
              <a:ext cx="42" cy="252"/>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23560" name="Group 384">
            <a:extLst>
              <a:ext uri="{FF2B5EF4-FFF2-40B4-BE49-F238E27FC236}">
                <a16:creationId xmlns:a16="http://schemas.microsoft.com/office/drawing/2014/main" id="{125F0E4C-4C21-284C-B792-EF0FC3289C04}"/>
              </a:ext>
            </a:extLst>
          </p:cNvPr>
          <p:cNvGrpSpPr>
            <a:grpSpLocks/>
          </p:cNvGrpSpPr>
          <p:nvPr/>
        </p:nvGrpSpPr>
        <p:grpSpPr bwMode="auto">
          <a:xfrm>
            <a:off x="3556000" y="2228850"/>
            <a:ext cx="2452688" cy="1123950"/>
            <a:chOff x="2240" y="1404"/>
            <a:chExt cx="1545" cy="708"/>
          </a:xfrm>
        </p:grpSpPr>
        <p:sp>
          <p:nvSpPr>
            <p:cNvPr id="23641" name="Freeform 81">
              <a:extLst>
                <a:ext uri="{FF2B5EF4-FFF2-40B4-BE49-F238E27FC236}">
                  <a16:creationId xmlns:a16="http://schemas.microsoft.com/office/drawing/2014/main" id="{8AA1B09F-68A5-E84C-9022-539DCEDAF02F}"/>
                </a:ext>
              </a:extLst>
            </p:cNvPr>
            <p:cNvSpPr>
              <a:spLocks/>
            </p:cNvSpPr>
            <p:nvPr/>
          </p:nvSpPr>
          <p:spPr bwMode="auto">
            <a:xfrm>
              <a:off x="2473" y="1480"/>
              <a:ext cx="711" cy="248"/>
            </a:xfrm>
            <a:custGeom>
              <a:avLst/>
              <a:gdLst>
                <a:gd name="T0" fmla="*/ 265485758 w 265"/>
                <a:gd name="T1" fmla="*/ 35 h 288"/>
                <a:gd name="T2" fmla="*/ 151240365 w 265"/>
                <a:gd name="T3" fmla="*/ 12 h 288"/>
                <a:gd name="T4" fmla="*/ 110042718 w 265"/>
                <a:gd name="T5" fmla="*/ 29 h 288"/>
                <a:gd name="T6" fmla="*/ 0 w 265"/>
                <a:gd name="T7" fmla="*/ 0 h 288"/>
                <a:gd name="T8" fmla="*/ 0 60000 65536"/>
                <a:gd name="T9" fmla="*/ 0 60000 65536"/>
                <a:gd name="T10" fmla="*/ 0 60000 65536"/>
                <a:gd name="T11" fmla="*/ 0 60000 65536"/>
                <a:gd name="T12" fmla="*/ 0 w 265"/>
                <a:gd name="T13" fmla="*/ 0 h 288"/>
                <a:gd name="T14" fmla="*/ 265 w 265"/>
                <a:gd name="T15" fmla="*/ 288 h 288"/>
              </a:gdLst>
              <a:ahLst/>
              <a:cxnLst>
                <a:cxn ang="T8">
                  <a:pos x="T0" y="T1"/>
                </a:cxn>
                <a:cxn ang="T9">
                  <a:pos x="T2" y="T3"/>
                </a:cxn>
                <a:cxn ang="T10">
                  <a:pos x="T4" y="T5"/>
                </a:cxn>
                <a:cxn ang="T11">
                  <a:pos x="T6" y="T7"/>
                </a:cxn>
              </a:cxnLst>
              <a:rect l="T12" t="T13" r="T14" b="T15"/>
              <a:pathLst>
                <a:path w="265" h="288">
                  <a:moveTo>
                    <a:pt x="265" y="288"/>
                  </a:moveTo>
                  <a:cubicBezTo>
                    <a:pt x="218" y="192"/>
                    <a:pt x="177" y="105"/>
                    <a:pt x="151" y="96"/>
                  </a:cubicBezTo>
                  <a:cubicBezTo>
                    <a:pt x="125" y="87"/>
                    <a:pt x="135" y="252"/>
                    <a:pt x="110" y="236"/>
                  </a:cubicBezTo>
                  <a:cubicBezTo>
                    <a:pt x="85" y="220"/>
                    <a:pt x="23" y="49"/>
                    <a:pt x="0" y="0"/>
                  </a:cubicBezTo>
                </a:path>
              </a:pathLst>
            </a:custGeom>
            <a:noFill/>
            <a:ln w="952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23642" name="AutoShape 82">
              <a:extLst>
                <a:ext uri="{FF2B5EF4-FFF2-40B4-BE49-F238E27FC236}">
                  <a16:creationId xmlns:a16="http://schemas.microsoft.com/office/drawing/2014/main" id="{C46F7FA3-56B6-584A-AED0-482A5D13598A}"/>
                </a:ext>
              </a:extLst>
            </p:cNvPr>
            <p:cNvSpPr>
              <a:spLocks/>
            </p:cNvSpPr>
            <p:nvPr/>
          </p:nvSpPr>
          <p:spPr bwMode="auto">
            <a:xfrm rot="-5400000">
              <a:off x="2444" y="1200"/>
              <a:ext cx="72" cy="480"/>
            </a:xfrm>
            <a:prstGeom prst="leftBrace">
              <a:avLst>
                <a:gd name="adj1" fmla="val 5555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a:p>
          </p:txBody>
        </p:sp>
        <p:sp>
          <p:nvSpPr>
            <p:cNvPr id="23643" name="Rectangle 85">
              <a:extLst>
                <a:ext uri="{FF2B5EF4-FFF2-40B4-BE49-F238E27FC236}">
                  <a16:creationId xmlns:a16="http://schemas.microsoft.com/office/drawing/2014/main" id="{3E7B8CF0-473F-A541-8C14-A959D31A421C}"/>
                </a:ext>
              </a:extLst>
            </p:cNvPr>
            <p:cNvSpPr>
              <a:spLocks noChangeArrowheads="1"/>
            </p:cNvSpPr>
            <p:nvPr/>
          </p:nvSpPr>
          <p:spPr bwMode="auto">
            <a:xfrm>
              <a:off x="2738" y="1708"/>
              <a:ext cx="104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800">
                  <a:solidFill>
                    <a:srgbClr val="CC0000"/>
                  </a:solidFill>
                </a:rPr>
                <a:t>rt = 9, Reg[9] destination</a:t>
              </a:r>
            </a:p>
          </p:txBody>
        </p:sp>
      </p:grpSp>
      <p:sp>
        <p:nvSpPr>
          <p:cNvPr id="23561" name="Rectangle 86">
            <a:extLst>
              <a:ext uri="{FF2B5EF4-FFF2-40B4-BE49-F238E27FC236}">
                <a16:creationId xmlns:a16="http://schemas.microsoft.com/office/drawing/2014/main" id="{18364A48-C7AF-A048-BC48-2E86754C8C41}"/>
              </a:ext>
            </a:extLst>
          </p:cNvPr>
          <p:cNvSpPr>
            <a:spLocks noChangeArrowheads="1"/>
          </p:cNvSpPr>
          <p:nvPr/>
        </p:nvSpPr>
        <p:spPr bwMode="auto">
          <a:xfrm>
            <a:off x="990600" y="5181600"/>
            <a:ext cx="33512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90000"/>
              </a:lnSpc>
            </a:pPr>
            <a:r>
              <a:rPr lang="en-US" altLang="en-US" sz="1800"/>
              <a:t>Reg[rt] </a:t>
            </a:r>
            <a:r>
              <a:rPr lang="en-US" altLang="en-US" sz="1800">
                <a:latin typeface="Symbol" pitchFamily="2" charset="2"/>
              </a:rPr>
              <a:t>=</a:t>
            </a:r>
            <a:r>
              <a:rPr lang="en-US" altLang="en-US" sz="1800"/>
              <a:t>  Reg[rs] + sxt(imm)</a:t>
            </a:r>
          </a:p>
        </p:txBody>
      </p:sp>
      <p:grpSp>
        <p:nvGrpSpPr>
          <p:cNvPr id="23562" name="Group 383">
            <a:extLst>
              <a:ext uri="{FF2B5EF4-FFF2-40B4-BE49-F238E27FC236}">
                <a16:creationId xmlns:a16="http://schemas.microsoft.com/office/drawing/2014/main" id="{D713947D-ADA5-CA44-B682-93081954E4CE}"/>
              </a:ext>
            </a:extLst>
          </p:cNvPr>
          <p:cNvGrpSpPr>
            <a:grpSpLocks/>
          </p:cNvGrpSpPr>
          <p:nvPr/>
        </p:nvGrpSpPr>
        <p:grpSpPr bwMode="auto">
          <a:xfrm>
            <a:off x="4346575" y="2235200"/>
            <a:ext cx="4111625" cy="1693863"/>
            <a:chOff x="2738" y="1408"/>
            <a:chExt cx="2590" cy="1067"/>
          </a:xfrm>
        </p:grpSpPr>
        <p:sp>
          <p:nvSpPr>
            <p:cNvPr id="23638" name="AutoShape 83">
              <a:extLst>
                <a:ext uri="{FF2B5EF4-FFF2-40B4-BE49-F238E27FC236}">
                  <a16:creationId xmlns:a16="http://schemas.microsoft.com/office/drawing/2014/main" id="{EA5E52C0-0DC8-3C45-BFDF-55100FC39E00}"/>
                </a:ext>
              </a:extLst>
            </p:cNvPr>
            <p:cNvSpPr>
              <a:spLocks/>
            </p:cNvSpPr>
            <p:nvPr/>
          </p:nvSpPr>
          <p:spPr bwMode="auto">
            <a:xfrm rot="-5400000">
              <a:off x="3472" y="674"/>
              <a:ext cx="68" cy="1536"/>
            </a:xfrm>
            <a:prstGeom prst="leftBrace">
              <a:avLst>
                <a:gd name="adj1" fmla="val 18823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a:p>
          </p:txBody>
        </p:sp>
        <p:sp>
          <p:nvSpPr>
            <p:cNvPr id="23639" name="Freeform 84">
              <a:extLst>
                <a:ext uri="{FF2B5EF4-FFF2-40B4-BE49-F238E27FC236}">
                  <a16:creationId xmlns:a16="http://schemas.microsoft.com/office/drawing/2014/main" id="{7C8AA2DC-CFF1-824F-85D7-A8A3F23862E2}"/>
                </a:ext>
              </a:extLst>
            </p:cNvPr>
            <p:cNvSpPr>
              <a:spLocks/>
            </p:cNvSpPr>
            <p:nvPr/>
          </p:nvSpPr>
          <p:spPr bwMode="auto">
            <a:xfrm>
              <a:off x="3548" y="1496"/>
              <a:ext cx="726" cy="288"/>
            </a:xfrm>
            <a:custGeom>
              <a:avLst/>
              <a:gdLst>
                <a:gd name="T0" fmla="*/ 517336 w 438"/>
                <a:gd name="T1" fmla="*/ 288 h 288"/>
                <a:gd name="T2" fmla="*/ 295051 w 438"/>
                <a:gd name="T3" fmla="*/ 96 h 288"/>
                <a:gd name="T4" fmla="*/ 208070 w 438"/>
                <a:gd name="T5" fmla="*/ 161 h 288"/>
                <a:gd name="T6" fmla="*/ 0 w 438"/>
                <a:gd name="T7" fmla="*/ 0 h 288"/>
                <a:gd name="T8" fmla="*/ 0 60000 65536"/>
                <a:gd name="T9" fmla="*/ 0 60000 65536"/>
                <a:gd name="T10" fmla="*/ 0 60000 65536"/>
                <a:gd name="T11" fmla="*/ 0 60000 65536"/>
                <a:gd name="T12" fmla="*/ 0 w 438"/>
                <a:gd name="T13" fmla="*/ 0 h 288"/>
                <a:gd name="T14" fmla="*/ 438 w 438"/>
                <a:gd name="T15" fmla="*/ 288 h 288"/>
              </a:gdLst>
              <a:ahLst/>
              <a:cxnLst>
                <a:cxn ang="T8">
                  <a:pos x="T0" y="T1"/>
                </a:cxn>
                <a:cxn ang="T9">
                  <a:pos x="T2" y="T3"/>
                </a:cxn>
                <a:cxn ang="T10">
                  <a:pos x="T4" y="T5"/>
                </a:cxn>
                <a:cxn ang="T11">
                  <a:pos x="T6" y="T7"/>
                </a:cxn>
              </a:cxnLst>
              <a:rect l="T12" t="T13" r="T14" b="T15"/>
              <a:pathLst>
                <a:path w="438" h="288">
                  <a:moveTo>
                    <a:pt x="438" y="288"/>
                  </a:moveTo>
                  <a:cubicBezTo>
                    <a:pt x="360" y="192"/>
                    <a:pt x="294" y="117"/>
                    <a:pt x="250" y="96"/>
                  </a:cubicBezTo>
                  <a:cubicBezTo>
                    <a:pt x="206" y="75"/>
                    <a:pt x="218" y="177"/>
                    <a:pt x="176" y="161"/>
                  </a:cubicBezTo>
                  <a:cubicBezTo>
                    <a:pt x="134" y="145"/>
                    <a:pt x="37" y="34"/>
                    <a:pt x="0" y="0"/>
                  </a:cubicBezTo>
                </a:path>
              </a:pathLst>
            </a:custGeom>
            <a:noFill/>
            <a:ln w="952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23640" name="Rectangle 236">
              <a:extLst>
                <a:ext uri="{FF2B5EF4-FFF2-40B4-BE49-F238E27FC236}">
                  <a16:creationId xmlns:a16="http://schemas.microsoft.com/office/drawing/2014/main" id="{7B9572F6-D8C1-E545-A81F-737277D55C06}"/>
                </a:ext>
              </a:extLst>
            </p:cNvPr>
            <p:cNvSpPr>
              <a:spLocks noChangeArrowheads="1"/>
            </p:cNvSpPr>
            <p:nvPr/>
          </p:nvSpPr>
          <p:spPr bwMode="auto">
            <a:xfrm>
              <a:off x="4028" y="1725"/>
              <a:ext cx="130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800">
                  <a:solidFill>
                    <a:srgbClr val="CC0000"/>
                  </a:solidFill>
                </a:rPr>
                <a:t>constant field, indicating -3 as second operand</a:t>
              </a:r>
            </a:p>
            <a:p>
              <a:pPr algn="ctr"/>
              <a:r>
                <a:rPr lang="en-US" altLang="en-US" sz="1800">
                  <a:solidFill>
                    <a:srgbClr val="CC0000"/>
                  </a:solidFill>
                </a:rPr>
                <a:t>(sign-extended!)</a:t>
              </a:r>
            </a:p>
          </p:txBody>
        </p:sp>
      </p:grpSp>
      <p:sp>
        <p:nvSpPr>
          <p:cNvPr id="23563" name="Rectangle 309">
            <a:extLst>
              <a:ext uri="{FF2B5EF4-FFF2-40B4-BE49-F238E27FC236}">
                <a16:creationId xmlns:a16="http://schemas.microsoft.com/office/drawing/2014/main" id="{91F59F4A-1D9B-914B-A707-43371586ED9C}"/>
              </a:ext>
            </a:extLst>
          </p:cNvPr>
          <p:cNvSpPr>
            <a:spLocks noChangeArrowheads="1"/>
          </p:cNvSpPr>
          <p:nvPr/>
        </p:nvSpPr>
        <p:spPr bwMode="auto">
          <a:xfrm>
            <a:off x="685800" y="4775200"/>
            <a:ext cx="2484438"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nSpc>
                <a:spcPct val="90000"/>
              </a:lnSpc>
            </a:pPr>
            <a:r>
              <a:rPr lang="en-US" altLang="en-US" sz="1800">
                <a:latin typeface="Courier New" panose="02070309020205020404" pitchFamily="49" charset="0"/>
              </a:rPr>
              <a:t>addi rt, rs, imm</a:t>
            </a:r>
            <a:r>
              <a:rPr lang="en-US" altLang="en-US" sz="2000"/>
              <a:t>:</a:t>
            </a:r>
          </a:p>
        </p:txBody>
      </p:sp>
      <p:grpSp>
        <p:nvGrpSpPr>
          <p:cNvPr id="23564" name="Group 310">
            <a:extLst>
              <a:ext uri="{FF2B5EF4-FFF2-40B4-BE49-F238E27FC236}">
                <a16:creationId xmlns:a16="http://schemas.microsoft.com/office/drawing/2014/main" id="{7064AA01-BAE2-FE45-AFE4-AA6018744B1E}"/>
              </a:ext>
            </a:extLst>
          </p:cNvPr>
          <p:cNvGrpSpPr>
            <a:grpSpLocks/>
          </p:cNvGrpSpPr>
          <p:nvPr/>
        </p:nvGrpSpPr>
        <p:grpSpPr bwMode="auto">
          <a:xfrm>
            <a:off x="1752600" y="1752600"/>
            <a:ext cx="5181600" cy="609600"/>
            <a:chOff x="1632" y="3600"/>
            <a:chExt cx="3264" cy="384"/>
          </a:xfrm>
        </p:grpSpPr>
        <p:sp>
          <p:nvSpPr>
            <p:cNvPr id="23567" name="Rectangle 311">
              <a:extLst>
                <a:ext uri="{FF2B5EF4-FFF2-40B4-BE49-F238E27FC236}">
                  <a16:creationId xmlns:a16="http://schemas.microsoft.com/office/drawing/2014/main" id="{5872D9DD-B55A-2142-9F35-1E6970C6C067}"/>
                </a:ext>
              </a:extLst>
            </p:cNvPr>
            <p:cNvSpPr>
              <a:spLocks noChangeArrowheads="1"/>
            </p:cNvSpPr>
            <p:nvPr/>
          </p:nvSpPr>
          <p:spPr bwMode="auto">
            <a:xfrm>
              <a:off x="1632" y="3600"/>
              <a:ext cx="32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a:p>
          </p:txBody>
        </p:sp>
        <p:grpSp>
          <p:nvGrpSpPr>
            <p:cNvPr id="23568" name="Group 312">
              <a:extLst>
                <a:ext uri="{FF2B5EF4-FFF2-40B4-BE49-F238E27FC236}">
                  <a16:creationId xmlns:a16="http://schemas.microsoft.com/office/drawing/2014/main" id="{4E61901E-2211-3040-A634-548E57919582}"/>
                </a:ext>
              </a:extLst>
            </p:cNvPr>
            <p:cNvGrpSpPr>
              <a:grpSpLocks/>
            </p:cNvGrpSpPr>
            <p:nvPr/>
          </p:nvGrpSpPr>
          <p:grpSpPr bwMode="auto">
            <a:xfrm>
              <a:off x="1728" y="3696"/>
              <a:ext cx="3072" cy="192"/>
              <a:chOff x="1728" y="1728"/>
              <a:chExt cx="3072" cy="192"/>
            </a:xfrm>
          </p:grpSpPr>
          <p:grpSp>
            <p:nvGrpSpPr>
              <p:cNvPr id="23601" name="Group 313">
                <a:extLst>
                  <a:ext uri="{FF2B5EF4-FFF2-40B4-BE49-F238E27FC236}">
                    <a16:creationId xmlns:a16="http://schemas.microsoft.com/office/drawing/2014/main" id="{0108FCAA-51F3-C24A-8101-7016852FFDB8}"/>
                  </a:ext>
                </a:extLst>
              </p:cNvPr>
              <p:cNvGrpSpPr>
                <a:grpSpLocks/>
              </p:cNvGrpSpPr>
              <p:nvPr/>
            </p:nvGrpSpPr>
            <p:grpSpPr bwMode="auto">
              <a:xfrm>
                <a:off x="1728" y="1728"/>
                <a:ext cx="3072" cy="192"/>
                <a:chOff x="1728" y="288"/>
                <a:chExt cx="3072" cy="192"/>
              </a:xfrm>
            </p:grpSpPr>
            <p:grpSp>
              <p:nvGrpSpPr>
                <p:cNvPr id="23605" name="Group 314">
                  <a:extLst>
                    <a:ext uri="{FF2B5EF4-FFF2-40B4-BE49-F238E27FC236}">
                      <a16:creationId xmlns:a16="http://schemas.microsoft.com/office/drawing/2014/main" id="{AD6A3FE6-BE21-494F-9464-DAF89358C324}"/>
                    </a:ext>
                  </a:extLst>
                </p:cNvPr>
                <p:cNvGrpSpPr>
                  <a:grpSpLocks/>
                </p:cNvGrpSpPr>
                <p:nvPr/>
              </p:nvGrpSpPr>
              <p:grpSpPr bwMode="auto">
                <a:xfrm>
                  <a:off x="1824" y="432"/>
                  <a:ext cx="2880" cy="48"/>
                  <a:chOff x="1968" y="1776"/>
                  <a:chExt cx="2880" cy="192"/>
                </a:xfrm>
              </p:grpSpPr>
              <p:sp>
                <p:nvSpPr>
                  <p:cNvPr id="23607" name="Line 315">
                    <a:extLst>
                      <a:ext uri="{FF2B5EF4-FFF2-40B4-BE49-F238E27FC236}">
                        <a16:creationId xmlns:a16="http://schemas.microsoft.com/office/drawing/2014/main" id="{622EF9D3-1359-E64C-AFEE-7520C97AC0DA}"/>
                      </a:ext>
                    </a:extLst>
                  </p:cNvPr>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08" name="Line 316">
                    <a:extLst>
                      <a:ext uri="{FF2B5EF4-FFF2-40B4-BE49-F238E27FC236}">
                        <a16:creationId xmlns:a16="http://schemas.microsoft.com/office/drawing/2014/main" id="{DBBD1090-3E56-C442-B891-77531B582B12}"/>
                      </a:ext>
                    </a:extLst>
                  </p:cNvPr>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09" name="Line 317">
                    <a:extLst>
                      <a:ext uri="{FF2B5EF4-FFF2-40B4-BE49-F238E27FC236}">
                        <a16:creationId xmlns:a16="http://schemas.microsoft.com/office/drawing/2014/main" id="{03D57135-39EC-6D41-93B2-28585192A1F0}"/>
                      </a:ext>
                    </a:extLst>
                  </p:cNvPr>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10" name="Line 318">
                    <a:extLst>
                      <a:ext uri="{FF2B5EF4-FFF2-40B4-BE49-F238E27FC236}">
                        <a16:creationId xmlns:a16="http://schemas.microsoft.com/office/drawing/2014/main" id="{273818E5-EE44-7F4B-BF7D-25BD1E336305}"/>
                      </a:ext>
                    </a:extLst>
                  </p:cNvPr>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11" name="Line 319">
                    <a:extLst>
                      <a:ext uri="{FF2B5EF4-FFF2-40B4-BE49-F238E27FC236}">
                        <a16:creationId xmlns:a16="http://schemas.microsoft.com/office/drawing/2014/main" id="{92536F09-F249-C341-92E1-4CFA39E515E3}"/>
                      </a:ext>
                    </a:extLst>
                  </p:cNvPr>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12" name="Line 320">
                    <a:extLst>
                      <a:ext uri="{FF2B5EF4-FFF2-40B4-BE49-F238E27FC236}">
                        <a16:creationId xmlns:a16="http://schemas.microsoft.com/office/drawing/2014/main" id="{9D8D7500-49C0-AD46-8540-DE2C5D5615B7}"/>
                      </a:ext>
                    </a:extLst>
                  </p:cNvPr>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13" name="Line 321">
                    <a:extLst>
                      <a:ext uri="{FF2B5EF4-FFF2-40B4-BE49-F238E27FC236}">
                        <a16:creationId xmlns:a16="http://schemas.microsoft.com/office/drawing/2014/main" id="{1C6F4A22-67C2-FF43-8132-D05E2726BC92}"/>
                      </a:ext>
                    </a:extLst>
                  </p:cNvPr>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14" name="Line 322">
                    <a:extLst>
                      <a:ext uri="{FF2B5EF4-FFF2-40B4-BE49-F238E27FC236}">
                        <a16:creationId xmlns:a16="http://schemas.microsoft.com/office/drawing/2014/main" id="{9F3872D0-5478-1041-A11D-C1BEBFD50C30}"/>
                      </a:ext>
                    </a:extLst>
                  </p:cNvPr>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15" name="Line 323">
                    <a:extLst>
                      <a:ext uri="{FF2B5EF4-FFF2-40B4-BE49-F238E27FC236}">
                        <a16:creationId xmlns:a16="http://schemas.microsoft.com/office/drawing/2014/main" id="{C8EA3914-2F90-6041-AEF3-A7857DD05A03}"/>
                      </a:ext>
                    </a:extLst>
                  </p:cNvPr>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16" name="Line 324">
                    <a:extLst>
                      <a:ext uri="{FF2B5EF4-FFF2-40B4-BE49-F238E27FC236}">
                        <a16:creationId xmlns:a16="http://schemas.microsoft.com/office/drawing/2014/main" id="{5BBB269F-96EC-3B49-B7D5-53FBC99D7420}"/>
                      </a:ext>
                    </a:extLst>
                  </p:cNvPr>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17" name="Line 325">
                    <a:extLst>
                      <a:ext uri="{FF2B5EF4-FFF2-40B4-BE49-F238E27FC236}">
                        <a16:creationId xmlns:a16="http://schemas.microsoft.com/office/drawing/2014/main" id="{AA3622EA-C533-3644-A9C0-E00EBD5B77CF}"/>
                      </a:ext>
                    </a:extLst>
                  </p:cNvPr>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18" name="Line 326">
                    <a:extLst>
                      <a:ext uri="{FF2B5EF4-FFF2-40B4-BE49-F238E27FC236}">
                        <a16:creationId xmlns:a16="http://schemas.microsoft.com/office/drawing/2014/main" id="{9FA1B496-9F9C-CD40-8BE9-9D68FD54112C}"/>
                      </a:ext>
                    </a:extLst>
                  </p:cNvPr>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19" name="Line 327">
                    <a:extLst>
                      <a:ext uri="{FF2B5EF4-FFF2-40B4-BE49-F238E27FC236}">
                        <a16:creationId xmlns:a16="http://schemas.microsoft.com/office/drawing/2014/main" id="{A8A4A683-922A-4A46-8D19-46845BAB0358}"/>
                      </a:ext>
                    </a:extLst>
                  </p:cNvPr>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20" name="Line 328">
                    <a:extLst>
                      <a:ext uri="{FF2B5EF4-FFF2-40B4-BE49-F238E27FC236}">
                        <a16:creationId xmlns:a16="http://schemas.microsoft.com/office/drawing/2014/main" id="{4F542604-8BD1-3242-9CB1-993173FAD5CC}"/>
                      </a:ext>
                    </a:extLst>
                  </p:cNvPr>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21" name="Line 329">
                    <a:extLst>
                      <a:ext uri="{FF2B5EF4-FFF2-40B4-BE49-F238E27FC236}">
                        <a16:creationId xmlns:a16="http://schemas.microsoft.com/office/drawing/2014/main" id="{34D6BDEE-7D56-674A-9113-602BA9324803}"/>
                      </a:ext>
                    </a:extLst>
                  </p:cNvPr>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22" name="Line 330">
                    <a:extLst>
                      <a:ext uri="{FF2B5EF4-FFF2-40B4-BE49-F238E27FC236}">
                        <a16:creationId xmlns:a16="http://schemas.microsoft.com/office/drawing/2014/main" id="{A59E21DA-6C4F-9D44-BD3B-C36E4BEF238E}"/>
                      </a:ext>
                    </a:extLst>
                  </p:cNvPr>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23" name="Line 331">
                    <a:extLst>
                      <a:ext uri="{FF2B5EF4-FFF2-40B4-BE49-F238E27FC236}">
                        <a16:creationId xmlns:a16="http://schemas.microsoft.com/office/drawing/2014/main" id="{0611A1E4-2D8B-3446-8C8F-D63EEBBFA951}"/>
                      </a:ext>
                    </a:extLst>
                  </p:cNvPr>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24" name="Line 332">
                    <a:extLst>
                      <a:ext uri="{FF2B5EF4-FFF2-40B4-BE49-F238E27FC236}">
                        <a16:creationId xmlns:a16="http://schemas.microsoft.com/office/drawing/2014/main" id="{D11F57A8-CB9C-784C-844B-1C18612660F7}"/>
                      </a:ext>
                    </a:extLst>
                  </p:cNvPr>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25" name="Line 333">
                    <a:extLst>
                      <a:ext uri="{FF2B5EF4-FFF2-40B4-BE49-F238E27FC236}">
                        <a16:creationId xmlns:a16="http://schemas.microsoft.com/office/drawing/2014/main" id="{1BD028EE-B4BF-5B40-A931-7255D67CB2DF}"/>
                      </a:ext>
                    </a:extLst>
                  </p:cNvPr>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26" name="Line 334">
                    <a:extLst>
                      <a:ext uri="{FF2B5EF4-FFF2-40B4-BE49-F238E27FC236}">
                        <a16:creationId xmlns:a16="http://schemas.microsoft.com/office/drawing/2014/main" id="{E0D7F50B-39EA-BC4C-9824-537A0B6BBC55}"/>
                      </a:ext>
                    </a:extLst>
                  </p:cNvPr>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27" name="Line 335">
                    <a:extLst>
                      <a:ext uri="{FF2B5EF4-FFF2-40B4-BE49-F238E27FC236}">
                        <a16:creationId xmlns:a16="http://schemas.microsoft.com/office/drawing/2014/main" id="{8DA20086-D030-134F-B25D-D490BE84F973}"/>
                      </a:ext>
                    </a:extLst>
                  </p:cNvPr>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28" name="Line 336">
                    <a:extLst>
                      <a:ext uri="{FF2B5EF4-FFF2-40B4-BE49-F238E27FC236}">
                        <a16:creationId xmlns:a16="http://schemas.microsoft.com/office/drawing/2014/main" id="{97E5CDB3-DF2B-0C4B-AC66-850097C9D7F2}"/>
                      </a:ext>
                    </a:extLst>
                  </p:cNvPr>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29" name="Line 337">
                    <a:extLst>
                      <a:ext uri="{FF2B5EF4-FFF2-40B4-BE49-F238E27FC236}">
                        <a16:creationId xmlns:a16="http://schemas.microsoft.com/office/drawing/2014/main" id="{B4C9007C-802B-2B4B-A5B2-8CD84ADE05E3}"/>
                      </a:ext>
                    </a:extLst>
                  </p:cNvPr>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30" name="Line 338">
                    <a:extLst>
                      <a:ext uri="{FF2B5EF4-FFF2-40B4-BE49-F238E27FC236}">
                        <a16:creationId xmlns:a16="http://schemas.microsoft.com/office/drawing/2014/main" id="{3D34AB6B-E015-B14D-B59F-D383CA229D6E}"/>
                      </a:ext>
                    </a:extLst>
                  </p:cNvPr>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31" name="Line 339">
                    <a:extLst>
                      <a:ext uri="{FF2B5EF4-FFF2-40B4-BE49-F238E27FC236}">
                        <a16:creationId xmlns:a16="http://schemas.microsoft.com/office/drawing/2014/main" id="{14092E80-EF67-A048-BDE6-487CF052DD27}"/>
                      </a:ext>
                    </a:extLst>
                  </p:cNvPr>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32" name="Line 340">
                    <a:extLst>
                      <a:ext uri="{FF2B5EF4-FFF2-40B4-BE49-F238E27FC236}">
                        <a16:creationId xmlns:a16="http://schemas.microsoft.com/office/drawing/2014/main" id="{E848DEC4-5400-1540-9FFF-73EA3310A212}"/>
                      </a:ext>
                    </a:extLst>
                  </p:cNvPr>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33" name="Line 341">
                    <a:extLst>
                      <a:ext uri="{FF2B5EF4-FFF2-40B4-BE49-F238E27FC236}">
                        <a16:creationId xmlns:a16="http://schemas.microsoft.com/office/drawing/2014/main" id="{6E967092-CFAE-A340-9A97-D5296F630032}"/>
                      </a:ext>
                    </a:extLst>
                  </p:cNvPr>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34" name="Line 342">
                    <a:extLst>
                      <a:ext uri="{FF2B5EF4-FFF2-40B4-BE49-F238E27FC236}">
                        <a16:creationId xmlns:a16="http://schemas.microsoft.com/office/drawing/2014/main" id="{A96ABCFD-B643-974F-9C99-D6504FFB9525}"/>
                      </a:ext>
                    </a:extLst>
                  </p:cNvPr>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35" name="Line 343">
                    <a:extLst>
                      <a:ext uri="{FF2B5EF4-FFF2-40B4-BE49-F238E27FC236}">
                        <a16:creationId xmlns:a16="http://schemas.microsoft.com/office/drawing/2014/main" id="{535252B5-3B9E-9A4E-9520-C781161779FD}"/>
                      </a:ext>
                    </a:extLst>
                  </p:cNvPr>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36" name="Line 344">
                    <a:extLst>
                      <a:ext uri="{FF2B5EF4-FFF2-40B4-BE49-F238E27FC236}">
                        <a16:creationId xmlns:a16="http://schemas.microsoft.com/office/drawing/2014/main" id="{58374B4D-EDF4-FD44-B66A-6A996DFE4972}"/>
                      </a:ext>
                    </a:extLst>
                  </p:cNvPr>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637" name="Line 345">
                    <a:extLst>
                      <a:ext uri="{FF2B5EF4-FFF2-40B4-BE49-F238E27FC236}">
                        <a16:creationId xmlns:a16="http://schemas.microsoft.com/office/drawing/2014/main" id="{4782CB18-1050-4E45-8515-EE3D28DB7D2A}"/>
                      </a:ext>
                    </a:extLst>
                  </p:cNvPr>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06" name="Rectangle 346">
                  <a:extLst>
                    <a:ext uri="{FF2B5EF4-FFF2-40B4-BE49-F238E27FC236}">
                      <a16:creationId xmlns:a16="http://schemas.microsoft.com/office/drawing/2014/main" id="{A8DE9091-529D-0047-8550-26C6026DFCB5}"/>
                    </a:ext>
                  </a:extLst>
                </p:cNvPr>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endParaRPr lang="en-US" altLang="en-US"/>
                </a:p>
              </p:txBody>
            </p:sp>
          </p:grpSp>
          <p:sp>
            <p:nvSpPr>
              <p:cNvPr id="23602" name="Line 347">
                <a:extLst>
                  <a:ext uri="{FF2B5EF4-FFF2-40B4-BE49-F238E27FC236}">
                    <a16:creationId xmlns:a16="http://schemas.microsoft.com/office/drawing/2014/main" id="{826A7C10-7F70-D34C-ABA4-14DEBA0F1426}"/>
                  </a:ext>
                </a:extLst>
              </p:cNvPr>
              <p:cNvSpPr>
                <a:spLocks noChangeShapeType="1"/>
              </p:cNvSpPr>
              <p:nvPr/>
            </p:nvSpPr>
            <p:spPr bwMode="auto">
              <a:xfrm>
                <a:off x="2304" y="172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3" name="Line 348">
                <a:extLst>
                  <a:ext uri="{FF2B5EF4-FFF2-40B4-BE49-F238E27FC236}">
                    <a16:creationId xmlns:a16="http://schemas.microsoft.com/office/drawing/2014/main" id="{3ABE0667-14E8-E745-B7ED-42ADF36CE472}"/>
                  </a:ext>
                </a:extLst>
              </p:cNvPr>
              <p:cNvSpPr>
                <a:spLocks noChangeShapeType="1"/>
              </p:cNvSpPr>
              <p:nvPr/>
            </p:nvSpPr>
            <p:spPr bwMode="auto">
              <a:xfrm>
                <a:off x="2784" y="172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4" name="Line 349">
                <a:extLst>
                  <a:ext uri="{FF2B5EF4-FFF2-40B4-BE49-F238E27FC236}">
                    <a16:creationId xmlns:a16="http://schemas.microsoft.com/office/drawing/2014/main" id="{46F50DDC-81A1-B749-90EE-9A91A0EFE00A}"/>
                  </a:ext>
                </a:extLst>
              </p:cNvPr>
              <p:cNvSpPr>
                <a:spLocks noChangeShapeType="1"/>
              </p:cNvSpPr>
              <p:nvPr/>
            </p:nvSpPr>
            <p:spPr bwMode="auto">
              <a:xfrm>
                <a:off x="3264" y="172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69" name="Text Box 350">
              <a:extLst>
                <a:ext uri="{FF2B5EF4-FFF2-40B4-BE49-F238E27FC236}">
                  <a16:creationId xmlns:a16="http://schemas.microsoft.com/office/drawing/2014/main" id="{DBD13033-F719-7F44-BC6E-BA2AD5544A9B}"/>
                </a:ext>
              </a:extLst>
            </p:cNvPr>
            <p:cNvSpPr txBox="1">
              <a:spLocks noChangeArrowheads="1"/>
            </p:cNvSpPr>
            <p:nvPr/>
          </p:nvSpPr>
          <p:spPr bwMode="auto">
            <a:xfrm>
              <a:off x="1680" y="3696"/>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0</a:t>
              </a:r>
            </a:p>
          </p:txBody>
        </p:sp>
        <p:sp>
          <p:nvSpPr>
            <p:cNvPr id="23570" name="Text Box 351">
              <a:extLst>
                <a:ext uri="{FF2B5EF4-FFF2-40B4-BE49-F238E27FC236}">
                  <a16:creationId xmlns:a16="http://schemas.microsoft.com/office/drawing/2014/main" id="{E97ADB69-9E3E-DE46-8584-7004DDB69041}"/>
                </a:ext>
              </a:extLst>
            </p:cNvPr>
            <p:cNvSpPr txBox="1">
              <a:spLocks noChangeArrowheads="1"/>
            </p:cNvSpPr>
            <p:nvPr/>
          </p:nvSpPr>
          <p:spPr bwMode="auto">
            <a:xfrm>
              <a:off x="1776" y="3696"/>
              <a:ext cx="1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0</a:t>
              </a:r>
            </a:p>
          </p:txBody>
        </p:sp>
        <p:sp>
          <p:nvSpPr>
            <p:cNvPr id="23571" name="Text Box 352">
              <a:extLst>
                <a:ext uri="{FF2B5EF4-FFF2-40B4-BE49-F238E27FC236}">
                  <a16:creationId xmlns:a16="http://schemas.microsoft.com/office/drawing/2014/main" id="{2F30CFFD-932D-C843-96BD-A4224830A61D}"/>
                </a:ext>
              </a:extLst>
            </p:cNvPr>
            <p:cNvSpPr txBox="1">
              <a:spLocks noChangeArrowheads="1"/>
            </p:cNvSpPr>
            <p:nvPr/>
          </p:nvSpPr>
          <p:spPr bwMode="auto">
            <a:xfrm>
              <a:off x="1890" y="3696"/>
              <a:ext cx="15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1</a:t>
              </a:r>
            </a:p>
          </p:txBody>
        </p:sp>
        <p:sp>
          <p:nvSpPr>
            <p:cNvPr id="23572" name="Text Box 353">
              <a:extLst>
                <a:ext uri="{FF2B5EF4-FFF2-40B4-BE49-F238E27FC236}">
                  <a16:creationId xmlns:a16="http://schemas.microsoft.com/office/drawing/2014/main" id="{437554DA-0192-EF4A-BD69-3BBEE3E60D88}"/>
                </a:ext>
              </a:extLst>
            </p:cNvPr>
            <p:cNvSpPr txBox="1">
              <a:spLocks noChangeArrowheads="1"/>
            </p:cNvSpPr>
            <p:nvPr/>
          </p:nvSpPr>
          <p:spPr bwMode="auto">
            <a:xfrm>
              <a:off x="1968" y="3696"/>
              <a:ext cx="1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0</a:t>
              </a:r>
            </a:p>
          </p:txBody>
        </p:sp>
        <p:sp>
          <p:nvSpPr>
            <p:cNvPr id="23573" name="Text Box 354">
              <a:extLst>
                <a:ext uri="{FF2B5EF4-FFF2-40B4-BE49-F238E27FC236}">
                  <a16:creationId xmlns:a16="http://schemas.microsoft.com/office/drawing/2014/main" id="{7FA997D3-5057-1C4B-A4B6-1C4826F6E9B6}"/>
                </a:ext>
              </a:extLst>
            </p:cNvPr>
            <p:cNvSpPr txBox="1">
              <a:spLocks noChangeArrowheads="1"/>
            </p:cNvSpPr>
            <p:nvPr/>
          </p:nvSpPr>
          <p:spPr bwMode="auto">
            <a:xfrm>
              <a:off x="2064" y="3696"/>
              <a:ext cx="1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0</a:t>
              </a:r>
            </a:p>
          </p:txBody>
        </p:sp>
        <p:sp>
          <p:nvSpPr>
            <p:cNvPr id="23574" name="Text Box 355">
              <a:extLst>
                <a:ext uri="{FF2B5EF4-FFF2-40B4-BE49-F238E27FC236}">
                  <a16:creationId xmlns:a16="http://schemas.microsoft.com/office/drawing/2014/main" id="{BE119F08-663E-F548-BE8C-847B36329806}"/>
                </a:ext>
              </a:extLst>
            </p:cNvPr>
            <p:cNvSpPr txBox="1">
              <a:spLocks noChangeArrowheads="1"/>
            </p:cNvSpPr>
            <p:nvPr/>
          </p:nvSpPr>
          <p:spPr bwMode="auto">
            <a:xfrm>
              <a:off x="2160" y="3696"/>
              <a:ext cx="1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0</a:t>
              </a:r>
            </a:p>
          </p:txBody>
        </p:sp>
        <p:sp>
          <p:nvSpPr>
            <p:cNvPr id="23575" name="Text Box 356">
              <a:extLst>
                <a:ext uri="{FF2B5EF4-FFF2-40B4-BE49-F238E27FC236}">
                  <a16:creationId xmlns:a16="http://schemas.microsoft.com/office/drawing/2014/main" id="{1907D942-D09D-8540-BA67-9B768808624A}"/>
                </a:ext>
              </a:extLst>
            </p:cNvPr>
            <p:cNvSpPr txBox="1">
              <a:spLocks noChangeArrowheads="1"/>
            </p:cNvSpPr>
            <p:nvPr/>
          </p:nvSpPr>
          <p:spPr bwMode="auto">
            <a:xfrm>
              <a:off x="2256" y="3696"/>
              <a:ext cx="1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0</a:t>
              </a:r>
            </a:p>
          </p:txBody>
        </p:sp>
        <p:sp>
          <p:nvSpPr>
            <p:cNvPr id="23576" name="Text Box 357">
              <a:extLst>
                <a:ext uri="{FF2B5EF4-FFF2-40B4-BE49-F238E27FC236}">
                  <a16:creationId xmlns:a16="http://schemas.microsoft.com/office/drawing/2014/main" id="{2DFFA62E-97E9-454C-91BD-8A6CAEE28318}"/>
                </a:ext>
              </a:extLst>
            </p:cNvPr>
            <p:cNvSpPr txBox="1">
              <a:spLocks noChangeArrowheads="1"/>
            </p:cNvSpPr>
            <p:nvPr/>
          </p:nvSpPr>
          <p:spPr bwMode="auto">
            <a:xfrm>
              <a:off x="2370" y="3696"/>
              <a:ext cx="15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1</a:t>
              </a:r>
            </a:p>
          </p:txBody>
        </p:sp>
        <p:sp>
          <p:nvSpPr>
            <p:cNvPr id="23577" name="Text Box 358">
              <a:extLst>
                <a:ext uri="{FF2B5EF4-FFF2-40B4-BE49-F238E27FC236}">
                  <a16:creationId xmlns:a16="http://schemas.microsoft.com/office/drawing/2014/main" id="{21BA0BEF-A4AC-124D-AB99-B352C2D4DE99}"/>
                </a:ext>
              </a:extLst>
            </p:cNvPr>
            <p:cNvSpPr txBox="1">
              <a:spLocks noChangeArrowheads="1"/>
            </p:cNvSpPr>
            <p:nvPr/>
          </p:nvSpPr>
          <p:spPr bwMode="auto">
            <a:xfrm>
              <a:off x="2448" y="3696"/>
              <a:ext cx="1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0</a:t>
              </a:r>
            </a:p>
          </p:txBody>
        </p:sp>
        <p:sp>
          <p:nvSpPr>
            <p:cNvPr id="23578" name="Text Box 359">
              <a:extLst>
                <a:ext uri="{FF2B5EF4-FFF2-40B4-BE49-F238E27FC236}">
                  <a16:creationId xmlns:a16="http://schemas.microsoft.com/office/drawing/2014/main" id="{B857DBC5-490F-FC4C-98D8-069230841359}"/>
                </a:ext>
              </a:extLst>
            </p:cNvPr>
            <p:cNvSpPr txBox="1">
              <a:spLocks noChangeArrowheads="1"/>
            </p:cNvSpPr>
            <p:nvPr/>
          </p:nvSpPr>
          <p:spPr bwMode="auto">
            <a:xfrm>
              <a:off x="2561" y="3696"/>
              <a:ext cx="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1</a:t>
              </a:r>
            </a:p>
          </p:txBody>
        </p:sp>
        <p:sp>
          <p:nvSpPr>
            <p:cNvPr id="23579" name="Text Box 360">
              <a:extLst>
                <a:ext uri="{FF2B5EF4-FFF2-40B4-BE49-F238E27FC236}">
                  <a16:creationId xmlns:a16="http://schemas.microsoft.com/office/drawing/2014/main" id="{0DD21F97-C0A6-194A-BC73-293311D9D85A}"/>
                </a:ext>
              </a:extLst>
            </p:cNvPr>
            <p:cNvSpPr txBox="1">
              <a:spLocks noChangeArrowheads="1"/>
            </p:cNvSpPr>
            <p:nvPr/>
          </p:nvSpPr>
          <p:spPr bwMode="auto">
            <a:xfrm>
              <a:off x="2657" y="3696"/>
              <a:ext cx="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1</a:t>
              </a:r>
            </a:p>
          </p:txBody>
        </p:sp>
        <p:sp>
          <p:nvSpPr>
            <p:cNvPr id="23580" name="Text Box 361">
              <a:extLst>
                <a:ext uri="{FF2B5EF4-FFF2-40B4-BE49-F238E27FC236}">
                  <a16:creationId xmlns:a16="http://schemas.microsoft.com/office/drawing/2014/main" id="{40D9BF54-A8DF-7846-BA5D-7463C6D78F84}"/>
                </a:ext>
              </a:extLst>
            </p:cNvPr>
            <p:cNvSpPr txBox="1">
              <a:spLocks noChangeArrowheads="1"/>
            </p:cNvSpPr>
            <p:nvPr/>
          </p:nvSpPr>
          <p:spPr bwMode="auto">
            <a:xfrm>
              <a:off x="2736" y="3696"/>
              <a:ext cx="1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0</a:t>
              </a:r>
            </a:p>
          </p:txBody>
        </p:sp>
        <p:sp>
          <p:nvSpPr>
            <p:cNvPr id="23581" name="Text Box 362">
              <a:extLst>
                <a:ext uri="{FF2B5EF4-FFF2-40B4-BE49-F238E27FC236}">
                  <a16:creationId xmlns:a16="http://schemas.microsoft.com/office/drawing/2014/main" id="{11B5AA2D-79C7-C248-B369-94580F16B9A6}"/>
                </a:ext>
              </a:extLst>
            </p:cNvPr>
            <p:cNvSpPr txBox="1">
              <a:spLocks noChangeArrowheads="1"/>
            </p:cNvSpPr>
            <p:nvPr/>
          </p:nvSpPr>
          <p:spPr bwMode="auto">
            <a:xfrm>
              <a:off x="2850" y="3696"/>
              <a:ext cx="15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1</a:t>
              </a:r>
            </a:p>
          </p:txBody>
        </p:sp>
        <p:sp>
          <p:nvSpPr>
            <p:cNvPr id="23582" name="Text Box 363">
              <a:extLst>
                <a:ext uri="{FF2B5EF4-FFF2-40B4-BE49-F238E27FC236}">
                  <a16:creationId xmlns:a16="http://schemas.microsoft.com/office/drawing/2014/main" id="{3EA71AFD-3153-9844-BD75-027538866AEE}"/>
                </a:ext>
              </a:extLst>
            </p:cNvPr>
            <p:cNvSpPr txBox="1">
              <a:spLocks noChangeArrowheads="1"/>
            </p:cNvSpPr>
            <p:nvPr/>
          </p:nvSpPr>
          <p:spPr bwMode="auto">
            <a:xfrm>
              <a:off x="2928" y="3696"/>
              <a:ext cx="1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0</a:t>
              </a:r>
            </a:p>
          </p:txBody>
        </p:sp>
        <p:sp>
          <p:nvSpPr>
            <p:cNvPr id="23583" name="Text Box 364">
              <a:extLst>
                <a:ext uri="{FF2B5EF4-FFF2-40B4-BE49-F238E27FC236}">
                  <a16:creationId xmlns:a16="http://schemas.microsoft.com/office/drawing/2014/main" id="{525D80D4-975B-8E49-BD99-4AC3DD570B9B}"/>
                </a:ext>
              </a:extLst>
            </p:cNvPr>
            <p:cNvSpPr txBox="1">
              <a:spLocks noChangeArrowheads="1"/>
            </p:cNvSpPr>
            <p:nvPr/>
          </p:nvSpPr>
          <p:spPr bwMode="auto">
            <a:xfrm>
              <a:off x="3024" y="3696"/>
              <a:ext cx="1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0</a:t>
              </a:r>
            </a:p>
          </p:txBody>
        </p:sp>
        <p:sp>
          <p:nvSpPr>
            <p:cNvPr id="23584" name="Text Box 365">
              <a:extLst>
                <a:ext uri="{FF2B5EF4-FFF2-40B4-BE49-F238E27FC236}">
                  <a16:creationId xmlns:a16="http://schemas.microsoft.com/office/drawing/2014/main" id="{498693AE-F7AA-044B-852A-7053FCDDE15B}"/>
                </a:ext>
              </a:extLst>
            </p:cNvPr>
            <p:cNvSpPr txBox="1">
              <a:spLocks noChangeArrowheads="1"/>
            </p:cNvSpPr>
            <p:nvPr/>
          </p:nvSpPr>
          <p:spPr bwMode="auto">
            <a:xfrm>
              <a:off x="3137" y="3696"/>
              <a:ext cx="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1</a:t>
              </a:r>
            </a:p>
          </p:txBody>
        </p:sp>
        <p:sp>
          <p:nvSpPr>
            <p:cNvPr id="23585" name="Text Box 366">
              <a:extLst>
                <a:ext uri="{FF2B5EF4-FFF2-40B4-BE49-F238E27FC236}">
                  <a16:creationId xmlns:a16="http://schemas.microsoft.com/office/drawing/2014/main" id="{2D7A59D5-83A7-A048-95D3-34E370F7F82B}"/>
                </a:ext>
              </a:extLst>
            </p:cNvPr>
            <p:cNvSpPr txBox="1">
              <a:spLocks noChangeArrowheads="1"/>
            </p:cNvSpPr>
            <p:nvPr/>
          </p:nvSpPr>
          <p:spPr bwMode="auto">
            <a:xfrm>
              <a:off x="3233" y="3696"/>
              <a:ext cx="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1</a:t>
              </a:r>
            </a:p>
          </p:txBody>
        </p:sp>
        <p:sp>
          <p:nvSpPr>
            <p:cNvPr id="23586" name="Text Box 367">
              <a:extLst>
                <a:ext uri="{FF2B5EF4-FFF2-40B4-BE49-F238E27FC236}">
                  <a16:creationId xmlns:a16="http://schemas.microsoft.com/office/drawing/2014/main" id="{805BCFE8-25E9-D941-B412-DCEA656978DB}"/>
                </a:ext>
              </a:extLst>
            </p:cNvPr>
            <p:cNvSpPr txBox="1">
              <a:spLocks noChangeArrowheads="1"/>
            </p:cNvSpPr>
            <p:nvPr/>
          </p:nvSpPr>
          <p:spPr bwMode="auto">
            <a:xfrm>
              <a:off x="3329" y="3696"/>
              <a:ext cx="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1</a:t>
              </a:r>
            </a:p>
          </p:txBody>
        </p:sp>
        <p:sp>
          <p:nvSpPr>
            <p:cNvPr id="23587" name="Text Box 368">
              <a:extLst>
                <a:ext uri="{FF2B5EF4-FFF2-40B4-BE49-F238E27FC236}">
                  <a16:creationId xmlns:a16="http://schemas.microsoft.com/office/drawing/2014/main" id="{BEA39DFC-2E0A-F840-A818-FCB21156AC70}"/>
                </a:ext>
              </a:extLst>
            </p:cNvPr>
            <p:cNvSpPr txBox="1">
              <a:spLocks noChangeArrowheads="1"/>
            </p:cNvSpPr>
            <p:nvPr/>
          </p:nvSpPr>
          <p:spPr bwMode="auto">
            <a:xfrm>
              <a:off x="3425" y="3696"/>
              <a:ext cx="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1</a:t>
              </a:r>
            </a:p>
          </p:txBody>
        </p:sp>
        <p:sp>
          <p:nvSpPr>
            <p:cNvPr id="23588" name="Text Box 369">
              <a:extLst>
                <a:ext uri="{FF2B5EF4-FFF2-40B4-BE49-F238E27FC236}">
                  <a16:creationId xmlns:a16="http://schemas.microsoft.com/office/drawing/2014/main" id="{5591B328-A624-1245-A8A7-92FDEC41D8DB}"/>
                </a:ext>
              </a:extLst>
            </p:cNvPr>
            <p:cNvSpPr txBox="1">
              <a:spLocks noChangeArrowheads="1"/>
            </p:cNvSpPr>
            <p:nvPr/>
          </p:nvSpPr>
          <p:spPr bwMode="auto">
            <a:xfrm>
              <a:off x="3521" y="3696"/>
              <a:ext cx="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1</a:t>
              </a:r>
            </a:p>
          </p:txBody>
        </p:sp>
        <p:sp>
          <p:nvSpPr>
            <p:cNvPr id="23589" name="Text Box 370">
              <a:extLst>
                <a:ext uri="{FF2B5EF4-FFF2-40B4-BE49-F238E27FC236}">
                  <a16:creationId xmlns:a16="http://schemas.microsoft.com/office/drawing/2014/main" id="{C8A9CBDC-A51B-E743-A47E-373FCAEE8FF9}"/>
                </a:ext>
              </a:extLst>
            </p:cNvPr>
            <p:cNvSpPr txBox="1">
              <a:spLocks noChangeArrowheads="1"/>
            </p:cNvSpPr>
            <p:nvPr/>
          </p:nvSpPr>
          <p:spPr bwMode="auto">
            <a:xfrm>
              <a:off x="3617" y="3696"/>
              <a:ext cx="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1</a:t>
              </a:r>
            </a:p>
          </p:txBody>
        </p:sp>
        <p:sp>
          <p:nvSpPr>
            <p:cNvPr id="23590" name="Text Box 371">
              <a:extLst>
                <a:ext uri="{FF2B5EF4-FFF2-40B4-BE49-F238E27FC236}">
                  <a16:creationId xmlns:a16="http://schemas.microsoft.com/office/drawing/2014/main" id="{EBFF04A4-EA42-6E4C-9652-A0AED9F585A3}"/>
                </a:ext>
              </a:extLst>
            </p:cNvPr>
            <p:cNvSpPr txBox="1">
              <a:spLocks noChangeArrowheads="1"/>
            </p:cNvSpPr>
            <p:nvPr/>
          </p:nvSpPr>
          <p:spPr bwMode="auto">
            <a:xfrm>
              <a:off x="3713" y="3696"/>
              <a:ext cx="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1</a:t>
              </a:r>
            </a:p>
          </p:txBody>
        </p:sp>
        <p:sp>
          <p:nvSpPr>
            <p:cNvPr id="23591" name="Text Box 372">
              <a:extLst>
                <a:ext uri="{FF2B5EF4-FFF2-40B4-BE49-F238E27FC236}">
                  <a16:creationId xmlns:a16="http://schemas.microsoft.com/office/drawing/2014/main" id="{EBEA9BC8-261F-D944-AED4-2824FFE7A788}"/>
                </a:ext>
              </a:extLst>
            </p:cNvPr>
            <p:cNvSpPr txBox="1">
              <a:spLocks noChangeArrowheads="1"/>
            </p:cNvSpPr>
            <p:nvPr/>
          </p:nvSpPr>
          <p:spPr bwMode="auto">
            <a:xfrm>
              <a:off x="3809" y="3696"/>
              <a:ext cx="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1</a:t>
              </a:r>
            </a:p>
          </p:txBody>
        </p:sp>
        <p:sp>
          <p:nvSpPr>
            <p:cNvPr id="23592" name="Text Box 373">
              <a:extLst>
                <a:ext uri="{FF2B5EF4-FFF2-40B4-BE49-F238E27FC236}">
                  <a16:creationId xmlns:a16="http://schemas.microsoft.com/office/drawing/2014/main" id="{1CDC8B86-23B4-924E-B055-5EB37B3D56F2}"/>
                </a:ext>
              </a:extLst>
            </p:cNvPr>
            <p:cNvSpPr txBox="1">
              <a:spLocks noChangeArrowheads="1"/>
            </p:cNvSpPr>
            <p:nvPr/>
          </p:nvSpPr>
          <p:spPr bwMode="auto">
            <a:xfrm>
              <a:off x="3905" y="3696"/>
              <a:ext cx="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1</a:t>
              </a:r>
            </a:p>
          </p:txBody>
        </p:sp>
        <p:sp>
          <p:nvSpPr>
            <p:cNvPr id="23593" name="Text Box 374">
              <a:extLst>
                <a:ext uri="{FF2B5EF4-FFF2-40B4-BE49-F238E27FC236}">
                  <a16:creationId xmlns:a16="http://schemas.microsoft.com/office/drawing/2014/main" id="{DEF733AC-2099-AE4C-BD0C-A5DC517CFCA1}"/>
                </a:ext>
              </a:extLst>
            </p:cNvPr>
            <p:cNvSpPr txBox="1">
              <a:spLocks noChangeArrowheads="1"/>
            </p:cNvSpPr>
            <p:nvPr/>
          </p:nvSpPr>
          <p:spPr bwMode="auto">
            <a:xfrm>
              <a:off x="4001" y="3696"/>
              <a:ext cx="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1</a:t>
              </a:r>
            </a:p>
          </p:txBody>
        </p:sp>
        <p:sp>
          <p:nvSpPr>
            <p:cNvPr id="23594" name="Text Box 375">
              <a:extLst>
                <a:ext uri="{FF2B5EF4-FFF2-40B4-BE49-F238E27FC236}">
                  <a16:creationId xmlns:a16="http://schemas.microsoft.com/office/drawing/2014/main" id="{921461C3-4DD9-A645-9EFF-3551EEF2C429}"/>
                </a:ext>
              </a:extLst>
            </p:cNvPr>
            <p:cNvSpPr txBox="1">
              <a:spLocks noChangeArrowheads="1"/>
            </p:cNvSpPr>
            <p:nvPr/>
          </p:nvSpPr>
          <p:spPr bwMode="auto">
            <a:xfrm>
              <a:off x="4097" y="3696"/>
              <a:ext cx="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1</a:t>
              </a:r>
            </a:p>
          </p:txBody>
        </p:sp>
        <p:sp>
          <p:nvSpPr>
            <p:cNvPr id="23595" name="Text Box 376">
              <a:extLst>
                <a:ext uri="{FF2B5EF4-FFF2-40B4-BE49-F238E27FC236}">
                  <a16:creationId xmlns:a16="http://schemas.microsoft.com/office/drawing/2014/main" id="{54B2A65E-BC8E-3547-B6DE-4ACB3527DFD0}"/>
                </a:ext>
              </a:extLst>
            </p:cNvPr>
            <p:cNvSpPr txBox="1">
              <a:spLocks noChangeArrowheads="1"/>
            </p:cNvSpPr>
            <p:nvPr/>
          </p:nvSpPr>
          <p:spPr bwMode="auto">
            <a:xfrm>
              <a:off x="4193" y="3696"/>
              <a:ext cx="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1</a:t>
              </a:r>
            </a:p>
          </p:txBody>
        </p:sp>
        <p:sp>
          <p:nvSpPr>
            <p:cNvPr id="23596" name="Text Box 377">
              <a:extLst>
                <a:ext uri="{FF2B5EF4-FFF2-40B4-BE49-F238E27FC236}">
                  <a16:creationId xmlns:a16="http://schemas.microsoft.com/office/drawing/2014/main" id="{88B2BFB4-7322-6642-8335-C569E6BA4F4C}"/>
                </a:ext>
              </a:extLst>
            </p:cNvPr>
            <p:cNvSpPr txBox="1">
              <a:spLocks noChangeArrowheads="1"/>
            </p:cNvSpPr>
            <p:nvPr/>
          </p:nvSpPr>
          <p:spPr bwMode="auto">
            <a:xfrm>
              <a:off x="4289" y="3696"/>
              <a:ext cx="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1</a:t>
              </a:r>
            </a:p>
          </p:txBody>
        </p:sp>
        <p:sp>
          <p:nvSpPr>
            <p:cNvPr id="23597" name="Text Box 378">
              <a:extLst>
                <a:ext uri="{FF2B5EF4-FFF2-40B4-BE49-F238E27FC236}">
                  <a16:creationId xmlns:a16="http://schemas.microsoft.com/office/drawing/2014/main" id="{5D58C967-981D-8E49-B3E4-C06F489B564F}"/>
                </a:ext>
              </a:extLst>
            </p:cNvPr>
            <p:cNvSpPr txBox="1">
              <a:spLocks noChangeArrowheads="1"/>
            </p:cNvSpPr>
            <p:nvPr/>
          </p:nvSpPr>
          <p:spPr bwMode="auto">
            <a:xfrm>
              <a:off x="4385" y="3696"/>
              <a:ext cx="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1</a:t>
              </a:r>
            </a:p>
          </p:txBody>
        </p:sp>
        <p:sp>
          <p:nvSpPr>
            <p:cNvPr id="23598" name="Text Box 379">
              <a:extLst>
                <a:ext uri="{FF2B5EF4-FFF2-40B4-BE49-F238E27FC236}">
                  <a16:creationId xmlns:a16="http://schemas.microsoft.com/office/drawing/2014/main" id="{754A90EE-3CF6-C24C-A0BB-3EE729B0E422}"/>
                </a:ext>
              </a:extLst>
            </p:cNvPr>
            <p:cNvSpPr txBox="1">
              <a:spLocks noChangeArrowheads="1"/>
            </p:cNvSpPr>
            <p:nvPr/>
          </p:nvSpPr>
          <p:spPr bwMode="auto">
            <a:xfrm>
              <a:off x="4481" y="3696"/>
              <a:ext cx="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1</a:t>
              </a:r>
            </a:p>
          </p:txBody>
        </p:sp>
        <p:sp>
          <p:nvSpPr>
            <p:cNvPr id="23599" name="Text Box 380">
              <a:extLst>
                <a:ext uri="{FF2B5EF4-FFF2-40B4-BE49-F238E27FC236}">
                  <a16:creationId xmlns:a16="http://schemas.microsoft.com/office/drawing/2014/main" id="{64BD1B44-29DF-C040-9633-ECC150259DC7}"/>
                </a:ext>
              </a:extLst>
            </p:cNvPr>
            <p:cNvSpPr txBox="1">
              <a:spLocks noChangeArrowheads="1"/>
            </p:cNvSpPr>
            <p:nvPr/>
          </p:nvSpPr>
          <p:spPr bwMode="auto">
            <a:xfrm>
              <a:off x="4560" y="3696"/>
              <a:ext cx="1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0</a:t>
              </a:r>
            </a:p>
          </p:txBody>
        </p:sp>
        <p:sp>
          <p:nvSpPr>
            <p:cNvPr id="23600" name="Text Box 381">
              <a:extLst>
                <a:ext uri="{FF2B5EF4-FFF2-40B4-BE49-F238E27FC236}">
                  <a16:creationId xmlns:a16="http://schemas.microsoft.com/office/drawing/2014/main" id="{D390D807-CCE3-664F-81D9-A7376C487D8E}"/>
                </a:ext>
              </a:extLst>
            </p:cNvPr>
            <p:cNvSpPr txBox="1">
              <a:spLocks noChangeArrowheads="1"/>
            </p:cNvSpPr>
            <p:nvPr/>
          </p:nvSpPr>
          <p:spPr bwMode="auto">
            <a:xfrm>
              <a:off x="4673" y="3696"/>
              <a:ext cx="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pPr algn="ctr"/>
              <a:r>
                <a:rPr lang="en-US" altLang="en-US" sz="1400"/>
                <a:t>1</a:t>
              </a:r>
            </a:p>
          </p:txBody>
        </p:sp>
      </p:grpSp>
      <p:sp>
        <p:nvSpPr>
          <p:cNvPr id="23565" name="Text Box 403">
            <a:extLst>
              <a:ext uri="{FF2B5EF4-FFF2-40B4-BE49-F238E27FC236}">
                <a16:creationId xmlns:a16="http://schemas.microsoft.com/office/drawing/2014/main" id="{9E2BB283-69B1-C44A-9065-EBD05650C877}"/>
              </a:ext>
            </a:extLst>
          </p:cNvPr>
          <p:cNvSpPr txBox="1">
            <a:spLocks noChangeArrowheads="1"/>
          </p:cNvSpPr>
          <p:nvPr/>
        </p:nvSpPr>
        <p:spPr bwMode="auto">
          <a:xfrm>
            <a:off x="1068388" y="1857375"/>
            <a:ext cx="836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r>
              <a:rPr lang="en-US" altLang="en-US" sz="2000"/>
              <a:t>I-type:</a:t>
            </a:r>
          </a:p>
        </p:txBody>
      </p:sp>
      <p:sp>
        <p:nvSpPr>
          <p:cNvPr id="23566" name="Slide Number Placeholder 1">
            <a:extLst>
              <a:ext uri="{FF2B5EF4-FFF2-40B4-BE49-F238E27FC236}">
                <a16:creationId xmlns:a16="http://schemas.microsoft.com/office/drawing/2014/main" id="{406535C2-82B0-944D-926F-365304BB1A8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ekton" pitchFamily="34" charset="0"/>
                <a:ea typeface="ＭＳ Ｐゴシック" panose="020B0600070205080204" pitchFamily="34" charset="-128"/>
              </a:defRPr>
            </a:lvl1pPr>
            <a:lvl2pPr marL="742950" indent="-285750">
              <a:defRPr sz="2400" b="1">
                <a:solidFill>
                  <a:schemeClr val="tx1"/>
                </a:solidFill>
                <a:latin typeface="Tekton" pitchFamily="34" charset="0"/>
                <a:ea typeface="ＭＳ Ｐゴシック" panose="020B0600070205080204" pitchFamily="34" charset="-128"/>
              </a:defRPr>
            </a:lvl2pPr>
            <a:lvl3pPr marL="1143000" indent="-228600">
              <a:defRPr sz="2400" b="1">
                <a:solidFill>
                  <a:schemeClr val="tx1"/>
                </a:solidFill>
                <a:latin typeface="Tekton" pitchFamily="34" charset="0"/>
                <a:ea typeface="ＭＳ Ｐゴシック" panose="020B0600070205080204" pitchFamily="34" charset="-128"/>
              </a:defRPr>
            </a:lvl3pPr>
            <a:lvl4pPr marL="1600200" indent="-228600">
              <a:defRPr sz="2400" b="1">
                <a:solidFill>
                  <a:schemeClr val="tx1"/>
                </a:solidFill>
                <a:latin typeface="Tekton" pitchFamily="34" charset="0"/>
                <a:ea typeface="ＭＳ Ｐゴシック" panose="020B0600070205080204" pitchFamily="34" charset="-128"/>
              </a:defRPr>
            </a:lvl4pPr>
            <a:lvl5pPr marL="2057400" indent="-228600">
              <a:defRPr sz="2400" b="1">
                <a:solidFill>
                  <a:schemeClr val="tx1"/>
                </a:solidFill>
                <a:latin typeface="Tekton"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ekton" pitchFamily="34" charset="0"/>
                <a:ea typeface="ＭＳ Ｐゴシック" panose="020B0600070205080204" pitchFamily="34" charset="-128"/>
              </a:defRPr>
            </a:lvl9pPr>
          </a:lstStyle>
          <a:p>
            <a:fld id="{9B1CC4BF-F9D7-AC45-8BF6-660F63C758C0}" type="slidenum">
              <a:rPr lang="en-US" altLang="en-US" sz="1400">
                <a:latin typeface="Arial Narrow" panose="020B0604020202020204" pitchFamily="34" charset="0"/>
              </a:rPr>
              <a:pPr/>
              <a:t>5</a:t>
            </a:fld>
            <a:endParaRPr lang="en-US" altLang="en-US" sz="1400">
              <a:latin typeface="Arial Narrow" panose="020B0604020202020204" pitchFamily="34"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07878"/>
          </a:xfrm>
        </p:spPr>
        <p:txBody>
          <a:bodyPr/>
          <a:lstStyle/>
          <a:p>
            <a:pPr eaLnBrk="1" hangingPunct="1">
              <a:defRPr/>
            </a:pPr>
            <a:r>
              <a:rPr lang="en-US" dirty="0">
                <a:latin typeface="Tahoma" charset="0"/>
                <a:sym typeface="Symbol" charset="0"/>
              </a:rPr>
              <a:t>Beware ADDIU: </a:t>
            </a:r>
            <a:r>
              <a:rPr lang="en-US" sz="3200" dirty="0">
                <a:latin typeface="Tahoma" charset="0"/>
                <a:sym typeface="Symbol" charset="0"/>
              </a:rPr>
              <a:t>“add immediate </a:t>
            </a:r>
            <a:r>
              <a:rPr lang="en-US" sz="3200" strike="sngStrike" dirty="0">
                <a:latin typeface="Tahoma" charset="0"/>
                <a:sym typeface="Symbol" charset="0"/>
              </a:rPr>
              <a:t>unsigned</a:t>
            </a:r>
            <a:r>
              <a:rPr lang="en-US" sz="3200" dirty="0">
                <a:latin typeface="Tahoma" charset="0"/>
                <a:sym typeface="Symbol" charset="0"/>
              </a:rPr>
              <a:t>”</a:t>
            </a:r>
            <a:endParaRPr lang="en-US" dirty="0">
              <a:latin typeface="Tahoma" charset="0"/>
              <a:sym typeface="Symbol" charset="0"/>
            </a:endParaRPr>
          </a:p>
        </p:txBody>
      </p:sp>
      <p:sp>
        <p:nvSpPr>
          <p:cNvPr id="25602" name="Rectangle 3"/>
          <p:cNvSpPr>
            <a:spLocks noChangeArrowheads="1"/>
          </p:cNvSpPr>
          <p:nvPr/>
        </p:nvSpPr>
        <p:spPr bwMode="auto">
          <a:xfrm>
            <a:off x="304800" y="783436"/>
            <a:ext cx="7275280" cy="11977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dirty="0" err="1">
                <a:solidFill>
                  <a:srgbClr val="CC0000"/>
                </a:solidFill>
                <a:latin typeface="Arial"/>
                <a:ea typeface="Tahoma"/>
                <a:cs typeface="Tahoma"/>
              </a:rPr>
              <a:t>addi</a:t>
            </a:r>
            <a:r>
              <a:rPr lang="en-US" dirty="0" err="1">
                <a:solidFill>
                  <a:srgbClr val="0000FF"/>
                </a:solidFill>
                <a:latin typeface="Arial"/>
                <a:ea typeface="Tahoma"/>
                <a:cs typeface="Tahoma"/>
              </a:rPr>
              <a:t>u</a:t>
            </a:r>
            <a:r>
              <a:rPr lang="en-US" b="0" dirty="0">
                <a:solidFill>
                  <a:srgbClr val="CC0000"/>
                </a:solidFill>
                <a:latin typeface="Arial"/>
                <a:ea typeface="Tahoma"/>
                <a:cs typeface="Tahoma"/>
              </a:rPr>
              <a:t>:  supposedly “add immediate </a:t>
            </a:r>
            <a:r>
              <a:rPr lang="en-US" b="0" strike="sngStrike" dirty="0">
                <a:solidFill>
                  <a:srgbClr val="CC0000"/>
                </a:solidFill>
                <a:latin typeface="Arial"/>
                <a:ea typeface="Tahoma"/>
                <a:cs typeface="Tahoma"/>
              </a:rPr>
              <a:t>unsigned</a:t>
            </a:r>
            <a:r>
              <a:rPr lang="en-US" b="0" dirty="0">
                <a:solidFill>
                  <a:srgbClr val="CC0000"/>
                </a:solidFill>
                <a:latin typeface="Arial"/>
                <a:ea typeface="Tahoma"/>
                <a:cs typeface="Tahoma"/>
              </a:rPr>
              <a:t>”</a:t>
            </a:r>
          </a:p>
          <a:p>
            <a:r>
              <a:rPr lang="en-US" b="0" dirty="0">
                <a:solidFill>
                  <a:srgbClr val="CC0000"/>
                </a:solidFill>
                <a:latin typeface="Arial"/>
                <a:ea typeface="Tahoma"/>
                <a:cs typeface="Tahoma"/>
              </a:rPr>
              <a:t>	BUT IS A MISNOMER!  Actually sign-extends</a:t>
            </a:r>
          </a:p>
          <a:p>
            <a:r>
              <a:rPr lang="en-US" b="0" dirty="0">
                <a:solidFill>
                  <a:srgbClr val="CC0000"/>
                </a:solidFill>
                <a:latin typeface="Arial"/>
                <a:ea typeface="Tahoma"/>
                <a:cs typeface="Tahoma"/>
              </a:rPr>
              <a:t>	the immediate.</a:t>
            </a:r>
          </a:p>
        </p:txBody>
      </p:sp>
      <p:sp>
        <p:nvSpPr>
          <p:cNvPr id="25603" name="Rectangle 5"/>
          <p:cNvSpPr>
            <a:spLocks noChangeArrowheads="1"/>
          </p:cNvSpPr>
          <p:nvPr/>
        </p:nvSpPr>
        <p:spPr bwMode="auto">
          <a:xfrm>
            <a:off x="663575" y="3952875"/>
            <a:ext cx="7794625"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lnSpc>
                <a:spcPct val="90000"/>
              </a:lnSpc>
            </a:pPr>
            <a:r>
              <a:rPr lang="en-US" sz="2000" dirty="0">
                <a:latin typeface="Arial"/>
                <a:ea typeface="Tahoma"/>
                <a:cs typeface="Tahoma"/>
              </a:rPr>
              <a:t>Symbolic version:  </a:t>
            </a:r>
            <a:r>
              <a:rPr lang="en-US" sz="2000" dirty="0" err="1">
                <a:latin typeface="Courier New" charset="0"/>
                <a:ea typeface="Tahoma"/>
                <a:cs typeface="Tahoma"/>
              </a:rPr>
              <a:t>addi</a:t>
            </a:r>
            <a:r>
              <a:rPr lang="en-US" sz="2000" dirty="0" err="1">
                <a:solidFill>
                  <a:srgbClr val="0000FF"/>
                </a:solidFill>
                <a:latin typeface="Courier New" charset="0"/>
                <a:ea typeface="Tahoma"/>
                <a:cs typeface="Tahoma"/>
              </a:rPr>
              <a:t>u</a:t>
            </a:r>
            <a:r>
              <a:rPr lang="en-US" sz="2000" dirty="0">
                <a:latin typeface="Courier New" charset="0"/>
                <a:ea typeface="Tahoma"/>
                <a:cs typeface="Tahoma"/>
              </a:rPr>
              <a:t> $9, $11, </a:t>
            </a:r>
            <a:r>
              <a:rPr lang="en-US" sz="2000" dirty="0">
                <a:solidFill>
                  <a:srgbClr val="0000FF"/>
                </a:solidFill>
                <a:latin typeface="Courier New" charset="0"/>
                <a:ea typeface="Tahoma"/>
                <a:cs typeface="Tahoma"/>
              </a:rPr>
              <a:t>-3</a:t>
            </a:r>
          </a:p>
        </p:txBody>
      </p:sp>
      <p:sp>
        <p:nvSpPr>
          <p:cNvPr id="25604" name="Rectangle 6"/>
          <p:cNvSpPr>
            <a:spLocks noChangeArrowheads="1"/>
          </p:cNvSpPr>
          <p:nvPr/>
        </p:nvSpPr>
        <p:spPr bwMode="auto">
          <a:xfrm>
            <a:off x="1143000" y="5638800"/>
            <a:ext cx="3421063" cy="593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marL="233363" indent="-233363">
              <a:lnSpc>
                <a:spcPct val="90000"/>
              </a:lnSpc>
            </a:pPr>
            <a:r>
              <a:rPr lang="ja-JP" altLang="en-US" sz="1800" dirty="0">
                <a:latin typeface="Arial"/>
                <a:ea typeface="Tahoma"/>
                <a:cs typeface="Tahoma"/>
              </a:rPr>
              <a:t>“</a:t>
            </a:r>
            <a:r>
              <a:rPr lang="en-US" altLang="ja-JP" sz="1800" dirty="0">
                <a:latin typeface="Arial"/>
                <a:ea typeface="Tahoma"/>
                <a:cs typeface="Tahoma"/>
              </a:rPr>
              <a:t>Add the contents of </a:t>
            </a:r>
            <a:r>
              <a:rPr lang="en-US" altLang="ja-JP" sz="1800" dirty="0" err="1">
                <a:latin typeface="Arial"/>
                <a:ea typeface="Tahoma"/>
                <a:cs typeface="Tahoma"/>
              </a:rPr>
              <a:t>rs</a:t>
            </a:r>
            <a:r>
              <a:rPr lang="en-US" altLang="ja-JP" sz="1800" dirty="0">
                <a:latin typeface="Arial"/>
                <a:ea typeface="Tahoma"/>
                <a:cs typeface="Tahoma"/>
              </a:rPr>
              <a:t> to </a:t>
            </a:r>
            <a:r>
              <a:rPr lang="en-US" altLang="ja-JP" sz="1800" dirty="0" err="1">
                <a:latin typeface="Arial"/>
                <a:ea typeface="Tahoma"/>
                <a:cs typeface="Tahoma"/>
              </a:rPr>
              <a:t>const</a:t>
            </a:r>
            <a:r>
              <a:rPr lang="en-US" altLang="ja-JP" sz="1800" dirty="0">
                <a:latin typeface="Arial"/>
                <a:ea typeface="Tahoma"/>
                <a:cs typeface="Tahoma"/>
              </a:rPr>
              <a:t>; store result in </a:t>
            </a:r>
            <a:r>
              <a:rPr lang="en-US" altLang="ja-JP" sz="1800" dirty="0" err="1">
                <a:latin typeface="Arial"/>
                <a:ea typeface="Tahoma"/>
                <a:cs typeface="Tahoma"/>
              </a:rPr>
              <a:t>rt</a:t>
            </a:r>
            <a:r>
              <a:rPr lang="ja-JP" altLang="en-US" sz="1800" dirty="0">
                <a:latin typeface="Arial"/>
                <a:ea typeface="Tahoma"/>
                <a:cs typeface="Tahoma"/>
              </a:rPr>
              <a:t>”</a:t>
            </a:r>
            <a:endParaRPr lang="en-US" sz="1800" dirty="0">
              <a:latin typeface="Arial"/>
              <a:ea typeface="Tahoma"/>
              <a:cs typeface="Tahoma"/>
            </a:endParaRPr>
          </a:p>
        </p:txBody>
      </p:sp>
      <p:sp>
        <p:nvSpPr>
          <p:cNvPr id="25697" name="Freeform 73"/>
          <p:cNvSpPr>
            <a:spLocks/>
          </p:cNvSpPr>
          <p:nvPr/>
        </p:nvSpPr>
        <p:spPr bwMode="auto">
          <a:xfrm flipH="1">
            <a:off x="1752600" y="2584449"/>
            <a:ext cx="593724" cy="860426"/>
          </a:xfrm>
          <a:custGeom>
            <a:avLst/>
            <a:gdLst>
              <a:gd name="T0" fmla="*/ 336 w 336"/>
              <a:gd name="T1" fmla="*/ 144 h 152"/>
              <a:gd name="T2" fmla="*/ 192 w 336"/>
              <a:gd name="T3" fmla="*/ 48 h 152"/>
              <a:gd name="T4" fmla="*/ 192 w 336"/>
              <a:gd name="T5" fmla="*/ 144 h 152"/>
              <a:gd name="T6" fmla="*/ 0 w 336"/>
              <a:gd name="T7" fmla="*/ 0 h 152"/>
              <a:gd name="T8" fmla="*/ 0 60000 65536"/>
              <a:gd name="T9" fmla="*/ 0 60000 65536"/>
              <a:gd name="T10" fmla="*/ 0 60000 65536"/>
              <a:gd name="T11" fmla="*/ 0 60000 65536"/>
              <a:gd name="T12" fmla="*/ 0 w 336"/>
              <a:gd name="T13" fmla="*/ 0 h 152"/>
              <a:gd name="T14" fmla="*/ 336 w 336"/>
              <a:gd name="T15" fmla="*/ 152 h 152"/>
            </a:gdLst>
            <a:ahLst/>
            <a:cxnLst>
              <a:cxn ang="T8">
                <a:pos x="T0" y="T1"/>
              </a:cxn>
              <a:cxn ang="T9">
                <a:pos x="T2" y="T3"/>
              </a:cxn>
              <a:cxn ang="T10">
                <a:pos x="T4" y="T5"/>
              </a:cxn>
              <a:cxn ang="T11">
                <a:pos x="T6" y="T7"/>
              </a:cxn>
            </a:cxnLst>
            <a:rect l="T12" t="T13" r="T14" b="T15"/>
            <a:pathLst>
              <a:path w="336" h="152">
                <a:moveTo>
                  <a:pt x="336" y="144"/>
                </a:moveTo>
                <a:cubicBezTo>
                  <a:pt x="276" y="96"/>
                  <a:pt x="216" y="48"/>
                  <a:pt x="192" y="48"/>
                </a:cubicBezTo>
                <a:cubicBezTo>
                  <a:pt x="168" y="48"/>
                  <a:pt x="224" y="152"/>
                  <a:pt x="192" y="144"/>
                </a:cubicBezTo>
                <a:cubicBezTo>
                  <a:pt x="160" y="136"/>
                  <a:pt x="80" y="68"/>
                  <a:pt x="0" y="0"/>
                </a:cubicBezTo>
              </a:path>
            </a:pathLst>
          </a:custGeom>
          <a:noFill/>
          <a:ln w="9525">
            <a:solidFill>
              <a:srgbClr val="CC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square">
            <a:spAutoFit/>
          </a:bodyPr>
          <a:lstStyle/>
          <a:p>
            <a:endParaRPr lang="en-US" dirty="0">
              <a:latin typeface="Arial"/>
              <a:ea typeface="Tahoma"/>
              <a:cs typeface="Tahoma"/>
            </a:endParaRPr>
          </a:p>
        </p:txBody>
      </p:sp>
      <p:sp>
        <p:nvSpPr>
          <p:cNvPr id="25698" name="Text Box 74"/>
          <p:cNvSpPr txBox="1">
            <a:spLocks noChangeArrowheads="1"/>
          </p:cNvSpPr>
          <p:nvPr/>
        </p:nvSpPr>
        <p:spPr bwMode="auto">
          <a:xfrm>
            <a:off x="379413" y="2916297"/>
            <a:ext cx="1603375"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dirty="0">
                <a:solidFill>
                  <a:srgbClr val="CC0000"/>
                </a:solidFill>
                <a:latin typeface="Arial"/>
                <a:ea typeface="Tahoma"/>
                <a:cs typeface="Tahoma"/>
              </a:rPr>
              <a:t>OP = </a:t>
            </a:r>
            <a:r>
              <a:rPr lang="en-US" sz="1800" dirty="0">
                <a:solidFill>
                  <a:srgbClr val="0000FF"/>
                </a:solidFill>
                <a:latin typeface="Arial"/>
                <a:ea typeface="Tahoma"/>
                <a:cs typeface="Tahoma"/>
              </a:rPr>
              <a:t>0x09</a:t>
            </a:r>
            <a:r>
              <a:rPr lang="en-US" sz="1800" dirty="0">
                <a:solidFill>
                  <a:srgbClr val="CC0000"/>
                </a:solidFill>
                <a:latin typeface="Arial"/>
                <a:ea typeface="Tahoma"/>
                <a:cs typeface="Tahoma"/>
              </a:rPr>
              <a:t>, dictating </a:t>
            </a:r>
            <a:r>
              <a:rPr lang="en-US" sz="1800" dirty="0" err="1">
                <a:solidFill>
                  <a:srgbClr val="CC0000"/>
                </a:solidFill>
                <a:latin typeface="Arial"/>
                <a:ea typeface="Tahoma"/>
                <a:cs typeface="Tahoma"/>
              </a:rPr>
              <a:t>addi</a:t>
            </a:r>
            <a:r>
              <a:rPr lang="en-US" sz="1800" dirty="0" err="1">
                <a:solidFill>
                  <a:srgbClr val="0000FF"/>
                </a:solidFill>
                <a:latin typeface="Arial"/>
                <a:ea typeface="Tahoma"/>
                <a:cs typeface="Tahoma"/>
              </a:rPr>
              <a:t>u</a:t>
            </a:r>
            <a:endParaRPr lang="en-US" sz="1800" dirty="0">
              <a:solidFill>
                <a:srgbClr val="0000FF"/>
              </a:solidFill>
              <a:latin typeface="Arial"/>
              <a:ea typeface="Tahoma"/>
              <a:cs typeface="Tahoma"/>
            </a:endParaRPr>
          </a:p>
        </p:txBody>
      </p:sp>
      <p:sp>
        <p:nvSpPr>
          <p:cNvPr id="25696" name="AutoShape 75"/>
          <p:cNvSpPr>
            <a:spLocks/>
          </p:cNvSpPr>
          <p:nvPr/>
        </p:nvSpPr>
        <p:spPr bwMode="auto">
          <a:xfrm rot="16200000">
            <a:off x="2299525" y="2147124"/>
            <a:ext cx="125354" cy="761999"/>
          </a:xfrm>
          <a:prstGeom prst="leftBrace">
            <a:avLst>
              <a:gd name="adj1" fmla="val 6458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square" anchor="ctr">
            <a:spAutoFit/>
          </a:bodyPr>
          <a:lstStyle/>
          <a:p>
            <a:endParaRPr lang="en-US" dirty="0">
              <a:latin typeface="Arial"/>
              <a:ea typeface="Tahoma"/>
              <a:cs typeface="Tahoma"/>
            </a:endParaRPr>
          </a:p>
        </p:txBody>
      </p:sp>
      <p:sp>
        <p:nvSpPr>
          <p:cNvPr id="25606" name="AutoShape 77"/>
          <p:cNvSpPr>
            <a:spLocks/>
          </p:cNvSpPr>
          <p:nvPr/>
        </p:nvSpPr>
        <p:spPr bwMode="auto">
          <a:xfrm rot="-5400000">
            <a:off x="3149109" y="2231533"/>
            <a:ext cx="106304" cy="574130"/>
          </a:xfrm>
          <a:prstGeom prst="leftBrace">
            <a:avLst>
              <a:gd name="adj1" fmla="val 55556"/>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square" anchor="ctr">
            <a:spAutoFit/>
          </a:bodyPr>
          <a:lstStyle/>
          <a:p>
            <a:endParaRPr lang="en-US" dirty="0">
              <a:latin typeface="Arial"/>
              <a:ea typeface="Tahoma"/>
              <a:cs typeface="Tahoma"/>
            </a:endParaRPr>
          </a:p>
        </p:txBody>
      </p:sp>
      <p:grpSp>
        <p:nvGrpSpPr>
          <p:cNvPr id="25607" name="Group 382"/>
          <p:cNvGrpSpPr>
            <a:grpSpLocks/>
          </p:cNvGrpSpPr>
          <p:nvPr/>
        </p:nvGrpSpPr>
        <p:grpSpPr bwMode="auto">
          <a:xfrm>
            <a:off x="2325688" y="2571750"/>
            <a:ext cx="1779587" cy="1319213"/>
            <a:chOff x="1465" y="1476"/>
            <a:chExt cx="1121" cy="831"/>
          </a:xfrm>
        </p:grpSpPr>
        <p:sp>
          <p:nvSpPr>
            <p:cNvPr id="25693" name="Rectangle 78"/>
            <p:cNvSpPr>
              <a:spLocks noChangeArrowheads="1"/>
            </p:cNvSpPr>
            <p:nvPr/>
          </p:nvSpPr>
          <p:spPr bwMode="auto">
            <a:xfrm>
              <a:off x="1465" y="1725"/>
              <a:ext cx="1121" cy="5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1800" dirty="0" err="1">
                  <a:solidFill>
                    <a:srgbClr val="CC0000"/>
                  </a:solidFill>
                  <a:latin typeface="Arial"/>
                  <a:ea typeface="Tahoma"/>
                  <a:cs typeface="Tahoma"/>
                </a:rPr>
                <a:t>rs</a:t>
              </a:r>
              <a:r>
                <a:rPr lang="en-US" sz="1800" dirty="0">
                  <a:solidFill>
                    <a:srgbClr val="CC0000"/>
                  </a:solidFill>
                  <a:latin typeface="Arial"/>
                  <a:ea typeface="Tahoma"/>
                  <a:cs typeface="Tahoma"/>
                </a:rPr>
                <a:t> = 11, </a:t>
              </a:r>
              <a:r>
                <a:rPr lang="en-US" sz="1800" dirty="0" err="1">
                  <a:solidFill>
                    <a:srgbClr val="CC0000"/>
                  </a:solidFill>
                  <a:latin typeface="Arial"/>
                  <a:ea typeface="Tahoma"/>
                  <a:cs typeface="Tahoma"/>
                </a:rPr>
                <a:t>Reg</a:t>
              </a:r>
              <a:r>
                <a:rPr lang="en-US" sz="1800" dirty="0">
                  <a:solidFill>
                    <a:srgbClr val="CC0000"/>
                  </a:solidFill>
                  <a:latin typeface="Arial"/>
                  <a:ea typeface="Tahoma"/>
                  <a:cs typeface="Tahoma"/>
                </a:rPr>
                <a:t>[11]</a:t>
              </a:r>
              <a:br>
                <a:rPr lang="en-US" sz="1800" dirty="0">
                  <a:solidFill>
                    <a:srgbClr val="CC0000"/>
                  </a:solidFill>
                  <a:latin typeface="Arial"/>
                  <a:ea typeface="Tahoma"/>
                  <a:cs typeface="Tahoma"/>
                </a:rPr>
              </a:br>
              <a:r>
                <a:rPr lang="en-US" sz="1800" dirty="0">
                  <a:solidFill>
                    <a:srgbClr val="CC0000"/>
                  </a:solidFill>
                  <a:latin typeface="Arial"/>
                  <a:ea typeface="Tahoma"/>
                  <a:cs typeface="Tahoma"/>
                </a:rPr>
                <a:t>source </a:t>
              </a:r>
            </a:p>
          </p:txBody>
        </p:sp>
        <p:sp>
          <p:nvSpPr>
            <p:cNvPr id="25694" name="Line 79"/>
            <p:cNvSpPr>
              <a:spLocks noChangeShapeType="1"/>
            </p:cNvSpPr>
            <p:nvPr/>
          </p:nvSpPr>
          <p:spPr bwMode="auto">
            <a:xfrm flipV="1">
              <a:off x="1948" y="1476"/>
              <a:ext cx="42" cy="252"/>
            </a:xfrm>
            <a:prstGeom prst="line">
              <a:avLst/>
            </a:prstGeom>
            <a:noFill/>
            <a:ln w="9525">
              <a:solidFill>
                <a:srgbClr val="CC0000"/>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dirty="0">
                <a:latin typeface="Arial"/>
                <a:ea typeface="Tahoma"/>
                <a:cs typeface="Tahoma"/>
              </a:endParaRPr>
            </a:p>
          </p:txBody>
        </p:sp>
      </p:grpSp>
      <p:grpSp>
        <p:nvGrpSpPr>
          <p:cNvPr id="25608" name="Group 384"/>
          <p:cNvGrpSpPr>
            <a:grpSpLocks/>
          </p:cNvGrpSpPr>
          <p:nvPr/>
        </p:nvGrpSpPr>
        <p:grpSpPr bwMode="auto">
          <a:xfrm>
            <a:off x="3689350" y="2460625"/>
            <a:ext cx="2319338" cy="1120775"/>
            <a:chOff x="2324" y="1406"/>
            <a:chExt cx="1461" cy="706"/>
          </a:xfrm>
        </p:grpSpPr>
        <p:sp>
          <p:nvSpPr>
            <p:cNvPr id="25690" name="Freeform 81"/>
            <p:cNvSpPr>
              <a:spLocks/>
            </p:cNvSpPr>
            <p:nvPr/>
          </p:nvSpPr>
          <p:spPr bwMode="auto">
            <a:xfrm>
              <a:off x="2473" y="1480"/>
              <a:ext cx="711" cy="291"/>
            </a:xfrm>
            <a:custGeom>
              <a:avLst/>
              <a:gdLst>
                <a:gd name="T0" fmla="*/ 712303298 w 265"/>
                <a:gd name="T1" fmla="*/ 30 h 288"/>
                <a:gd name="T2" fmla="*/ 405780753 w 265"/>
                <a:gd name="T3" fmla="*/ 10 h 288"/>
                <a:gd name="T4" fmla="*/ 295246689 w 265"/>
                <a:gd name="T5" fmla="*/ 25 h 288"/>
                <a:gd name="T6" fmla="*/ 0 w 265"/>
                <a:gd name="T7" fmla="*/ 0 h 288"/>
                <a:gd name="T8" fmla="*/ 0 60000 65536"/>
                <a:gd name="T9" fmla="*/ 0 60000 65536"/>
                <a:gd name="T10" fmla="*/ 0 60000 65536"/>
                <a:gd name="T11" fmla="*/ 0 60000 65536"/>
                <a:gd name="T12" fmla="*/ 0 w 265"/>
                <a:gd name="T13" fmla="*/ 0 h 288"/>
                <a:gd name="T14" fmla="*/ 265 w 265"/>
                <a:gd name="T15" fmla="*/ 288 h 288"/>
              </a:gdLst>
              <a:ahLst/>
              <a:cxnLst>
                <a:cxn ang="T8">
                  <a:pos x="T0" y="T1"/>
                </a:cxn>
                <a:cxn ang="T9">
                  <a:pos x="T2" y="T3"/>
                </a:cxn>
                <a:cxn ang="T10">
                  <a:pos x="T4" y="T5"/>
                </a:cxn>
                <a:cxn ang="T11">
                  <a:pos x="T6" y="T7"/>
                </a:cxn>
              </a:cxnLst>
              <a:rect l="T12" t="T13" r="T14" b="T15"/>
              <a:pathLst>
                <a:path w="265" h="288">
                  <a:moveTo>
                    <a:pt x="265" y="288"/>
                  </a:moveTo>
                  <a:cubicBezTo>
                    <a:pt x="218" y="192"/>
                    <a:pt x="177" y="105"/>
                    <a:pt x="151" y="96"/>
                  </a:cubicBezTo>
                  <a:cubicBezTo>
                    <a:pt x="125" y="87"/>
                    <a:pt x="135" y="252"/>
                    <a:pt x="110" y="236"/>
                  </a:cubicBezTo>
                  <a:cubicBezTo>
                    <a:pt x="85" y="220"/>
                    <a:pt x="23" y="49"/>
                    <a:pt x="0" y="0"/>
                  </a:cubicBezTo>
                </a:path>
              </a:pathLst>
            </a:custGeom>
            <a:noFill/>
            <a:ln w="9525">
              <a:solidFill>
                <a:srgbClr val="CC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dirty="0">
                <a:latin typeface="Arial"/>
                <a:ea typeface="Tahoma"/>
                <a:cs typeface="Tahoma"/>
              </a:endParaRPr>
            </a:p>
          </p:txBody>
        </p:sp>
        <p:sp>
          <p:nvSpPr>
            <p:cNvPr id="25691" name="AutoShape 82"/>
            <p:cNvSpPr>
              <a:spLocks/>
            </p:cNvSpPr>
            <p:nvPr/>
          </p:nvSpPr>
          <p:spPr bwMode="auto">
            <a:xfrm rot="16200000">
              <a:off x="2468" y="1262"/>
              <a:ext cx="69" cy="358"/>
            </a:xfrm>
            <a:prstGeom prst="leftBrace">
              <a:avLst>
                <a:gd name="adj1" fmla="val 55556"/>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square" anchor="ctr">
              <a:spAutoFit/>
            </a:bodyPr>
            <a:lstStyle/>
            <a:p>
              <a:endParaRPr lang="en-US" dirty="0">
                <a:latin typeface="Arial"/>
                <a:ea typeface="Tahoma"/>
                <a:cs typeface="Tahoma"/>
              </a:endParaRPr>
            </a:p>
          </p:txBody>
        </p:sp>
        <p:sp>
          <p:nvSpPr>
            <p:cNvPr id="25692" name="Rectangle 85"/>
            <p:cNvSpPr>
              <a:spLocks noChangeArrowheads="1"/>
            </p:cNvSpPr>
            <p:nvPr/>
          </p:nvSpPr>
          <p:spPr bwMode="auto">
            <a:xfrm>
              <a:off x="2738" y="1708"/>
              <a:ext cx="1047"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1800" dirty="0" err="1">
                  <a:solidFill>
                    <a:srgbClr val="CC0000"/>
                  </a:solidFill>
                  <a:latin typeface="Arial"/>
                  <a:ea typeface="Tahoma"/>
                  <a:cs typeface="Tahoma"/>
                </a:rPr>
                <a:t>rt</a:t>
              </a:r>
              <a:r>
                <a:rPr lang="en-US" sz="1800" dirty="0">
                  <a:solidFill>
                    <a:srgbClr val="CC0000"/>
                  </a:solidFill>
                  <a:latin typeface="Arial"/>
                  <a:ea typeface="Tahoma"/>
                  <a:cs typeface="Tahoma"/>
                </a:rPr>
                <a:t> = 9, </a:t>
              </a:r>
              <a:r>
                <a:rPr lang="en-US" sz="1800" dirty="0" err="1">
                  <a:solidFill>
                    <a:srgbClr val="CC0000"/>
                  </a:solidFill>
                  <a:latin typeface="Arial"/>
                  <a:ea typeface="Tahoma"/>
                  <a:cs typeface="Tahoma"/>
                </a:rPr>
                <a:t>Reg</a:t>
              </a:r>
              <a:r>
                <a:rPr lang="en-US" sz="1800" dirty="0">
                  <a:solidFill>
                    <a:srgbClr val="CC0000"/>
                  </a:solidFill>
                  <a:latin typeface="Arial"/>
                  <a:ea typeface="Tahoma"/>
                  <a:cs typeface="Tahoma"/>
                </a:rPr>
                <a:t>[9] destination</a:t>
              </a:r>
            </a:p>
          </p:txBody>
        </p:sp>
      </p:grpSp>
      <p:sp>
        <p:nvSpPr>
          <p:cNvPr id="25609" name="Rectangle 86"/>
          <p:cNvSpPr>
            <a:spLocks noChangeArrowheads="1"/>
          </p:cNvSpPr>
          <p:nvPr/>
        </p:nvSpPr>
        <p:spPr bwMode="auto">
          <a:xfrm>
            <a:off x="990600" y="5181600"/>
            <a:ext cx="3902443"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90000"/>
              </a:lnSpc>
            </a:pPr>
            <a:r>
              <a:rPr lang="en-US" sz="1800" dirty="0" err="1">
                <a:latin typeface="Arial"/>
                <a:ea typeface="Tahoma"/>
                <a:cs typeface="Tahoma"/>
              </a:rPr>
              <a:t>Reg</a:t>
            </a:r>
            <a:r>
              <a:rPr lang="en-US" sz="1800" dirty="0">
                <a:latin typeface="Arial"/>
                <a:ea typeface="Tahoma"/>
                <a:cs typeface="Tahoma"/>
              </a:rPr>
              <a:t>[</a:t>
            </a:r>
            <a:r>
              <a:rPr lang="en-US" sz="1800" dirty="0" err="1">
                <a:latin typeface="Arial"/>
                <a:ea typeface="Tahoma"/>
                <a:cs typeface="Tahoma"/>
              </a:rPr>
              <a:t>rt</a:t>
            </a:r>
            <a:r>
              <a:rPr lang="en-US" sz="1800" dirty="0">
                <a:latin typeface="Arial"/>
                <a:ea typeface="Tahoma"/>
                <a:cs typeface="Tahoma"/>
              </a:rPr>
              <a:t>] </a:t>
            </a:r>
            <a:r>
              <a:rPr lang="en-US" sz="1800" dirty="0">
                <a:latin typeface="Symbol" charset="0"/>
                <a:ea typeface="Tahoma"/>
                <a:cs typeface="Tahoma"/>
              </a:rPr>
              <a:t>=</a:t>
            </a:r>
            <a:r>
              <a:rPr lang="en-US" sz="1800" dirty="0">
                <a:latin typeface="Arial"/>
                <a:ea typeface="Tahoma"/>
                <a:cs typeface="Tahoma"/>
              </a:rPr>
              <a:t>  </a:t>
            </a:r>
            <a:r>
              <a:rPr lang="en-US" sz="1800" dirty="0" err="1">
                <a:latin typeface="Arial"/>
                <a:ea typeface="Tahoma"/>
                <a:cs typeface="Tahoma"/>
              </a:rPr>
              <a:t>Reg</a:t>
            </a:r>
            <a:r>
              <a:rPr lang="en-US" sz="1800" dirty="0">
                <a:latin typeface="Arial"/>
                <a:ea typeface="Tahoma"/>
                <a:cs typeface="Tahoma"/>
              </a:rPr>
              <a:t>[</a:t>
            </a:r>
            <a:r>
              <a:rPr lang="en-US" sz="1800" dirty="0" err="1">
                <a:latin typeface="Arial"/>
                <a:ea typeface="Tahoma"/>
                <a:cs typeface="Tahoma"/>
              </a:rPr>
              <a:t>rs</a:t>
            </a:r>
            <a:r>
              <a:rPr lang="en-US" sz="1800" dirty="0">
                <a:latin typeface="Arial"/>
                <a:ea typeface="Tahoma"/>
                <a:cs typeface="Tahoma"/>
              </a:rPr>
              <a:t>] + sign-</a:t>
            </a:r>
            <a:r>
              <a:rPr lang="en-US" sz="1800" dirty="0" err="1">
                <a:latin typeface="Arial"/>
                <a:ea typeface="Tahoma"/>
                <a:cs typeface="Tahoma"/>
              </a:rPr>
              <a:t>ext</a:t>
            </a:r>
            <a:r>
              <a:rPr lang="en-US" sz="1800" dirty="0">
                <a:latin typeface="Arial"/>
                <a:ea typeface="Tahoma"/>
                <a:cs typeface="Tahoma"/>
              </a:rPr>
              <a:t>(</a:t>
            </a:r>
            <a:r>
              <a:rPr lang="en-US" sz="1800" dirty="0" err="1">
                <a:latin typeface="Arial"/>
                <a:ea typeface="Tahoma"/>
                <a:cs typeface="Tahoma"/>
              </a:rPr>
              <a:t>imm</a:t>
            </a:r>
            <a:r>
              <a:rPr lang="en-US" sz="1800" dirty="0">
                <a:latin typeface="Arial"/>
                <a:ea typeface="Tahoma"/>
                <a:cs typeface="Tahoma"/>
              </a:rPr>
              <a:t>)</a:t>
            </a:r>
          </a:p>
        </p:txBody>
      </p:sp>
      <p:grpSp>
        <p:nvGrpSpPr>
          <p:cNvPr id="2" name="Group 1">
            <a:extLst>
              <a:ext uri="{FF2B5EF4-FFF2-40B4-BE49-F238E27FC236}">
                <a16:creationId xmlns:a16="http://schemas.microsoft.com/office/drawing/2014/main" id="{C98DC3DE-D005-E24F-A3AF-4BDF7395E3DD}"/>
              </a:ext>
            </a:extLst>
          </p:cNvPr>
          <p:cNvGrpSpPr/>
          <p:nvPr/>
        </p:nvGrpSpPr>
        <p:grpSpPr>
          <a:xfrm>
            <a:off x="4403729" y="2456655"/>
            <a:ext cx="4359271" cy="1710532"/>
            <a:chOff x="4403729" y="2456655"/>
            <a:chExt cx="4359271" cy="1710532"/>
          </a:xfrm>
        </p:grpSpPr>
        <p:sp>
          <p:nvSpPr>
            <p:cNvPr id="25687" name="AutoShape 83"/>
            <p:cNvSpPr>
              <a:spLocks/>
            </p:cNvSpPr>
            <p:nvPr/>
          </p:nvSpPr>
          <p:spPr bwMode="auto">
            <a:xfrm rot="16200000">
              <a:off x="5491958" y="1368426"/>
              <a:ext cx="115889" cy="2292348"/>
            </a:xfrm>
            <a:prstGeom prst="leftBrace">
              <a:avLst>
                <a:gd name="adj1" fmla="val 188235"/>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square" anchor="ctr">
              <a:spAutoFit/>
            </a:bodyPr>
            <a:lstStyle/>
            <a:p>
              <a:endParaRPr lang="en-US" dirty="0">
                <a:latin typeface="Arial"/>
                <a:ea typeface="Tahoma"/>
                <a:cs typeface="Tahoma"/>
              </a:endParaRPr>
            </a:p>
          </p:txBody>
        </p:sp>
        <p:sp>
          <p:nvSpPr>
            <p:cNvPr id="25688" name="Freeform 84"/>
            <p:cNvSpPr>
              <a:spLocks/>
            </p:cNvSpPr>
            <p:nvPr/>
          </p:nvSpPr>
          <p:spPr bwMode="auto">
            <a:xfrm>
              <a:off x="5632450" y="2603500"/>
              <a:ext cx="1152525" cy="457200"/>
            </a:xfrm>
            <a:custGeom>
              <a:avLst/>
              <a:gdLst>
                <a:gd name="T0" fmla="*/ 857502 w 438"/>
                <a:gd name="T1" fmla="*/ 288 h 288"/>
                <a:gd name="T2" fmla="*/ 489057 w 438"/>
                <a:gd name="T3" fmla="*/ 96 h 288"/>
                <a:gd name="T4" fmla="*/ 344883 w 438"/>
                <a:gd name="T5" fmla="*/ 161 h 288"/>
                <a:gd name="T6" fmla="*/ 0 w 438"/>
                <a:gd name="T7" fmla="*/ 0 h 288"/>
                <a:gd name="T8" fmla="*/ 0 60000 65536"/>
                <a:gd name="T9" fmla="*/ 0 60000 65536"/>
                <a:gd name="T10" fmla="*/ 0 60000 65536"/>
                <a:gd name="T11" fmla="*/ 0 60000 65536"/>
                <a:gd name="T12" fmla="*/ 0 w 438"/>
                <a:gd name="T13" fmla="*/ 0 h 288"/>
                <a:gd name="T14" fmla="*/ 438 w 438"/>
                <a:gd name="T15" fmla="*/ 288 h 288"/>
              </a:gdLst>
              <a:ahLst/>
              <a:cxnLst>
                <a:cxn ang="T8">
                  <a:pos x="T0" y="T1"/>
                </a:cxn>
                <a:cxn ang="T9">
                  <a:pos x="T2" y="T3"/>
                </a:cxn>
                <a:cxn ang="T10">
                  <a:pos x="T4" y="T5"/>
                </a:cxn>
                <a:cxn ang="T11">
                  <a:pos x="T6" y="T7"/>
                </a:cxn>
              </a:cxnLst>
              <a:rect l="T12" t="T13" r="T14" b="T15"/>
              <a:pathLst>
                <a:path w="438" h="288">
                  <a:moveTo>
                    <a:pt x="438" y="288"/>
                  </a:moveTo>
                  <a:cubicBezTo>
                    <a:pt x="360" y="192"/>
                    <a:pt x="294" y="117"/>
                    <a:pt x="250" y="96"/>
                  </a:cubicBezTo>
                  <a:cubicBezTo>
                    <a:pt x="206" y="75"/>
                    <a:pt x="218" y="177"/>
                    <a:pt x="176" y="161"/>
                  </a:cubicBezTo>
                  <a:cubicBezTo>
                    <a:pt x="134" y="145"/>
                    <a:pt x="37" y="34"/>
                    <a:pt x="0" y="0"/>
                  </a:cubicBezTo>
                </a:path>
              </a:pathLst>
            </a:custGeom>
            <a:noFill/>
            <a:ln w="9525">
              <a:solidFill>
                <a:srgbClr val="CC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dirty="0">
                <a:latin typeface="Arial"/>
                <a:ea typeface="Tahoma"/>
                <a:cs typeface="Tahoma"/>
              </a:endParaRPr>
            </a:p>
          </p:txBody>
        </p:sp>
        <p:sp>
          <p:nvSpPr>
            <p:cNvPr id="25689" name="Rectangle 236"/>
            <p:cNvSpPr>
              <a:spLocks noChangeArrowheads="1"/>
            </p:cNvSpPr>
            <p:nvPr/>
          </p:nvSpPr>
          <p:spPr bwMode="auto">
            <a:xfrm>
              <a:off x="6394450" y="2967037"/>
              <a:ext cx="236855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1800" dirty="0">
                  <a:solidFill>
                    <a:srgbClr val="CC0000"/>
                  </a:solidFill>
                  <a:latin typeface="Arial"/>
                  <a:ea typeface="Tahoma"/>
                  <a:cs typeface="Tahoma"/>
                </a:rPr>
                <a:t>constant field, indicating -3 as second operand</a:t>
              </a:r>
            </a:p>
            <a:p>
              <a:pPr algn="ctr"/>
              <a:r>
                <a:rPr lang="en-US" sz="1800" dirty="0">
                  <a:solidFill>
                    <a:srgbClr val="CC0000"/>
                  </a:solidFill>
                  <a:latin typeface="Arial"/>
                  <a:ea typeface="Tahoma"/>
                  <a:cs typeface="Tahoma"/>
                </a:rPr>
                <a:t>(sign-extended!)</a:t>
              </a:r>
            </a:p>
          </p:txBody>
        </p:sp>
      </p:grpSp>
      <p:sp>
        <p:nvSpPr>
          <p:cNvPr id="25612" name="Rectangle 309"/>
          <p:cNvSpPr>
            <a:spLocks noChangeArrowheads="1"/>
          </p:cNvSpPr>
          <p:nvPr/>
        </p:nvSpPr>
        <p:spPr bwMode="auto">
          <a:xfrm>
            <a:off x="685800" y="4775200"/>
            <a:ext cx="262255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nSpc>
                <a:spcPct val="90000"/>
              </a:lnSpc>
            </a:pPr>
            <a:r>
              <a:rPr lang="en-US" sz="1800" dirty="0" err="1">
                <a:latin typeface="Courier New" charset="0"/>
                <a:ea typeface="Tahoma"/>
                <a:cs typeface="Tahoma"/>
              </a:rPr>
              <a:t>addi</a:t>
            </a:r>
            <a:r>
              <a:rPr lang="en-US" sz="1800" dirty="0" err="1">
                <a:solidFill>
                  <a:srgbClr val="0000FF"/>
                </a:solidFill>
                <a:latin typeface="Courier New" charset="0"/>
                <a:ea typeface="Tahoma"/>
                <a:cs typeface="Tahoma"/>
              </a:rPr>
              <a:t>u</a:t>
            </a:r>
            <a:r>
              <a:rPr lang="en-US" sz="1800" dirty="0">
                <a:latin typeface="Courier New" charset="0"/>
                <a:ea typeface="Tahoma"/>
                <a:cs typeface="Tahoma"/>
              </a:rPr>
              <a:t> </a:t>
            </a:r>
            <a:r>
              <a:rPr lang="en-US" sz="1800" dirty="0" err="1">
                <a:latin typeface="Courier New" charset="0"/>
                <a:ea typeface="Tahoma"/>
                <a:cs typeface="Tahoma"/>
              </a:rPr>
              <a:t>rt</a:t>
            </a:r>
            <a:r>
              <a:rPr lang="en-US" sz="1800" dirty="0">
                <a:latin typeface="Courier New" charset="0"/>
                <a:ea typeface="Tahoma"/>
                <a:cs typeface="Tahoma"/>
              </a:rPr>
              <a:t>, </a:t>
            </a:r>
            <a:r>
              <a:rPr lang="en-US" sz="1800" dirty="0" err="1">
                <a:latin typeface="Courier New" charset="0"/>
                <a:ea typeface="Tahoma"/>
                <a:cs typeface="Tahoma"/>
              </a:rPr>
              <a:t>rs</a:t>
            </a:r>
            <a:r>
              <a:rPr lang="en-US" sz="1800" dirty="0">
                <a:latin typeface="Courier New" charset="0"/>
                <a:ea typeface="Tahoma"/>
                <a:cs typeface="Tahoma"/>
              </a:rPr>
              <a:t>, </a:t>
            </a:r>
            <a:r>
              <a:rPr lang="en-US" sz="1800" dirty="0" err="1">
                <a:latin typeface="Courier New" charset="0"/>
                <a:ea typeface="Tahoma"/>
                <a:cs typeface="Tahoma"/>
              </a:rPr>
              <a:t>imm</a:t>
            </a:r>
            <a:r>
              <a:rPr lang="en-US" sz="2000" dirty="0">
                <a:latin typeface="Arial"/>
                <a:ea typeface="Tahoma"/>
                <a:cs typeface="Tahoma"/>
              </a:rPr>
              <a:t>:</a:t>
            </a:r>
          </a:p>
        </p:txBody>
      </p:sp>
      <p:grpSp>
        <p:nvGrpSpPr>
          <p:cNvPr id="25613" name="Group 310"/>
          <p:cNvGrpSpPr>
            <a:grpSpLocks/>
          </p:cNvGrpSpPr>
          <p:nvPr/>
        </p:nvGrpSpPr>
        <p:grpSpPr bwMode="auto">
          <a:xfrm>
            <a:off x="1752600" y="1981200"/>
            <a:ext cx="5181600" cy="609600"/>
            <a:chOff x="1632" y="3600"/>
            <a:chExt cx="3264" cy="384"/>
          </a:xfrm>
        </p:grpSpPr>
        <p:sp>
          <p:nvSpPr>
            <p:cNvPr id="25616" name="Rectangle 311"/>
            <p:cNvSpPr>
              <a:spLocks noChangeArrowheads="1"/>
            </p:cNvSpPr>
            <p:nvPr/>
          </p:nvSpPr>
          <p:spPr bwMode="auto">
            <a:xfrm>
              <a:off x="1632" y="3600"/>
              <a:ext cx="3264"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dirty="0">
                <a:latin typeface="Arial"/>
                <a:ea typeface="Tahoma"/>
                <a:cs typeface="Tahoma"/>
              </a:endParaRPr>
            </a:p>
          </p:txBody>
        </p:sp>
        <p:grpSp>
          <p:nvGrpSpPr>
            <p:cNvPr id="25617" name="Group 312"/>
            <p:cNvGrpSpPr>
              <a:grpSpLocks/>
            </p:cNvGrpSpPr>
            <p:nvPr/>
          </p:nvGrpSpPr>
          <p:grpSpPr bwMode="auto">
            <a:xfrm>
              <a:off x="1728" y="3696"/>
              <a:ext cx="3072" cy="192"/>
              <a:chOff x="1728" y="1728"/>
              <a:chExt cx="3072" cy="192"/>
            </a:xfrm>
          </p:grpSpPr>
          <p:grpSp>
            <p:nvGrpSpPr>
              <p:cNvPr id="25650" name="Group 313"/>
              <p:cNvGrpSpPr>
                <a:grpSpLocks/>
              </p:cNvGrpSpPr>
              <p:nvPr/>
            </p:nvGrpSpPr>
            <p:grpSpPr bwMode="auto">
              <a:xfrm>
                <a:off x="1728" y="1728"/>
                <a:ext cx="3072" cy="192"/>
                <a:chOff x="1728" y="288"/>
                <a:chExt cx="3072" cy="192"/>
              </a:xfrm>
            </p:grpSpPr>
            <p:grpSp>
              <p:nvGrpSpPr>
                <p:cNvPr id="25654" name="Group 314"/>
                <p:cNvGrpSpPr>
                  <a:grpSpLocks/>
                </p:cNvGrpSpPr>
                <p:nvPr/>
              </p:nvGrpSpPr>
              <p:grpSpPr bwMode="auto">
                <a:xfrm>
                  <a:off x="1824" y="432"/>
                  <a:ext cx="2880" cy="48"/>
                  <a:chOff x="1968" y="1776"/>
                  <a:chExt cx="2880" cy="192"/>
                </a:xfrm>
              </p:grpSpPr>
              <p:sp>
                <p:nvSpPr>
                  <p:cNvPr id="25656" name="Line 315"/>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57" name="Line 316"/>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58" name="Line 317"/>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59" name="Line 318"/>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60" name="Line 319"/>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61" name="Line 320"/>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62" name="Line 321"/>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63" name="Line 322"/>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64" name="Line 323"/>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65" name="Line 324"/>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66" name="Line 325"/>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67" name="Line 326"/>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68" name="Line 327"/>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69" name="Line 328"/>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70" name="Line 329"/>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71" name="Line 330"/>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72" name="Line 331"/>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73" name="Line 332"/>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74" name="Line 333"/>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75" name="Line 334"/>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76" name="Line 335"/>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77" name="Line 336"/>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78" name="Line 337"/>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79" name="Line 338"/>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80" name="Line 339"/>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81" name="Line 340"/>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82" name="Line 341"/>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83" name="Line 342"/>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84" name="Line 343"/>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85" name="Line 344"/>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86" name="Line 345"/>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grpSp>
            <p:sp>
              <p:nvSpPr>
                <p:cNvPr id="25655" name="Rectangle 346"/>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Arial"/>
                    <a:ea typeface="Tahoma"/>
                    <a:cs typeface="Tahoma"/>
                  </a:endParaRPr>
                </a:p>
              </p:txBody>
            </p:sp>
          </p:grpSp>
          <p:sp>
            <p:nvSpPr>
              <p:cNvPr id="25651" name="Line 347"/>
              <p:cNvSpPr>
                <a:spLocks noChangeShapeType="1"/>
              </p:cNvSpPr>
              <p:nvPr/>
            </p:nvSpPr>
            <p:spPr bwMode="auto">
              <a:xfrm>
                <a:off x="2304" y="1728"/>
                <a:ext cx="0"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52" name="Line 348"/>
              <p:cNvSpPr>
                <a:spLocks noChangeShapeType="1"/>
              </p:cNvSpPr>
              <p:nvPr/>
            </p:nvSpPr>
            <p:spPr bwMode="auto">
              <a:xfrm>
                <a:off x="2784" y="1728"/>
                <a:ext cx="0"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53" name="Line 349"/>
              <p:cNvSpPr>
                <a:spLocks noChangeShapeType="1"/>
              </p:cNvSpPr>
              <p:nvPr/>
            </p:nvSpPr>
            <p:spPr bwMode="auto">
              <a:xfrm>
                <a:off x="3264" y="1728"/>
                <a:ext cx="0"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grpSp>
        <p:sp>
          <p:nvSpPr>
            <p:cNvPr id="25618" name="Text Box 350"/>
            <p:cNvSpPr txBox="1">
              <a:spLocks noChangeArrowheads="1"/>
            </p:cNvSpPr>
            <p:nvPr/>
          </p:nvSpPr>
          <p:spPr bwMode="auto">
            <a:xfrm>
              <a:off x="1684"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0</a:t>
              </a:r>
            </a:p>
          </p:txBody>
        </p:sp>
        <p:sp>
          <p:nvSpPr>
            <p:cNvPr id="25619" name="Text Box 351"/>
            <p:cNvSpPr txBox="1">
              <a:spLocks noChangeArrowheads="1"/>
            </p:cNvSpPr>
            <p:nvPr/>
          </p:nvSpPr>
          <p:spPr bwMode="auto">
            <a:xfrm>
              <a:off x="1776" y="3696"/>
              <a:ext cx="18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0</a:t>
              </a:r>
            </a:p>
          </p:txBody>
        </p:sp>
        <p:sp>
          <p:nvSpPr>
            <p:cNvPr id="25620" name="Text Box 352"/>
            <p:cNvSpPr txBox="1">
              <a:spLocks noChangeArrowheads="1"/>
            </p:cNvSpPr>
            <p:nvPr/>
          </p:nvSpPr>
          <p:spPr bwMode="auto">
            <a:xfrm>
              <a:off x="1875"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21" name="Text Box 353"/>
            <p:cNvSpPr txBox="1">
              <a:spLocks noChangeArrowheads="1"/>
            </p:cNvSpPr>
            <p:nvPr/>
          </p:nvSpPr>
          <p:spPr bwMode="auto">
            <a:xfrm>
              <a:off x="1968" y="3696"/>
              <a:ext cx="18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0</a:t>
              </a:r>
            </a:p>
          </p:txBody>
        </p:sp>
        <p:sp>
          <p:nvSpPr>
            <p:cNvPr id="25622" name="Text Box 354"/>
            <p:cNvSpPr txBox="1">
              <a:spLocks noChangeArrowheads="1"/>
            </p:cNvSpPr>
            <p:nvPr/>
          </p:nvSpPr>
          <p:spPr bwMode="auto">
            <a:xfrm>
              <a:off x="2064" y="3696"/>
              <a:ext cx="18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0</a:t>
              </a:r>
            </a:p>
          </p:txBody>
        </p:sp>
        <p:sp>
          <p:nvSpPr>
            <p:cNvPr id="25623" name="Text Box 355"/>
            <p:cNvSpPr txBox="1">
              <a:spLocks noChangeArrowheads="1"/>
            </p:cNvSpPr>
            <p:nvPr/>
          </p:nvSpPr>
          <p:spPr bwMode="auto">
            <a:xfrm>
              <a:off x="2160" y="3696"/>
              <a:ext cx="18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solidFill>
                    <a:srgbClr val="0000FF"/>
                  </a:solidFill>
                  <a:latin typeface="Arial"/>
                  <a:ea typeface="Tahoma"/>
                  <a:cs typeface="Tahoma"/>
                </a:rPr>
                <a:t>1</a:t>
              </a:r>
            </a:p>
          </p:txBody>
        </p:sp>
        <p:sp>
          <p:nvSpPr>
            <p:cNvPr id="25624" name="Text Box 356"/>
            <p:cNvSpPr txBox="1">
              <a:spLocks noChangeArrowheads="1"/>
            </p:cNvSpPr>
            <p:nvPr/>
          </p:nvSpPr>
          <p:spPr bwMode="auto">
            <a:xfrm>
              <a:off x="2256" y="3696"/>
              <a:ext cx="18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0</a:t>
              </a:r>
            </a:p>
          </p:txBody>
        </p:sp>
        <p:sp>
          <p:nvSpPr>
            <p:cNvPr id="25625" name="Text Box 357"/>
            <p:cNvSpPr txBox="1">
              <a:spLocks noChangeArrowheads="1"/>
            </p:cNvSpPr>
            <p:nvPr/>
          </p:nvSpPr>
          <p:spPr bwMode="auto">
            <a:xfrm>
              <a:off x="2355"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26" name="Text Box 358"/>
            <p:cNvSpPr txBox="1">
              <a:spLocks noChangeArrowheads="1"/>
            </p:cNvSpPr>
            <p:nvPr/>
          </p:nvSpPr>
          <p:spPr bwMode="auto">
            <a:xfrm>
              <a:off x="2448" y="3696"/>
              <a:ext cx="18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0</a:t>
              </a:r>
            </a:p>
          </p:txBody>
        </p:sp>
        <p:sp>
          <p:nvSpPr>
            <p:cNvPr id="25627" name="Text Box 359"/>
            <p:cNvSpPr txBox="1">
              <a:spLocks noChangeArrowheads="1"/>
            </p:cNvSpPr>
            <p:nvPr/>
          </p:nvSpPr>
          <p:spPr bwMode="auto">
            <a:xfrm>
              <a:off x="2547"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28" name="Text Box 360"/>
            <p:cNvSpPr txBox="1">
              <a:spLocks noChangeArrowheads="1"/>
            </p:cNvSpPr>
            <p:nvPr/>
          </p:nvSpPr>
          <p:spPr bwMode="auto">
            <a:xfrm>
              <a:off x="2643"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29" name="Text Box 361"/>
            <p:cNvSpPr txBox="1">
              <a:spLocks noChangeArrowheads="1"/>
            </p:cNvSpPr>
            <p:nvPr/>
          </p:nvSpPr>
          <p:spPr bwMode="auto">
            <a:xfrm>
              <a:off x="2736" y="3696"/>
              <a:ext cx="18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0</a:t>
              </a:r>
            </a:p>
          </p:txBody>
        </p:sp>
        <p:sp>
          <p:nvSpPr>
            <p:cNvPr id="25630" name="Text Box 362"/>
            <p:cNvSpPr txBox="1">
              <a:spLocks noChangeArrowheads="1"/>
            </p:cNvSpPr>
            <p:nvPr/>
          </p:nvSpPr>
          <p:spPr bwMode="auto">
            <a:xfrm>
              <a:off x="2835"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31" name="Text Box 363"/>
            <p:cNvSpPr txBox="1">
              <a:spLocks noChangeArrowheads="1"/>
            </p:cNvSpPr>
            <p:nvPr/>
          </p:nvSpPr>
          <p:spPr bwMode="auto">
            <a:xfrm>
              <a:off x="2928" y="3696"/>
              <a:ext cx="18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0</a:t>
              </a:r>
            </a:p>
          </p:txBody>
        </p:sp>
        <p:sp>
          <p:nvSpPr>
            <p:cNvPr id="25632" name="Text Box 364"/>
            <p:cNvSpPr txBox="1">
              <a:spLocks noChangeArrowheads="1"/>
            </p:cNvSpPr>
            <p:nvPr/>
          </p:nvSpPr>
          <p:spPr bwMode="auto">
            <a:xfrm>
              <a:off x="3024" y="3696"/>
              <a:ext cx="18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0</a:t>
              </a:r>
            </a:p>
          </p:txBody>
        </p:sp>
        <p:sp>
          <p:nvSpPr>
            <p:cNvPr id="25633" name="Text Box 365"/>
            <p:cNvSpPr txBox="1">
              <a:spLocks noChangeArrowheads="1"/>
            </p:cNvSpPr>
            <p:nvPr/>
          </p:nvSpPr>
          <p:spPr bwMode="auto">
            <a:xfrm>
              <a:off x="3123"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34" name="Text Box 366"/>
            <p:cNvSpPr txBox="1">
              <a:spLocks noChangeArrowheads="1"/>
            </p:cNvSpPr>
            <p:nvPr/>
          </p:nvSpPr>
          <p:spPr bwMode="auto">
            <a:xfrm>
              <a:off x="3219"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35" name="Text Box 367"/>
            <p:cNvSpPr txBox="1">
              <a:spLocks noChangeArrowheads="1"/>
            </p:cNvSpPr>
            <p:nvPr/>
          </p:nvSpPr>
          <p:spPr bwMode="auto">
            <a:xfrm>
              <a:off x="3315"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36" name="Text Box 368"/>
            <p:cNvSpPr txBox="1">
              <a:spLocks noChangeArrowheads="1"/>
            </p:cNvSpPr>
            <p:nvPr/>
          </p:nvSpPr>
          <p:spPr bwMode="auto">
            <a:xfrm>
              <a:off x="3411"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37" name="Text Box 369"/>
            <p:cNvSpPr txBox="1">
              <a:spLocks noChangeArrowheads="1"/>
            </p:cNvSpPr>
            <p:nvPr/>
          </p:nvSpPr>
          <p:spPr bwMode="auto">
            <a:xfrm>
              <a:off x="3507"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38" name="Text Box 370"/>
            <p:cNvSpPr txBox="1">
              <a:spLocks noChangeArrowheads="1"/>
            </p:cNvSpPr>
            <p:nvPr/>
          </p:nvSpPr>
          <p:spPr bwMode="auto">
            <a:xfrm>
              <a:off x="3603"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39" name="Text Box 371"/>
            <p:cNvSpPr txBox="1">
              <a:spLocks noChangeArrowheads="1"/>
            </p:cNvSpPr>
            <p:nvPr/>
          </p:nvSpPr>
          <p:spPr bwMode="auto">
            <a:xfrm>
              <a:off x="3699"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40" name="Text Box 372"/>
            <p:cNvSpPr txBox="1">
              <a:spLocks noChangeArrowheads="1"/>
            </p:cNvSpPr>
            <p:nvPr/>
          </p:nvSpPr>
          <p:spPr bwMode="auto">
            <a:xfrm>
              <a:off x="3795"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41" name="Text Box 373"/>
            <p:cNvSpPr txBox="1">
              <a:spLocks noChangeArrowheads="1"/>
            </p:cNvSpPr>
            <p:nvPr/>
          </p:nvSpPr>
          <p:spPr bwMode="auto">
            <a:xfrm>
              <a:off x="3891"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42" name="Text Box 374"/>
            <p:cNvSpPr txBox="1">
              <a:spLocks noChangeArrowheads="1"/>
            </p:cNvSpPr>
            <p:nvPr/>
          </p:nvSpPr>
          <p:spPr bwMode="auto">
            <a:xfrm>
              <a:off x="3987"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43" name="Text Box 375"/>
            <p:cNvSpPr txBox="1">
              <a:spLocks noChangeArrowheads="1"/>
            </p:cNvSpPr>
            <p:nvPr/>
          </p:nvSpPr>
          <p:spPr bwMode="auto">
            <a:xfrm>
              <a:off x="4083"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44" name="Text Box 376"/>
            <p:cNvSpPr txBox="1">
              <a:spLocks noChangeArrowheads="1"/>
            </p:cNvSpPr>
            <p:nvPr/>
          </p:nvSpPr>
          <p:spPr bwMode="auto">
            <a:xfrm>
              <a:off x="4179"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45" name="Text Box 377"/>
            <p:cNvSpPr txBox="1">
              <a:spLocks noChangeArrowheads="1"/>
            </p:cNvSpPr>
            <p:nvPr/>
          </p:nvSpPr>
          <p:spPr bwMode="auto">
            <a:xfrm>
              <a:off x="4275"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46" name="Text Box 378"/>
            <p:cNvSpPr txBox="1">
              <a:spLocks noChangeArrowheads="1"/>
            </p:cNvSpPr>
            <p:nvPr/>
          </p:nvSpPr>
          <p:spPr bwMode="auto">
            <a:xfrm>
              <a:off x="4371"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47" name="Text Box 379"/>
            <p:cNvSpPr txBox="1">
              <a:spLocks noChangeArrowheads="1"/>
            </p:cNvSpPr>
            <p:nvPr/>
          </p:nvSpPr>
          <p:spPr bwMode="auto">
            <a:xfrm>
              <a:off x="4467"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48" name="Text Box 380"/>
            <p:cNvSpPr txBox="1">
              <a:spLocks noChangeArrowheads="1"/>
            </p:cNvSpPr>
            <p:nvPr/>
          </p:nvSpPr>
          <p:spPr bwMode="auto">
            <a:xfrm>
              <a:off x="4560" y="3696"/>
              <a:ext cx="18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0</a:t>
              </a:r>
            </a:p>
          </p:txBody>
        </p:sp>
        <p:sp>
          <p:nvSpPr>
            <p:cNvPr id="25649" name="Text Box 381"/>
            <p:cNvSpPr txBox="1">
              <a:spLocks noChangeArrowheads="1"/>
            </p:cNvSpPr>
            <p:nvPr/>
          </p:nvSpPr>
          <p:spPr bwMode="auto">
            <a:xfrm>
              <a:off x="4659"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grpSp>
      <p:sp>
        <p:nvSpPr>
          <p:cNvPr id="25614" name="Text Box 403"/>
          <p:cNvSpPr txBox="1">
            <a:spLocks noChangeArrowheads="1"/>
          </p:cNvSpPr>
          <p:nvPr/>
        </p:nvSpPr>
        <p:spPr bwMode="auto">
          <a:xfrm>
            <a:off x="1068388" y="2085975"/>
            <a:ext cx="9541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dirty="0">
                <a:latin typeface="Arial"/>
                <a:ea typeface="Tahoma"/>
                <a:cs typeface="Tahoma"/>
              </a:rPr>
              <a:t>I-type:</a:t>
            </a:r>
          </a:p>
        </p:txBody>
      </p:sp>
      <p:sp>
        <p:nvSpPr>
          <p:cNvPr id="25615"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F8056C19-E655-EF40-869F-EE43D44871B7}" type="slidenum">
              <a:rPr lang="en-US" sz="1400">
                <a:latin typeface="Arial Narrow" charset="0"/>
                <a:ea typeface="Tahoma"/>
                <a:cs typeface="Tahoma"/>
              </a:rPr>
              <a:pPr/>
              <a:t>6</a:t>
            </a:fld>
            <a:endParaRPr lang="en-US" sz="1400" dirty="0">
              <a:latin typeface="Arial Narrow" charset="0"/>
              <a:ea typeface="Tahoma"/>
              <a:cs typeface="Tahoma"/>
            </a:endParaRPr>
          </a:p>
        </p:txBody>
      </p:sp>
      <p:sp>
        <p:nvSpPr>
          <p:cNvPr id="101" name="Text Box 90"/>
          <p:cNvSpPr txBox="1">
            <a:spLocks noChangeArrowheads="1"/>
          </p:cNvSpPr>
          <p:nvPr/>
        </p:nvSpPr>
        <p:spPr bwMode="auto">
          <a:xfrm>
            <a:off x="4992688" y="4829395"/>
            <a:ext cx="3862388" cy="830997"/>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95288" indent="-395288">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600" b="0" dirty="0">
                <a:latin typeface="Arial"/>
                <a:ea typeface="Tahoma"/>
                <a:cs typeface="Tahoma"/>
              </a:rPr>
              <a:t>The only difference between </a:t>
            </a:r>
            <a:r>
              <a:rPr lang="en-US" sz="1600" b="0" dirty="0" err="1">
                <a:latin typeface="Arial"/>
                <a:ea typeface="Tahoma"/>
                <a:cs typeface="Tahoma"/>
              </a:rPr>
              <a:t>addi</a:t>
            </a:r>
            <a:r>
              <a:rPr lang="en-US" sz="1600" b="0" dirty="0">
                <a:latin typeface="Arial"/>
                <a:ea typeface="Tahoma"/>
                <a:cs typeface="Tahoma"/>
              </a:rPr>
              <a:t> and </a:t>
            </a:r>
            <a:r>
              <a:rPr lang="en-US" sz="1600" b="0" dirty="0" err="1">
                <a:latin typeface="Arial"/>
                <a:ea typeface="Tahoma"/>
                <a:cs typeface="Tahoma"/>
              </a:rPr>
              <a:t>addiu</a:t>
            </a:r>
            <a:r>
              <a:rPr lang="en-US" sz="1600" b="0" dirty="0">
                <a:latin typeface="Arial"/>
                <a:ea typeface="Tahoma"/>
                <a:cs typeface="Tahoma"/>
              </a:rPr>
              <a:t> is that </a:t>
            </a:r>
            <a:r>
              <a:rPr lang="en-US" sz="1600" b="0" dirty="0" err="1">
                <a:latin typeface="Arial"/>
                <a:ea typeface="Tahoma"/>
                <a:cs typeface="Tahoma"/>
              </a:rPr>
              <a:t>addiu</a:t>
            </a:r>
            <a:r>
              <a:rPr lang="en-US" sz="1600" b="0" dirty="0">
                <a:latin typeface="Arial"/>
                <a:ea typeface="Tahoma"/>
                <a:cs typeface="Tahoma"/>
              </a:rPr>
              <a:t> doesn’t check for overflow.  (It still sign-extends!)</a:t>
            </a:r>
          </a:p>
        </p:txBody>
      </p:sp>
    </p:spTree>
    <p:extLst>
      <p:ext uri="{BB962C8B-B14F-4D97-AF65-F5344CB8AC3E}">
        <p14:creationId xmlns:p14="http://schemas.microsoft.com/office/powerpoint/2010/main" val="6920616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dirty="0">
                <a:latin typeface="Tahoma" charset="0"/>
                <a:sym typeface="Symbol" charset="0"/>
              </a:rPr>
              <a:t>ORI: Unsigned Constants</a:t>
            </a:r>
          </a:p>
        </p:txBody>
      </p:sp>
      <p:sp>
        <p:nvSpPr>
          <p:cNvPr id="25602" name="Rectangle 3"/>
          <p:cNvSpPr>
            <a:spLocks noChangeArrowheads="1"/>
          </p:cNvSpPr>
          <p:nvPr/>
        </p:nvSpPr>
        <p:spPr bwMode="auto">
          <a:xfrm>
            <a:off x="304800" y="1109663"/>
            <a:ext cx="9063480" cy="428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nSpc>
                <a:spcPct val="90000"/>
              </a:lnSpc>
            </a:pPr>
            <a:r>
              <a:rPr lang="en-US" dirty="0" err="1">
                <a:solidFill>
                  <a:srgbClr val="CC0000"/>
                </a:solidFill>
                <a:latin typeface="Arial"/>
                <a:ea typeface="Tahoma"/>
                <a:cs typeface="Tahoma"/>
              </a:rPr>
              <a:t>ori</a:t>
            </a:r>
            <a:r>
              <a:rPr lang="en-US" dirty="0">
                <a:solidFill>
                  <a:srgbClr val="CC0000"/>
                </a:solidFill>
                <a:latin typeface="Arial"/>
                <a:ea typeface="Tahoma"/>
                <a:cs typeface="Tahoma"/>
              </a:rPr>
              <a:t> instruction: bitwise OR’s register to </a:t>
            </a:r>
            <a:r>
              <a:rPr lang="en-US" dirty="0">
                <a:solidFill>
                  <a:srgbClr val="0000FF"/>
                </a:solidFill>
                <a:latin typeface="Arial"/>
                <a:ea typeface="Tahoma"/>
                <a:cs typeface="Tahoma"/>
              </a:rPr>
              <a:t>un</a:t>
            </a:r>
            <a:r>
              <a:rPr lang="en-US" dirty="0">
                <a:solidFill>
                  <a:srgbClr val="CC0000"/>
                </a:solidFill>
                <a:latin typeface="Arial"/>
                <a:ea typeface="Tahoma"/>
                <a:cs typeface="Tahoma"/>
              </a:rPr>
              <a:t>signed-constant:</a:t>
            </a:r>
          </a:p>
        </p:txBody>
      </p:sp>
      <p:sp>
        <p:nvSpPr>
          <p:cNvPr id="25603" name="Rectangle 5"/>
          <p:cNvSpPr>
            <a:spLocks noChangeArrowheads="1"/>
          </p:cNvSpPr>
          <p:nvPr/>
        </p:nvSpPr>
        <p:spPr bwMode="auto">
          <a:xfrm>
            <a:off x="663575" y="3952875"/>
            <a:ext cx="7794625"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lnSpc>
                <a:spcPct val="90000"/>
              </a:lnSpc>
            </a:pPr>
            <a:r>
              <a:rPr lang="en-US" sz="2000" dirty="0">
                <a:latin typeface="Arial"/>
                <a:ea typeface="Tahoma"/>
                <a:cs typeface="Tahoma"/>
              </a:rPr>
              <a:t>Symbolic version:  </a:t>
            </a:r>
            <a:r>
              <a:rPr lang="en-US" sz="2000" dirty="0" err="1">
                <a:latin typeface="Arial"/>
                <a:ea typeface="Tahoma"/>
                <a:cs typeface="Tahoma"/>
              </a:rPr>
              <a:t>ori</a:t>
            </a:r>
            <a:r>
              <a:rPr lang="en-US" sz="2000" dirty="0">
                <a:latin typeface="Arial"/>
                <a:ea typeface="Tahoma"/>
                <a:cs typeface="Tahoma"/>
              </a:rPr>
              <a:t> </a:t>
            </a:r>
            <a:r>
              <a:rPr lang="en-US" sz="2000" dirty="0">
                <a:latin typeface="Courier New" charset="0"/>
                <a:ea typeface="Tahoma"/>
                <a:cs typeface="Tahoma"/>
              </a:rPr>
              <a:t> $9, $11, </a:t>
            </a:r>
            <a:r>
              <a:rPr lang="en-US" sz="2000" dirty="0">
                <a:solidFill>
                  <a:srgbClr val="0000FF"/>
                </a:solidFill>
                <a:latin typeface="Courier New" charset="0"/>
                <a:ea typeface="Tahoma"/>
                <a:cs typeface="Tahoma"/>
              </a:rPr>
              <a:t>65533</a:t>
            </a:r>
          </a:p>
        </p:txBody>
      </p:sp>
      <p:sp>
        <p:nvSpPr>
          <p:cNvPr id="25604" name="Rectangle 6"/>
          <p:cNvSpPr>
            <a:spLocks noChangeArrowheads="1"/>
          </p:cNvSpPr>
          <p:nvPr/>
        </p:nvSpPr>
        <p:spPr bwMode="auto">
          <a:xfrm>
            <a:off x="1143000" y="5638800"/>
            <a:ext cx="3421063" cy="593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marL="233363" indent="-233363">
              <a:lnSpc>
                <a:spcPct val="90000"/>
              </a:lnSpc>
            </a:pPr>
            <a:r>
              <a:rPr lang="ja-JP" altLang="en-US" sz="1800" dirty="0">
                <a:latin typeface="Arial"/>
                <a:ea typeface="Tahoma"/>
                <a:cs typeface="Tahoma"/>
              </a:rPr>
              <a:t>“</a:t>
            </a:r>
            <a:r>
              <a:rPr lang="en-US" altLang="ja-JP" sz="1800" dirty="0">
                <a:latin typeface="Arial"/>
                <a:ea typeface="Tahoma"/>
                <a:cs typeface="Tahoma"/>
              </a:rPr>
              <a:t>OR the contents of </a:t>
            </a:r>
            <a:r>
              <a:rPr lang="en-US" altLang="ja-JP" sz="1800" dirty="0" err="1">
                <a:latin typeface="Arial"/>
                <a:ea typeface="Tahoma"/>
                <a:cs typeface="Tahoma"/>
              </a:rPr>
              <a:t>rs</a:t>
            </a:r>
            <a:r>
              <a:rPr lang="en-US" altLang="ja-JP" sz="1800" dirty="0">
                <a:latin typeface="Arial"/>
                <a:ea typeface="Tahoma"/>
                <a:cs typeface="Tahoma"/>
              </a:rPr>
              <a:t> to </a:t>
            </a:r>
            <a:r>
              <a:rPr lang="en-US" altLang="ja-JP" sz="1800" dirty="0" err="1">
                <a:latin typeface="Arial"/>
                <a:ea typeface="Tahoma"/>
                <a:cs typeface="Tahoma"/>
              </a:rPr>
              <a:t>const</a:t>
            </a:r>
            <a:r>
              <a:rPr lang="en-US" altLang="ja-JP" sz="1800" dirty="0">
                <a:latin typeface="Arial"/>
                <a:ea typeface="Tahoma"/>
                <a:cs typeface="Tahoma"/>
              </a:rPr>
              <a:t>; store result in </a:t>
            </a:r>
            <a:r>
              <a:rPr lang="en-US" altLang="ja-JP" sz="1800" dirty="0" err="1">
                <a:latin typeface="Arial"/>
                <a:ea typeface="Tahoma"/>
                <a:cs typeface="Tahoma"/>
              </a:rPr>
              <a:t>rt</a:t>
            </a:r>
            <a:r>
              <a:rPr lang="ja-JP" altLang="en-US" sz="1800" dirty="0">
                <a:latin typeface="Arial"/>
                <a:ea typeface="Tahoma"/>
                <a:cs typeface="Tahoma"/>
              </a:rPr>
              <a:t>”</a:t>
            </a:r>
            <a:endParaRPr lang="en-US" sz="1800" dirty="0">
              <a:latin typeface="Arial"/>
              <a:ea typeface="Tahoma"/>
              <a:cs typeface="Tahoma"/>
            </a:endParaRPr>
          </a:p>
        </p:txBody>
      </p:sp>
      <p:grpSp>
        <p:nvGrpSpPr>
          <p:cNvPr id="25605" name="Group 71"/>
          <p:cNvGrpSpPr>
            <a:grpSpLocks/>
          </p:cNvGrpSpPr>
          <p:nvPr/>
        </p:nvGrpSpPr>
        <p:grpSpPr bwMode="auto">
          <a:xfrm>
            <a:off x="501650" y="2209801"/>
            <a:ext cx="2100263" cy="881063"/>
            <a:chOff x="309" y="1404"/>
            <a:chExt cx="1323" cy="555"/>
          </a:xfrm>
        </p:grpSpPr>
        <p:grpSp>
          <p:nvGrpSpPr>
            <p:cNvPr id="25695" name="Group 72"/>
            <p:cNvGrpSpPr>
              <a:grpSpLocks/>
            </p:cNvGrpSpPr>
            <p:nvPr/>
          </p:nvGrpSpPr>
          <p:grpSpPr bwMode="auto">
            <a:xfrm>
              <a:off x="309" y="1476"/>
              <a:ext cx="1108" cy="483"/>
              <a:chOff x="237" y="1556"/>
              <a:chExt cx="1108" cy="483"/>
            </a:xfrm>
          </p:grpSpPr>
          <p:sp>
            <p:nvSpPr>
              <p:cNvPr id="25697" name="Freeform 73"/>
              <p:cNvSpPr>
                <a:spLocks/>
              </p:cNvSpPr>
              <p:nvPr/>
            </p:nvSpPr>
            <p:spPr bwMode="auto">
              <a:xfrm flipH="1">
                <a:off x="1009" y="1556"/>
                <a:ext cx="336" cy="291"/>
              </a:xfrm>
              <a:custGeom>
                <a:avLst/>
                <a:gdLst>
                  <a:gd name="T0" fmla="*/ 336 w 336"/>
                  <a:gd name="T1" fmla="*/ 144 h 152"/>
                  <a:gd name="T2" fmla="*/ 192 w 336"/>
                  <a:gd name="T3" fmla="*/ 48 h 152"/>
                  <a:gd name="T4" fmla="*/ 192 w 336"/>
                  <a:gd name="T5" fmla="*/ 144 h 152"/>
                  <a:gd name="T6" fmla="*/ 0 w 336"/>
                  <a:gd name="T7" fmla="*/ 0 h 152"/>
                  <a:gd name="T8" fmla="*/ 0 60000 65536"/>
                  <a:gd name="T9" fmla="*/ 0 60000 65536"/>
                  <a:gd name="T10" fmla="*/ 0 60000 65536"/>
                  <a:gd name="T11" fmla="*/ 0 60000 65536"/>
                  <a:gd name="T12" fmla="*/ 0 w 336"/>
                  <a:gd name="T13" fmla="*/ 0 h 152"/>
                  <a:gd name="T14" fmla="*/ 336 w 336"/>
                  <a:gd name="T15" fmla="*/ 152 h 152"/>
                </a:gdLst>
                <a:ahLst/>
                <a:cxnLst>
                  <a:cxn ang="T8">
                    <a:pos x="T0" y="T1"/>
                  </a:cxn>
                  <a:cxn ang="T9">
                    <a:pos x="T2" y="T3"/>
                  </a:cxn>
                  <a:cxn ang="T10">
                    <a:pos x="T4" y="T5"/>
                  </a:cxn>
                  <a:cxn ang="T11">
                    <a:pos x="T6" y="T7"/>
                  </a:cxn>
                </a:cxnLst>
                <a:rect l="T12" t="T13" r="T14" b="T15"/>
                <a:pathLst>
                  <a:path w="336" h="152">
                    <a:moveTo>
                      <a:pt x="336" y="144"/>
                    </a:moveTo>
                    <a:cubicBezTo>
                      <a:pt x="276" y="96"/>
                      <a:pt x="216" y="48"/>
                      <a:pt x="192" y="48"/>
                    </a:cubicBezTo>
                    <a:cubicBezTo>
                      <a:pt x="168" y="48"/>
                      <a:pt x="224" y="152"/>
                      <a:pt x="192" y="144"/>
                    </a:cubicBezTo>
                    <a:cubicBezTo>
                      <a:pt x="160" y="136"/>
                      <a:pt x="80" y="68"/>
                      <a:pt x="0" y="0"/>
                    </a:cubicBezTo>
                  </a:path>
                </a:pathLst>
              </a:custGeom>
              <a:noFill/>
              <a:ln w="9525">
                <a:solidFill>
                  <a:srgbClr val="CC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dirty="0">
                  <a:latin typeface="Arial"/>
                  <a:ea typeface="Tahoma"/>
                  <a:cs typeface="Tahoma"/>
                </a:endParaRPr>
              </a:p>
            </p:txBody>
          </p:sp>
          <p:sp>
            <p:nvSpPr>
              <p:cNvPr id="25698" name="Text Box 74"/>
              <p:cNvSpPr txBox="1">
                <a:spLocks noChangeArrowheads="1"/>
              </p:cNvSpPr>
              <p:nvPr/>
            </p:nvSpPr>
            <p:spPr bwMode="auto">
              <a:xfrm>
                <a:off x="237" y="1632"/>
                <a:ext cx="1010"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dirty="0">
                    <a:solidFill>
                      <a:srgbClr val="CC0000"/>
                    </a:solidFill>
                    <a:latin typeface="Arial"/>
                    <a:ea typeface="Tahoma"/>
                    <a:cs typeface="Tahoma"/>
                  </a:rPr>
                  <a:t>OP = </a:t>
                </a:r>
                <a:r>
                  <a:rPr lang="en-US" sz="1800" dirty="0">
                    <a:solidFill>
                      <a:srgbClr val="0000FF"/>
                    </a:solidFill>
                    <a:latin typeface="Arial"/>
                    <a:ea typeface="Tahoma"/>
                    <a:cs typeface="Tahoma"/>
                  </a:rPr>
                  <a:t>0x0d</a:t>
                </a:r>
                <a:r>
                  <a:rPr lang="en-US" sz="1800" dirty="0">
                    <a:solidFill>
                      <a:srgbClr val="CC0000"/>
                    </a:solidFill>
                    <a:latin typeface="Arial"/>
                    <a:ea typeface="Tahoma"/>
                    <a:cs typeface="Tahoma"/>
                  </a:rPr>
                  <a:t>, dictating </a:t>
                </a:r>
                <a:r>
                  <a:rPr lang="en-US" sz="1800" dirty="0" err="1">
                    <a:solidFill>
                      <a:srgbClr val="CC0000"/>
                    </a:solidFill>
                    <a:latin typeface="Arial"/>
                    <a:ea typeface="Tahoma"/>
                    <a:cs typeface="Tahoma"/>
                  </a:rPr>
                  <a:t>ori</a:t>
                </a:r>
                <a:endParaRPr lang="en-US" sz="1800" dirty="0">
                  <a:solidFill>
                    <a:srgbClr val="0000FF"/>
                  </a:solidFill>
                  <a:latin typeface="Arial"/>
                  <a:ea typeface="Tahoma"/>
                  <a:cs typeface="Tahoma"/>
                </a:endParaRPr>
              </a:p>
            </p:txBody>
          </p:sp>
        </p:grpSp>
        <p:sp>
          <p:nvSpPr>
            <p:cNvPr id="25696" name="AutoShape 75"/>
            <p:cNvSpPr>
              <a:spLocks/>
            </p:cNvSpPr>
            <p:nvPr/>
          </p:nvSpPr>
          <p:spPr bwMode="auto">
            <a:xfrm rot="16200000">
              <a:off x="1438" y="1282"/>
              <a:ext cx="72" cy="316"/>
            </a:xfrm>
            <a:prstGeom prst="leftBrace">
              <a:avLst>
                <a:gd name="adj1" fmla="val 6458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dirty="0">
                <a:latin typeface="Arial"/>
                <a:ea typeface="Tahoma"/>
                <a:cs typeface="Tahoma"/>
              </a:endParaRPr>
            </a:p>
          </p:txBody>
        </p:sp>
      </p:grpSp>
      <p:sp>
        <p:nvSpPr>
          <p:cNvPr id="25606" name="AutoShape 77"/>
          <p:cNvSpPr>
            <a:spLocks/>
          </p:cNvSpPr>
          <p:nvPr/>
        </p:nvSpPr>
        <p:spPr bwMode="auto">
          <a:xfrm rot="-5400000">
            <a:off x="3106738" y="2037308"/>
            <a:ext cx="114300" cy="497384"/>
          </a:xfrm>
          <a:prstGeom prst="leftBrace">
            <a:avLst>
              <a:gd name="adj1" fmla="val 55556"/>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dirty="0">
              <a:latin typeface="Arial"/>
              <a:ea typeface="Tahoma"/>
              <a:cs typeface="Tahoma"/>
            </a:endParaRPr>
          </a:p>
        </p:txBody>
      </p:sp>
      <p:grpSp>
        <p:nvGrpSpPr>
          <p:cNvPr id="25607" name="Group 382"/>
          <p:cNvGrpSpPr>
            <a:grpSpLocks/>
          </p:cNvGrpSpPr>
          <p:nvPr/>
        </p:nvGrpSpPr>
        <p:grpSpPr bwMode="auto">
          <a:xfrm>
            <a:off x="2325688" y="2343150"/>
            <a:ext cx="1779587" cy="1319213"/>
            <a:chOff x="1465" y="1476"/>
            <a:chExt cx="1121" cy="831"/>
          </a:xfrm>
        </p:grpSpPr>
        <p:sp>
          <p:nvSpPr>
            <p:cNvPr id="25693" name="Rectangle 78"/>
            <p:cNvSpPr>
              <a:spLocks noChangeArrowheads="1"/>
            </p:cNvSpPr>
            <p:nvPr/>
          </p:nvSpPr>
          <p:spPr bwMode="auto">
            <a:xfrm>
              <a:off x="1465" y="1725"/>
              <a:ext cx="1121" cy="5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1800" dirty="0" err="1">
                  <a:solidFill>
                    <a:srgbClr val="CC0000"/>
                  </a:solidFill>
                  <a:latin typeface="Arial"/>
                  <a:ea typeface="Tahoma"/>
                  <a:cs typeface="Tahoma"/>
                </a:rPr>
                <a:t>rs</a:t>
              </a:r>
              <a:r>
                <a:rPr lang="en-US" sz="1800" dirty="0">
                  <a:solidFill>
                    <a:srgbClr val="CC0000"/>
                  </a:solidFill>
                  <a:latin typeface="Arial"/>
                  <a:ea typeface="Tahoma"/>
                  <a:cs typeface="Tahoma"/>
                </a:rPr>
                <a:t> = 11, </a:t>
              </a:r>
              <a:r>
                <a:rPr lang="en-US" sz="1800" dirty="0" err="1">
                  <a:solidFill>
                    <a:srgbClr val="CC0000"/>
                  </a:solidFill>
                  <a:latin typeface="Arial"/>
                  <a:ea typeface="Tahoma"/>
                  <a:cs typeface="Tahoma"/>
                </a:rPr>
                <a:t>Reg</a:t>
              </a:r>
              <a:r>
                <a:rPr lang="en-US" sz="1800" dirty="0">
                  <a:solidFill>
                    <a:srgbClr val="CC0000"/>
                  </a:solidFill>
                  <a:latin typeface="Arial"/>
                  <a:ea typeface="Tahoma"/>
                  <a:cs typeface="Tahoma"/>
                </a:rPr>
                <a:t>[11]</a:t>
              </a:r>
              <a:br>
                <a:rPr lang="en-US" sz="1800" dirty="0">
                  <a:solidFill>
                    <a:srgbClr val="CC0000"/>
                  </a:solidFill>
                  <a:latin typeface="Arial"/>
                  <a:ea typeface="Tahoma"/>
                  <a:cs typeface="Tahoma"/>
                </a:rPr>
              </a:br>
              <a:r>
                <a:rPr lang="en-US" sz="1800" dirty="0">
                  <a:solidFill>
                    <a:srgbClr val="CC0000"/>
                  </a:solidFill>
                  <a:latin typeface="Arial"/>
                  <a:ea typeface="Tahoma"/>
                  <a:cs typeface="Tahoma"/>
                </a:rPr>
                <a:t>source </a:t>
              </a:r>
            </a:p>
          </p:txBody>
        </p:sp>
        <p:sp>
          <p:nvSpPr>
            <p:cNvPr id="25694" name="Line 79"/>
            <p:cNvSpPr>
              <a:spLocks noChangeShapeType="1"/>
            </p:cNvSpPr>
            <p:nvPr/>
          </p:nvSpPr>
          <p:spPr bwMode="auto">
            <a:xfrm flipV="1">
              <a:off x="1948" y="1476"/>
              <a:ext cx="42" cy="252"/>
            </a:xfrm>
            <a:prstGeom prst="line">
              <a:avLst/>
            </a:prstGeom>
            <a:noFill/>
            <a:ln w="9525">
              <a:solidFill>
                <a:srgbClr val="CC0000"/>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dirty="0">
                <a:latin typeface="Arial"/>
                <a:ea typeface="Tahoma"/>
                <a:cs typeface="Tahoma"/>
              </a:endParaRPr>
            </a:p>
          </p:txBody>
        </p:sp>
      </p:grpSp>
      <p:grpSp>
        <p:nvGrpSpPr>
          <p:cNvPr id="25608" name="Group 384"/>
          <p:cNvGrpSpPr>
            <a:grpSpLocks/>
          </p:cNvGrpSpPr>
          <p:nvPr/>
        </p:nvGrpSpPr>
        <p:grpSpPr bwMode="auto">
          <a:xfrm>
            <a:off x="3687762" y="2228850"/>
            <a:ext cx="2320925" cy="1123950"/>
            <a:chOff x="2323" y="1404"/>
            <a:chExt cx="1462" cy="708"/>
          </a:xfrm>
        </p:grpSpPr>
        <p:sp>
          <p:nvSpPr>
            <p:cNvPr id="25690" name="Freeform 81"/>
            <p:cNvSpPr>
              <a:spLocks/>
            </p:cNvSpPr>
            <p:nvPr/>
          </p:nvSpPr>
          <p:spPr bwMode="auto">
            <a:xfrm>
              <a:off x="2473" y="1480"/>
              <a:ext cx="711" cy="291"/>
            </a:xfrm>
            <a:custGeom>
              <a:avLst/>
              <a:gdLst>
                <a:gd name="T0" fmla="*/ 712303298 w 265"/>
                <a:gd name="T1" fmla="*/ 30 h 288"/>
                <a:gd name="T2" fmla="*/ 405780753 w 265"/>
                <a:gd name="T3" fmla="*/ 10 h 288"/>
                <a:gd name="T4" fmla="*/ 295246689 w 265"/>
                <a:gd name="T5" fmla="*/ 25 h 288"/>
                <a:gd name="T6" fmla="*/ 0 w 265"/>
                <a:gd name="T7" fmla="*/ 0 h 288"/>
                <a:gd name="T8" fmla="*/ 0 60000 65536"/>
                <a:gd name="T9" fmla="*/ 0 60000 65536"/>
                <a:gd name="T10" fmla="*/ 0 60000 65536"/>
                <a:gd name="T11" fmla="*/ 0 60000 65536"/>
                <a:gd name="T12" fmla="*/ 0 w 265"/>
                <a:gd name="T13" fmla="*/ 0 h 288"/>
                <a:gd name="T14" fmla="*/ 265 w 265"/>
                <a:gd name="T15" fmla="*/ 288 h 288"/>
              </a:gdLst>
              <a:ahLst/>
              <a:cxnLst>
                <a:cxn ang="T8">
                  <a:pos x="T0" y="T1"/>
                </a:cxn>
                <a:cxn ang="T9">
                  <a:pos x="T2" y="T3"/>
                </a:cxn>
                <a:cxn ang="T10">
                  <a:pos x="T4" y="T5"/>
                </a:cxn>
                <a:cxn ang="T11">
                  <a:pos x="T6" y="T7"/>
                </a:cxn>
              </a:cxnLst>
              <a:rect l="T12" t="T13" r="T14" b="T15"/>
              <a:pathLst>
                <a:path w="265" h="288">
                  <a:moveTo>
                    <a:pt x="265" y="288"/>
                  </a:moveTo>
                  <a:cubicBezTo>
                    <a:pt x="218" y="192"/>
                    <a:pt x="177" y="105"/>
                    <a:pt x="151" y="96"/>
                  </a:cubicBezTo>
                  <a:cubicBezTo>
                    <a:pt x="125" y="87"/>
                    <a:pt x="135" y="252"/>
                    <a:pt x="110" y="236"/>
                  </a:cubicBezTo>
                  <a:cubicBezTo>
                    <a:pt x="85" y="220"/>
                    <a:pt x="23" y="49"/>
                    <a:pt x="0" y="0"/>
                  </a:cubicBezTo>
                </a:path>
              </a:pathLst>
            </a:custGeom>
            <a:noFill/>
            <a:ln w="9525">
              <a:solidFill>
                <a:srgbClr val="CC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dirty="0">
                <a:latin typeface="Arial"/>
                <a:ea typeface="Tahoma"/>
                <a:cs typeface="Tahoma"/>
              </a:endParaRPr>
            </a:p>
          </p:txBody>
        </p:sp>
        <p:sp>
          <p:nvSpPr>
            <p:cNvPr id="25691" name="AutoShape 82"/>
            <p:cNvSpPr>
              <a:spLocks/>
            </p:cNvSpPr>
            <p:nvPr/>
          </p:nvSpPr>
          <p:spPr bwMode="auto">
            <a:xfrm rot="16200000">
              <a:off x="2444" y="1283"/>
              <a:ext cx="72" cy="313"/>
            </a:xfrm>
            <a:prstGeom prst="leftBrace">
              <a:avLst>
                <a:gd name="adj1" fmla="val 55556"/>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dirty="0">
                <a:latin typeface="Arial"/>
                <a:ea typeface="Tahoma"/>
                <a:cs typeface="Tahoma"/>
              </a:endParaRPr>
            </a:p>
          </p:txBody>
        </p:sp>
        <p:sp>
          <p:nvSpPr>
            <p:cNvPr id="25692" name="Rectangle 85"/>
            <p:cNvSpPr>
              <a:spLocks noChangeArrowheads="1"/>
            </p:cNvSpPr>
            <p:nvPr/>
          </p:nvSpPr>
          <p:spPr bwMode="auto">
            <a:xfrm>
              <a:off x="2738" y="1708"/>
              <a:ext cx="1047"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1800" dirty="0" err="1">
                  <a:solidFill>
                    <a:srgbClr val="CC0000"/>
                  </a:solidFill>
                  <a:latin typeface="Arial"/>
                  <a:ea typeface="Tahoma"/>
                  <a:cs typeface="Tahoma"/>
                </a:rPr>
                <a:t>rt</a:t>
              </a:r>
              <a:r>
                <a:rPr lang="en-US" sz="1800" dirty="0">
                  <a:solidFill>
                    <a:srgbClr val="CC0000"/>
                  </a:solidFill>
                  <a:latin typeface="Arial"/>
                  <a:ea typeface="Tahoma"/>
                  <a:cs typeface="Tahoma"/>
                </a:rPr>
                <a:t> = 9, </a:t>
              </a:r>
              <a:r>
                <a:rPr lang="en-US" sz="1800" dirty="0" err="1">
                  <a:solidFill>
                    <a:srgbClr val="CC0000"/>
                  </a:solidFill>
                  <a:latin typeface="Arial"/>
                  <a:ea typeface="Tahoma"/>
                  <a:cs typeface="Tahoma"/>
                </a:rPr>
                <a:t>Reg</a:t>
              </a:r>
              <a:r>
                <a:rPr lang="en-US" sz="1800" dirty="0">
                  <a:solidFill>
                    <a:srgbClr val="CC0000"/>
                  </a:solidFill>
                  <a:latin typeface="Arial"/>
                  <a:ea typeface="Tahoma"/>
                  <a:cs typeface="Tahoma"/>
                </a:rPr>
                <a:t>[9] destination</a:t>
              </a:r>
            </a:p>
          </p:txBody>
        </p:sp>
      </p:grpSp>
      <p:sp>
        <p:nvSpPr>
          <p:cNvPr id="25609" name="Rectangle 86"/>
          <p:cNvSpPr>
            <a:spLocks noChangeArrowheads="1"/>
          </p:cNvSpPr>
          <p:nvPr/>
        </p:nvSpPr>
        <p:spPr bwMode="auto">
          <a:xfrm>
            <a:off x="990600" y="5181600"/>
            <a:ext cx="3902556"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90000"/>
              </a:lnSpc>
            </a:pPr>
            <a:r>
              <a:rPr lang="en-US" sz="1800" dirty="0" err="1">
                <a:latin typeface="Arial"/>
                <a:ea typeface="Tahoma"/>
                <a:cs typeface="Tahoma"/>
              </a:rPr>
              <a:t>Reg</a:t>
            </a:r>
            <a:r>
              <a:rPr lang="en-US" sz="1800" dirty="0">
                <a:latin typeface="Arial"/>
                <a:ea typeface="Tahoma"/>
                <a:cs typeface="Tahoma"/>
              </a:rPr>
              <a:t>[</a:t>
            </a:r>
            <a:r>
              <a:rPr lang="en-US" sz="1800" dirty="0" err="1">
                <a:latin typeface="Arial"/>
                <a:ea typeface="Tahoma"/>
                <a:cs typeface="Tahoma"/>
              </a:rPr>
              <a:t>rt</a:t>
            </a:r>
            <a:r>
              <a:rPr lang="en-US" sz="1800" dirty="0">
                <a:latin typeface="Arial"/>
                <a:ea typeface="Tahoma"/>
                <a:cs typeface="Tahoma"/>
              </a:rPr>
              <a:t>] </a:t>
            </a:r>
            <a:r>
              <a:rPr lang="en-US" sz="1800" dirty="0">
                <a:latin typeface="Symbol" charset="0"/>
                <a:ea typeface="Tahoma"/>
                <a:cs typeface="Tahoma"/>
              </a:rPr>
              <a:t>=</a:t>
            </a:r>
            <a:r>
              <a:rPr lang="en-US" sz="1800" dirty="0">
                <a:latin typeface="Arial"/>
                <a:ea typeface="Tahoma"/>
                <a:cs typeface="Tahoma"/>
              </a:rPr>
              <a:t>  </a:t>
            </a:r>
            <a:r>
              <a:rPr lang="en-US" sz="1800" dirty="0" err="1">
                <a:latin typeface="Arial"/>
                <a:ea typeface="Tahoma"/>
                <a:cs typeface="Tahoma"/>
              </a:rPr>
              <a:t>Reg</a:t>
            </a:r>
            <a:r>
              <a:rPr lang="en-US" sz="1800" dirty="0">
                <a:latin typeface="Arial"/>
                <a:ea typeface="Tahoma"/>
                <a:cs typeface="Tahoma"/>
              </a:rPr>
              <a:t>[</a:t>
            </a:r>
            <a:r>
              <a:rPr lang="en-US" sz="1800" dirty="0" err="1">
                <a:latin typeface="Arial"/>
                <a:ea typeface="Tahoma"/>
                <a:cs typeface="Tahoma"/>
              </a:rPr>
              <a:t>rs</a:t>
            </a:r>
            <a:r>
              <a:rPr lang="en-US" sz="1800" dirty="0">
                <a:latin typeface="Arial"/>
                <a:ea typeface="Tahoma"/>
                <a:cs typeface="Tahoma"/>
              </a:rPr>
              <a:t>] | zero-</a:t>
            </a:r>
            <a:r>
              <a:rPr lang="en-US" sz="1800" dirty="0" err="1">
                <a:latin typeface="Arial"/>
                <a:ea typeface="Tahoma"/>
                <a:cs typeface="Tahoma"/>
              </a:rPr>
              <a:t>ext</a:t>
            </a:r>
            <a:r>
              <a:rPr lang="en-US" sz="1800" dirty="0">
                <a:latin typeface="Arial"/>
                <a:ea typeface="Tahoma"/>
                <a:cs typeface="Tahoma"/>
              </a:rPr>
              <a:t>(</a:t>
            </a:r>
            <a:r>
              <a:rPr lang="en-US" sz="1800" dirty="0" err="1">
                <a:latin typeface="Arial"/>
                <a:ea typeface="Tahoma"/>
                <a:cs typeface="Tahoma"/>
              </a:rPr>
              <a:t>imm</a:t>
            </a:r>
            <a:r>
              <a:rPr lang="en-US" sz="1800" dirty="0">
                <a:latin typeface="Arial"/>
                <a:ea typeface="Tahoma"/>
                <a:cs typeface="Tahoma"/>
              </a:rPr>
              <a:t>)</a:t>
            </a:r>
          </a:p>
        </p:txBody>
      </p:sp>
      <p:sp>
        <p:nvSpPr>
          <p:cNvPr id="25610" name="Text Box 90"/>
          <p:cNvSpPr txBox="1">
            <a:spLocks noChangeArrowheads="1"/>
          </p:cNvSpPr>
          <p:nvPr/>
        </p:nvSpPr>
        <p:spPr bwMode="auto">
          <a:xfrm>
            <a:off x="5715000" y="5645150"/>
            <a:ext cx="3252788" cy="1077218"/>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95288" indent="-395288">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600" dirty="0">
                <a:latin typeface="Arial"/>
                <a:ea typeface="Tahoma"/>
                <a:cs typeface="Tahoma"/>
              </a:rPr>
              <a:t>Also:  All logical operations are always “unsigned”, so always zero-extended:</a:t>
            </a:r>
          </a:p>
          <a:p>
            <a:r>
              <a:rPr lang="en-US" sz="1600" dirty="0">
                <a:latin typeface="Arial"/>
                <a:ea typeface="Tahoma"/>
                <a:cs typeface="Tahoma"/>
              </a:rPr>
              <a:t>		</a:t>
            </a:r>
            <a:r>
              <a:rPr lang="en-US" sz="1600" b="0" dirty="0" err="1">
                <a:latin typeface="Arial"/>
                <a:ea typeface="Tahoma"/>
                <a:cs typeface="Tahoma"/>
              </a:rPr>
              <a:t>ori</a:t>
            </a:r>
            <a:r>
              <a:rPr lang="en-US" sz="1600" b="0" dirty="0">
                <a:latin typeface="Arial"/>
                <a:ea typeface="Tahoma"/>
                <a:cs typeface="Tahoma"/>
              </a:rPr>
              <a:t>, </a:t>
            </a:r>
            <a:r>
              <a:rPr lang="en-US" sz="1600" b="0" dirty="0" err="1">
                <a:latin typeface="Arial"/>
                <a:ea typeface="Tahoma"/>
                <a:cs typeface="Tahoma"/>
              </a:rPr>
              <a:t>andi</a:t>
            </a:r>
            <a:r>
              <a:rPr lang="en-US" sz="1600" b="0" dirty="0">
                <a:latin typeface="Arial"/>
                <a:ea typeface="Tahoma"/>
                <a:cs typeface="Tahoma"/>
              </a:rPr>
              <a:t>, </a:t>
            </a:r>
            <a:r>
              <a:rPr lang="en-US" sz="1600" b="0" dirty="0" err="1">
                <a:latin typeface="Arial"/>
                <a:ea typeface="Tahoma"/>
                <a:cs typeface="Tahoma"/>
              </a:rPr>
              <a:t>xori</a:t>
            </a:r>
            <a:endParaRPr lang="en-US" sz="1600" b="0" dirty="0">
              <a:latin typeface="Arial"/>
              <a:ea typeface="Tahoma"/>
              <a:cs typeface="Tahoma"/>
            </a:endParaRPr>
          </a:p>
        </p:txBody>
      </p:sp>
      <p:grpSp>
        <p:nvGrpSpPr>
          <p:cNvPr id="25611" name="Group 383"/>
          <p:cNvGrpSpPr>
            <a:grpSpLocks/>
          </p:cNvGrpSpPr>
          <p:nvPr/>
        </p:nvGrpSpPr>
        <p:grpSpPr bwMode="auto">
          <a:xfrm>
            <a:off x="5295900" y="2236787"/>
            <a:ext cx="3467100" cy="1701800"/>
            <a:chOff x="3336" y="1409"/>
            <a:chExt cx="2184" cy="1072"/>
          </a:xfrm>
        </p:grpSpPr>
        <p:sp>
          <p:nvSpPr>
            <p:cNvPr id="25687" name="AutoShape 83"/>
            <p:cNvSpPr>
              <a:spLocks/>
            </p:cNvSpPr>
            <p:nvPr/>
          </p:nvSpPr>
          <p:spPr bwMode="auto">
            <a:xfrm rot="16200000">
              <a:off x="3472" y="1273"/>
              <a:ext cx="68" cy="339"/>
            </a:xfrm>
            <a:prstGeom prst="leftBrace">
              <a:avLst>
                <a:gd name="adj1" fmla="val 188235"/>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dirty="0">
                <a:latin typeface="Arial"/>
                <a:ea typeface="Tahoma"/>
                <a:cs typeface="Tahoma"/>
              </a:endParaRPr>
            </a:p>
          </p:txBody>
        </p:sp>
        <p:sp>
          <p:nvSpPr>
            <p:cNvPr id="25688" name="Freeform 84"/>
            <p:cNvSpPr>
              <a:spLocks/>
            </p:cNvSpPr>
            <p:nvPr/>
          </p:nvSpPr>
          <p:spPr bwMode="auto">
            <a:xfrm>
              <a:off x="3548" y="1496"/>
              <a:ext cx="726" cy="288"/>
            </a:xfrm>
            <a:custGeom>
              <a:avLst/>
              <a:gdLst>
                <a:gd name="T0" fmla="*/ 857502 w 438"/>
                <a:gd name="T1" fmla="*/ 288 h 288"/>
                <a:gd name="T2" fmla="*/ 489057 w 438"/>
                <a:gd name="T3" fmla="*/ 96 h 288"/>
                <a:gd name="T4" fmla="*/ 344883 w 438"/>
                <a:gd name="T5" fmla="*/ 161 h 288"/>
                <a:gd name="T6" fmla="*/ 0 w 438"/>
                <a:gd name="T7" fmla="*/ 0 h 288"/>
                <a:gd name="T8" fmla="*/ 0 60000 65536"/>
                <a:gd name="T9" fmla="*/ 0 60000 65536"/>
                <a:gd name="T10" fmla="*/ 0 60000 65536"/>
                <a:gd name="T11" fmla="*/ 0 60000 65536"/>
                <a:gd name="T12" fmla="*/ 0 w 438"/>
                <a:gd name="T13" fmla="*/ 0 h 288"/>
                <a:gd name="T14" fmla="*/ 438 w 438"/>
                <a:gd name="T15" fmla="*/ 288 h 288"/>
              </a:gdLst>
              <a:ahLst/>
              <a:cxnLst>
                <a:cxn ang="T8">
                  <a:pos x="T0" y="T1"/>
                </a:cxn>
                <a:cxn ang="T9">
                  <a:pos x="T2" y="T3"/>
                </a:cxn>
                <a:cxn ang="T10">
                  <a:pos x="T4" y="T5"/>
                </a:cxn>
                <a:cxn ang="T11">
                  <a:pos x="T6" y="T7"/>
                </a:cxn>
              </a:cxnLst>
              <a:rect l="T12" t="T13" r="T14" b="T15"/>
              <a:pathLst>
                <a:path w="438" h="288">
                  <a:moveTo>
                    <a:pt x="438" y="288"/>
                  </a:moveTo>
                  <a:cubicBezTo>
                    <a:pt x="360" y="192"/>
                    <a:pt x="294" y="117"/>
                    <a:pt x="250" y="96"/>
                  </a:cubicBezTo>
                  <a:cubicBezTo>
                    <a:pt x="206" y="75"/>
                    <a:pt x="218" y="177"/>
                    <a:pt x="176" y="161"/>
                  </a:cubicBezTo>
                  <a:cubicBezTo>
                    <a:pt x="134" y="145"/>
                    <a:pt x="37" y="34"/>
                    <a:pt x="0" y="0"/>
                  </a:cubicBezTo>
                </a:path>
              </a:pathLst>
            </a:custGeom>
            <a:noFill/>
            <a:ln w="9525">
              <a:solidFill>
                <a:srgbClr val="CC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dirty="0">
                <a:latin typeface="Arial"/>
                <a:ea typeface="Tahoma"/>
                <a:cs typeface="Tahoma"/>
              </a:endParaRPr>
            </a:p>
          </p:txBody>
        </p:sp>
        <p:sp>
          <p:nvSpPr>
            <p:cNvPr id="25689" name="Rectangle 236"/>
            <p:cNvSpPr>
              <a:spLocks noChangeArrowheads="1"/>
            </p:cNvSpPr>
            <p:nvPr/>
          </p:nvSpPr>
          <p:spPr bwMode="auto">
            <a:xfrm>
              <a:off x="4028" y="1725"/>
              <a:ext cx="1492" cy="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1800" dirty="0">
                  <a:solidFill>
                    <a:srgbClr val="CC0000"/>
                  </a:solidFill>
                  <a:latin typeface="Arial"/>
                  <a:ea typeface="Tahoma"/>
                  <a:cs typeface="Tahoma"/>
                </a:rPr>
                <a:t>constant field, indicating </a:t>
              </a:r>
              <a:r>
                <a:rPr lang="en-US" sz="1800" dirty="0">
                  <a:solidFill>
                    <a:srgbClr val="0000FF"/>
                  </a:solidFill>
                  <a:latin typeface="Arial"/>
                  <a:ea typeface="Tahoma"/>
                  <a:cs typeface="Tahoma"/>
                </a:rPr>
                <a:t>65533</a:t>
              </a:r>
              <a:r>
                <a:rPr lang="en-US" sz="1800" dirty="0">
                  <a:solidFill>
                    <a:srgbClr val="CC0000"/>
                  </a:solidFill>
                  <a:latin typeface="Arial"/>
                  <a:ea typeface="Tahoma"/>
                  <a:cs typeface="Tahoma"/>
                </a:rPr>
                <a:t> as second operand</a:t>
              </a:r>
            </a:p>
            <a:p>
              <a:pPr algn="ctr"/>
              <a:r>
                <a:rPr lang="en-US" sz="1800" dirty="0">
                  <a:solidFill>
                    <a:srgbClr val="CC0000"/>
                  </a:solidFill>
                  <a:latin typeface="Arial"/>
                  <a:ea typeface="Tahoma"/>
                  <a:cs typeface="Tahoma"/>
                </a:rPr>
                <a:t>(zero-extended!)</a:t>
              </a:r>
            </a:p>
          </p:txBody>
        </p:sp>
      </p:grpSp>
      <p:sp>
        <p:nvSpPr>
          <p:cNvPr id="25612" name="Rectangle 309"/>
          <p:cNvSpPr>
            <a:spLocks noChangeArrowheads="1"/>
          </p:cNvSpPr>
          <p:nvPr/>
        </p:nvSpPr>
        <p:spPr bwMode="auto">
          <a:xfrm>
            <a:off x="685800" y="4775200"/>
            <a:ext cx="2345983" cy="371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nSpc>
                <a:spcPct val="90000"/>
              </a:lnSpc>
            </a:pPr>
            <a:r>
              <a:rPr lang="en-US" sz="1800" dirty="0" err="1">
                <a:latin typeface="Courier New" charset="0"/>
                <a:ea typeface="Tahoma"/>
                <a:cs typeface="Tahoma"/>
              </a:rPr>
              <a:t>ori</a:t>
            </a:r>
            <a:r>
              <a:rPr lang="en-US" sz="1800" dirty="0">
                <a:latin typeface="Courier New" charset="0"/>
                <a:ea typeface="Tahoma"/>
                <a:cs typeface="Tahoma"/>
              </a:rPr>
              <a:t> </a:t>
            </a:r>
            <a:r>
              <a:rPr lang="en-US" sz="1800" dirty="0" err="1">
                <a:latin typeface="Courier New" charset="0"/>
                <a:ea typeface="Tahoma"/>
                <a:cs typeface="Tahoma"/>
              </a:rPr>
              <a:t>rt</a:t>
            </a:r>
            <a:r>
              <a:rPr lang="en-US" sz="1800" dirty="0">
                <a:latin typeface="Courier New" charset="0"/>
                <a:ea typeface="Tahoma"/>
                <a:cs typeface="Tahoma"/>
              </a:rPr>
              <a:t>, </a:t>
            </a:r>
            <a:r>
              <a:rPr lang="en-US" sz="1800" dirty="0" err="1">
                <a:latin typeface="Courier New" charset="0"/>
                <a:ea typeface="Tahoma"/>
                <a:cs typeface="Tahoma"/>
              </a:rPr>
              <a:t>rs</a:t>
            </a:r>
            <a:r>
              <a:rPr lang="en-US" sz="1800" dirty="0">
                <a:latin typeface="Courier New" charset="0"/>
                <a:ea typeface="Tahoma"/>
                <a:cs typeface="Tahoma"/>
              </a:rPr>
              <a:t>, </a:t>
            </a:r>
            <a:r>
              <a:rPr lang="en-US" sz="1800" dirty="0" err="1">
                <a:latin typeface="Courier New" charset="0"/>
                <a:ea typeface="Tahoma"/>
                <a:cs typeface="Tahoma"/>
              </a:rPr>
              <a:t>imm</a:t>
            </a:r>
            <a:r>
              <a:rPr lang="en-US" sz="2000" dirty="0">
                <a:latin typeface="Arial"/>
                <a:ea typeface="Tahoma"/>
                <a:cs typeface="Tahoma"/>
              </a:rPr>
              <a:t>:</a:t>
            </a:r>
          </a:p>
        </p:txBody>
      </p:sp>
      <p:grpSp>
        <p:nvGrpSpPr>
          <p:cNvPr id="25613" name="Group 310"/>
          <p:cNvGrpSpPr>
            <a:grpSpLocks/>
          </p:cNvGrpSpPr>
          <p:nvPr/>
        </p:nvGrpSpPr>
        <p:grpSpPr bwMode="auto">
          <a:xfrm>
            <a:off x="1752600" y="1752600"/>
            <a:ext cx="5181600" cy="609600"/>
            <a:chOff x="1632" y="3600"/>
            <a:chExt cx="3264" cy="384"/>
          </a:xfrm>
        </p:grpSpPr>
        <p:sp>
          <p:nvSpPr>
            <p:cNvPr id="25616" name="Rectangle 311"/>
            <p:cNvSpPr>
              <a:spLocks noChangeArrowheads="1"/>
            </p:cNvSpPr>
            <p:nvPr/>
          </p:nvSpPr>
          <p:spPr bwMode="auto">
            <a:xfrm>
              <a:off x="1632" y="3600"/>
              <a:ext cx="3264"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dirty="0">
                <a:latin typeface="Arial"/>
                <a:ea typeface="Tahoma"/>
                <a:cs typeface="Tahoma"/>
              </a:endParaRPr>
            </a:p>
          </p:txBody>
        </p:sp>
        <p:grpSp>
          <p:nvGrpSpPr>
            <p:cNvPr id="25617" name="Group 312"/>
            <p:cNvGrpSpPr>
              <a:grpSpLocks/>
            </p:cNvGrpSpPr>
            <p:nvPr/>
          </p:nvGrpSpPr>
          <p:grpSpPr bwMode="auto">
            <a:xfrm>
              <a:off x="1728" y="3696"/>
              <a:ext cx="3072" cy="192"/>
              <a:chOff x="1728" y="1728"/>
              <a:chExt cx="3072" cy="192"/>
            </a:xfrm>
          </p:grpSpPr>
          <p:grpSp>
            <p:nvGrpSpPr>
              <p:cNvPr id="25650" name="Group 313"/>
              <p:cNvGrpSpPr>
                <a:grpSpLocks/>
              </p:cNvGrpSpPr>
              <p:nvPr/>
            </p:nvGrpSpPr>
            <p:grpSpPr bwMode="auto">
              <a:xfrm>
                <a:off x="1728" y="1728"/>
                <a:ext cx="3072" cy="192"/>
                <a:chOff x="1728" y="288"/>
                <a:chExt cx="3072" cy="192"/>
              </a:xfrm>
            </p:grpSpPr>
            <p:grpSp>
              <p:nvGrpSpPr>
                <p:cNvPr id="25654" name="Group 314"/>
                <p:cNvGrpSpPr>
                  <a:grpSpLocks/>
                </p:cNvGrpSpPr>
                <p:nvPr/>
              </p:nvGrpSpPr>
              <p:grpSpPr bwMode="auto">
                <a:xfrm>
                  <a:off x="1824" y="432"/>
                  <a:ext cx="2880" cy="48"/>
                  <a:chOff x="1968" y="1776"/>
                  <a:chExt cx="2880" cy="192"/>
                </a:xfrm>
              </p:grpSpPr>
              <p:sp>
                <p:nvSpPr>
                  <p:cNvPr id="25656" name="Line 315"/>
                  <p:cNvSpPr>
                    <a:spLocks noChangeShapeType="1"/>
                  </p:cNvSpPr>
                  <p:nvPr/>
                </p:nvSpPr>
                <p:spPr bwMode="auto">
                  <a:xfrm flipV="1">
                    <a:off x="19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57" name="Line 316"/>
                  <p:cNvSpPr>
                    <a:spLocks noChangeShapeType="1"/>
                  </p:cNvSpPr>
                  <p:nvPr/>
                </p:nvSpPr>
                <p:spPr bwMode="auto">
                  <a:xfrm flipV="1">
                    <a:off x="20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58" name="Line 317"/>
                  <p:cNvSpPr>
                    <a:spLocks noChangeShapeType="1"/>
                  </p:cNvSpPr>
                  <p:nvPr/>
                </p:nvSpPr>
                <p:spPr bwMode="auto">
                  <a:xfrm flipV="1">
                    <a:off x="21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59" name="Line 318"/>
                  <p:cNvSpPr>
                    <a:spLocks noChangeShapeType="1"/>
                  </p:cNvSpPr>
                  <p:nvPr/>
                </p:nvSpPr>
                <p:spPr bwMode="auto">
                  <a:xfrm flipV="1">
                    <a:off x="22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60" name="Line 319"/>
                  <p:cNvSpPr>
                    <a:spLocks noChangeShapeType="1"/>
                  </p:cNvSpPr>
                  <p:nvPr/>
                </p:nvSpPr>
                <p:spPr bwMode="auto">
                  <a:xfrm flipV="1">
                    <a:off x="23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61" name="Line 320"/>
                  <p:cNvSpPr>
                    <a:spLocks noChangeShapeType="1"/>
                  </p:cNvSpPr>
                  <p:nvPr/>
                </p:nvSpPr>
                <p:spPr bwMode="auto">
                  <a:xfrm flipV="1">
                    <a:off x="24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62" name="Line 321"/>
                  <p:cNvSpPr>
                    <a:spLocks noChangeShapeType="1"/>
                  </p:cNvSpPr>
                  <p:nvPr/>
                </p:nvSpPr>
                <p:spPr bwMode="auto">
                  <a:xfrm flipV="1">
                    <a:off x="254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63" name="Line 322"/>
                  <p:cNvSpPr>
                    <a:spLocks noChangeShapeType="1"/>
                  </p:cNvSpPr>
                  <p:nvPr/>
                </p:nvSpPr>
                <p:spPr bwMode="auto">
                  <a:xfrm flipV="1">
                    <a:off x="264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64" name="Line 323"/>
                  <p:cNvSpPr>
                    <a:spLocks noChangeShapeType="1"/>
                  </p:cNvSpPr>
                  <p:nvPr/>
                </p:nvSpPr>
                <p:spPr bwMode="auto">
                  <a:xfrm flipV="1">
                    <a:off x="273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65" name="Line 324"/>
                  <p:cNvSpPr>
                    <a:spLocks noChangeShapeType="1"/>
                  </p:cNvSpPr>
                  <p:nvPr/>
                </p:nvSpPr>
                <p:spPr bwMode="auto">
                  <a:xfrm flipV="1">
                    <a:off x="283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66" name="Line 325"/>
                  <p:cNvSpPr>
                    <a:spLocks noChangeShapeType="1"/>
                  </p:cNvSpPr>
                  <p:nvPr/>
                </p:nvSpPr>
                <p:spPr bwMode="auto">
                  <a:xfrm flipV="1">
                    <a:off x="292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67" name="Line 326"/>
                  <p:cNvSpPr>
                    <a:spLocks noChangeShapeType="1"/>
                  </p:cNvSpPr>
                  <p:nvPr/>
                </p:nvSpPr>
                <p:spPr bwMode="auto">
                  <a:xfrm flipV="1">
                    <a:off x="302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68" name="Line 327"/>
                  <p:cNvSpPr>
                    <a:spLocks noChangeShapeType="1"/>
                  </p:cNvSpPr>
                  <p:nvPr/>
                </p:nvSpPr>
                <p:spPr bwMode="auto">
                  <a:xfrm flipV="1">
                    <a:off x="312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69" name="Line 328"/>
                  <p:cNvSpPr>
                    <a:spLocks noChangeShapeType="1"/>
                  </p:cNvSpPr>
                  <p:nvPr/>
                </p:nvSpPr>
                <p:spPr bwMode="auto">
                  <a:xfrm flipV="1">
                    <a:off x="321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70" name="Line 329"/>
                  <p:cNvSpPr>
                    <a:spLocks noChangeShapeType="1"/>
                  </p:cNvSpPr>
                  <p:nvPr/>
                </p:nvSpPr>
                <p:spPr bwMode="auto">
                  <a:xfrm flipV="1">
                    <a:off x="331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71" name="Line 330"/>
                  <p:cNvSpPr>
                    <a:spLocks noChangeShapeType="1"/>
                  </p:cNvSpPr>
                  <p:nvPr/>
                </p:nvSpPr>
                <p:spPr bwMode="auto">
                  <a:xfrm flipV="1">
                    <a:off x="340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72" name="Line 331"/>
                  <p:cNvSpPr>
                    <a:spLocks noChangeShapeType="1"/>
                  </p:cNvSpPr>
                  <p:nvPr/>
                </p:nvSpPr>
                <p:spPr bwMode="auto">
                  <a:xfrm flipV="1">
                    <a:off x="350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73" name="Line 332"/>
                  <p:cNvSpPr>
                    <a:spLocks noChangeShapeType="1"/>
                  </p:cNvSpPr>
                  <p:nvPr/>
                </p:nvSpPr>
                <p:spPr bwMode="auto">
                  <a:xfrm flipV="1">
                    <a:off x="360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74" name="Line 333"/>
                  <p:cNvSpPr>
                    <a:spLocks noChangeShapeType="1"/>
                  </p:cNvSpPr>
                  <p:nvPr/>
                </p:nvSpPr>
                <p:spPr bwMode="auto">
                  <a:xfrm flipV="1">
                    <a:off x="369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75" name="Line 334"/>
                  <p:cNvSpPr>
                    <a:spLocks noChangeShapeType="1"/>
                  </p:cNvSpPr>
                  <p:nvPr/>
                </p:nvSpPr>
                <p:spPr bwMode="auto">
                  <a:xfrm flipV="1">
                    <a:off x="379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76" name="Line 335"/>
                  <p:cNvSpPr>
                    <a:spLocks noChangeShapeType="1"/>
                  </p:cNvSpPr>
                  <p:nvPr/>
                </p:nvSpPr>
                <p:spPr bwMode="auto">
                  <a:xfrm flipV="1">
                    <a:off x="388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77" name="Line 336"/>
                  <p:cNvSpPr>
                    <a:spLocks noChangeShapeType="1"/>
                  </p:cNvSpPr>
                  <p:nvPr/>
                </p:nvSpPr>
                <p:spPr bwMode="auto">
                  <a:xfrm flipV="1">
                    <a:off x="398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78" name="Line 337"/>
                  <p:cNvSpPr>
                    <a:spLocks noChangeShapeType="1"/>
                  </p:cNvSpPr>
                  <p:nvPr/>
                </p:nvSpPr>
                <p:spPr bwMode="auto">
                  <a:xfrm flipV="1">
                    <a:off x="408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79" name="Line 338"/>
                  <p:cNvSpPr>
                    <a:spLocks noChangeShapeType="1"/>
                  </p:cNvSpPr>
                  <p:nvPr/>
                </p:nvSpPr>
                <p:spPr bwMode="auto">
                  <a:xfrm flipV="1">
                    <a:off x="417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80" name="Line 339"/>
                  <p:cNvSpPr>
                    <a:spLocks noChangeShapeType="1"/>
                  </p:cNvSpPr>
                  <p:nvPr/>
                </p:nvSpPr>
                <p:spPr bwMode="auto">
                  <a:xfrm flipV="1">
                    <a:off x="427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81" name="Line 340"/>
                  <p:cNvSpPr>
                    <a:spLocks noChangeShapeType="1"/>
                  </p:cNvSpPr>
                  <p:nvPr/>
                </p:nvSpPr>
                <p:spPr bwMode="auto">
                  <a:xfrm flipV="1">
                    <a:off x="436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82" name="Line 341"/>
                  <p:cNvSpPr>
                    <a:spLocks noChangeShapeType="1"/>
                  </p:cNvSpPr>
                  <p:nvPr/>
                </p:nvSpPr>
                <p:spPr bwMode="auto">
                  <a:xfrm flipV="1">
                    <a:off x="4464"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83" name="Line 342"/>
                  <p:cNvSpPr>
                    <a:spLocks noChangeShapeType="1"/>
                  </p:cNvSpPr>
                  <p:nvPr/>
                </p:nvSpPr>
                <p:spPr bwMode="auto">
                  <a:xfrm flipV="1">
                    <a:off x="4560"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84" name="Line 343"/>
                  <p:cNvSpPr>
                    <a:spLocks noChangeShapeType="1"/>
                  </p:cNvSpPr>
                  <p:nvPr/>
                </p:nvSpPr>
                <p:spPr bwMode="auto">
                  <a:xfrm flipV="1">
                    <a:off x="4656"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85" name="Line 344"/>
                  <p:cNvSpPr>
                    <a:spLocks noChangeShapeType="1"/>
                  </p:cNvSpPr>
                  <p:nvPr/>
                </p:nvSpPr>
                <p:spPr bwMode="auto">
                  <a:xfrm flipV="1">
                    <a:off x="4752"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86" name="Line 345"/>
                  <p:cNvSpPr>
                    <a:spLocks noChangeShapeType="1"/>
                  </p:cNvSpPr>
                  <p:nvPr/>
                </p:nvSpPr>
                <p:spPr bwMode="auto">
                  <a:xfrm flipV="1">
                    <a:off x="4848" y="1776"/>
                    <a:ext cx="0" cy="192"/>
                  </a:xfrm>
                  <a:prstGeom prst="line">
                    <a:avLst/>
                  </a:prstGeom>
                  <a:noFill/>
                  <a:ln w="3175">
                    <a:solidFill>
                      <a:srgbClr val="66FFFF"/>
                    </a:solidFill>
                    <a:prstDash val="lgDash"/>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grpSp>
            <p:sp>
              <p:nvSpPr>
                <p:cNvPr id="25655" name="Rectangle 346"/>
                <p:cNvSpPr>
                  <a:spLocks noChangeArrowheads="1"/>
                </p:cNvSpPr>
                <p:nvPr/>
              </p:nvSpPr>
              <p:spPr bwMode="auto">
                <a:xfrm>
                  <a:off x="1728" y="288"/>
                  <a:ext cx="3072" cy="19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Arial"/>
                    <a:ea typeface="Tahoma"/>
                    <a:cs typeface="Tahoma"/>
                  </a:endParaRPr>
                </a:p>
              </p:txBody>
            </p:sp>
          </p:grpSp>
          <p:sp>
            <p:nvSpPr>
              <p:cNvPr id="25651" name="Line 347"/>
              <p:cNvSpPr>
                <a:spLocks noChangeShapeType="1"/>
              </p:cNvSpPr>
              <p:nvPr/>
            </p:nvSpPr>
            <p:spPr bwMode="auto">
              <a:xfrm>
                <a:off x="2304" y="1728"/>
                <a:ext cx="0"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52" name="Line 348"/>
              <p:cNvSpPr>
                <a:spLocks noChangeShapeType="1"/>
              </p:cNvSpPr>
              <p:nvPr/>
            </p:nvSpPr>
            <p:spPr bwMode="auto">
              <a:xfrm>
                <a:off x="2784" y="1728"/>
                <a:ext cx="0"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sp>
            <p:nvSpPr>
              <p:cNvPr id="25653" name="Line 349"/>
              <p:cNvSpPr>
                <a:spLocks noChangeShapeType="1"/>
              </p:cNvSpPr>
              <p:nvPr/>
            </p:nvSpPr>
            <p:spPr bwMode="auto">
              <a:xfrm>
                <a:off x="3264" y="1728"/>
                <a:ext cx="0"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grpSp>
        <p:sp>
          <p:nvSpPr>
            <p:cNvPr id="25618" name="Text Box 350"/>
            <p:cNvSpPr txBox="1">
              <a:spLocks noChangeArrowheads="1"/>
            </p:cNvSpPr>
            <p:nvPr/>
          </p:nvSpPr>
          <p:spPr bwMode="auto">
            <a:xfrm>
              <a:off x="1684"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0</a:t>
              </a:r>
            </a:p>
          </p:txBody>
        </p:sp>
        <p:sp>
          <p:nvSpPr>
            <p:cNvPr id="25619" name="Text Box 351"/>
            <p:cNvSpPr txBox="1">
              <a:spLocks noChangeArrowheads="1"/>
            </p:cNvSpPr>
            <p:nvPr/>
          </p:nvSpPr>
          <p:spPr bwMode="auto">
            <a:xfrm>
              <a:off x="1776" y="3696"/>
              <a:ext cx="18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0</a:t>
              </a:r>
            </a:p>
          </p:txBody>
        </p:sp>
        <p:sp>
          <p:nvSpPr>
            <p:cNvPr id="25620" name="Text Box 352"/>
            <p:cNvSpPr txBox="1">
              <a:spLocks noChangeArrowheads="1"/>
            </p:cNvSpPr>
            <p:nvPr/>
          </p:nvSpPr>
          <p:spPr bwMode="auto">
            <a:xfrm>
              <a:off x="1875"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21" name="Text Box 353"/>
            <p:cNvSpPr txBox="1">
              <a:spLocks noChangeArrowheads="1"/>
            </p:cNvSpPr>
            <p:nvPr/>
          </p:nvSpPr>
          <p:spPr bwMode="auto">
            <a:xfrm>
              <a:off x="1968" y="3696"/>
              <a:ext cx="18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22" name="Text Box 354"/>
            <p:cNvSpPr txBox="1">
              <a:spLocks noChangeArrowheads="1"/>
            </p:cNvSpPr>
            <p:nvPr/>
          </p:nvSpPr>
          <p:spPr bwMode="auto">
            <a:xfrm>
              <a:off x="2064" y="3696"/>
              <a:ext cx="18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0</a:t>
              </a:r>
            </a:p>
          </p:txBody>
        </p:sp>
        <p:sp>
          <p:nvSpPr>
            <p:cNvPr id="25623" name="Text Box 355"/>
            <p:cNvSpPr txBox="1">
              <a:spLocks noChangeArrowheads="1"/>
            </p:cNvSpPr>
            <p:nvPr/>
          </p:nvSpPr>
          <p:spPr bwMode="auto">
            <a:xfrm>
              <a:off x="2160" y="3696"/>
              <a:ext cx="18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24" name="Text Box 356"/>
            <p:cNvSpPr txBox="1">
              <a:spLocks noChangeArrowheads="1"/>
            </p:cNvSpPr>
            <p:nvPr/>
          </p:nvSpPr>
          <p:spPr bwMode="auto">
            <a:xfrm>
              <a:off x="2256" y="3696"/>
              <a:ext cx="18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0</a:t>
              </a:r>
            </a:p>
          </p:txBody>
        </p:sp>
        <p:sp>
          <p:nvSpPr>
            <p:cNvPr id="25625" name="Text Box 357"/>
            <p:cNvSpPr txBox="1">
              <a:spLocks noChangeArrowheads="1"/>
            </p:cNvSpPr>
            <p:nvPr/>
          </p:nvSpPr>
          <p:spPr bwMode="auto">
            <a:xfrm>
              <a:off x="2355"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26" name="Text Box 358"/>
            <p:cNvSpPr txBox="1">
              <a:spLocks noChangeArrowheads="1"/>
            </p:cNvSpPr>
            <p:nvPr/>
          </p:nvSpPr>
          <p:spPr bwMode="auto">
            <a:xfrm>
              <a:off x="2448" y="3696"/>
              <a:ext cx="18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0</a:t>
              </a:r>
            </a:p>
          </p:txBody>
        </p:sp>
        <p:sp>
          <p:nvSpPr>
            <p:cNvPr id="25627" name="Text Box 359"/>
            <p:cNvSpPr txBox="1">
              <a:spLocks noChangeArrowheads="1"/>
            </p:cNvSpPr>
            <p:nvPr/>
          </p:nvSpPr>
          <p:spPr bwMode="auto">
            <a:xfrm>
              <a:off x="2547"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28" name="Text Box 360"/>
            <p:cNvSpPr txBox="1">
              <a:spLocks noChangeArrowheads="1"/>
            </p:cNvSpPr>
            <p:nvPr/>
          </p:nvSpPr>
          <p:spPr bwMode="auto">
            <a:xfrm>
              <a:off x="2643"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29" name="Text Box 361"/>
            <p:cNvSpPr txBox="1">
              <a:spLocks noChangeArrowheads="1"/>
            </p:cNvSpPr>
            <p:nvPr/>
          </p:nvSpPr>
          <p:spPr bwMode="auto">
            <a:xfrm>
              <a:off x="2736" y="3696"/>
              <a:ext cx="18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0</a:t>
              </a:r>
            </a:p>
          </p:txBody>
        </p:sp>
        <p:sp>
          <p:nvSpPr>
            <p:cNvPr id="25630" name="Text Box 362"/>
            <p:cNvSpPr txBox="1">
              <a:spLocks noChangeArrowheads="1"/>
            </p:cNvSpPr>
            <p:nvPr/>
          </p:nvSpPr>
          <p:spPr bwMode="auto">
            <a:xfrm>
              <a:off x="2835"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31" name="Text Box 363"/>
            <p:cNvSpPr txBox="1">
              <a:spLocks noChangeArrowheads="1"/>
            </p:cNvSpPr>
            <p:nvPr/>
          </p:nvSpPr>
          <p:spPr bwMode="auto">
            <a:xfrm>
              <a:off x="2928" y="3696"/>
              <a:ext cx="18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0</a:t>
              </a:r>
            </a:p>
          </p:txBody>
        </p:sp>
        <p:sp>
          <p:nvSpPr>
            <p:cNvPr id="25632" name="Text Box 364"/>
            <p:cNvSpPr txBox="1">
              <a:spLocks noChangeArrowheads="1"/>
            </p:cNvSpPr>
            <p:nvPr/>
          </p:nvSpPr>
          <p:spPr bwMode="auto">
            <a:xfrm>
              <a:off x="3024" y="3696"/>
              <a:ext cx="18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0</a:t>
              </a:r>
            </a:p>
          </p:txBody>
        </p:sp>
        <p:sp>
          <p:nvSpPr>
            <p:cNvPr id="25633" name="Text Box 365"/>
            <p:cNvSpPr txBox="1">
              <a:spLocks noChangeArrowheads="1"/>
            </p:cNvSpPr>
            <p:nvPr/>
          </p:nvSpPr>
          <p:spPr bwMode="auto">
            <a:xfrm>
              <a:off x="3123"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34" name="Text Box 366"/>
            <p:cNvSpPr txBox="1">
              <a:spLocks noChangeArrowheads="1"/>
            </p:cNvSpPr>
            <p:nvPr/>
          </p:nvSpPr>
          <p:spPr bwMode="auto">
            <a:xfrm>
              <a:off x="3219"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35" name="Text Box 367"/>
            <p:cNvSpPr txBox="1">
              <a:spLocks noChangeArrowheads="1"/>
            </p:cNvSpPr>
            <p:nvPr/>
          </p:nvSpPr>
          <p:spPr bwMode="auto">
            <a:xfrm>
              <a:off x="3315"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36" name="Text Box 368"/>
            <p:cNvSpPr txBox="1">
              <a:spLocks noChangeArrowheads="1"/>
            </p:cNvSpPr>
            <p:nvPr/>
          </p:nvSpPr>
          <p:spPr bwMode="auto">
            <a:xfrm>
              <a:off x="3411"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37" name="Text Box 369"/>
            <p:cNvSpPr txBox="1">
              <a:spLocks noChangeArrowheads="1"/>
            </p:cNvSpPr>
            <p:nvPr/>
          </p:nvSpPr>
          <p:spPr bwMode="auto">
            <a:xfrm>
              <a:off x="3507"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38" name="Text Box 370"/>
            <p:cNvSpPr txBox="1">
              <a:spLocks noChangeArrowheads="1"/>
            </p:cNvSpPr>
            <p:nvPr/>
          </p:nvSpPr>
          <p:spPr bwMode="auto">
            <a:xfrm>
              <a:off x="3603"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39" name="Text Box 371"/>
            <p:cNvSpPr txBox="1">
              <a:spLocks noChangeArrowheads="1"/>
            </p:cNvSpPr>
            <p:nvPr/>
          </p:nvSpPr>
          <p:spPr bwMode="auto">
            <a:xfrm>
              <a:off x="3699"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40" name="Text Box 372"/>
            <p:cNvSpPr txBox="1">
              <a:spLocks noChangeArrowheads="1"/>
            </p:cNvSpPr>
            <p:nvPr/>
          </p:nvSpPr>
          <p:spPr bwMode="auto">
            <a:xfrm>
              <a:off x="3795"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41" name="Text Box 373"/>
            <p:cNvSpPr txBox="1">
              <a:spLocks noChangeArrowheads="1"/>
            </p:cNvSpPr>
            <p:nvPr/>
          </p:nvSpPr>
          <p:spPr bwMode="auto">
            <a:xfrm>
              <a:off x="3891"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42" name="Text Box 374"/>
            <p:cNvSpPr txBox="1">
              <a:spLocks noChangeArrowheads="1"/>
            </p:cNvSpPr>
            <p:nvPr/>
          </p:nvSpPr>
          <p:spPr bwMode="auto">
            <a:xfrm>
              <a:off x="3987"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43" name="Text Box 375"/>
            <p:cNvSpPr txBox="1">
              <a:spLocks noChangeArrowheads="1"/>
            </p:cNvSpPr>
            <p:nvPr/>
          </p:nvSpPr>
          <p:spPr bwMode="auto">
            <a:xfrm>
              <a:off x="4083"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44" name="Text Box 376"/>
            <p:cNvSpPr txBox="1">
              <a:spLocks noChangeArrowheads="1"/>
            </p:cNvSpPr>
            <p:nvPr/>
          </p:nvSpPr>
          <p:spPr bwMode="auto">
            <a:xfrm>
              <a:off x="4179"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45" name="Text Box 377"/>
            <p:cNvSpPr txBox="1">
              <a:spLocks noChangeArrowheads="1"/>
            </p:cNvSpPr>
            <p:nvPr/>
          </p:nvSpPr>
          <p:spPr bwMode="auto">
            <a:xfrm>
              <a:off x="4275"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46" name="Text Box 378"/>
            <p:cNvSpPr txBox="1">
              <a:spLocks noChangeArrowheads="1"/>
            </p:cNvSpPr>
            <p:nvPr/>
          </p:nvSpPr>
          <p:spPr bwMode="auto">
            <a:xfrm>
              <a:off x="4371"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47" name="Text Box 379"/>
            <p:cNvSpPr txBox="1">
              <a:spLocks noChangeArrowheads="1"/>
            </p:cNvSpPr>
            <p:nvPr/>
          </p:nvSpPr>
          <p:spPr bwMode="auto">
            <a:xfrm>
              <a:off x="4467"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sp>
          <p:nvSpPr>
            <p:cNvPr id="25648" name="Text Box 380"/>
            <p:cNvSpPr txBox="1">
              <a:spLocks noChangeArrowheads="1"/>
            </p:cNvSpPr>
            <p:nvPr/>
          </p:nvSpPr>
          <p:spPr bwMode="auto">
            <a:xfrm>
              <a:off x="4560" y="3696"/>
              <a:ext cx="18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0</a:t>
              </a:r>
            </a:p>
          </p:txBody>
        </p:sp>
        <p:sp>
          <p:nvSpPr>
            <p:cNvPr id="25649" name="Text Box 381"/>
            <p:cNvSpPr txBox="1">
              <a:spLocks noChangeArrowheads="1"/>
            </p:cNvSpPr>
            <p:nvPr/>
          </p:nvSpPr>
          <p:spPr bwMode="auto">
            <a:xfrm>
              <a:off x="4659" y="3696"/>
              <a:ext cx="17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a:ea typeface="Tahoma"/>
                  <a:cs typeface="Tahoma"/>
                </a:rPr>
                <a:t>1</a:t>
              </a:r>
            </a:p>
          </p:txBody>
        </p:sp>
      </p:grpSp>
      <p:sp>
        <p:nvSpPr>
          <p:cNvPr id="25614" name="Text Box 403"/>
          <p:cNvSpPr txBox="1">
            <a:spLocks noChangeArrowheads="1"/>
          </p:cNvSpPr>
          <p:nvPr/>
        </p:nvSpPr>
        <p:spPr bwMode="auto">
          <a:xfrm>
            <a:off x="1068388" y="1857375"/>
            <a:ext cx="9541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dirty="0">
                <a:latin typeface="Arial"/>
                <a:ea typeface="Tahoma"/>
                <a:cs typeface="Tahoma"/>
              </a:rPr>
              <a:t>I-type:</a:t>
            </a:r>
          </a:p>
        </p:txBody>
      </p:sp>
      <p:sp>
        <p:nvSpPr>
          <p:cNvPr id="25615"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F8056C19-E655-EF40-869F-EE43D44871B7}" type="slidenum">
              <a:rPr lang="en-US" sz="1400">
                <a:latin typeface="Arial Narrow" charset="0"/>
                <a:ea typeface="Tahoma"/>
                <a:cs typeface="Tahoma"/>
              </a:rPr>
              <a:pPr/>
              <a:t>7</a:t>
            </a:fld>
            <a:endParaRPr lang="en-US" sz="1400" dirty="0">
              <a:latin typeface="Arial Narrow" charset="0"/>
              <a:ea typeface="Tahoma"/>
              <a:cs typeface="Tahoma"/>
            </a:endParaRPr>
          </a:p>
        </p:txBody>
      </p:sp>
      <p:sp>
        <p:nvSpPr>
          <p:cNvPr id="100" name="Text Box 90"/>
          <p:cNvSpPr txBox="1">
            <a:spLocks noChangeArrowheads="1"/>
          </p:cNvSpPr>
          <p:nvPr/>
        </p:nvSpPr>
        <p:spPr bwMode="auto">
          <a:xfrm>
            <a:off x="5105400" y="4409182"/>
            <a:ext cx="3862388" cy="1077218"/>
          </a:xfrm>
          <a:prstGeom prst="rect">
            <a:avLst/>
          </a:prstGeom>
          <a:solidFill>
            <a:srgbClr val="FFFF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95288" indent="-395288">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r>
              <a:rPr lang="en-US" sz="1600" b="0" dirty="0">
                <a:latin typeface="Arial"/>
                <a:ea typeface="Tahoma"/>
                <a:cs typeface="Tahoma"/>
              </a:rPr>
              <a:t>The </a:t>
            </a:r>
            <a:r>
              <a:rPr lang="en-US" sz="1600" b="0" dirty="0" err="1">
                <a:latin typeface="Arial"/>
                <a:ea typeface="Tahoma"/>
                <a:cs typeface="Tahoma"/>
              </a:rPr>
              <a:t>imm</a:t>
            </a:r>
            <a:r>
              <a:rPr lang="en-US" sz="1600" b="0" dirty="0">
                <a:latin typeface="Arial"/>
                <a:ea typeface="Tahoma"/>
                <a:cs typeface="Tahoma"/>
              </a:rPr>
              <a:t> is 0-padded into a 32-bit unsigned (+</a:t>
            </a:r>
            <a:r>
              <a:rPr lang="en-US" sz="1600" b="0" dirty="0" err="1">
                <a:latin typeface="Arial"/>
                <a:ea typeface="Tahoma"/>
                <a:cs typeface="Tahoma"/>
              </a:rPr>
              <a:t>ve</a:t>
            </a:r>
            <a:r>
              <a:rPr lang="en-US" sz="1600" b="0" dirty="0">
                <a:latin typeface="Arial"/>
                <a:ea typeface="Tahoma"/>
                <a:cs typeface="Tahoma"/>
              </a:rPr>
              <a:t>) number:</a:t>
            </a:r>
          </a:p>
          <a:p>
            <a:endParaRPr lang="en-US" sz="1600" b="0" dirty="0">
              <a:latin typeface="Arial"/>
              <a:ea typeface="Tahoma"/>
              <a:cs typeface="Tahoma"/>
            </a:endParaRPr>
          </a:p>
          <a:p>
            <a:r>
              <a:rPr lang="en-US" sz="1600" b="0" dirty="0">
                <a:solidFill>
                  <a:srgbClr val="0000FF"/>
                </a:solidFill>
                <a:latin typeface="Arial"/>
                <a:ea typeface="Tahoma"/>
                <a:cs typeface="Tahoma"/>
              </a:rPr>
              <a:t>0000000000000000</a:t>
            </a:r>
            <a:r>
              <a:rPr lang="en-US" sz="1600" b="0" dirty="0">
                <a:latin typeface="Arial"/>
                <a:ea typeface="Tahoma"/>
                <a:cs typeface="Tahoma"/>
              </a:rPr>
              <a:t>1111111111111101</a:t>
            </a:r>
          </a:p>
        </p:txBody>
      </p:sp>
    </p:spTree>
    <p:extLst>
      <p:ext uri="{BB962C8B-B14F-4D97-AF65-F5344CB8AC3E}">
        <p14:creationId xmlns:p14="http://schemas.microsoft.com/office/powerpoint/2010/main" val="82406842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ChangeArrowheads="1"/>
          </p:cNvSpPr>
          <p:nvPr/>
        </p:nvSpPr>
        <p:spPr bwMode="auto">
          <a:xfrm>
            <a:off x="225425" y="312738"/>
            <a:ext cx="4259263"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dirty="0">
              <a:latin typeface="Arial"/>
              <a:ea typeface="Tahoma"/>
              <a:cs typeface="Tahoma"/>
            </a:endParaRPr>
          </a:p>
        </p:txBody>
      </p:sp>
      <p:sp>
        <p:nvSpPr>
          <p:cNvPr id="23570" name="Rectangle 31"/>
          <p:cNvSpPr>
            <a:spLocks noGrp="1" noChangeArrowheads="1"/>
          </p:cNvSpPr>
          <p:nvPr>
            <p:ph type="title"/>
          </p:nvPr>
        </p:nvSpPr>
        <p:spPr/>
        <p:txBody>
          <a:bodyPr/>
          <a:lstStyle/>
          <a:p>
            <a:pPr>
              <a:defRPr/>
            </a:pPr>
            <a:r>
              <a:rPr lang="en-US" dirty="0">
                <a:latin typeface="Tahoma" charset="0"/>
              </a:rPr>
              <a:t>How About Larger Constants 1 of 4 ?</a:t>
            </a:r>
          </a:p>
        </p:txBody>
      </p:sp>
      <p:sp>
        <p:nvSpPr>
          <p:cNvPr id="637955"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rPr>
              <a:t>Problem:  How do we work with bigger constants?</a:t>
            </a:r>
          </a:p>
          <a:p>
            <a:pPr lvl="1">
              <a:defRPr/>
            </a:pPr>
            <a:r>
              <a:rPr lang="en-US" dirty="0">
                <a:effectLst>
                  <a:outerShdw blurRad="38100" dist="38100" dir="2700000" algn="tl">
                    <a:srgbClr val="DDDDDD"/>
                  </a:outerShdw>
                </a:effectLst>
                <a:latin typeface="Tahoma" charset="0"/>
                <a:cs typeface="Tahoma"/>
              </a:rPr>
              <a:t>Example:  Put the 32-bit value 0x5678ABCD in $5</a:t>
            </a:r>
          </a:p>
          <a:p>
            <a:pPr lvl="1">
              <a:defRPr/>
            </a:pPr>
            <a:r>
              <a:rPr lang="en-US" dirty="0">
                <a:effectLst>
                  <a:outerShdw blurRad="38100" dist="38100" dir="2700000" algn="tl">
                    <a:srgbClr val="DDDDDD"/>
                  </a:outerShdw>
                </a:effectLst>
                <a:latin typeface="Tahoma" charset="0"/>
                <a:cs typeface="Tahoma"/>
              </a:rPr>
              <a:t>CLASS:  How will you do it?</a:t>
            </a:r>
          </a:p>
          <a:p>
            <a:pPr>
              <a:defRPr/>
            </a:pPr>
            <a:r>
              <a:rPr lang="en-US" dirty="0">
                <a:effectLst>
                  <a:outerShdw blurRad="38100" dist="38100" dir="2700000" algn="tl">
                    <a:srgbClr val="DDDDDD"/>
                  </a:outerShdw>
                </a:effectLst>
                <a:latin typeface="Tahoma" charset="0"/>
              </a:rPr>
              <a:t>One Solution:</a:t>
            </a:r>
          </a:p>
          <a:p>
            <a:pPr lvl="1">
              <a:defRPr/>
            </a:pPr>
            <a:r>
              <a:rPr lang="en-US" dirty="0">
                <a:effectLst>
                  <a:outerShdw blurRad="38100" dist="38100" dir="2700000" algn="tl">
                    <a:srgbClr val="DDDDDD"/>
                  </a:outerShdw>
                </a:effectLst>
                <a:latin typeface="Tahoma" charset="0"/>
                <a:cs typeface="Tahoma"/>
              </a:rPr>
              <a:t>put the upper half (0x5678) into $5</a:t>
            </a:r>
          </a:p>
          <a:p>
            <a:pPr lvl="1">
              <a:defRPr/>
            </a:pPr>
            <a:r>
              <a:rPr lang="en-US" dirty="0">
                <a:effectLst>
                  <a:outerShdw blurRad="38100" dist="38100" dir="2700000" algn="tl">
                    <a:srgbClr val="DDDDDD"/>
                  </a:outerShdw>
                </a:effectLst>
                <a:latin typeface="Tahoma" charset="0"/>
                <a:cs typeface="Tahoma"/>
              </a:rPr>
              <a:t>then shift it left by 16 positions (0x5678 0000)</a:t>
            </a:r>
          </a:p>
          <a:p>
            <a:pPr lvl="1">
              <a:defRPr/>
            </a:pPr>
            <a:r>
              <a:rPr lang="en-US" dirty="0">
                <a:effectLst>
                  <a:outerShdw blurRad="38100" dist="38100" dir="2700000" algn="tl">
                    <a:srgbClr val="DDDDDD"/>
                  </a:outerShdw>
                </a:effectLst>
                <a:latin typeface="Tahoma" charset="0"/>
                <a:cs typeface="Tahoma"/>
              </a:rPr>
              <a:t>now “add” the lower half to it (0x5678 0000 + 0xABCD)</a:t>
            </a:r>
          </a:p>
          <a:p>
            <a:pPr marL="457200" lvl="1" indent="0">
              <a:buFont typeface="Wingdings" charset="0"/>
              <a:buNone/>
              <a:defRPr/>
            </a:pPr>
            <a:r>
              <a:rPr lang="en-US" sz="2400" b="1" dirty="0">
                <a:solidFill>
                  <a:srgbClr val="0000FF"/>
                </a:solidFill>
                <a:latin typeface="Courier New" charset="0"/>
              </a:rPr>
              <a:t>		</a:t>
            </a:r>
            <a:r>
              <a:rPr lang="en-US" sz="2000" b="1" dirty="0" err="1">
                <a:solidFill>
                  <a:srgbClr val="0000FF"/>
                </a:solidFill>
                <a:latin typeface="Courier New" charset="0"/>
              </a:rPr>
              <a:t>addi</a:t>
            </a:r>
            <a:r>
              <a:rPr lang="en-US" sz="2000" b="1" dirty="0">
                <a:solidFill>
                  <a:srgbClr val="0000FF"/>
                </a:solidFill>
                <a:latin typeface="Courier New" charset="0"/>
              </a:rPr>
              <a:t> $5, $0, 0x5678</a:t>
            </a:r>
          </a:p>
          <a:p>
            <a:pPr marL="457200" lvl="1" indent="0">
              <a:buFont typeface="Wingdings" charset="0"/>
              <a:buNone/>
              <a:defRPr/>
            </a:pPr>
            <a:r>
              <a:rPr lang="en-US" sz="2000" b="1" dirty="0">
                <a:solidFill>
                  <a:srgbClr val="0000FF"/>
                </a:solidFill>
                <a:latin typeface="Courier New" charset="0"/>
              </a:rPr>
              <a:t>		</a:t>
            </a:r>
            <a:r>
              <a:rPr lang="en-US" sz="2000" b="1" dirty="0" err="1">
                <a:solidFill>
                  <a:srgbClr val="0000FF"/>
                </a:solidFill>
                <a:latin typeface="Courier New" charset="0"/>
              </a:rPr>
              <a:t>sll</a:t>
            </a:r>
            <a:r>
              <a:rPr lang="en-US" sz="2000" b="1" dirty="0">
                <a:solidFill>
                  <a:srgbClr val="0000FF"/>
                </a:solidFill>
                <a:latin typeface="Courier New" charset="0"/>
              </a:rPr>
              <a:t>  $5, $5, 16</a:t>
            </a:r>
          </a:p>
          <a:p>
            <a:pPr marL="457200" lvl="1" indent="0">
              <a:buFont typeface="Wingdings" charset="0"/>
              <a:buNone/>
              <a:defRPr/>
            </a:pPr>
            <a:r>
              <a:rPr lang="en-US" sz="2000" b="1" dirty="0">
                <a:solidFill>
                  <a:srgbClr val="0000FF"/>
                </a:solidFill>
                <a:latin typeface="Courier New" charset="0"/>
              </a:rPr>
              <a:t>		</a:t>
            </a:r>
            <a:r>
              <a:rPr lang="en-US" sz="2000" b="1" dirty="0" err="1">
                <a:solidFill>
                  <a:srgbClr val="0000FF"/>
                </a:solidFill>
                <a:latin typeface="Courier New" charset="0"/>
              </a:rPr>
              <a:t>addi</a:t>
            </a:r>
            <a:r>
              <a:rPr lang="en-US" sz="2000" b="1" dirty="0">
                <a:solidFill>
                  <a:srgbClr val="0000FF"/>
                </a:solidFill>
                <a:latin typeface="Courier New" charset="0"/>
              </a:rPr>
              <a:t> $5, $5, 0xABCD</a:t>
            </a:r>
            <a:endParaRPr lang="en-US" sz="2000" b="1" dirty="0">
              <a:solidFill>
                <a:srgbClr val="0000FF"/>
              </a:solidFill>
            </a:endParaRPr>
          </a:p>
          <a:p>
            <a:pPr>
              <a:defRPr/>
            </a:pPr>
            <a:r>
              <a:rPr lang="en-US" dirty="0">
                <a:effectLst>
                  <a:outerShdw blurRad="38100" dist="38100" dir="2700000" algn="tl">
                    <a:srgbClr val="DDDDDD"/>
                  </a:outerShdw>
                </a:effectLst>
                <a:latin typeface="Tahoma" charset="0"/>
              </a:rPr>
              <a:t>One minor problem with this:</a:t>
            </a:r>
          </a:p>
          <a:p>
            <a:pPr lvl="1">
              <a:defRPr/>
            </a:pPr>
            <a:r>
              <a:rPr lang="en-US" dirty="0">
                <a:effectLst>
                  <a:outerShdw blurRad="38100" dist="38100" dir="2700000" algn="tl">
                    <a:srgbClr val="DDDDDD"/>
                  </a:outerShdw>
                </a:effectLst>
                <a:latin typeface="Tahoma" charset="0"/>
                <a:cs typeface="Tahoma"/>
              </a:rPr>
              <a:t>2</a:t>
            </a:r>
            <a:r>
              <a:rPr lang="en-US" baseline="30000" dirty="0">
                <a:effectLst>
                  <a:outerShdw blurRad="38100" dist="38100" dir="2700000" algn="tl">
                    <a:srgbClr val="DDDDDD"/>
                  </a:outerShdw>
                </a:effectLst>
                <a:latin typeface="Tahoma" charset="0"/>
                <a:cs typeface="Tahoma"/>
              </a:rPr>
              <a:t>nd</a:t>
            </a:r>
            <a:r>
              <a:rPr lang="en-US" dirty="0">
                <a:effectLst>
                  <a:outerShdw blurRad="38100" dist="38100" dir="2700000" algn="tl">
                    <a:srgbClr val="DDDDDD"/>
                  </a:outerShdw>
                </a:effectLst>
                <a:latin typeface="Tahoma" charset="0"/>
                <a:cs typeface="Tahoma"/>
              </a:rPr>
              <a:t> </a:t>
            </a:r>
            <a:r>
              <a:rPr lang="en-US" b="1" dirty="0" err="1">
                <a:effectLst>
                  <a:outerShdw blurRad="38100" dist="38100" dir="2700000" algn="tl">
                    <a:srgbClr val="DDDDDD"/>
                  </a:outerShdw>
                </a:effectLst>
                <a:latin typeface="Courier New"/>
                <a:cs typeface="Courier New"/>
              </a:rPr>
              <a:t>addi</a:t>
            </a:r>
            <a:r>
              <a:rPr lang="en-US" dirty="0">
                <a:effectLst>
                  <a:outerShdw blurRad="38100" dist="38100" dir="2700000" algn="tl">
                    <a:srgbClr val="DDDDDD"/>
                  </a:outerShdw>
                </a:effectLst>
                <a:latin typeface="Tahoma" charset="0"/>
                <a:cs typeface="Tahoma"/>
              </a:rPr>
              <a:t> can mess up by treating the constants are signed</a:t>
            </a:r>
          </a:p>
          <a:p>
            <a:pPr lvl="1">
              <a:defRPr/>
            </a:pPr>
            <a:r>
              <a:rPr lang="en-US" dirty="0">
                <a:effectLst>
                  <a:outerShdw blurRad="38100" dist="38100" dir="2700000" algn="tl">
                    <a:srgbClr val="DDDDDD"/>
                  </a:outerShdw>
                </a:effectLst>
                <a:latin typeface="Tahoma" charset="0"/>
                <a:cs typeface="Tahoma"/>
              </a:rPr>
              <a:t>see next slide</a:t>
            </a:r>
          </a:p>
        </p:txBody>
      </p:sp>
      <p:sp>
        <p:nvSpPr>
          <p:cNvPr id="27652"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D65B2C0A-6531-A74F-A90C-3885FBED68D2}" type="slidenum">
              <a:rPr lang="en-US" sz="1400">
                <a:latin typeface="Arial Narrow" charset="0"/>
                <a:ea typeface="Tahoma"/>
                <a:cs typeface="Tahoma"/>
              </a:rPr>
              <a:pPr/>
              <a:t>8</a:t>
            </a:fld>
            <a:endParaRPr lang="en-US" sz="1400" dirty="0">
              <a:latin typeface="Arial Narrow" charset="0"/>
              <a:ea typeface="Tahoma"/>
              <a:cs typeface="Tahoma"/>
            </a:endParaRPr>
          </a:p>
        </p:txBody>
      </p:sp>
    </p:spTree>
    <p:extLst>
      <p:ext uri="{BB962C8B-B14F-4D97-AF65-F5344CB8AC3E}">
        <p14:creationId xmlns:p14="http://schemas.microsoft.com/office/powerpoint/2010/main" val="272294669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7955">
                                            <p:txEl>
                                              <p:pRg st="0" end="0"/>
                                            </p:txEl>
                                          </p:spTgt>
                                        </p:tgtEl>
                                        <p:attrNameLst>
                                          <p:attrName>style.visibility</p:attrName>
                                        </p:attrNameLst>
                                      </p:cBhvr>
                                      <p:to>
                                        <p:strVal val="visible"/>
                                      </p:to>
                                    </p:set>
                                    <p:animEffect transition="in" filter="dissolve">
                                      <p:cBhvr>
                                        <p:cTn id="7" dur="500"/>
                                        <p:tgtEl>
                                          <p:spTgt spid="63795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37955">
                                            <p:txEl>
                                              <p:pRg st="1" end="1"/>
                                            </p:txEl>
                                          </p:spTgt>
                                        </p:tgtEl>
                                        <p:attrNameLst>
                                          <p:attrName>style.visibility</p:attrName>
                                        </p:attrNameLst>
                                      </p:cBhvr>
                                      <p:to>
                                        <p:strVal val="visible"/>
                                      </p:to>
                                    </p:set>
                                    <p:animEffect transition="in" filter="dissolve">
                                      <p:cBhvr>
                                        <p:cTn id="10" dur="500"/>
                                        <p:tgtEl>
                                          <p:spTgt spid="63795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37955">
                                            <p:txEl>
                                              <p:pRg st="2" end="2"/>
                                            </p:txEl>
                                          </p:spTgt>
                                        </p:tgtEl>
                                        <p:attrNameLst>
                                          <p:attrName>style.visibility</p:attrName>
                                        </p:attrNameLst>
                                      </p:cBhvr>
                                      <p:to>
                                        <p:strVal val="visible"/>
                                      </p:to>
                                    </p:set>
                                    <p:animEffect transition="in" filter="dissolve">
                                      <p:cBhvr>
                                        <p:cTn id="13" dur="500"/>
                                        <p:tgtEl>
                                          <p:spTgt spid="63795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37955">
                                            <p:txEl>
                                              <p:pRg st="3" end="3"/>
                                            </p:txEl>
                                          </p:spTgt>
                                        </p:tgtEl>
                                        <p:attrNameLst>
                                          <p:attrName>style.visibility</p:attrName>
                                        </p:attrNameLst>
                                      </p:cBhvr>
                                      <p:to>
                                        <p:strVal val="visible"/>
                                      </p:to>
                                    </p:set>
                                    <p:animEffect transition="in" filter="dissolve">
                                      <p:cBhvr>
                                        <p:cTn id="18" dur="500"/>
                                        <p:tgtEl>
                                          <p:spTgt spid="637955">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37955">
                                            <p:txEl>
                                              <p:pRg st="4" end="4"/>
                                            </p:txEl>
                                          </p:spTgt>
                                        </p:tgtEl>
                                        <p:attrNameLst>
                                          <p:attrName>style.visibility</p:attrName>
                                        </p:attrNameLst>
                                      </p:cBhvr>
                                      <p:to>
                                        <p:strVal val="visible"/>
                                      </p:to>
                                    </p:set>
                                    <p:animEffect transition="in" filter="dissolve">
                                      <p:cBhvr>
                                        <p:cTn id="21" dur="500"/>
                                        <p:tgtEl>
                                          <p:spTgt spid="63795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37955">
                                            <p:txEl>
                                              <p:pRg st="5" end="5"/>
                                            </p:txEl>
                                          </p:spTgt>
                                        </p:tgtEl>
                                        <p:attrNameLst>
                                          <p:attrName>style.visibility</p:attrName>
                                        </p:attrNameLst>
                                      </p:cBhvr>
                                      <p:to>
                                        <p:strVal val="visible"/>
                                      </p:to>
                                    </p:set>
                                    <p:animEffect transition="in" filter="dissolve">
                                      <p:cBhvr>
                                        <p:cTn id="24" dur="500"/>
                                        <p:tgtEl>
                                          <p:spTgt spid="637955">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637955">
                                            <p:txEl>
                                              <p:pRg st="6" end="6"/>
                                            </p:txEl>
                                          </p:spTgt>
                                        </p:tgtEl>
                                        <p:attrNameLst>
                                          <p:attrName>style.visibility</p:attrName>
                                        </p:attrNameLst>
                                      </p:cBhvr>
                                      <p:to>
                                        <p:strVal val="visible"/>
                                      </p:to>
                                    </p:set>
                                    <p:animEffect transition="in" filter="dissolve">
                                      <p:cBhvr>
                                        <p:cTn id="27" dur="500"/>
                                        <p:tgtEl>
                                          <p:spTgt spid="637955">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37955">
                                            <p:txEl>
                                              <p:pRg st="7" end="7"/>
                                            </p:txEl>
                                          </p:spTgt>
                                        </p:tgtEl>
                                        <p:attrNameLst>
                                          <p:attrName>style.visibility</p:attrName>
                                        </p:attrNameLst>
                                      </p:cBhvr>
                                      <p:to>
                                        <p:strVal val="visible"/>
                                      </p:to>
                                    </p:set>
                                    <p:animEffect transition="in" filter="dissolve">
                                      <p:cBhvr>
                                        <p:cTn id="30" dur="500"/>
                                        <p:tgtEl>
                                          <p:spTgt spid="637955">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37955">
                                            <p:txEl>
                                              <p:pRg st="8" end="8"/>
                                            </p:txEl>
                                          </p:spTgt>
                                        </p:tgtEl>
                                        <p:attrNameLst>
                                          <p:attrName>style.visibility</p:attrName>
                                        </p:attrNameLst>
                                      </p:cBhvr>
                                      <p:to>
                                        <p:strVal val="visible"/>
                                      </p:to>
                                    </p:set>
                                    <p:animEffect transition="in" filter="dissolve">
                                      <p:cBhvr>
                                        <p:cTn id="33" dur="500"/>
                                        <p:tgtEl>
                                          <p:spTgt spid="637955">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637955">
                                            <p:txEl>
                                              <p:pRg st="9" end="9"/>
                                            </p:txEl>
                                          </p:spTgt>
                                        </p:tgtEl>
                                        <p:attrNameLst>
                                          <p:attrName>style.visibility</p:attrName>
                                        </p:attrNameLst>
                                      </p:cBhvr>
                                      <p:to>
                                        <p:strVal val="visible"/>
                                      </p:to>
                                    </p:set>
                                    <p:animEffect transition="in" filter="dissolve">
                                      <p:cBhvr>
                                        <p:cTn id="36" dur="500"/>
                                        <p:tgtEl>
                                          <p:spTgt spid="637955">
                                            <p:txEl>
                                              <p:pRg st="9" end="9"/>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637955">
                                            <p:txEl>
                                              <p:pRg st="10" end="10"/>
                                            </p:txEl>
                                          </p:spTgt>
                                        </p:tgtEl>
                                        <p:attrNameLst>
                                          <p:attrName>style.visibility</p:attrName>
                                        </p:attrNameLst>
                                      </p:cBhvr>
                                      <p:to>
                                        <p:strVal val="visible"/>
                                      </p:to>
                                    </p:set>
                                    <p:animEffect transition="in" filter="dissolve">
                                      <p:cBhvr>
                                        <p:cTn id="41" dur="500"/>
                                        <p:tgtEl>
                                          <p:spTgt spid="637955">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637955">
                                            <p:txEl>
                                              <p:pRg st="11" end="11"/>
                                            </p:txEl>
                                          </p:spTgt>
                                        </p:tgtEl>
                                        <p:attrNameLst>
                                          <p:attrName>style.visibility</p:attrName>
                                        </p:attrNameLst>
                                      </p:cBhvr>
                                      <p:to>
                                        <p:strVal val="visible"/>
                                      </p:to>
                                    </p:set>
                                    <p:animEffect transition="in" filter="dissolve">
                                      <p:cBhvr>
                                        <p:cTn id="44" dur="500"/>
                                        <p:tgtEl>
                                          <p:spTgt spid="637955">
                                            <p:txEl>
                                              <p:pRg st="11" end="11"/>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637955">
                                            <p:txEl>
                                              <p:pRg st="12" end="12"/>
                                            </p:txEl>
                                          </p:spTgt>
                                        </p:tgtEl>
                                        <p:attrNameLst>
                                          <p:attrName>style.visibility</p:attrName>
                                        </p:attrNameLst>
                                      </p:cBhvr>
                                      <p:to>
                                        <p:strVal val="visible"/>
                                      </p:to>
                                    </p:set>
                                    <p:animEffect transition="in" filter="dissolve">
                                      <p:cBhvr>
                                        <p:cTn id="47" dur="500"/>
                                        <p:tgtEl>
                                          <p:spTgt spid="63795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ChangeArrowheads="1"/>
          </p:cNvSpPr>
          <p:nvPr/>
        </p:nvSpPr>
        <p:spPr bwMode="auto">
          <a:xfrm>
            <a:off x="225425" y="312738"/>
            <a:ext cx="4259263"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dirty="0">
              <a:latin typeface="Arial"/>
              <a:ea typeface="Tahoma"/>
              <a:cs typeface="Tahoma"/>
            </a:endParaRPr>
          </a:p>
        </p:txBody>
      </p:sp>
      <p:sp>
        <p:nvSpPr>
          <p:cNvPr id="23570" name="Rectangle 31"/>
          <p:cNvSpPr>
            <a:spLocks noGrp="1" noChangeArrowheads="1"/>
          </p:cNvSpPr>
          <p:nvPr>
            <p:ph type="title"/>
          </p:nvPr>
        </p:nvSpPr>
        <p:spPr/>
        <p:txBody>
          <a:bodyPr/>
          <a:lstStyle/>
          <a:p>
            <a:pPr>
              <a:defRPr/>
            </a:pPr>
            <a:r>
              <a:rPr lang="en-US" dirty="0">
                <a:latin typeface="Tahoma" charset="0"/>
              </a:rPr>
              <a:t>How About Larger Constants 2 of 4?</a:t>
            </a:r>
          </a:p>
        </p:txBody>
      </p:sp>
      <p:sp>
        <p:nvSpPr>
          <p:cNvPr id="637955" name="Rectangle 3"/>
          <p:cNvSpPr>
            <a:spLocks noGrp="1" noChangeArrowheads="1"/>
          </p:cNvSpPr>
          <p:nvPr>
            <p:ph type="body" idx="1"/>
          </p:nvPr>
        </p:nvSpPr>
        <p:spPr/>
        <p:txBody>
          <a:bodyPr/>
          <a:lstStyle/>
          <a:p>
            <a:pPr>
              <a:defRPr/>
            </a:pPr>
            <a:r>
              <a:rPr lang="en-US" dirty="0">
                <a:effectLst>
                  <a:outerShdw blurRad="38100" dist="38100" dir="2700000" algn="tl">
                    <a:srgbClr val="DDDDDD"/>
                  </a:outerShdw>
                </a:effectLst>
                <a:latin typeface="Tahoma" charset="0"/>
              </a:rPr>
              <a:t>So, what’s wrong with this?</a:t>
            </a:r>
          </a:p>
          <a:p>
            <a:pPr marL="457200" lvl="1" indent="0">
              <a:buFont typeface="Wingdings" charset="0"/>
              <a:buNone/>
              <a:defRPr/>
            </a:pPr>
            <a:r>
              <a:rPr lang="en-US" sz="2400" b="1" dirty="0">
                <a:solidFill>
                  <a:srgbClr val="0000FF"/>
                </a:solidFill>
                <a:latin typeface="Courier New" charset="0"/>
              </a:rPr>
              <a:t>		</a:t>
            </a:r>
            <a:r>
              <a:rPr lang="en-US" sz="2000" b="1" dirty="0" err="1">
                <a:solidFill>
                  <a:srgbClr val="0000FF"/>
                </a:solidFill>
                <a:latin typeface="Courier New" charset="0"/>
              </a:rPr>
              <a:t>addi</a:t>
            </a:r>
            <a:r>
              <a:rPr lang="en-US" sz="2000" b="1" dirty="0">
                <a:solidFill>
                  <a:srgbClr val="0000FF"/>
                </a:solidFill>
                <a:latin typeface="Courier New" charset="0"/>
              </a:rPr>
              <a:t> $5, $0, 0x5678</a:t>
            </a:r>
          </a:p>
          <a:p>
            <a:pPr marL="457200" lvl="1" indent="0">
              <a:buFont typeface="Wingdings" charset="0"/>
              <a:buNone/>
              <a:defRPr/>
            </a:pPr>
            <a:r>
              <a:rPr lang="en-US" sz="2000" b="1" dirty="0">
                <a:solidFill>
                  <a:srgbClr val="0000FF"/>
                </a:solidFill>
                <a:latin typeface="Courier New" charset="0"/>
              </a:rPr>
              <a:t>		</a:t>
            </a:r>
            <a:r>
              <a:rPr lang="en-US" sz="2000" b="1" dirty="0" err="1">
                <a:solidFill>
                  <a:srgbClr val="0000FF"/>
                </a:solidFill>
                <a:latin typeface="Courier New" charset="0"/>
              </a:rPr>
              <a:t>sll</a:t>
            </a:r>
            <a:r>
              <a:rPr lang="en-US" sz="2000" b="1" dirty="0">
                <a:solidFill>
                  <a:srgbClr val="0000FF"/>
                </a:solidFill>
                <a:latin typeface="Courier New" charset="0"/>
              </a:rPr>
              <a:t>  $5, $5, 16</a:t>
            </a:r>
          </a:p>
          <a:p>
            <a:pPr marL="457200" lvl="1" indent="0">
              <a:buFont typeface="Wingdings" charset="0"/>
              <a:buNone/>
              <a:defRPr/>
            </a:pPr>
            <a:r>
              <a:rPr lang="en-US" sz="2000" b="1" dirty="0">
                <a:solidFill>
                  <a:srgbClr val="0000FF"/>
                </a:solidFill>
                <a:latin typeface="Courier New" charset="0"/>
              </a:rPr>
              <a:t>		</a:t>
            </a:r>
            <a:r>
              <a:rPr lang="en-US" sz="2000" b="1" dirty="0" err="1">
                <a:solidFill>
                  <a:srgbClr val="0000FF"/>
                </a:solidFill>
                <a:latin typeface="Courier New" charset="0"/>
              </a:rPr>
              <a:t>addi</a:t>
            </a:r>
            <a:r>
              <a:rPr lang="en-US" sz="2000" b="1" dirty="0">
                <a:solidFill>
                  <a:srgbClr val="0000FF"/>
                </a:solidFill>
                <a:latin typeface="Courier New" charset="0"/>
              </a:rPr>
              <a:t> $5, $5, 0xABCD</a:t>
            </a:r>
            <a:endParaRPr lang="en-US" sz="2000" b="1" dirty="0">
              <a:solidFill>
                <a:srgbClr val="0000FF"/>
              </a:solidFill>
            </a:endParaRPr>
          </a:p>
          <a:p>
            <a:pPr>
              <a:defRPr/>
            </a:pPr>
            <a:endParaRPr lang="en-US" dirty="0">
              <a:effectLst>
                <a:outerShdw blurRad="38100" dist="38100" dir="2700000" algn="tl">
                  <a:srgbClr val="DDDDDD"/>
                </a:outerShdw>
              </a:effectLst>
              <a:latin typeface="Tahoma" charset="0"/>
            </a:endParaRPr>
          </a:p>
          <a:p>
            <a:pPr>
              <a:defRPr/>
            </a:pPr>
            <a:endParaRPr lang="en-US" dirty="0">
              <a:effectLst>
                <a:outerShdw blurRad="38100" dist="38100" dir="2700000" algn="tl">
                  <a:srgbClr val="DDDDDD"/>
                </a:outerShdw>
              </a:effectLst>
              <a:latin typeface="Tahoma" charset="0"/>
            </a:endParaRPr>
          </a:p>
          <a:p>
            <a:pPr>
              <a:defRPr/>
            </a:pPr>
            <a:endParaRPr lang="en-US" dirty="0">
              <a:effectLst>
                <a:outerShdw blurRad="38100" dist="38100" dir="2700000" algn="tl">
                  <a:srgbClr val="DDDDDD"/>
                </a:outerShdw>
              </a:effectLst>
              <a:latin typeface="Tahoma" charset="0"/>
            </a:endParaRPr>
          </a:p>
          <a:p>
            <a:pPr>
              <a:defRPr/>
            </a:pPr>
            <a:endParaRPr lang="en-US" dirty="0">
              <a:effectLst>
                <a:outerShdw blurRad="38100" dist="38100" dir="2700000" algn="tl">
                  <a:srgbClr val="DDDDDD"/>
                </a:outerShdw>
              </a:effectLst>
              <a:latin typeface="Tahoma" charset="0"/>
            </a:endParaRPr>
          </a:p>
          <a:p>
            <a:pPr>
              <a:defRPr/>
            </a:pPr>
            <a:endParaRPr lang="en-US" dirty="0">
              <a:effectLst>
                <a:outerShdw blurRad="38100" dist="38100" dir="2700000" algn="tl">
                  <a:srgbClr val="DDDDDD"/>
                </a:outerShdw>
              </a:effectLst>
              <a:latin typeface="Tahoma" charset="0"/>
            </a:endParaRPr>
          </a:p>
          <a:p>
            <a:pPr>
              <a:defRPr/>
            </a:pPr>
            <a:endParaRPr lang="en-US" dirty="0">
              <a:effectLst>
                <a:outerShdw blurRad="38100" dist="38100" dir="2700000" algn="tl">
                  <a:srgbClr val="DDDDDD"/>
                </a:outerShdw>
              </a:effectLst>
              <a:latin typeface="Tahoma" charset="0"/>
            </a:endParaRPr>
          </a:p>
          <a:p>
            <a:pPr>
              <a:defRPr/>
            </a:pPr>
            <a:r>
              <a:rPr lang="en-US" dirty="0">
                <a:effectLst>
                  <a:outerShdw blurRad="38100" dist="38100" dir="2700000" algn="tl">
                    <a:srgbClr val="DDDDDD"/>
                  </a:outerShdw>
                </a:effectLst>
                <a:latin typeface="Tahoma" charset="0"/>
              </a:rPr>
              <a:t>To avoid this problem:</a:t>
            </a:r>
          </a:p>
          <a:p>
            <a:pPr lvl="1">
              <a:defRPr/>
            </a:pPr>
            <a:r>
              <a:rPr lang="en-US" dirty="0">
                <a:effectLst>
                  <a:outerShdw blurRad="38100" dist="38100" dir="2700000" algn="tl">
                    <a:srgbClr val="DDDDDD"/>
                  </a:outerShdw>
                </a:effectLst>
                <a:latin typeface="Tahoma" charset="0"/>
                <a:cs typeface="Tahoma"/>
              </a:rPr>
              <a:t>use </a:t>
            </a:r>
            <a:r>
              <a:rPr lang="en-US" b="1" u="sng" dirty="0" err="1">
                <a:effectLst>
                  <a:outerShdw blurRad="38100" dist="38100" dir="2700000" algn="tl">
                    <a:srgbClr val="DDDDDD"/>
                  </a:outerShdw>
                </a:effectLst>
                <a:latin typeface="Courier New"/>
                <a:cs typeface="Courier New"/>
              </a:rPr>
              <a:t>ori</a:t>
            </a:r>
            <a:r>
              <a:rPr lang="en-US" dirty="0">
                <a:effectLst>
                  <a:outerShdw blurRad="38100" dist="38100" dir="2700000" algn="tl">
                    <a:srgbClr val="DDDDDD"/>
                  </a:outerShdw>
                </a:effectLst>
                <a:latin typeface="Tahoma" charset="0"/>
                <a:cs typeface="Tahoma"/>
              </a:rPr>
              <a:t> instead of the second </a:t>
            </a:r>
            <a:r>
              <a:rPr lang="en-US" b="1" dirty="0" err="1">
                <a:effectLst>
                  <a:outerShdw blurRad="38100" dist="38100" dir="2700000" algn="tl">
                    <a:srgbClr val="DDDDDD"/>
                  </a:outerShdw>
                </a:effectLst>
                <a:latin typeface="Courier New"/>
                <a:cs typeface="Courier New"/>
              </a:rPr>
              <a:t>addi</a:t>
            </a:r>
            <a:endParaRPr lang="en-US" b="1" dirty="0">
              <a:effectLst>
                <a:outerShdw blurRad="38100" dist="38100" dir="2700000" algn="tl">
                  <a:srgbClr val="DDDDDD"/>
                </a:outerShdw>
              </a:effectLst>
              <a:latin typeface="Courier New"/>
              <a:cs typeface="Courier New"/>
            </a:endParaRPr>
          </a:p>
        </p:txBody>
      </p:sp>
      <p:sp>
        <p:nvSpPr>
          <p:cNvPr id="27652"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fld id="{D65B2C0A-6531-A74F-A90C-3885FBED68D2}" type="slidenum">
              <a:rPr lang="en-US" sz="1400">
                <a:latin typeface="Arial Narrow" charset="0"/>
                <a:ea typeface="Tahoma"/>
                <a:cs typeface="Tahoma"/>
              </a:rPr>
              <a:pPr/>
              <a:t>9</a:t>
            </a:fld>
            <a:endParaRPr lang="en-US" sz="1400" dirty="0">
              <a:latin typeface="Arial Narrow" charset="0"/>
              <a:ea typeface="Tahoma"/>
              <a:cs typeface="Tahoma"/>
            </a:endParaRPr>
          </a:p>
        </p:txBody>
      </p:sp>
      <p:grpSp>
        <p:nvGrpSpPr>
          <p:cNvPr id="637954" name="Group 637953"/>
          <p:cNvGrpSpPr/>
          <p:nvPr/>
        </p:nvGrpSpPr>
        <p:grpSpPr>
          <a:xfrm>
            <a:off x="1135063" y="4006850"/>
            <a:ext cx="4946650" cy="646112"/>
            <a:chOff x="1135063" y="4006850"/>
            <a:chExt cx="4946650" cy="646112"/>
          </a:xfrm>
        </p:grpSpPr>
        <p:grpSp>
          <p:nvGrpSpPr>
            <p:cNvPr id="16" name="Group 42"/>
            <p:cNvGrpSpPr>
              <a:grpSpLocks/>
            </p:cNvGrpSpPr>
            <p:nvPr/>
          </p:nvGrpSpPr>
          <p:grpSpPr bwMode="auto">
            <a:xfrm>
              <a:off x="1784350" y="4114800"/>
              <a:ext cx="4216400" cy="538162"/>
              <a:chOff x="1124" y="3693"/>
              <a:chExt cx="2656" cy="339"/>
            </a:xfrm>
          </p:grpSpPr>
          <p:grpSp>
            <p:nvGrpSpPr>
              <p:cNvPr id="17" name="Group 15"/>
              <p:cNvGrpSpPr>
                <a:grpSpLocks/>
              </p:cNvGrpSpPr>
              <p:nvPr/>
            </p:nvGrpSpPr>
            <p:grpSpPr bwMode="auto">
              <a:xfrm>
                <a:off x="1124" y="3707"/>
                <a:ext cx="2573" cy="205"/>
                <a:chOff x="1124" y="3716"/>
                <a:chExt cx="2573" cy="205"/>
              </a:xfrm>
            </p:grpSpPr>
            <p:sp>
              <p:nvSpPr>
                <p:cNvPr id="20" name="Rectangle 16"/>
                <p:cNvSpPr>
                  <a:spLocks noChangeArrowheads="1"/>
                </p:cNvSpPr>
                <p:nvPr/>
              </p:nvSpPr>
              <p:spPr bwMode="auto">
                <a:xfrm>
                  <a:off x="1124" y="3716"/>
                  <a:ext cx="1286" cy="20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Arial"/>
                    <a:ea typeface="Tahoma"/>
                    <a:cs typeface="Tahoma"/>
                  </a:endParaRPr>
                </a:p>
              </p:txBody>
            </p:sp>
            <p:sp>
              <p:nvSpPr>
                <p:cNvPr id="21" name="Rectangle 17"/>
                <p:cNvSpPr>
                  <a:spLocks noChangeArrowheads="1"/>
                </p:cNvSpPr>
                <p:nvPr/>
              </p:nvSpPr>
              <p:spPr bwMode="auto">
                <a:xfrm>
                  <a:off x="2411" y="3716"/>
                  <a:ext cx="1286" cy="20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Arial"/>
                    <a:ea typeface="Tahoma"/>
                    <a:cs typeface="Tahoma"/>
                  </a:endParaRPr>
                </a:p>
              </p:txBody>
            </p:sp>
          </p:grpSp>
          <p:sp>
            <p:nvSpPr>
              <p:cNvPr id="18" name="Rectangle 18"/>
              <p:cNvSpPr>
                <a:spLocks noChangeArrowheads="1"/>
              </p:cNvSpPr>
              <p:nvPr/>
            </p:nvSpPr>
            <p:spPr bwMode="auto">
              <a:xfrm>
                <a:off x="1223" y="3693"/>
                <a:ext cx="1657"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dirty="0">
                    <a:solidFill>
                      <a:srgbClr val="000000"/>
                    </a:solidFill>
                    <a:latin typeface="Courier New" charset="0"/>
                    <a:ea typeface="Tahoma"/>
                    <a:cs typeface="Tahoma"/>
                  </a:rPr>
                  <a:t>0101011001110111</a:t>
                </a:r>
              </a:p>
            </p:txBody>
          </p:sp>
          <p:sp>
            <p:nvSpPr>
              <p:cNvPr id="19" name="Rectangle 19"/>
              <p:cNvSpPr>
                <a:spLocks noChangeArrowheads="1"/>
              </p:cNvSpPr>
              <p:nvPr/>
            </p:nvSpPr>
            <p:spPr bwMode="auto">
              <a:xfrm>
                <a:off x="2501" y="3693"/>
                <a:ext cx="1279"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dirty="0">
                    <a:solidFill>
                      <a:srgbClr val="000000"/>
                    </a:solidFill>
                    <a:latin typeface="Courier New" charset="0"/>
                    <a:ea typeface="Tahoma"/>
                    <a:cs typeface="Tahoma"/>
                  </a:rPr>
                  <a:t>1010101111001101</a:t>
                </a:r>
              </a:p>
            </p:txBody>
          </p:sp>
        </p:grpSp>
        <p:sp>
          <p:nvSpPr>
            <p:cNvPr id="22" name="Line 20"/>
            <p:cNvSpPr>
              <a:spLocks noChangeShapeType="1"/>
            </p:cNvSpPr>
            <p:nvPr/>
          </p:nvSpPr>
          <p:spPr bwMode="auto">
            <a:xfrm>
              <a:off x="1135063" y="4006850"/>
              <a:ext cx="4946650"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grpSp>
      <p:grpSp>
        <p:nvGrpSpPr>
          <p:cNvPr id="637953" name="Group 637952"/>
          <p:cNvGrpSpPr/>
          <p:nvPr/>
        </p:nvGrpSpPr>
        <p:grpSpPr>
          <a:xfrm>
            <a:off x="946075" y="3443287"/>
            <a:ext cx="5054675" cy="538163"/>
            <a:chOff x="946075" y="3443287"/>
            <a:chExt cx="5054675" cy="538163"/>
          </a:xfrm>
        </p:grpSpPr>
        <p:grpSp>
          <p:nvGrpSpPr>
            <p:cNvPr id="11" name="Group 9"/>
            <p:cNvGrpSpPr>
              <a:grpSpLocks/>
            </p:cNvGrpSpPr>
            <p:nvPr/>
          </p:nvGrpSpPr>
          <p:grpSpPr bwMode="auto">
            <a:xfrm>
              <a:off x="1784350" y="3460750"/>
              <a:ext cx="4084638" cy="325437"/>
              <a:chOff x="1124" y="3281"/>
              <a:chExt cx="2573" cy="205"/>
            </a:xfrm>
          </p:grpSpPr>
          <p:sp>
            <p:nvSpPr>
              <p:cNvPr id="12" name="Rectangle 10"/>
              <p:cNvSpPr>
                <a:spLocks noChangeArrowheads="1"/>
              </p:cNvSpPr>
              <p:nvPr/>
            </p:nvSpPr>
            <p:spPr bwMode="auto">
              <a:xfrm>
                <a:off x="1124" y="3281"/>
                <a:ext cx="1286" cy="20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Arial"/>
                  <a:ea typeface="Tahoma"/>
                  <a:cs typeface="Tahoma"/>
                </a:endParaRPr>
              </a:p>
            </p:txBody>
          </p:sp>
          <p:sp>
            <p:nvSpPr>
              <p:cNvPr id="13" name="Rectangle 11"/>
              <p:cNvSpPr>
                <a:spLocks noChangeArrowheads="1"/>
              </p:cNvSpPr>
              <p:nvPr/>
            </p:nvSpPr>
            <p:spPr bwMode="auto">
              <a:xfrm>
                <a:off x="2411" y="3281"/>
                <a:ext cx="1286" cy="20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Arial"/>
                  <a:ea typeface="Tahoma"/>
                  <a:cs typeface="Tahoma"/>
                </a:endParaRPr>
              </a:p>
            </p:txBody>
          </p:sp>
        </p:grpSp>
        <p:sp>
          <p:nvSpPr>
            <p:cNvPr id="14" name="Rectangle 12"/>
            <p:cNvSpPr>
              <a:spLocks noChangeArrowheads="1"/>
            </p:cNvSpPr>
            <p:nvPr/>
          </p:nvSpPr>
          <p:spPr bwMode="auto">
            <a:xfrm>
              <a:off x="1941513" y="3443287"/>
              <a:ext cx="2630487" cy="538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dirty="0">
                  <a:solidFill>
                    <a:srgbClr val="000000"/>
                  </a:solidFill>
                  <a:latin typeface="Courier New" charset="0"/>
                  <a:ea typeface="Tahoma"/>
                  <a:cs typeface="Tahoma"/>
                </a:rPr>
                <a:t>1111111111111111</a:t>
              </a:r>
            </a:p>
          </p:txBody>
        </p:sp>
        <p:sp>
          <p:nvSpPr>
            <p:cNvPr id="15" name="Rectangle 13"/>
            <p:cNvSpPr>
              <a:spLocks noChangeArrowheads="1"/>
            </p:cNvSpPr>
            <p:nvPr/>
          </p:nvSpPr>
          <p:spPr bwMode="auto">
            <a:xfrm>
              <a:off x="3970338" y="3443287"/>
              <a:ext cx="2030412" cy="538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dirty="0">
                  <a:solidFill>
                    <a:srgbClr val="000000"/>
                  </a:solidFill>
                  <a:latin typeface="Courier New" charset="0"/>
                  <a:ea typeface="Tahoma"/>
                  <a:cs typeface="Tahoma"/>
                </a:rPr>
                <a:t>1010101111001101</a:t>
              </a:r>
            </a:p>
          </p:txBody>
        </p:sp>
        <p:sp>
          <p:nvSpPr>
            <p:cNvPr id="23" name="Rectangle 21"/>
            <p:cNvSpPr>
              <a:spLocks noChangeArrowheads="1"/>
            </p:cNvSpPr>
            <p:nvPr/>
          </p:nvSpPr>
          <p:spPr bwMode="auto">
            <a:xfrm>
              <a:off x="946075" y="3535362"/>
              <a:ext cx="654125" cy="2767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spAutoFit/>
            </a:bodyPr>
            <a:lstStyle/>
            <a:p>
              <a:pPr algn="ctr" defTabSz="904875">
                <a:lnSpc>
                  <a:spcPts val="1600"/>
                </a:lnSpc>
                <a:tabLst>
                  <a:tab pos="452438" algn="l"/>
                  <a:tab pos="904875" algn="l"/>
                  <a:tab pos="1357313" algn="l"/>
                </a:tabLst>
              </a:pPr>
              <a:r>
                <a:rPr lang="en-US" sz="2000" dirty="0" err="1">
                  <a:solidFill>
                    <a:srgbClr val="000000"/>
                  </a:solidFill>
                  <a:latin typeface="Courier New" charset="0"/>
                  <a:ea typeface="Tahoma"/>
                  <a:cs typeface="Tahoma"/>
                </a:rPr>
                <a:t>addi</a:t>
              </a:r>
              <a:endParaRPr lang="en-US" sz="2000" dirty="0">
                <a:solidFill>
                  <a:srgbClr val="000000"/>
                </a:solidFill>
                <a:latin typeface="Courier New" charset="0"/>
                <a:ea typeface="Tahoma"/>
                <a:cs typeface="Tahoma"/>
              </a:endParaRPr>
            </a:p>
          </p:txBody>
        </p:sp>
      </p:grpSp>
      <p:grpSp>
        <p:nvGrpSpPr>
          <p:cNvPr id="5" name="Group 4"/>
          <p:cNvGrpSpPr/>
          <p:nvPr/>
        </p:nvGrpSpPr>
        <p:grpSpPr>
          <a:xfrm>
            <a:off x="944525" y="2667000"/>
            <a:ext cx="5648362" cy="542924"/>
            <a:chOff x="944525" y="2667000"/>
            <a:chExt cx="5648362" cy="542924"/>
          </a:xfrm>
        </p:grpSpPr>
        <p:grpSp>
          <p:nvGrpSpPr>
            <p:cNvPr id="24" name="Group 4"/>
            <p:cNvGrpSpPr>
              <a:grpSpLocks/>
            </p:cNvGrpSpPr>
            <p:nvPr/>
          </p:nvGrpSpPr>
          <p:grpSpPr bwMode="auto">
            <a:xfrm>
              <a:off x="1782762" y="2671762"/>
              <a:ext cx="4084638" cy="325438"/>
              <a:chOff x="1124" y="3036"/>
              <a:chExt cx="2573" cy="205"/>
            </a:xfrm>
          </p:grpSpPr>
          <p:sp>
            <p:nvSpPr>
              <p:cNvPr id="25" name="Rectangle 5"/>
              <p:cNvSpPr>
                <a:spLocks noChangeArrowheads="1"/>
              </p:cNvSpPr>
              <p:nvPr/>
            </p:nvSpPr>
            <p:spPr bwMode="auto">
              <a:xfrm>
                <a:off x="1124" y="3036"/>
                <a:ext cx="1286" cy="20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Arial"/>
                  <a:ea typeface="Tahoma"/>
                  <a:cs typeface="Tahoma"/>
                </a:endParaRPr>
              </a:p>
            </p:txBody>
          </p:sp>
          <p:sp>
            <p:nvSpPr>
              <p:cNvPr id="26" name="Rectangle 6"/>
              <p:cNvSpPr>
                <a:spLocks noChangeArrowheads="1"/>
              </p:cNvSpPr>
              <p:nvPr/>
            </p:nvSpPr>
            <p:spPr bwMode="auto">
              <a:xfrm>
                <a:off x="2411" y="3036"/>
                <a:ext cx="1286" cy="20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Arial"/>
                  <a:ea typeface="Tahoma"/>
                  <a:cs typeface="Tahoma"/>
                </a:endParaRPr>
              </a:p>
            </p:txBody>
          </p:sp>
        </p:grpSp>
        <p:sp>
          <p:nvSpPr>
            <p:cNvPr id="27" name="Rectangle 7"/>
            <p:cNvSpPr>
              <a:spLocks noChangeArrowheads="1"/>
            </p:cNvSpPr>
            <p:nvPr/>
          </p:nvSpPr>
          <p:spPr bwMode="auto">
            <a:xfrm>
              <a:off x="3962400" y="2667000"/>
              <a:ext cx="2630487"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dirty="0">
                  <a:solidFill>
                    <a:srgbClr val="000000"/>
                  </a:solidFill>
                  <a:latin typeface="Courier New" charset="0"/>
                  <a:ea typeface="Tahoma"/>
                  <a:cs typeface="Tahoma"/>
                </a:rPr>
                <a:t>0101011001111000</a:t>
              </a:r>
            </a:p>
          </p:txBody>
        </p:sp>
        <p:sp>
          <p:nvSpPr>
            <p:cNvPr id="28" name="Rectangle 8"/>
            <p:cNvSpPr>
              <a:spLocks noChangeArrowheads="1"/>
            </p:cNvSpPr>
            <p:nvPr/>
          </p:nvSpPr>
          <p:spPr bwMode="auto">
            <a:xfrm>
              <a:off x="1931988" y="2671762"/>
              <a:ext cx="203041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dirty="0">
                  <a:solidFill>
                    <a:srgbClr val="000000"/>
                  </a:solidFill>
                  <a:latin typeface="Courier New" charset="0"/>
                  <a:ea typeface="Tahoma"/>
                  <a:cs typeface="Tahoma"/>
                </a:rPr>
                <a:t>0000000000000000</a:t>
              </a:r>
            </a:p>
          </p:txBody>
        </p:sp>
        <p:sp>
          <p:nvSpPr>
            <p:cNvPr id="29" name="Rectangle 21"/>
            <p:cNvSpPr>
              <a:spLocks noChangeArrowheads="1"/>
            </p:cNvSpPr>
            <p:nvPr/>
          </p:nvSpPr>
          <p:spPr bwMode="auto">
            <a:xfrm>
              <a:off x="944525" y="2711449"/>
              <a:ext cx="654125" cy="2767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spAutoFit/>
            </a:bodyPr>
            <a:lstStyle/>
            <a:p>
              <a:pPr algn="ctr" defTabSz="904875">
                <a:lnSpc>
                  <a:spcPts val="1600"/>
                </a:lnSpc>
                <a:tabLst>
                  <a:tab pos="452438" algn="l"/>
                  <a:tab pos="904875" algn="l"/>
                  <a:tab pos="1357313" algn="l"/>
                </a:tabLst>
              </a:pPr>
              <a:r>
                <a:rPr lang="en-US" sz="2000" dirty="0" err="1">
                  <a:solidFill>
                    <a:srgbClr val="000000"/>
                  </a:solidFill>
                  <a:latin typeface="Courier New" charset="0"/>
                  <a:ea typeface="Tahoma"/>
                  <a:cs typeface="Tahoma"/>
                </a:rPr>
                <a:t>addi</a:t>
              </a:r>
              <a:endParaRPr lang="en-US" sz="2000" dirty="0">
                <a:solidFill>
                  <a:srgbClr val="000000"/>
                </a:solidFill>
                <a:latin typeface="Courier New" charset="0"/>
                <a:ea typeface="Tahoma"/>
                <a:cs typeface="Tahoma"/>
              </a:endParaRPr>
            </a:p>
          </p:txBody>
        </p:sp>
      </p:grpSp>
      <p:grpSp>
        <p:nvGrpSpPr>
          <p:cNvPr id="637952" name="Group 637951"/>
          <p:cNvGrpSpPr/>
          <p:nvPr/>
        </p:nvGrpSpPr>
        <p:grpSpPr>
          <a:xfrm>
            <a:off x="1098438" y="3054350"/>
            <a:ext cx="4902312" cy="538162"/>
            <a:chOff x="1098438" y="3054350"/>
            <a:chExt cx="4902312" cy="538162"/>
          </a:xfrm>
        </p:grpSpPr>
        <p:grpSp>
          <p:nvGrpSpPr>
            <p:cNvPr id="6" name="Group 4"/>
            <p:cNvGrpSpPr>
              <a:grpSpLocks/>
            </p:cNvGrpSpPr>
            <p:nvPr/>
          </p:nvGrpSpPr>
          <p:grpSpPr bwMode="auto">
            <a:xfrm>
              <a:off x="1784350" y="3071812"/>
              <a:ext cx="4084638" cy="325438"/>
              <a:chOff x="1124" y="3036"/>
              <a:chExt cx="2573" cy="205"/>
            </a:xfrm>
          </p:grpSpPr>
          <p:sp>
            <p:nvSpPr>
              <p:cNvPr id="7" name="Rectangle 5"/>
              <p:cNvSpPr>
                <a:spLocks noChangeArrowheads="1"/>
              </p:cNvSpPr>
              <p:nvPr/>
            </p:nvSpPr>
            <p:spPr bwMode="auto">
              <a:xfrm>
                <a:off x="1124" y="3036"/>
                <a:ext cx="1286" cy="20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Arial"/>
                  <a:ea typeface="Tahoma"/>
                  <a:cs typeface="Tahoma"/>
                </a:endParaRPr>
              </a:p>
            </p:txBody>
          </p:sp>
          <p:sp>
            <p:nvSpPr>
              <p:cNvPr id="8" name="Rectangle 6"/>
              <p:cNvSpPr>
                <a:spLocks noChangeArrowheads="1"/>
              </p:cNvSpPr>
              <p:nvPr/>
            </p:nvSpPr>
            <p:spPr bwMode="auto">
              <a:xfrm>
                <a:off x="2411" y="3036"/>
                <a:ext cx="1286" cy="20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Arial"/>
                  <a:ea typeface="Tahoma"/>
                  <a:cs typeface="Tahoma"/>
                </a:endParaRPr>
              </a:p>
            </p:txBody>
          </p:sp>
        </p:grpSp>
        <p:sp>
          <p:nvSpPr>
            <p:cNvPr id="9" name="Rectangle 7"/>
            <p:cNvSpPr>
              <a:spLocks noChangeArrowheads="1"/>
            </p:cNvSpPr>
            <p:nvPr/>
          </p:nvSpPr>
          <p:spPr bwMode="auto">
            <a:xfrm>
              <a:off x="1941513" y="3054350"/>
              <a:ext cx="2630487"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dirty="0">
                  <a:solidFill>
                    <a:srgbClr val="000000"/>
                  </a:solidFill>
                  <a:latin typeface="Courier New" charset="0"/>
                  <a:ea typeface="Tahoma"/>
                  <a:cs typeface="Tahoma"/>
                </a:rPr>
                <a:t>0101011001111000</a:t>
              </a:r>
            </a:p>
          </p:txBody>
        </p:sp>
        <p:sp>
          <p:nvSpPr>
            <p:cNvPr id="10" name="Rectangle 8"/>
            <p:cNvSpPr>
              <a:spLocks noChangeArrowheads="1"/>
            </p:cNvSpPr>
            <p:nvPr/>
          </p:nvSpPr>
          <p:spPr bwMode="auto">
            <a:xfrm>
              <a:off x="3970338" y="3054350"/>
              <a:ext cx="203041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dirty="0">
                  <a:solidFill>
                    <a:srgbClr val="000000"/>
                  </a:solidFill>
                  <a:latin typeface="Courier New" charset="0"/>
                  <a:ea typeface="Tahoma"/>
                  <a:cs typeface="Tahoma"/>
                </a:rPr>
                <a:t>0000000000000000</a:t>
              </a:r>
            </a:p>
          </p:txBody>
        </p:sp>
        <p:sp>
          <p:nvSpPr>
            <p:cNvPr id="30" name="Rectangle 21"/>
            <p:cNvSpPr>
              <a:spLocks noChangeArrowheads="1"/>
            </p:cNvSpPr>
            <p:nvPr/>
          </p:nvSpPr>
          <p:spPr bwMode="auto">
            <a:xfrm>
              <a:off x="1098438" y="3123405"/>
              <a:ext cx="500212" cy="2767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spAutoFit/>
            </a:bodyPr>
            <a:lstStyle/>
            <a:p>
              <a:pPr algn="ctr" defTabSz="904875">
                <a:lnSpc>
                  <a:spcPts val="1600"/>
                </a:lnSpc>
                <a:tabLst>
                  <a:tab pos="452438" algn="l"/>
                  <a:tab pos="904875" algn="l"/>
                  <a:tab pos="1357313" algn="l"/>
                </a:tabLst>
              </a:pPr>
              <a:r>
                <a:rPr lang="en-US" sz="2000" dirty="0" err="1">
                  <a:solidFill>
                    <a:srgbClr val="000000"/>
                  </a:solidFill>
                  <a:latin typeface="Courier New" charset="0"/>
                  <a:ea typeface="Tahoma"/>
                  <a:cs typeface="Tahoma"/>
                </a:rPr>
                <a:t>sll</a:t>
              </a:r>
              <a:endParaRPr lang="en-US" sz="2000" dirty="0">
                <a:solidFill>
                  <a:srgbClr val="000000"/>
                </a:solidFill>
                <a:latin typeface="Courier New" charset="0"/>
                <a:ea typeface="Tahoma"/>
                <a:cs typeface="Tahoma"/>
              </a:endParaRPr>
            </a:p>
          </p:txBody>
        </p:sp>
      </p:grpSp>
      <p:grpSp>
        <p:nvGrpSpPr>
          <p:cNvPr id="3" name="Group 2"/>
          <p:cNvGrpSpPr/>
          <p:nvPr/>
        </p:nvGrpSpPr>
        <p:grpSpPr>
          <a:xfrm>
            <a:off x="3698240" y="3200084"/>
            <a:ext cx="5064760" cy="646113"/>
            <a:chOff x="3698240" y="3200084"/>
            <a:chExt cx="5064760" cy="646113"/>
          </a:xfrm>
        </p:grpSpPr>
        <p:sp>
          <p:nvSpPr>
            <p:cNvPr id="35" name="Text Box 74"/>
            <p:cNvSpPr txBox="1">
              <a:spLocks noChangeArrowheads="1"/>
            </p:cNvSpPr>
            <p:nvPr/>
          </p:nvSpPr>
          <p:spPr bwMode="auto">
            <a:xfrm>
              <a:off x="7159625" y="3200084"/>
              <a:ext cx="16033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dirty="0">
                  <a:solidFill>
                    <a:srgbClr val="CC0000"/>
                  </a:solidFill>
                  <a:latin typeface="Arial"/>
                  <a:ea typeface="Tahoma"/>
                  <a:cs typeface="Tahoma"/>
                </a:rPr>
                <a:t>sign extension!</a:t>
              </a:r>
              <a:endParaRPr lang="en-US" sz="1800" dirty="0">
                <a:solidFill>
                  <a:srgbClr val="0000FF"/>
                </a:solidFill>
                <a:latin typeface="Arial"/>
                <a:ea typeface="Tahoma"/>
                <a:cs typeface="Tahoma"/>
              </a:endParaRPr>
            </a:p>
          </p:txBody>
        </p:sp>
        <p:sp>
          <p:nvSpPr>
            <p:cNvPr id="2" name="Freeform 1"/>
            <p:cNvSpPr/>
            <p:nvPr/>
          </p:nvSpPr>
          <p:spPr>
            <a:xfrm>
              <a:off x="3698240" y="3298428"/>
              <a:ext cx="3769360" cy="369332"/>
            </a:xfrm>
            <a:custGeom>
              <a:avLst/>
              <a:gdLst>
                <a:gd name="connsiteX0" fmla="*/ 0 w 3606800"/>
                <a:gd name="connsiteY0" fmla="*/ 235094 h 235094"/>
                <a:gd name="connsiteX1" fmla="*/ 3159760 w 3606800"/>
                <a:gd name="connsiteY1" fmla="*/ 1414 h 235094"/>
                <a:gd name="connsiteX2" fmla="*/ 2773680 w 3606800"/>
                <a:gd name="connsiteY2" fmla="*/ 133494 h 235094"/>
                <a:gd name="connsiteX3" fmla="*/ 3606800 w 3606800"/>
                <a:gd name="connsiteY3" fmla="*/ 52214 h 235094"/>
              </a:gdLst>
              <a:ahLst/>
              <a:cxnLst>
                <a:cxn ang="0">
                  <a:pos x="connsiteX0" y="connsiteY0"/>
                </a:cxn>
                <a:cxn ang="0">
                  <a:pos x="connsiteX1" y="connsiteY1"/>
                </a:cxn>
                <a:cxn ang="0">
                  <a:pos x="connsiteX2" y="connsiteY2"/>
                </a:cxn>
                <a:cxn ang="0">
                  <a:pos x="connsiteX3" y="connsiteY3"/>
                </a:cxn>
              </a:cxnLst>
              <a:rect l="l" t="t" r="r" b="b"/>
              <a:pathLst>
                <a:path w="3606800" h="235094">
                  <a:moveTo>
                    <a:pt x="0" y="235094"/>
                  </a:moveTo>
                  <a:lnTo>
                    <a:pt x="3159760" y="1414"/>
                  </a:lnTo>
                  <a:cubicBezTo>
                    <a:pt x="3622040" y="-15519"/>
                    <a:pt x="2699173" y="125027"/>
                    <a:pt x="2773680" y="133494"/>
                  </a:cubicBezTo>
                  <a:cubicBezTo>
                    <a:pt x="2848187" y="141961"/>
                    <a:pt x="3606800" y="52214"/>
                    <a:pt x="3606800" y="52214"/>
                  </a:cubicBezTo>
                </a:path>
              </a:pathLst>
            </a:custGeom>
            <a:noFill/>
            <a:ln>
              <a:solidFill>
                <a:schemeClr val="accent1"/>
              </a:solidFill>
              <a:headEnd type="triangle"/>
              <a:tailEnd type="none"/>
            </a:ln>
          </p:spPr>
          <p:txBody>
            <a:bodyPr vert="horz" wrap="squar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a typeface="Tahoma"/>
                <a:cs typeface="Tahoma"/>
              </a:endParaRPr>
            </a:p>
          </p:txBody>
        </p:sp>
      </p:grpSp>
      <p:grpSp>
        <p:nvGrpSpPr>
          <p:cNvPr id="637956" name="Group 637955"/>
          <p:cNvGrpSpPr/>
          <p:nvPr/>
        </p:nvGrpSpPr>
        <p:grpSpPr>
          <a:xfrm>
            <a:off x="934358" y="4648200"/>
            <a:ext cx="5147355" cy="646112"/>
            <a:chOff x="934358" y="4648200"/>
            <a:chExt cx="5147355" cy="646112"/>
          </a:xfrm>
        </p:grpSpPr>
        <p:grpSp>
          <p:nvGrpSpPr>
            <p:cNvPr id="43" name="Group 42"/>
            <p:cNvGrpSpPr/>
            <p:nvPr/>
          </p:nvGrpSpPr>
          <p:grpSpPr>
            <a:xfrm>
              <a:off x="1135063" y="4648200"/>
              <a:ext cx="4946650" cy="646112"/>
              <a:chOff x="1135063" y="4006850"/>
              <a:chExt cx="4946650" cy="646112"/>
            </a:xfrm>
          </p:grpSpPr>
          <p:grpSp>
            <p:nvGrpSpPr>
              <p:cNvPr id="44" name="Group 42"/>
              <p:cNvGrpSpPr>
                <a:grpSpLocks/>
              </p:cNvGrpSpPr>
              <p:nvPr/>
            </p:nvGrpSpPr>
            <p:grpSpPr bwMode="auto">
              <a:xfrm>
                <a:off x="1784350" y="4114800"/>
                <a:ext cx="4216400" cy="538162"/>
                <a:chOff x="1124" y="3693"/>
                <a:chExt cx="2656" cy="339"/>
              </a:xfrm>
            </p:grpSpPr>
            <p:grpSp>
              <p:nvGrpSpPr>
                <p:cNvPr id="46" name="Group 15"/>
                <p:cNvGrpSpPr>
                  <a:grpSpLocks/>
                </p:cNvGrpSpPr>
                <p:nvPr/>
              </p:nvGrpSpPr>
              <p:grpSpPr bwMode="auto">
                <a:xfrm>
                  <a:off x="1124" y="3707"/>
                  <a:ext cx="2573" cy="205"/>
                  <a:chOff x="1124" y="3716"/>
                  <a:chExt cx="2573" cy="205"/>
                </a:xfrm>
              </p:grpSpPr>
              <p:sp>
                <p:nvSpPr>
                  <p:cNvPr id="49" name="Rectangle 16"/>
                  <p:cNvSpPr>
                    <a:spLocks noChangeArrowheads="1"/>
                  </p:cNvSpPr>
                  <p:nvPr/>
                </p:nvSpPr>
                <p:spPr bwMode="auto">
                  <a:xfrm>
                    <a:off x="1124" y="3716"/>
                    <a:ext cx="1286" cy="20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Arial"/>
                      <a:ea typeface="Tahoma"/>
                      <a:cs typeface="Tahoma"/>
                    </a:endParaRPr>
                  </a:p>
                </p:txBody>
              </p:sp>
              <p:sp>
                <p:nvSpPr>
                  <p:cNvPr id="50" name="Rectangle 17"/>
                  <p:cNvSpPr>
                    <a:spLocks noChangeArrowheads="1"/>
                  </p:cNvSpPr>
                  <p:nvPr/>
                </p:nvSpPr>
                <p:spPr bwMode="auto">
                  <a:xfrm>
                    <a:off x="2411" y="3716"/>
                    <a:ext cx="1286" cy="20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Arial"/>
                      <a:ea typeface="Tahoma"/>
                      <a:cs typeface="Tahoma"/>
                    </a:endParaRPr>
                  </a:p>
                </p:txBody>
              </p:sp>
            </p:grpSp>
            <p:sp>
              <p:nvSpPr>
                <p:cNvPr id="47" name="Rectangle 18"/>
                <p:cNvSpPr>
                  <a:spLocks noChangeArrowheads="1"/>
                </p:cNvSpPr>
                <p:nvPr/>
              </p:nvSpPr>
              <p:spPr bwMode="auto">
                <a:xfrm>
                  <a:off x="1223" y="3693"/>
                  <a:ext cx="1657"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dirty="0">
                      <a:solidFill>
                        <a:srgbClr val="000000"/>
                      </a:solidFill>
                      <a:latin typeface="Courier New" charset="0"/>
                      <a:ea typeface="Tahoma"/>
                      <a:cs typeface="Tahoma"/>
                    </a:rPr>
                    <a:t>0x 5   6   7   </a:t>
                  </a:r>
                  <a:r>
                    <a:rPr lang="en-US" sz="1400" dirty="0">
                      <a:solidFill>
                        <a:srgbClr val="FF0000"/>
                      </a:solidFill>
                      <a:latin typeface="Courier New" charset="0"/>
                      <a:ea typeface="Tahoma"/>
                      <a:cs typeface="Tahoma"/>
                    </a:rPr>
                    <a:t>7</a:t>
                  </a:r>
                </a:p>
              </p:txBody>
            </p:sp>
            <p:sp>
              <p:nvSpPr>
                <p:cNvPr id="48" name="Rectangle 19"/>
                <p:cNvSpPr>
                  <a:spLocks noChangeArrowheads="1"/>
                </p:cNvSpPr>
                <p:nvPr/>
              </p:nvSpPr>
              <p:spPr bwMode="auto">
                <a:xfrm>
                  <a:off x="2501" y="3693"/>
                  <a:ext cx="1279"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lstStyle/>
                <a:p>
                  <a:pPr defTabSz="904875">
                    <a:lnSpc>
                      <a:spcPts val="2100"/>
                    </a:lnSpc>
                    <a:spcBef>
                      <a:spcPts val="600"/>
                    </a:spcBef>
                    <a:spcAft>
                      <a:spcPts val="600"/>
                    </a:spcAft>
                    <a:tabLst>
                      <a:tab pos="452438" algn="l"/>
                      <a:tab pos="904875" algn="l"/>
                      <a:tab pos="1357313" algn="l"/>
                    </a:tabLst>
                  </a:pPr>
                  <a:r>
                    <a:rPr lang="en-US" sz="1400" dirty="0">
                      <a:solidFill>
                        <a:srgbClr val="000000"/>
                      </a:solidFill>
                      <a:latin typeface="Courier New" charset="0"/>
                      <a:ea typeface="Tahoma"/>
                      <a:cs typeface="Tahoma"/>
                    </a:rPr>
                    <a:t>   A   B   C   D</a:t>
                  </a:r>
                </a:p>
              </p:txBody>
            </p:sp>
          </p:grpSp>
          <p:sp>
            <p:nvSpPr>
              <p:cNvPr id="45" name="Line 20"/>
              <p:cNvSpPr>
                <a:spLocks noChangeShapeType="1"/>
              </p:cNvSpPr>
              <p:nvPr/>
            </p:nvSpPr>
            <p:spPr bwMode="auto">
              <a:xfrm>
                <a:off x="1135063" y="4006850"/>
                <a:ext cx="4946650"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Arial"/>
                  <a:ea typeface="Tahoma"/>
                  <a:cs typeface="Tahoma"/>
                </a:endParaRPr>
              </a:p>
            </p:txBody>
          </p:sp>
        </p:grpSp>
        <p:sp>
          <p:nvSpPr>
            <p:cNvPr id="51" name="Rectangle 21"/>
            <p:cNvSpPr>
              <a:spLocks noChangeArrowheads="1"/>
            </p:cNvSpPr>
            <p:nvPr/>
          </p:nvSpPr>
          <p:spPr bwMode="auto">
            <a:xfrm>
              <a:off x="934358" y="4800843"/>
              <a:ext cx="725259" cy="2767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9050" tIns="26988" rIns="19050" bIns="26988">
              <a:spAutoFit/>
            </a:bodyPr>
            <a:lstStyle/>
            <a:p>
              <a:pPr algn="ctr" defTabSz="904875">
                <a:lnSpc>
                  <a:spcPts val="1600"/>
                </a:lnSpc>
                <a:tabLst>
                  <a:tab pos="452438" algn="l"/>
                  <a:tab pos="904875" algn="l"/>
                  <a:tab pos="1357313" algn="l"/>
                </a:tabLst>
              </a:pPr>
              <a:r>
                <a:rPr lang="en-US" sz="2000" b="0" dirty="0">
                  <a:solidFill>
                    <a:srgbClr val="000000"/>
                  </a:solidFill>
                  <a:latin typeface="+mn-lt"/>
                  <a:ea typeface="Tahoma"/>
                  <a:cs typeface="Tahoma"/>
                </a:rPr>
                <a:t>in hex</a:t>
              </a:r>
            </a:p>
          </p:txBody>
        </p:sp>
      </p:grpSp>
      <p:grpSp>
        <p:nvGrpSpPr>
          <p:cNvPr id="54" name="Group 53"/>
          <p:cNvGrpSpPr/>
          <p:nvPr/>
        </p:nvGrpSpPr>
        <p:grpSpPr>
          <a:xfrm>
            <a:off x="3698240" y="4477786"/>
            <a:ext cx="5369560" cy="646331"/>
            <a:chOff x="3698240" y="3200084"/>
            <a:chExt cx="5369560" cy="646331"/>
          </a:xfrm>
        </p:grpSpPr>
        <p:sp>
          <p:nvSpPr>
            <p:cNvPr id="55" name="Text Box 74"/>
            <p:cNvSpPr txBox="1">
              <a:spLocks noChangeArrowheads="1"/>
            </p:cNvSpPr>
            <p:nvPr/>
          </p:nvSpPr>
          <p:spPr bwMode="auto">
            <a:xfrm>
              <a:off x="7315200" y="3200084"/>
              <a:ext cx="17526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eaLnBrk="0" fontAlgn="base" hangingPunct="0">
                <a:spcBef>
                  <a:spcPct val="0"/>
                </a:spcBef>
                <a:spcAft>
                  <a:spcPct val="0"/>
                </a:spcAft>
                <a:defRPr sz="2400" b="1">
                  <a:solidFill>
                    <a:schemeClr val="tx1"/>
                  </a:solidFill>
                  <a:latin typeface="Tekton" charset="0"/>
                  <a:ea typeface="ＭＳ Ｐゴシック" charset="0"/>
                </a:defRPr>
              </a:lvl6pPr>
              <a:lvl7pPr marL="2971800" indent="-228600" eaLnBrk="0" fontAlgn="base" hangingPunct="0">
                <a:spcBef>
                  <a:spcPct val="0"/>
                </a:spcBef>
                <a:spcAft>
                  <a:spcPct val="0"/>
                </a:spcAft>
                <a:defRPr sz="2400" b="1">
                  <a:solidFill>
                    <a:schemeClr val="tx1"/>
                  </a:solidFill>
                  <a:latin typeface="Tekton" charset="0"/>
                  <a:ea typeface="ＭＳ Ｐゴシック" charset="0"/>
                </a:defRPr>
              </a:lvl7pPr>
              <a:lvl8pPr marL="3429000" indent="-228600" eaLnBrk="0" fontAlgn="base" hangingPunct="0">
                <a:spcBef>
                  <a:spcPct val="0"/>
                </a:spcBef>
                <a:spcAft>
                  <a:spcPct val="0"/>
                </a:spcAft>
                <a:defRPr sz="2400" b="1">
                  <a:solidFill>
                    <a:schemeClr val="tx1"/>
                  </a:solidFill>
                  <a:latin typeface="Tekton" charset="0"/>
                  <a:ea typeface="ＭＳ Ｐゴシック" charset="0"/>
                </a:defRPr>
              </a:lvl8pPr>
              <a:lvl9pPr marL="3886200" indent="-228600"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dirty="0">
                  <a:solidFill>
                    <a:srgbClr val="CC0000"/>
                  </a:solidFill>
                  <a:latin typeface="Arial"/>
                  <a:ea typeface="Tahoma"/>
                  <a:cs typeface="Tahoma"/>
                </a:rPr>
                <a:t>instead of 0x5678ABCD</a:t>
              </a:r>
              <a:endParaRPr lang="en-US" sz="1800" dirty="0">
                <a:solidFill>
                  <a:srgbClr val="0000FF"/>
                </a:solidFill>
                <a:latin typeface="Arial"/>
                <a:ea typeface="Tahoma"/>
                <a:cs typeface="Tahoma"/>
              </a:endParaRPr>
            </a:p>
          </p:txBody>
        </p:sp>
        <p:sp>
          <p:nvSpPr>
            <p:cNvPr id="56" name="Freeform 55"/>
            <p:cNvSpPr/>
            <p:nvPr/>
          </p:nvSpPr>
          <p:spPr>
            <a:xfrm>
              <a:off x="3698240" y="3298428"/>
              <a:ext cx="3769360" cy="369332"/>
            </a:xfrm>
            <a:custGeom>
              <a:avLst/>
              <a:gdLst>
                <a:gd name="connsiteX0" fmla="*/ 0 w 3606800"/>
                <a:gd name="connsiteY0" fmla="*/ 235094 h 235094"/>
                <a:gd name="connsiteX1" fmla="*/ 3159760 w 3606800"/>
                <a:gd name="connsiteY1" fmla="*/ 1414 h 235094"/>
                <a:gd name="connsiteX2" fmla="*/ 2773680 w 3606800"/>
                <a:gd name="connsiteY2" fmla="*/ 133494 h 235094"/>
                <a:gd name="connsiteX3" fmla="*/ 3606800 w 3606800"/>
                <a:gd name="connsiteY3" fmla="*/ 52214 h 235094"/>
              </a:gdLst>
              <a:ahLst/>
              <a:cxnLst>
                <a:cxn ang="0">
                  <a:pos x="connsiteX0" y="connsiteY0"/>
                </a:cxn>
                <a:cxn ang="0">
                  <a:pos x="connsiteX1" y="connsiteY1"/>
                </a:cxn>
                <a:cxn ang="0">
                  <a:pos x="connsiteX2" y="connsiteY2"/>
                </a:cxn>
                <a:cxn ang="0">
                  <a:pos x="connsiteX3" y="connsiteY3"/>
                </a:cxn>
              </a:cxnLst>
              <a:rect l="l" t="t" r="r" b="b"/>
              <a:pathLst>
                <a:path w="3606800" h="235094">
                  <a:moveTo>
                    <a:pt x="0" y="235094"/>
                  </a:moveTo>
                  <a:lnTo>
                    <a:pt x="3159760" y="1414"/>
                  </a:lnTo>
                  <a:cubicBezTo>
                    <a:pt x="3622040" y="-15519"/>
                    <a:pt x="2699173" y="125027"/>
                    <a:pt x="2773680" y="133494"/>
                  </a:cubicBezTo>
                  <a:cubicBezTo>
                    <a:pt x="2848187" y="141961"/>
                    <a:pt x="3606800" y="52214"/>
                    <a:pt x="3606800" y="52214"/>
                  </a:cubicBezTo>
                </a:path>
              </a:pathLst>
            </a:custGeom>
            <a:noFill/>
            <a:ln>
              <a:solidFill>
                <a:schemeClr val="accent1"/>
              </a:solidFill>
              <a:headEnd type="triangle"/>
              <a:tailEnd type="none"/>
            </a:ln>
          </p:spPr>
          <p:txBody>
            <a:bodyPr vert="horz" wrap="squar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a typeface="Tahoma"/>
                <a:cs typeface="Tahoma"/>
              </a:endParaRPr>
            </a:p>
          </p:txBody>
        </p:sp>
      </p:grpSp>
    </p:spTree>
    <p:extLst>
      <p:ext uri="{BB962C8B-B14F-4D97-AF65-F5344CB8AC3E}">
        <p14:creationId xmlns:p14="http://schemas.microsoft.com/office/powerpoint/2010/main" val="24328505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37952"/>
                                        </p:tgtEl>
                                        <p:attrNameLst>
                                          <p:attrName>style.visibility</p:attrName>
                                        </p:attrNameLst>
                                      </p:cBhvr>
                                      <p:to>
                                        <p:strVal val="visible"/>
                                      </p:to>
                                    </p:set>
                                    <p:animEffect transition="in" filter="dissolve">
                                      <p:cBhvr>
                                        <p:cTn id="12" dur="500"/>
                                        <p:tgtEl>
                                          <p:spTgt spid="63795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37953"/>
                                        </p:tgtEl>
                                        <p:attrNameLst>
                                          <p:attrName>style.visibility</p:attrName>
                                        </p:attrNameLst>
                                      </p:cBhvr>
                                      <p:to>
                                        <p:strVal val="visible"/>
                                      </p:to>
                                    </p:set>
                                    <p:animEffect transition="in" filter="dissolve">
                                      <p:cBhvr>
                                        <p:cTn id="17" dur="500"/>
                                        <p:tgtEl>
                                          <p:spTgt spid="63795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37954"/>
                                        </p:tgtEl>
                                        <p:attrNameLst>
                                          <p:attrName>style.visibility</p:attrName>
                                        </p:attrNameLst>
                                      </p:cBhvr>
                                      <p:to>
                                        <p:strVal val="visible"/>
                                      </p:to>
                                    </p:set>
                                    <p:animEffect transition="in" filter="dissolve">
                                      <p:cBhvr>
                                        <p:cTn id="27" dur="500"/>
                                        <p:tgtEl>
                                          <p:spTgt spid="63795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37956"/>
                                        </p:tgtEl>
                                        <p:attrNameLst>
                                          <p:attrName>style.visibility</p:attrName>
                                        </p:attrNameLst>
                                      </p:cBhvr>
                                      <p:to>
                                        <p:strVal val="visible"/>
                                      </p:to>
                                    </p:set>
                                    <p:animEffect transition="in" filter="dissolve">
                                      <p:cBhvr>
                                        <p:cTn id="32" dur="500"/>
                                        <p:tgtEl>
                                          <p:spTgt spid="63795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dissolve">
                                      <p:cBhvr>
                                        <p:cTn id="37" dur="500"/>
                                        <p:tgtEl>
                                          <p:spTgt spid="5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37955">
                                            <p:txEl>
                                              <p:pRg st="10" end="10"/>
                                            </p:txEl>
                                          </p:spTgt>
                                        </p:tgtEl>
                                        <p:attrNameLst>
                                          <p:attrName>style.visibility</p:attrName>
                                        </p:attrNameLst>
                                      </p:cBhvr>
                                      <p:to>
                                        <p:strVal val="visible"/>
                                      </p:to>
                                    </p:set>
                                    <p:animEffect transition="in" filter="dissolve">
                                      <p:cBhvr>
                                        <p:cTn id="42" dur="500"/>
                                        <p:tgtEl>
                                          <p:spTgt spid="637955">
                                            <p:txEl>
                                              <p:pRg st="10" end="10"/>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637955">
                                            <p:txEl>
                                              <p:pRg st="11" end="11"/>
                                            </p:txEl>
                                          </p:spTgt>
                                        </p:tgtEl>
                                        <p:attrNameLst>
                                          <p:attrName>style.visibility</p:attrName>
                                        </p:attrNameLst>
                                      </p:cBhvr>
                                      <p:to>
                                        <p:strVal val="visible"/>
                                      </p:to>
                                    </p:set>
                                    <p:animEffect transition="in" filter="dissolve">
                                      <p:cBhvr>
                                        <p:cTn id="45" dur="500"/>
                                        <p:tgtEl>
                                          <p:spTgt spid="6379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posal">
  <a:themeElements>
    <a:clrScheme name="proposal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fontScheme name="proposa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roposal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proposal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proposa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posal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proposal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proposal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proposal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proposal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
      <a:clrScheme name="proposal 9">
        <a:dk1>
          <a:srgbClr val="001932"/>
        </a:dk1>
        <a:lt1>
          <a:srgbClr val="FFFFFF"/>
        </a:lt1>
        <a:dk2>
          <a:srgbClr val="1A6690"/>
        </a:dk2>
        <a:lt2>
          <a:srgbClr val="CCFFFF"/>
        </a:lt2>
        <a:accent1>
          <a:srgbClr val="99FFCC"/>
        </a:accent1>
        <a:accent2>
          <a:srgbClr val="01B0FF"/>
        </a:accent2>
        <a:accent3>
          <a:srgbClr val="ABB8C6"/>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proposal 10">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proposal 11">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BFAD"/>
        </a:hlink>
        <a:folHlink>
          <a:srgbClr val="0E364C"/>
        </a:folHlink>
      </a:clrScheme>
      <a:clrMap bg1="dk2" tx1="lt1" bg2="dk1" tx2="lt2" accent1="accent1" accent2="accent2" accent3="accent3" accent4="accent4" accent5="accent5" accent6="accent6" hlink="hlink" folHlink="folHlink"/>
    </a:extraClrScheme>
    <a:extraClrScheme>
      <a:clrScheme name="proposal 12">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CC"/>
        </a:hlink>
        <a:folHlink>
          <a:srgbClr val="0E364C"/>
        </a:folHlink>
      </a:clrScheme>
      <a:clrMap bg1="lt1" tx1="dk1" bg2="lt2" tx2="dk2" accent1="accent1" accent2="accent2" accent3="accent3" accent4="accent4" accent5="accent5" accent6="accent6" hlink="hlink" folHlink="folHlink"/>
    </a:extraClrScheme>
    <a:extraClrScheme>
      <a:clrScheme name="proposal 13">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0E364C"/>
        </a:folHlink>
      </a:clrScheme>
      <a:clrMap bg1="lt1" tx1="dk1" bg2="lt2" tx2="dk2" accent1="accent1" accent2="accent2" accent3="accent3" accent4="accent4" accent5="accent5" accent6="accent6" hlink="hlink" folHlink="folHlink"/>
    </a:extraClrScheme>
    <a:extraClrScheme>
      <a:clrScheme name="proposal 14">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DDDDDD"/>
        </a:folHlink>
      </a:clrScheme>
      <a:clrMap bg1="lt1" tx1="dk1" bg2="lt2" tx2="dk2" accent1="accent1" accent2="accent2" accent3="accent3" accent4="accent4" accent5="accent5" accent6="accent6" hlink="hlink" folHlink="folHlink"/>
    </a:extraClrScheme>
    <a:extraClrScheme>
      <a:clrScheme name="proposal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L01-Introduction.ppt</Template>
  <TotalTime>8884</TotalTime>
  <Words>2644</Words>
  <Application>Microsoft Macintosh PowerPoint</Application>
  <PresentationFormat>On-screen Show (4:3)</PresentationFormat>
  <Paragraphs>785</Paragraphs>
  <Slides>33</Slides>
  <Notes>23</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7" baseType="lpstr">
      <vt:lpstr>Tekton</vt:lpstr>
      <vt:lpstr>ＭＳ Ｐゴシック</vt:lpstr>
      <vt:lpstr>Arial</vt:lpstr>
      <vt:lpstr>Tahoma</vt:lpstr>
      <vt:lpstr>Wingdings 2</vt:lpstr>
      <vt:lpstr>Wingdings</vt:lpstr>
      <vt:lpstr>Times New Roman</vt:lpstr>
      <vt:lpstr>Arial Narrow</vt:lpstr>
      <vt:lpstr>Comic Sans MS</vt:lpstr>
      <vt:lpstr>Symbol</vt:lpstr>
      <vt:lpstr>Courier New</vt:lpstr>
      <vt:lpstr>Tahoma (Body)</vt:lpstr>
      <vt:lpstr>proposal</vt:lpstr>
      <vt:lpstr>Microsoft Excel 97 - 2004 Worksheet</vt:lpstr>
      <vt:lpstr> Computer Organization and Design  Instruction Sets 2</vt:lpstr>
      <vt:lpstr>Today</vt:lpstr>
      <vt:lpstr>Recap:  MIPS Instruction Formats</vt:lpstr>
      <vt:lpstr>Working with Constants</vt:lpstr>
      <vt:lpstr>Recap:  ADDI</vt:lpstr>
      <vt:lpstr>Beware ADDIU: “add immediate unsigned”</vt:lpstr>
      <vt:lpstr>ORI: Unsigned Constants</vt:lpstr>
      <vt:lpstr>How About Larger Constants 1 of 4 ?</vt:lpstr>
      <vt:lpstr>How About Larger Constants 2 of 4?</vt:lpstr>
      <vt:lpstr>How About Larger Constants 3 of 4 ?</vt:lpstr>
      <vt:lpstr>How About Larger Constants 4 of 4?</vt:lpstr>
      <vt:lpstr>Accessing Memory</vt:lpstr>
      <vt:lpstr>MIPS Load Instruction</vt:lpstr>
      <vt:lpstr>MIPS Load Instruction</vt:lpstr>
      <vt:lpstr>MIPS Store Instruction</vt:lpstr>
      <vt:lpstr>MIPS Store Instruction</vt:lpstr>
      <vt:lpstr>MIPS Memory Addresses</vt:lpstr>
      <vt:lpstr>Storage Conventions</vt:lpstr>
      <vt:lpstr>MIPS Branch Instructions</vt:lpstr>
      <vt:lpstr>MIPS Jumps</vt:lpstr>
      <vt:lpstr>Examples of j and jal</vt:lpstr>
      <vt:lpstr>Multiply and Divide</vt:lpstr>
      <vt:lpstr>Multiply</vt:lpstr>
      <vt:lpstr>Divide</vt:lpstr>
      <vt:lpstr>Now  we can do a real program: Factorial...</vt:lpstr>
      <vt:lpstr>Factorial in assembly</vt:lpstr>
      <vt:lpstr>Comparison:  slt, slti</vt:lpstr>
      <vt:lpstr>Logical Instructions</vt:lpstr>
      <vt:lpstr>Logical Instructions</vt:lpstr>
      <vt:lpstr>Summary – 1 (MIPS memories)</vt:lpstr>
      <vt:lpstr>Summary - 2</vt:lpstr>
      <vt:lpstr>MIPS Instruction Decoding Ring</vt:lpstr>
      <vt:lpstr>Summary</vt:lpstr>
    </vt:vector>
  </TitlesOfParts>
  <Company>UNC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Information</dc:title>
  <cp:lastModifiedBy>Fuchs, Henry</cp:lastModifiedBy>
  <cp:revision>318</cp:revision>
  <cp:lastPrinted>2014-01-22T19:45:35Z</cp:lastPrinted>
  <dcterms:created xsi:type="dcterms:W3CDTF">2011-01-26T16:55:54Z</dcterms:created>
  <dcterms:modified xsi:type="dcterms:W3CDTF">2019-09-16T02:07:29Z</dcterms:modified>
</cp:coreProperties>
</file>