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6" r:id="rId8"/>
    <p:sldId id="261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067C-BA43-4A51-8D78-B00E4C935F56}" type="datetimeFigureOut">
              <a:rPr lang="en-BE" smtClean="0"/>
              <a:t>04/16/2023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A80-44D0-434B-BCD4-539FF9AED3F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926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067C-BA43-4A51-8D78-B00E4C935F56}" type="datetimeFigureOut">
              <a:rPr lang="en-BE" smtClean="0"/>
              <a:t>04/16/2023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A80-44D0-434B-BCD4-539FF9AED3F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349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067C-BA43-4A51-8D78-B00E4C935F56}" type="datetimeFigureOut">
              <a:rPr lang="en-BE" smtClean="0"/>
              <a:t>04/16/2023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A80-44D0-434B-BCD4-539FF9AED3F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453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067C-BA43-4A51-8D78-B00E4C935F56}" type="datetimeFigureOut">
              <a:rPr lang="en-BE" smtClean="0"/>
              <a:t>04/16/2023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A80-44D0-434B-BCD4-539FF9AED3F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43181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067C-BA43-4A51-8D78-B00E4C935F56}" type="datetimeFigureOut">
              <a:rPr lang="en-BE" smtClean="0"/>
              <a:t>04/16/2023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A80-44D0-434B-BCD4-539FF9AED3F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0752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067C-BA43-4A51-8D78-B00E4C935F56}" type="datetimeFigureOut">
              <a:rPr lang="en-BE" smtClean="0"/>
              <a:t>04/16/2023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A80-44D0-434B-BCD4-539FF9AED3F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61792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067C-BA43-4A51-8D78-B00E4C935F56}" type="datetimeFigureOut">
              <a:rPr lang="en-BE" smtClean="0"/>
              <a:t>04/16/2023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A80-44D0-434B-BCD4-539FF9AED3F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73132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067C-BA43-4A51-8D78-B00E4C935F56}" type="datetimeFigureOut">
              <a:rPr lang="en-BE" smtClean="0"/>
              <a:t>04/16/2023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A80-44D0-434B-BCD4-539FF9AED3F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54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067C-BA43-4A51-8D78-B00E4C935F56}" type="datetimeFigureOut">
              <a:rPr lang="en-BE" smtClean="0"/>
              <a:t>04/16/2023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A80-44D0-434B-BCD4-539FF9AED3F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102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067C-BA43-4A51-8D78-B00E4C935F56}" type="datetimeFigureOut">
              <a:rPr lang="en-BE" smtClean="0"/>
              <a:t>04/16/2023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A80-44D0-434B-BCD4-539FF9AED3F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864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067C-BA43-4A51-8D78-B00E4C935F56}" type="datetimeFigureOut">
              <a:rPr lang="en-BE" smtClean="0"/>
              <a:t>04/16/2023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A80-44D0-434B-BCD4-539FF9AED3F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1990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067C-BA43-4A51-8D78-B00E4C935F56}" type="datetimeFigureOut">
              <a:rPr lang="en-BE" smtClean="0"/>
              <a:t>04/16/2023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A80-44D0-434B-BCD4-539FF9AED3F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81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067C-BA43-4A51-8D78-B00E4C935F56}" type="datetimeFigureOut">
              <a:rPr lang="en-BE" smtClean="0"/>
              <a:t>04/16/2023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A80-44D0-434B-BCD4-539FF9AED3F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3613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067C-BA43-4A51-8D78-B00E4C935F56}" type="datetimeFigureOut">
              <a:rPr lang="en-BE" smtClean="0"/>
              <a:t>04/16/2023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A80-44D0-434B-BCD4-539FF9AED3F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245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067C-BA43-4A51-8D78-B00E4C935F56}" type="datetimeFigureOut">
              <a:rPr lang="en-BE" smtClean="0"/>
              <a:t>04/16/2023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A80-44D0-434B-BCD4-539FF9AED3F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981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067C-BA43-4A51-8D78-B00E4C935F56}" type="datetimeFigureOut">
              <a:rPr lang="en-BE" smtClean="0"/>
              <a:t>04/16/2023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A80-44D0-434B-BCD4-539FF9AED3F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766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916067C-BA43-4A51-8D78-B00E4C935F56}" type="datetimeFigureOut">
              <a:rPr lang="en-BE" smtClean="0"/>
              <a:t>04/16/2023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947AA80-44D0-434B-BCD4-539FF9AED3F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615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16067C-BA43-4A51-8D78-B00E4C935F56}" type="datetimeFigureOut">
              <a:rPr lang="en-BE" smtClean="0"/>
              <a:t>04/16/2023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947AA80-44D0-434B-BCD4-539FF9AED3F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6043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55B9B6-3284-4A87-B88E-29DF8ECF8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FEBD2-E50A-99C4-FAAB-9BB106C49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5096" y="517868"/>
            <a:ext cx="4798142" cy="1664894"/>
          </a:xfrm>
        </p:spPr>
        <p:txBody>
          <a:bodyPr>
            <a:normAutofit/>
          </a:bodyPr>
          <a:lstStyle/>
          <a:p>
            <a:r>
              <a:rPr lang="en-US" b="0" i="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/>
                <a:latin typeface="Söhne"/>
              </a:rPr>
              <a:t>Pattern Mining project</a:t>
            </a:r>
            <a:endParaRPr lang="en-BE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97CAB-0A80-FA54-B54B-94A30F550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9502" y="3081472"/>
            <a:ext cx="5784980" cy="1793053"/>
          </a:xfrm>
        </p:spPr>
        <p:txBody>
          <a:bodyPr>
            <a:normAutofit/>
          </a:bodyPr>
          <a:lstStyle/>
          <a:p>
            <a:r>
              <a:rPr lang="en-US" b="1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Professors: Ahmed </a:t>
            </a:r>
            <a:r>
              <a:rPr lang="en-US" b="1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Samet</a:t>
            </a:r>
            <a:r>
              <a:rPr lang="en-US" b="1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Samer El </a:t>
            </a:r>
            <a:r>
              <a:rPr lang="en-US" b="1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Zant</a:t>
            </a:r>
            <a:endParaRPr lang="en-US" b="1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Students: Elnur </a:t>
            </a:r>
            <a:r>
              <a:rPr lang="en-US" b="1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Maharramov</a:t>
            </a:r>
            <a:r>
              <a:rPr lang="en-US" b="1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Parvin Bayramov, </a:t>
            </a:r>
            <a:r>
              <a:rPr lang="en-US" b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Mirhashim</a:t>
            </a:r>
            <a:r>
              <a:rPr lang="en-US" b="1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Seyidov</a:t>
            </a:r>
            <a:endParaRPr lang="en-US" b="1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BE" b="1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9B5F5ECB-A05F-4FAD-9AAC-BC767A81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5457375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DB2DB5B2-9478-CF1D-FD7A-7B42BD9A2BF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167" y="2285690"/>
            <a:ext cx="4489621" cy="226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36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47DE-FDD7-667D-C48C-751752C9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945" y="517321"/>
            <a:ext cx="9905998" cy="1905000"/>
          </a:xfrm>
        </p:spPr>
        <p:txBody>
          <a:bodyPr/>
          <a:lstStyle/>
          <a:p>
            <a:r>
              <a:rPr lang="en-US" dirty="0"/>
              <a:t>Conclusion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D5F8-31A5-36CD-DD0D-6845EE21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66899"/>
            <a:ext cx="9905998" cy="3124201"/>
          </a:xfrm>
        </p:spPr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conclusion, this project used data mining techniques to explore a chemical dataset and extract valuable insights and knowledge. The project involved data cleaning and preparation, exploratory data analysis, feature selection and engineering, classification, and 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compare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results.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5831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Data mining Business Data analysis Analytics, mining, text, hand png">
            <a:extLst>
              <a:ext uri="{FF2B5EF4-FFF2-40B4-BE49-F238E27FC236}">
                <a16:creationId xmlns:a16="http://schemas.microsoft.com/office/drawing/2014/main" id="{111E197B-02BA-6A15-90A5-860A0ACD7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4" r="3" b="1603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CF6557-31E4-E039-CC3A-B271A987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52237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497CAB-0A80-FA54-B54B-94A30F550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135" y="933062"/>
            <a:ext cx="11056776" cy="4730621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Data Mining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Literature review: General information about Data Mining and the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Data imputation: Data cleaning and preparation process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Exploratory Data Analysis: Gaining a better understanding of the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Feature Selection and Engineering: Selecting and engineering relevant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Classification: Building a model using data mining techniques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Evaluation: Evaluating the performance of the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D1D5DB"/>
                </a:solidFill>
                <a:effectLst/>
                <a:latin typeface="Söhne"/>
              </a:rPr>
              <a:t>T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he Results: Compare results between different models</a:t>
            </a:r>
          </a:p>
          <a:p>
            <a:endParaRPr lang="en-BE" sz="2400" b="1" dirty="0"/>
          </a:p>
        </p:txBody>
      </p:sp>
    </p:spTree>
    <p:extLst>
      <p:ext uri="{BB962C8B-B14F-4D97-AF65-F5344CB8AC3E}">
        <p14:creationId xmlns:p14="http://schemas.microsoft.com/office/powerpoint/2010/main" val="426812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1B0A-1D6C-F1FC-AA44-8B0B4526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774" y="856034"/>
            <a:ext cx="4367719" cy="1905000"/>
          </a:xfrm>
        </p:spPr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What is Data Mining?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9B0EE-601A-74B4-5A36-A31680F6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094" y="2986227"/>
            <a:ext cx="4688732" cy="31242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Definition of data mining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mining's application in various fields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Steps involved in data mining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Description of the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18 attributes and 199 entries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Objective of the project</a:t>
            </a:r>
          </a:p>
          <a:p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B6E6E-E146-722F-A969-FAD378F74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0000" t="24118"/>
          <a:stretch/>
        </p:blipFill>
        <p:spPr>
          <a:xfrm>
            <a:off x="8566826" y="2977392"/>
            <a:ext cx="3467100" cy="3006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A42CF2-8B46-7199-6B1A-9E3A9D1BD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015" t="24118" r="55845"/>
          <a:stretch/>
        </p:blipFill>
        <p:spPr>
          <a:xfrm>
            <a:off x="410994" y="2977391"/>
            <a:ext cx="2714017" cy="30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2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4291-24DA-4453-AE8D-98FAF964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149"/>
            <a:ext cx="5077838" cy="1905000"/>
          </a:xfrm>
        </p:spPr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Cleaning and Preparation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2709-946D-3559-E1A4-9F66773E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6187" y="2268165"/>
            <a:ext cx="4494179" cy="3124201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Importing the dataset into Google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Colab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Libraries used for data imputation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Fixing errors while loading the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Identifying and removing duplicate rows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Obtaining a concise summary of the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Identifying potential data quality issues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Understanding the data types of each column</a:t>
            </a:r>
          </a:p>
          <a:p>
            <a:endParaRPr lang="en-BE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C478D38-E913-93F5-3FBB-2505B4FB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50" y="314780"/>
            <a:ext cx="7500769" cy="275175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D08F3D29-3402-FC39-1D81-6639FF1F6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85" y="3342166"/>
            <a:ext cx="6896698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2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9E72-8AC3-80DA-ADAE-91905C08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00"/>
            <a:ext cx="9905998" cy="1905000"/>
          </a:xfrm>
        </p:spPr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Exploring the Dataset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1A03-BB4D-ED4E-D5F1-2F498CD9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883054"/>
            <a:ext cx="9905998" cy="3124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Visualizing the distribution of the columns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Identifying outliers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Checking the correlation between columns Title: Handling Null Values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5502C3-C533-F3F4-E804-29FC9738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52" y="3304151"/>
            <a:ext cx="7376809" cy="329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FAC00-1895-973D-36CC-99B2B0A0F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31" t="5237" r="3706" b="7863"/>
          <a:stretch/>
        </p:blipFill>
        <p:spPr>
          <a:xfrm>
            <a:off x="8832132" y="114300"/>
            <a:ext cx="2297022" cy="23466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977E8D-79C2-E88C-A930-9E45B3469F77}"/>
              </a:ext>
            </a:extLst>
          </p:cNvPr>
          <p:cNvSpPr txBox="1"/>
          <p:nvPr/>
        </p:nvSpPr>
        <p:spPr>
          <a:xfrm>
            <a:off x="8295127" y="2674723"/>
            <a:ext cx="36907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effectLst/>
                <a:latin typeface="Courier New" panose="02070309020205020404" pitchFamily="49" charset="0"/>
              </a:rPr>
              <a:t>"Cyclic Head (Y/N)“ column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2BFD78-AD8E-87FE-32C6-47C1076CC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540" y="3304151"/>
            <a:ext cx="3483495" cy="26126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12E2B2-435B-09FE-CFF9-404668FAB426}"/>
              </a:ext>
            </a:extLst>
          </p:cNvPr>
          <p:cNvSpPr txBox="1"/>
          <p:nvPr/>
        </p:nvSpPr>
        <p:spPr>
          <a:xfrm>
            <a:off x="8462866" y="6108832"/>
            <a:ext cx="3110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urier New" panose="02070309020205020404" pitchFamily="49" charset="0"/>
              </a:rPr>
              <a:t>“Saturated” column</a:t>
            </a:r>
          </a:p>
        </p:txBody>
      </p:sp>
    </p:spTree>
    <p:extLst>
      <p:ext uri="{BB962C8B-B14F-4D97-AF65-F5344CB8AC3E}">
        <p14:creationId xmlns:p14="http://schemas.microsoft.com/office/powerpoint/2010/main" val="357492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5C975E-DA79-A841-645B-E1E2202A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78" y="1562100"/>
            <a:ext cx="9186153" cy="5107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FE039-E61A-9901-DFB2-19DDAB79263C}"/>
              </a:ext>
            </a:extLst>
          </p:cNvPr>
          <p:cNvSpPr txBox="1"/>
          <p:nvPr/>
        </p:nvSpPr>
        <p:spPr>
          <a:xfrm>
            <a:off x="2507603" y="446611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Identifying columns with null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Imputing null values using various techniques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264065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FC2B-004F-E0F5-6FE0-11734E5B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859624" cy="1905000"/>
          </a:xfrm>
        </p:spPr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Selecting Relevant Features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CC03-2737-1FE2-ED48-4511D69D9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0"/>
            <a:ext cx="5476672" cy="4598435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Identifying important features using correlation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Selecting features based on instruction</a:t>
            </a:r>
            <a:endParaRPr lang="en-US" sz="180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Scaling the numerical features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Encoding categorical features</a:t>
            </a:r>
          </a:p>
          <a:p>
            <a:endParaRPr lang="en-BE" sz="1800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5978757-DDF1-3E91-0600-FCBFFCA09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6" y="5758640"/>
            <a:ext cx="4877223" cy="65537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125172F-0D77-36C6-0B20-1DEFFD865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73" y="-1"/>
            <a:ext cx="67153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277C1EC-536D-3454-C846-35EED4946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" y="2338242"/>
            <a:ext cx="5359940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5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4C2A-341B-772D-32C4-DB5C6C00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00"/>
            <a:ext cx="9905998" cy="1905000"/>
          </a:xfrm>
        </p:spPr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Building a Model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805DD-2929-36DF-E371-9116D8634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8965"/>
            <a:ext cx="5924146" cy="428129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Splitting the dataset into training and testing 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Choosing the appropriate algorithm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Tuning hyperparameters using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GridSearchCV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Title: Model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Evaluating the performance of the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Comparing the actual and predicted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Printing the accuracy and other metrics</a:t>
            </a:r>
          </a:p>
          <a:p>
            <a:endParaRPr lang="en-BE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63C02C8-9F31-F8AF-2B09-44613217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27" y="754376"/>
            <a:ext cx="5441004" cy="5349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3CA63C-7B56-B0C4-47E1-178EC3C40B76}"/>
              </a:ext>
            </a:extLst>
          </p:cNvPr>
          <p:cNvSpPr txBox="1"/>
          <p:nvPr/>
        </p:nvSpPr>
        <p:spPr>
          <a:xfrm>
            <a:off x="6037418" y="249672"/>
            <a:ext cx="598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report for Decision tree classifier model</a:t>
            </a:r>
          </a:p>
        </p:txBody>
      </p:sp>
    </p:spTree>
    <p:extLst>
      <p:ext uri="{BB962C8B-B14F-4D97-AF65-F5344CB8AC3E}">
        <p14:creationId xmlns:p14="http://schemas.microsoft.com/office/powerpoint/2010/main" val="189704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EECB-CA5A-A4EE-4937-993CC16B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39" y="180974"/>
            <a:ext cx="9905998" cy="695325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Results</a:t>
            </a:r>
            <a:endParaRPr lang="en-B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154F4F-A7C8-86E9-5167-74CADA9E6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39027"/>
              </p:ext>
            </p:extLst>
          </p:nvPr>
        </p:nvGraphicFramePr>
        <p:xfrm>
          <a:off x="3135110" y="1798400"/>
          <a:ext cx="6899005" cy="1763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4538">
                  <a:extLst>
                    <a:ext uri="{9D8B030D-6E8A-4147-A177-3AD203B41FA5}">
                      <a16:colId xmlns:a16="http://schemas.microsoft.com/office/drawing/2014/main" val="869353435"/>
                    </a:ext>
                  </a:extLst>
                </a:gridCol>
                <a:gridCol w="1876960">
                  <a:extLst>
                    <a:ext uri="{9D8B030D-6E8A-4147-A177-3AD203B41FA5}">
                      <a16:colId xmlns:a16="http://schemas.microsoft.com/office/drawing/2014/main" val="2949101083"/>
                    </a:ext>
                  </a:extLst>
                </a:gridCol>
                <a:gridCol w="1937507">
                  <a:extLst>
                    <a:ext uri="{9D8B030D-6E8A-4147-A177-3AD203B41FA5}">
                      <a16:colId xmlns:a16="http://schemas.microsoft.com/office/drawing/2014/main" val="2954841422"/>
                    </a:ext>
                  </a:extLst>
                </a:gridCol>
              </a:tblGrid>
              <a:tr h="3527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Model</a:t>
                      </a:r>
                      <a:endParaRPr lang="en-US" sz="1100" kern="10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Train score</a:t>
                      </a:r>
                      <a:endParaRPr lang="en-US" sz="1100" kern="10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Test score</a:t>
                      </a:r>
                      <a:endParaRPr lang="en-US" sz="1100" kern="10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9778203"/>
                  </a:ext>
                </a:extLst>
              </a:tr>
              <a:tr h="3527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DecisionTreeClassifier</a:t>
                      </a:r>
                      <a:endParaRPr lang="en-US" sz="1100" kern="10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99.6%</a:t>
                      </a:r>
                      <a:endParaRPr lang="en-US" sz="1100" kern="10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88.5%</a:t>
                      </a:r>
                      <a:endParaRPr lang="en-US" sz="1100" kern="10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334834"/>
                  </a:ext>
                </a:extLst>
              </a:tr>
              <a:tr h="3527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RandomForestClassifier</a:t>
                      </a:r>
                      <a:endParaRPr lang="en-US" sz="1100" kern="100" dirty="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99.6%</a:t>
                      </a:r>
                      <a:endParaRPr lang="en-US" sz="1100" kern="10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88.1%</a:t>
                      </a:r>
                      <a:endParaRPr lang="en-US" sz="1100" kern="10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502126"/>
                  </a:ext>
                </a:extLst>
              </a:tr>
              <a:tr h="3527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SVC</a:t>
                      </a:r>
                      <a:endParaRPr lang="en-US" sz="1100" kern="10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93.1%</a:t>
                      </a:r>
                      <a:endParaRPr lang="en-US" sz="1100" kern="10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80.6%</a:t>
                      </a:r>
                      <a:endParaRPr lang="en-US" sz="1100" kern="100" dirty="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1154748"/>
                  </a:ext>
                </a:extLst>
              </a:tr>
              <a:tr h="3527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KNeighborsClassifier</a:t>
                      </a:r>
                      <a:endParaRPr lang="en-US" sz="1100" kern="100" dirty="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88.8%</a:t>
                      </a:r>
                      <a:endParaRPr lang="en-US" sz="1100" kern="10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73.1%</a:t>
                      </a:r>
                      <a:endParaRPr lang="en-US" sz="1100" kern="100" dirty="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73751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33CB8BE-7EC4-D240-5546-FC85690EB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740" y="3733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C1185D-5A82-DAF0-3AFA-C47BA4D61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905729"/>
              </p:ext>
            </p:extLst>
          </p:nvPr>
        </p:nvGraphicFramePr>
        <p:xfrm>
          <a:off x="4041437" y="4484451"/>
          <a:ext cx="4683125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1475">
                  <a:extLst>
                    <a:ext uri="{9D8B030D-6E8A-4147-A177-3AD203B41FA5}">
                      <a16:colId xmlns:a16="http://schemas.microsoft.com/office/drawing/2014/main" val="2236270006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658166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Model</a:t>
                      </a:r>
                      <a:endParaRPr lang="en-US" sz="1100" kern="10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Best score</a:t>
                      </a:r>
                      <a:endParaRPr lang="en-US" sz="1100" kern="10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4596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DecisionTreeClassifier</a:t>
                      </a:r>
                      <a:endParaRPr lang="en-US" sz="1100" kern="10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91.8%</a:t>
                      </a:r>
                      <a:endParaRPr lang="en-US" sz="1100" kern="10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812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RandomForestClassifier</a:t>
                      </a:r>
                      <a:endParaRPr lang="en-US" sz="1100" kern="10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91.6%</a:t>
                      </a:r>
                      <a:endParaRPr lang="en-US" sz="1100" kern="10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362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SVC</a:t>
                      </a:r>
                      <a:endParaRPr lang="en-US" sz="1100" kern="10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85.06%</a:t>
                      </a:r>
                      <a:endParaRPr lang="en-US" sz="1100" kern="100" dirty="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6129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KNeighborsClassifier</a:t>
                      </a:r>
                      <a:endParaRPr lang="en-US" sz="1100" kern="10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90.7%</a:t>
                      </a:r>
                      <a:endParaRPr lang="en-US" sz="1100" kern="100" dirty="0">
                        <a:effectLst/>
                        <a:latin typeface="DejaVu Sans"/>
                        <a:ea typeface="DejaVu Sans"/>
                        <a:cs typeface="DejaVu 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579604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B17A398F-7202-7064-C870-8DBF929D7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3543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3F9A5-CABE-4224-46B5-87CE22CAF13B}"/>
              </a:ext>
            </a:extLst>
          </p:cNvPr>
          <p:cNvSpPr txBox="1"/>
          <p:nvPr/>
        </p:nvSpPr>
        <p:spPr>
          <a:xfrm>
            <a:off x="4067175" y="1213684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before hyper parameters tuning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952ED4-2B7F-68A9-5CDE-1E4CDF974E09}"/>
              </a:ext>
            </a:extLst>
          </p:cNvPr>
          <p:cNvSpPr txBox="1"/>
          <p:nvPr/>
        </p:nvSpPr>
        <p:spPr>
          <a:xfrm>
            <a:off x="4093103" y="3793093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after hyper parameters tuning</a:t>
            </a:r>
          </a:p>
        </p:txBody>
      </p:sp>
    </p:spTree>
    <p:extLst>
      <p:ext uri="{BB962C8B-B14F-4D97-AF65-F5344CB8AC3E}">
        <p14:creationId xmlns:p14="http://schemas.microsoft.com/office/powerpoint/2010/main" val="1694612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142</TotalTime>
  <Words>383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DejaVu Sans</vt:lpstr>
      <vt:lpstr>Söhne</vt:lpstr>
      <vt:lpstr>Mesh</vt:lpstr>
      <vt:lpstr>Pattern Mining project</vt:lpstr>
      <vt:lpstr>PowerPoint Presentation</vt:lpstr>
      <vt:lpstr>What is Data Mining?</vt:lpstr>
      <vt:lpstr>Data Cleaning and Preparation</vt:lpstr>
      <vt:lpstr>Exploring the Dataset</vt:lpstr>
      <vt:lpstr>PowerPoint Presentation</vt:lpstr>
      <vt:lpstr>Selecting Relevant Features</vt:lpstr>
      <vt:lpstr>Building a Model</vt:lpstr>
      <vt:lpstr>the Results</vt:lpstr>
      <vt:lpstr>Conclusion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Mining project</dc:title>
  <dc:creator>Mirhashim Seyidov</dc:creator>
  <cp:lastModifiedBy>Elnur Məhərrəmov</cp:lastModifiedBy>
  <cp:revision>4</cp:revision>
  <dcterms:created xsi:type="dcterms:W3CDTF">2023-04-16T17:30:31Z</dcterms:created>
  <dcterms:modified xsi:type="dcterms:W3CDTF">2023-04-16T16:35:03Z</dcterms:modified>
</cp:coreProperties>
</file>