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68" r:id="rId13"/>
    <p:sldId id="270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1A14-C090-54BD-AA03-DB55A1B64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2601B-86C0-25D7-3D56-1C720E4F4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4B6AD-E831-8735-B043-DEBCD819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05179-67BE-4516-96FE-0E21CE6BB12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EBE9F-9D75-3F86-0D73-7F11DB1CC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5D739-5B2A-AD2F-E7FB-91713CF3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B400-61E2-4797-AD26-B665C401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1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9907-7911-8956-5526-7BB32AF8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037BA-1F9B-1193-90BD-479006578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FFC3D-AFBA-3EBC-212E-ADC66CCD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05179-67BE-4516-96FE-0E21CE6BB12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F423E-BCB1-0D77-F1B7-4BA932CE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C6251-E746-2A6C-499F-8D65ACFD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B400-61E2-4797-AD26-B665C401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55EB0-140F-D2EA-6ECC-CCC1F1F64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C1990-6F13-5DCE-0E26-B1501343A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4104-D9EC-F7A9-848E-85035C56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05179-67BE-4516-96FE-0E21CE6BB12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3642E-5F8E-9DCE-B553-E8F5ABCEA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15073-5748-08E4-9CF3-AD4598C4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B400-61E2-4797-AD26-B665C401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5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90788-01A8-EFB8-B6A0-989CCC7F6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A58CE-C56F-1ACC-3374-04AA8FA7F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0DBFC-2FB4-5FDB-BD95-294D1AA0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05179-67BE-4516-96FE-0E21CE6BB12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04905-C2FA-70EE-4BC5-B7F3BE599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B2C4B-B36D-0556-956A-D0EC13D9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B400-61E2-4797-AD26-B665C401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3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E860-67EA-88CE-4A62-EA4BF3DA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538A3-8966-20B2-0398-542195BB3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E992F-5E4E-7EA9-312E-2FEAF842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05179-67BE-4516-96FE-0E21CE6BB12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06016-3726-0679-4AC1-49FC975E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A8E89-A629-5A00-C311-9F61244C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B400-61E2-4797-AD26-B665C401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7DC5-6A93-B0A3-1F55-17015F8D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10852-18F0-5568-0F1E-20FDD8C6D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29E39-14BF-756A-665F-5D06019F0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08274-ADB7-823D-2B7E-E2ED20F2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05179-67BE-4516-96FE-0E21CE6BB12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873DB-A458-CE2A-10D0-B3F520854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68F95-61EA-3133-5253-9181D7A6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B400-61E2-4797-AD26-B665C401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5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9A0F-7C5A-ADA6-FAF8-AC42544F2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14B79-AC92-BD9D-1FF8-DA80470EA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8BAA-987D-C72A-66B5-21BC0360E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98F05-C85C-5AAC-5D7A-6B6A3EDDA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1B254-DC1E-7CC8-2372-C14810086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1EB45-E8F8-C96D-14C4-175164CE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05179-67BE-4516-96FE-0E21CE6BB12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8AE2C-A319-0B6B-3E5B-830842C6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D938B-ED69-8FC8-E8F3-28F7852D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B400-61E2-4797-AD26-B665C401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6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A762-D666-F936-A95B-8A223C83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93E23-B5B9-0759-2C82-1ADBB4C5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05179-67BE-4516-96FE-0E21CE6BB12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37FBC-8B73-AE9F-69A2-149147E9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D66F1-0295-E2A1-56C2-5D32E773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B400-61E2-4797-AD26-B665C401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5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3BA94-6CAF-3000-657E-DB2F2F0D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05179-67BE-4516-96FE-0E21CE6BB12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62864-9195-CABE-AD93-A0CC9F46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D3575-5D3F-CED9-5ACA-A843D0D8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B400-61E2-4797-AD26-B665C401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2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3EF2-6E87-F67D-8DFF-7213FD39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5E0C-1355-C35A-C485-B6B6D58EC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6A008-467A-15CF-11A7-679A99DBD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E7693-54D8-1570-B819-46AB2923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05179-67BE-4516-96FE-0E21CE6BB12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66B76-5084-C9DF-B9B0-7FEC6FA4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AF965-35BB-23C5-9168-530EDF1D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B400-61E2-4797-AD26-B665C401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3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52AF-E8BC-6B13-881E-ABEA65AB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F0AE8-06DD-4E40-A235-8081B2E04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FCD96-F121-DC3B-7D7A-A0914855D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321D2-F055-A6E7-98A9-FD632B65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05179-67BE-4516-96FE-0E21CE6BB12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B6ED9-F886-25A1-4B0C-23E38F35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AA8CD-51FD-8B3E-A2BA-38FC54C9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B400-61E2-4797-AD26-B665C401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8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659C5B-6699-E73D-0165-BD9F6207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973F7-3EC0-3B34-03D1-374AA1CE1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949C5-BF71-A2FF-7455-AEEE72E28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105179-67BE-4516-96FE-0E21CE6BB12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87A32-5196-4D8E-125B-076F7848A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D7BCF-09F9-DBDA-5082-1AB5DFCC5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79B400-61E2-4797-AD26-B665C401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soiu.edu.az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fawaz/dl-4-tsc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338963-F766-81FF-8A0A-4F060A96C544}"/>
              </a:ext>
            </a:extLst>
          </p:cNvPr>
          <p:cNvSpPr/>
          <p:nvPr/>
        </p:nvSpPr>
        <p:spPr>
          <a:xfrm>
            <a:off x="639098" y="857250"/>
            <a:ext cx="10933470" cy="135500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Deep learning for Time Series Classification</a:t>
            </a:r>
            <a:endParaRPr 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126F3E-340B-E452-707F-DEBC468D1D32}"/>
              </a:ext>
            </a:extLst>
          </p:cNvPr>
          <p:cNvSpPr txBox="1"/>
          <p:nvPr/>
        </p:nvSpPr>
        <p:spPr>
          <a:xfrm>
            <a:off x="5094508" y="2930009"/>
            <a:ext cx="210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Elnur Maharramov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315F2-6941-261E-5ABD-1E5C907D2A54}"/>
              </a:ext>
            </a:extLst>
          </p:cNvPr>
          <p:cNvSpPr txBox="1"/>
          <p:nvPr/>
        </p:nvSpPr>
        <p:spPr>
          <a:xfrm>
            <a:off x="3057833" y="373125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University of French-Azerbaijan (UFAZ)</a:t>
            </a:r>
          </a:p>
          <a:p>
            <a:pPr algn="ctr"/>
            <a:r>
              <a:rPr lang="en-US" b="1"/>
              <a:t>Data Science and Artificial Intelligence</a:t>
            </a:r>
          </a:p>
          <a:p>
            <a:pPr algn="ctr"/>
            <a:endParaRPr lang="en-US" b="1"/>
          </a:p>
          <a:p>
            <a:pPr algn="ctr"/>
            <a:endParaRPr lang="en-US" b="1"/>
          </a:p>
          <a:p>
            <a:pPr algn="ctr"/>
            <a:r>
              <a:rPr lang="en-US"/>
              <a:t>07.03.2024</a:t>
            </a:r>
          </a:p>
        </p:txBody>
      </p:sp>
    </p:spTree>
    <p:extLst>
      <p:ext uri="{BB962C8B-B14F-4D97-AF65-F5344CB8AC3E}">
        <p14:creationId xmlns:p14="http://schemas.microsoft.com/office/powerpoint/2010/main" val="103794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B9802-6063-40E7-B482-86B75FD0D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391E04-69B0-D121-0CF6-A8D2C21FDCE8}"/>
              </a:ext>
            </a:extLst>
          </p:cNvPr>
          <p:cNvSpPr/>
          <p:nvPr/>
        </p:nvSpPr>
        <p:spPr>
          <a:xfrm>
            <a:off x="0" y="0"/>
            <a:ext cx="12192000" cy="6953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/>
              <a:t>    Filter analysis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CC7172D-78B6-8D2E-FED6-5D09A5E36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18" y="1685924"/>
            <a:ext cx="6005461" cy="450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1AD54966-17FE-FAC9-E8D7-795135A93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746" y="1685925"/>
            <a:ext cx="6005459" cy="450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DF72A8-49A0-2D2B-DD50-D64760D3BB0D}"/>
              </a:ext>
            </a:extLst>
          </p:cNvPr>
          <p:cNvSpPr txBox="1"/>
          <p:nvPr/>
        </p:nvSpPr>
        <p:spPr>
          <a:xfrm>
            <a:off x="4728318" y="6190021"/>
            <a:ext cx="273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Filters of first layer of FCN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35BC1-6851-16A2-FB3C-4B8CB14E5566}"/>
              </a:ext>
            </a:extLst>
          </p:cNvPr>
          <p:cNvSpPr txBox="1"/>
          <p:nvPr/>
        </p:nvSpPr>
        <p:spPr>
          <a:xfrm>
            <a:off x="2543175" y="1215509"/>
            <a:ext cx="615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rgbClr val="0D0D0D"/>
                </a:solidFill>
                <a:latin typeface="Söhne"/>
              </a:rPr>
              <a:t>Compared </a:t>
            </a:r>
            <a:r>
              <a:rPr lang="en-GB" b="0" i="0">
                <a:solidFill>
                  <a:srgbClr val="0D0D0D"/>
                </a:solidFill>
                <a:effectLst/>
                <a:latin typeface="Söhne"/>
              </a:rPr>
              <a:t>models' filters </a:t>
            </a:r>
            <a:r>
              <a:rPr lang="en-GB">
                <a:solidFill>
                  <a:srgbClr val="0D0D0D"/>
                </a:solidFill>
                <a:latin typeface="Söhne"/>
              </a:rPr>
              <a:t>for test and train sets individually</a:t>
            </a:r>
          </a:p>
        </p:txBody>
      </p:sp>
    </p:spTree>
    <p:extLst>
      <p:ext uri="{BB962C8B-B14F-4D97-AF65-F5344CB8AC3E}">
        <p14:creationId xmlns:p14="http://schemas.microsoft.com/office/powerpoint/2010/main" val="797443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8A364-DF7E-2B47-D954-208E0CD0E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71FB35-0FB4-D07F-2341-7BEE67CC794B}"/>
              </a:ext>
            </a:extLst>
          </p:cNvPr>
          <p:cNvSpPr/>
          <p:nvPr/>
        </p:nvSpPr>
        <p:spPr>
          <a:xfrm>
            <a:off x="0" y="0"/>
            <a:ext cx="12192000" cy="6953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/>
              <a:t>    Filter analysis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7F8163F-0059-7BE5-27E8-14750F88B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18" y="1685924"/>
            <a:ext cx="6005461" cy="450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6F4D7A79-0945-04E4-3D69-83F67C028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746" y="1685925"/>
            <a:ext cx="6005459" cy="450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B30C28-3423-3145-7A9E-8B8DB17BF474}"/>
              </a:ext>
            </a:extLst>
          </p:cNvPr>
          <p:cNvSpPr txBox="1"/>
          <p:nvPr/>
        </p:nvSpPr>
        <p:spPr>
          <a:xfrm>
            <a:off x="4728318" y="6190021"/>
            <a:ext cx="302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Filters of first layer of ResNet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08AF1E-B02B-00F3-45AE-883FF6D17DDC}"/>
              </a:ext>
            </a:extLst>
          </p:cNvPr>
          <p:cNvSpPr txBox="1"/>
          <p:nvPr/>
        </p:nvSpPr>
        <p:spPr>
          <a:xfrm>
            <a:off x="2543175" y="1215509"/>
            <a:ext cx="615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rgbClr val="0D0D0D"/>
                </a:solidFill>
                <a:latin typeface="Söhne"/>
              </a:rPr>
              <a:t>Compared </a:t>
            </a:r>
            <a:r>
              <a:rPr lang="en-GB" b="0" i="0">
                <a:solidFill>
                  <a:srgbClr val="0D0D0D"/>
                </a:solidFill>
                <a:effectLst/>
                <a:latin typeface="Söhne"/>
              </a:rPr>
              <a:t>models' filters </a:t>
            </a:r>
            <a:r>
              <a:rPr lang="en-GB">
                <a:solidFill>
                  <a:srgbClr val="0D0D0D"/>
                </a:solidFill>
                <a:latin typeface="Söhne"/>
              </a:rPr>
              <a:t>for test and train sets individually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2DAE9E69-457F-81EE-A8CF-F6AADC74A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744" y="1685924"/>
            <a:ext cx="6005461" cy="450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03F084CC-3282-FD37-8B25-7329E05CF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19" y="1685924"/>
            <a:ext cx="6005460" cy="450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55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4A170-00C5-1426-F2FE-493B7DC18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DD17B95-F9BE-6E83-32E1-2718D5C39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18" y="1685924"/>
            <a:ext cx="6005461" cy="450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58D5318-E10B-BF4F-37FA-1DB6EBEBA231}"/>
              </a:ext>
            </a:extLst>
          </p:cNvPr>
          <p:cNvSpPr/>
          <p:nvPr/>
        </p:nvSpPr>
        <p:spPr>
          <a:xfrm>
            <a:off x="0" y="0"/>
            <a:ext cx="12192000" cy="6953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/>
              <a:t>    Filter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C66CCA-1B09-3727-21BE-8D54177E2174}"/>
              </a:ext>
            </a:extLst>
          </p:cNvPr>
          <p:cNvSpPr txBox="1"/>
          <p:nvPr/>
        </p:nvSpPr>
        <p:spPr>
          <a:xfrm>
            <a:off x="3993938" y="6162675"/>
            <a:ext cx="323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Filters of first layer of Inception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B3261D66-1A57-E450-3D40-6C4A770BF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17" y="1685924"/>
            <a:ext cx="6005461" cy="450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E49FF686-DF5A-AD30-F521-90E93926D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22" y="1685924"/>
            <a:ext cx="6005460" cy="450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576E2A-D72C-A0C9-629A-D1D88E84594A}"/>
              </a:ext>
            </a:extLst>
          </p:cNvPr>
          <p:cNvSpPr txBox="1"/>
          <p:nvPr/>
        </p:nvSpPr>
        <p:spPr>
          <a:xfrm>
            <a:off x="2543175" y="1215509"/>
            <a:ext cx="615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rgbClr val="0D0D0D"/>
                </a:solidFill>
                <a:latin typeface="Söhne"/>
              </a:rPr>
              <a:t>Compared </a:t>
            </a:r>
            <a:r>
              <a:rPr lang="en-GB" b="0" i="0">
                <a:solidFill>
                  <a:srgbClr val="0D0D0D"/>
                </a:solidFill>
                <a:effectLst/>
                <a:latin typeface="Söhne"/>
              </a:rPr>
              <a:t>models' filters </a:t>
            </a:r>
            <a:r>
              <a:rPr lang="en-GB">
                <a:solidFill>
                  <a:srgbClr val="0D0D0D"/>
                </a:solidFill>
                <a:latin typeface="Söhne"/>
              </a:rPr>
              <a:t>for test and train sets individually</a:t>
            </a:r>
          </a:p>
        </p:txBody>
      </p:sp>
    </p:spTree>
    <p:extLst>
      <p:ext uri="{BB962C8B-B14F-4D97-AF65-F5344CB8AC3E}">
        <p14:creationId xmlns:p14="http://schemas.microsoft.com/office/powerpoint/2010/main" val="3730746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1901D-CFC7-0EC1-96B2-6161FA515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0320B6-E84D-D526-4A39-5E9C547B729C}"/>
              </a:ext>
            </a:extLst>
          </p:cNvPr>
          <p:cNvSpPr/>
          <p:nvPr/>
        </p:nvSpPr>
        <p:spPr>
          <a:xfrm>
            <a:off x="0" y="0"/>
            <a:ext cx="12192000" cy="6953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/>
              <a:t>    Filter analysis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83E4CA0-B47A-4E2C-9816-CA26D9431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18" y="1685924"/>
            <a:ext cx="6005461" cy="450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6510A500-7B8D-9D5E-FF87-F119476F9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746" y="1685925"/>
            <a:ext cx="6005459" cy="450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74665A-683F-C9AF-D56C-4DC7D1741636}"/>
              </a:ext>
            </a:extLst>
          </p:cNvPr>
          <p:cNvSpPr txBox="1"/>
          <p:nvPr/>
        </p:nvSpPr>
        <p:spPr>
          <a:xfrm>
            <a:off x="4728318" y="6190021"/>
            <a:ext cx="2704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Filters of first layer of LITE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9250B-6C99-D473-7D34-B310C9AEEB83}"/>
              </a:ext>
            </a:extLst>
          </p:cNvPr>
          <p:cNvSpPr txBox="1"/>
          <p:nvPr/>
        </p:nvSpPr>
        <p:spPr>
          <a:xfrm>
            <a:off x="2543175" y="1215509"/>
            <a:ext cx="615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rgbClr val="0D0D0D"/>
                </a:solidFill>
                <a:latin typeface="Söhne"/>
              </a:rPr>
              <a:t>Compared </a:t>
            </a:r>
            <a:r>
              <a:rPr lang="en-GB" b="0" i="0">
                <a:solidFill>
                  <a:srgbClr val="0D0D0D"/>
                </a:solidFill>
                <a:effectLst/>
                <a:latin typeface="Söhne"/>
              </a:rPr>
              <a:t>models' filters </a:t>
            </a:r>
            <a:r>
              <a:rPr lang="en-GB">
                <a:solidFill>
                  <a:srgbClr val="0D0D0D"/>
                </a:solidFill>
                <a:latin typeface="Söhne"/>
              </a:rPr>
              <a:t>for test and train sets individually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71660008-DC0A-B738-D4F7-2022F8991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747" y="1685923"/>
            <a:ext cx="6005458" cy="450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F30B6B1B-A314-8FE4-4DD3-010763B33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17" y="1685921"/>
            <a:ext cx="6005458" cy="450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403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7BAEA-0677-A84F-C505-5BDE24F33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C6B6621-D567-E0D7-70AB-52F667E416D4}"/>
              </a:ext>
            </a:extLst>
          </p:cNvPr>
          <p:cNvSpPr/>
          <p:nvPr/>
        </p:nvSpPr>
        <p:spPr>
          <a:xfrm>
            <a:off x="0" y="0"/>
            <a:ext cx="12192000" cy="6953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/>
              <a:t>    Filter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857C82-8E5B-8E38-7C7C-14E37984CAE7}"/>
              </a:ext>
            </a:extLst>
          </p:cNvPr>
          <p:cNvSpPr txBox="1"/>
          <p:nvPr/>
        </p:nvSpPr>
        <p:spPr>
          <a:xfrm>
            <a:off x="2743200" y="1044059"/>
            <a:ext cx="615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rgbClr val="0D0D0D"/>
                </a:solidFill>
                <a:latin typeface="Söhne"/>
              </a:rPr>
              <a:t>Compared filters of results between models for each dataset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90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52260-4EF9-C6CC-F8DB-7F47A0B9E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5DC24D-AF84-993B-4666-EAAED67F78C7}"/>
              </a:ext>
            </a:extLst>
          </p:cNvPr>
          <p:cNvSpPr/>
          <p:nvPr/>
        </p:nvSpPr>
        <p:spPr>
          <a:xfrm>
            <a:off x="0" y="0"/>
            <a:ext cx="12192000" cy="6953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/>
              <a:t>   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87075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20D017-0E58-352A-8E23-F4FF2DF2941A}"/>
              </a:ext>
            </a:extLst>
          </p:cNvPr>
          <p:cNvSpPr/>
          <p:nvPr/>
        </p:nvSpPr>
        <p:spPr>
          <a:xfrm>
            <a:off x="0" y="0"/>
            <a:ext cx="12192000" cy="6953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/>
              <a:t>    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30C0FA-D19A-1D11-BF41-474EAC76B285}"/>
              </a:ext>
            </a:extLst>
          </p:cNvPr>
          <p:cNvSpPr txBox="1"/>
          <p:nvPr/>
        </p:nvSpPr>
        <p:spPr>
          <a:xfrm>
            <a:off x="304799" y="1400175"/>
            <a:ext cx="4448175" cy="420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000"/>
              <a:t>Education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000"/>
              <a:t>Work Experiences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000"/>
              <a:t>Motivation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000"/>
              <a:t>Literature review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000"/>
              <a:t>Implementation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000"/>
              <a:t>Filter analysis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000"/>
              <a:t>Future 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000"/>
              <a:t>Conclusion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00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94892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6B5A9-7046-9F24-A56A-94E38D789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A2BB92-BC98-0E0C-2D66-9387D14B6FFE}"/>
              </a:ext>
            </a:extLst>
          </p:cNvPr>
          <p:cNvSpPr/>
          <p:nvPr/>
        </p:nvSpPr>
        <p:spPr>
          <a:xfrm>
            <a:off x="0" y="0"/>
            <a:ext cx="12192000" cy="6953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/>
              <a:t>    Education</a:t>
            </a:r>
          </a:p>
        </p:txBody>
      </p:sp>
      <p:pic>
        <p:nvPicPr>
          <p:cNvPr id="1026" name="Picture 2" descr="Atiahi.org">
            <a:extLst>
              <a:ext uri="{FF2B5EF4-FFF2-40B4-BE49-F238E27FC236}">
                <a16:creationId xmlns:a16="http://schemas.microsoft.com/office/drawing/2014/main" id="{1EC2DB5B-7959-CC73-5B3A-9129D8133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942975"/>
            <a:ext cx="43815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8DB5C4-459C-AC8E-0CE1-38AED582997B}"/>
              </a:ext>
            </a:extLst>
          </p:cNvPr>
          <p:cNvSpPr txBox="1"/>
          <p:nvPr/>
        </p:nvSpPr>
        <p:spPr>
          <a:xfrm>
            <a:off x="904875" y="1131958"/>
            <a:ext cx="61531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>
                <a:effectLst/>
                <a:latin typeface="Arial" panose="020B0604020202020204" pitchFamily="34" charset="0"/>
              </a:rPr>
              <a:t>ASOIU </a:t>
            </a:r>
            <a:r>
              <a:rPr lang="en-GB" b="0" i="0">
                <a:effectLst/>
                <a:latin typeface="Arial" panose="020B0604020202020204" pitchFamily="34" charset="0"/>
              </a:rPr>
              <a:t>- Bachelor degree</a:t>
            </a:r>
          </a:p>
          <a:p>
            <a:br>
              <a:rPr lang="en-GB"/>
            </a:br>
            <a:r>
              <a:rPr lang="en-GB" b="0" i="0">
                <a:effectLst/>
                <a:latin typeface="Arial" panose="020B0604020202020204" pitchFamily="34" charset="0"/>
              </a:rPr>
              <a:t>Electronics, Telecommunication and Radiotechnics engineering</a:t>
            </a:r>
          </a:p>
          <a:p>
            <a:endParaRPr lang="en-GB">
              <a:latin typeface="Arial" panose="020B0604020202020204" pitchFamily="34" charset="0"/>
            </a:endParaRPr>
          </a:p>
          <a:p>
            <a:r>
              <a:rPr lang="en-GB" b="0" i="0">
                <a:effectLst/>
                <a:latin typeface="Arial" panose="020B0604020202020204" pitchFamily="34" charset="0"/>
              </a:rPr>
              <a:t>(2018 – 2022)</a:t>
            </a:r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102EC9F-7952-C331-2029-2E75F06A7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117" y="3762682"/>
            <a:ext cx="3376316" cy="227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3743A4-EF38-D7D4-F1BC-F9428FF2B8CA}"/>
              </a:ext>
            </a:extLst>
          </p:cNvPr>
          <p:cNvCxnSpPr/>
          <p:nvPr/>
        </p:nvCxnSpPr>
        <p:spPr>
          <a:xfrm>
            <a:off x="485775" y="3409950"/>
            <a:ext cx="112966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CB9707-8E04-3BB1-3DC1-5458203A8207}"/>
              </a:ext>
            </a:extLst>
          </p:cNvPr>
          <p:cNvSpPr txBox="1"/>
          <p:nvPr/>
        </p:nvSpPr>
        <p:spPr>
          <a:xfrm>
            <a:off x="809625" y="4116942"/>
            <a:ext cx="61531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>
                <a:effectLst/>
                <a:latin typeface="Arial" panose="020B0604020202020204" pitchFamily="34" charset="0"/>
              </a:rPr>
              <a:t>UFAZ </a:t>
            </a:r>
            <a:r>
              <a:rPr lang="en-GB" b="0" i="0">
                <a:effectLst/>
                <a:latin typeface="Arial" panose="020B0604020202020204" pitchFamily="34" charset="0"/>
              </a:rPr>
              <a:t>- Master degree</a:t>
            </a:r>
          </a:p>
          <a:p>
            <a:br>
              <a:rPr lang="en-GB"/>
            </a:br>
            <a:r>
              <a:rPr lang="en-US"/>
              <a:t>Data Science and Artificial Intelligence</a:t>
            </a:r>
          </a:p>
          <a:p>
            <a:endParaRPr lang="en-US" b="1"/>
          </a:p>
          <a:p>
            <a:r>
              <a:rPr lang="en-GB" b="0" i="0">
                <a:effectLst/>
                <a:latin typeface="Arial" panose="020B0604020202020204" pitchFamily="34" charset="0"/>
              </a:rPr>
              <a:t>(2018 – 2022)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EF963-DFB9-775E-D02F-B8DE606F0288}"/>
              </a:ext>
            </a:extLst>
          </p:cNvPr>
          <p:cNvSpPr txBox="1"/>
          <p:nvPr/>
        </p:nvSpPr>
        <p:spPr>
          <a:xfrm>
            <a:off x="485775" y="6332098"/>
            <a:ext cx="4926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ASOIU logo - </a:t>
            </a:r>
            <a:r>
              <a:rPr lang="en-US" sz="1100">
                <a:hlinkClick r:id="rId4"/>
              </a:rPr>
              <a:t>http://asoiu.edu.az/</a:t>
            </a:r>
            <a:endParaRPr lang="en-US" sz="1100"/>
          </a:p>
          <a:p>
            <a:r>
              <a:rPr lang="en-US" sz="1100"/>
              <a:t>UFAZ logo - https://fr.m.wikipedia.org/wiki/Fichier:Ufaz_logo.png</a:t>
            </a:r>
          </a:p>
        </p:txBody>
      </p:sp>
    </p:spTree>
    <p:extLst>
      <p:ext uri="{BB962C8B-B14F-4D97-AF65-F5344CB8AC3E}">
        <p14:creationId xmlns:p14="http://schemas.microsoft.com/office/powerpoint/2010/main" val="206960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7284A-C19A-D913-8ABD-1D32FBC0A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85139A-30BE-4A65-98D8-218C283CC10E}"/>
              </a:ext>
            </a:extLst>
          </p:cNvPr>
          <p:cNvSpPr/>
          <p:nvPr/>
        </p:nvSpPr>
        <p:spPr>
          <a:xfrm>
            <a:off x="0" y="0"/>
            <a:ext cx="12192000" cy="6953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/>
              <a:t>    Work experiences</a:t>
            </a:r>
          </a:p>
        </p:txBody>
      </p:sp>
      <p:pic>
        <p:nvPicPr>
          <p:cNvPr id="6146" name="Picture 2" descr="Start taking Steps that will Benefit your Future - Samoa Global News">
            <a:extLst>
              <a:ext uri="{FF2B5EF4-FFF2-40B4-BE49-F238E27FC236}">
                <a16:creationId xmlns:a16="http://schemas.microsoft.com/office/drawing/2014/main" id="{49838202-57A2-75AE-015D-B20EB2D0A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1858331"/>
            <a:ext cx="5076365" cy="266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DF70B5-2D81-860A-2FBE-B290AF3FC837}"/>
              </a:ext>
            </a:extLst>
          </p:cNvPr>
          <p:cNvSpPr txBox="1"/>
          <p:nvPr/>
        </p:nvSpPr>
        <p:spPr>
          <a:xfrm>
            <a:off x="476250" y="6465448"/>
            <a:ext cx="4926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Picture - https://samoaglobalnews.com/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4578AC-0222-1C73-2CD0-416919398702}"/>
              </a:ext>
            </a:extLst>
          </p:cNvPr>
          <p:cNvSpPr txBox="1"/>
          <p:nvPr/>
        </p:nvSpPr>
        <p:spPr>
          <a:xfrm>
            <a:off x="609601" y="2548414"/>
            <a:ext cx="4762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0D0D0D"/>
                </a:solidFill>
                <a:effectLst/>
                <a:latin typeface="Söhne"/>
              </a:rPr>
              <a:t> Electronics Engineer Intern (02.2022 - 06.2022)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0D0D0D"/>
                </a:solidFill>
                <a:effectLst/>
                <a:latin typeface="Söhne"/>
              </a:rPr>
              <a:t> Web Developer (07.2022 - 01.2024)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0D0D0D"/>
                </a:solidFill>
                <a:effectLst/>
                <a:latin typeface="Söhne"/>
              </a:rPr>
              <a:t> RPA Engineer (07.2023 - 01.2024)</a:t>
            </a:r>
          </a:p>
        </p:txBody>
      </p:sp>
    </p:spTree>
    <p:extLst>
      <p:ext uri="{BB962C8B-B14F-4D97-AF65-F5344CB8AC3E}">
        <p14:creationId xmlns:p14="http://schemas.microsoft.com/office/powerpoint/2010/main" val="812217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FA125-BAC7-1FC6-25ED-F76B3782D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7EA449-DEBD-08EB-BF85-35DF2369E2AA}"/>
              </a:ext>
            </a:extLst>
          </p:cNvPr>
          <p:cNvSpPr/>
          <p:nvPr/>
        </p:nvSpPr>
        <p:spPr>
          <a:xfrm>
            <a:off x="0" y="0"/>
            <a:ext cx="12192000" cy="6953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/>
              <a:t>    Motivation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83D26-8C25-39AC-4F2C-21C7F60AD529}"/>
              </a:ext>
            </a:extLst>
          </p:cNvPr>
          <p:cNvSpPr txBox="1"/>
          <p:nvPr/>
        </p:nvSpPr>
        <p:spPr>
          <a:xfrm>
            <a:off x="1333499" y="2319635"/>
            <a:ext cx="1035367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i="0">
                <a:solidFill>
                  <a:srgbClr val="0D0D0D"/>
                </a:solidFill>
                <a:effectLst/>
                <a:latin typeface="Söhne"/>
              </a:rPr>
              <a:t>Deep Learning Magic:</a:t>
            </a:r>
            <a:r>
              <a:rPr lang="en-GB" sz="2000" b="0" i="0">
                <a:solidFill>
                  <a:srgbClr val="0D0D0D"/>
                </a:solidFill>
                <a:effectLst/>
                <a:latin typeface="Söhne"/>
              </a:rPr>
              <a:t> Think of deep learning as a powerful tool. </a:t>
            </a:r>
            <a:r>
              <a:rPr lang="en-GB" sz="2000">
                <a:solidFill>
                  <a:srgbClr val="0D0D0D"/>
                </a:solidFill>
                <a:latin typeface="Söhne"/>
              </a:rPr>
              <a:t>I</a:t>
            </a:r>
            <a:r>
              <a:rPr lang="en-GB" sz="2000" b="0" i="0">
                <a:solidFill>
                  <a:srgbClr val="0D0D0D"/>
                </a:solidFill>
                <a:effectLst/>
                <a:latin typeface="Söhne"/>
              </a:rPr>
              <a:t>t can help us make sense of complex time-based data patterns.</a:t>
            </a:r>
          </a:p>
          <a:p>
            <a:endParaRPr lang="en-GB" sz="2000">
              <a:solidFill>
                <a:srgbClr val="0D0D0D"/>
              </a:solidFill>
              <a:latin typeface="Söhne"/>
            </a:endParaRPr>
          </a:p>
          <a:p>
            <a:r>
              <a:rPr lang="en-GB" sz="2000" b="1" i="0">
                <a:solidFill>
                  <a:srgbClr val="0D0D0D"/>
                </a:solidFill>
                <a:effectLst/>
                <a:latin typeface="Söhne"/>
              </a:rPr>
              <a:t>Real-life Challenges:</a:t>
            </a:r>
            <a:r>
              <a:rPr lang="en-GB" sz="2000" b="0" i="0">
                <a:solidFill>
                  <a:srgbClr val="0D0D0D"/>
                </a:solidFill>
                <a:effectLst/>
                <a:latin typeface="Söhne"/>
              </a:rPr>
              <a:t> From predicting stock market trends to monitoring health conditions, time series classification tackles real-life puzzles we encounter every day.</a:t>
            </a:r>
          </a:p>
          <a:p>
            <a:endParaRPr lang="en-GB" sz="2000">
              <a:solidFill>
                <a:srgbClr val="0D0D0D"/>
              </a:solidFill>
              <a:latin typeface="Söhne"/>
            </a:endParaRPr>
          </a:p>
          <a:p>
            <a:r>
              <a:rPr lang="en-GB" sz="2000" b="1" i="0">
                <a:solidFill>
                  <a:srgbClr val="0D0D0D"/>
                </a:solidFill>
                <a:effectLst/>
                <a:latin typeface="Söhne"/>
              </a:rPr>
              <a:t>Time series </a:t>
            </a:r>
            <a:r>
              <a:rPr lang="en-GB" sz="2000" b="0" i="0">
                <a:solidFill>
                  <a:srgbClr val="0D0D0D"/>
                </a:solidFill>
                <a:effectLst/>
                <a:latin typeface="Söhne"/>
              </a:rPr>
              <a:t>data holds the key to unlocking valuable insights and predicting future trends, driving decision-making across various industries.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7013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E6ED2-5D45-86B2-AD40-FA159B7A4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1DE0B6-B140-9DE2-AD01-7964B7EDDE3E}"/>
              </a:ext>
            </a:extLst>
          </p:cNvPr>
          <p:cNvSpPr/>
          <p:nvPr/>
        </p:nvSpPr>
        <p:spPr>
          <a:xfrm>
            <a:off x="0" y="0"/>
            <a:ext cx="12192000" cy="6953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/>
              <a:t>    Literature review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E7131-3707-891C-2DB0-6439356A638A}"/>
              </a:ext>
            </a:extLst>
          </p:cNvPr>
          <p:cNvSpPr txBox="1"/>
          <p:nvPr/>
        </p:nvSpPr>
        <p:spPr>
          <a:xfrm>
            <a:off x="476250" y="6465448"/>
            <a:ext cx="4926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Picture - https://www.themandarin.com.au/</a:t>
            </a:r>
          </a:p>
        </p:txBody>
      </p:sp>
      <p:pic>
        <p:nvPicPr>
          <p:cNvPr id="4098" name="Picture 2" descr="Research types: working papers, preprints, journal articles">
            <a:extLst>
              <a:ext uri="{FF2B5EF4-FFF2-40B4-BE49-F238E27FC236}">
                <a16:creationId xmlns:a16="http://schemas.microsoft.com/office/drawing/2014/main" id="{52B20A55-F710-D144-9804-C7FA2BEFE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508" y="1794541"/>
            <a:ext cx="4903377" cy="32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7CCA05-D636-D525-24D2-639660950202}"/>
              </a:ext>
            </a:extLst>
          </p:cNvPr>
          <p:cNvSpPr txBox="1"/>
          <p:nvPr/>
        </p:nvSpPr>
        <p:spPr>
          <a:xfrm>
            <a:off x="216830" y="1289953"/>
            <a:ext cx="671767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1F2328"/>
                </a:solidFill>
                <a:effectLst/>
                <a:latin typeface="inherit"/>
              </a:rPr>
              <a:t>Deep learning for time series classification: a review</a:t>
            </a:r>
          </a:p>
          <a:p>
            <a:pPr algn="l" fontAlgn="base"/>
            <a:endParaRPr lang="en-GB" sz="1600" b="1" i="0">
              <a:solidFill>
                <a:srgbClr val="1F2328"/>
              </a:solidFill>
              <a:effectLst/>
              <a:latin typeface="inherit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InceptionTime: Finding AlexNet for Time Series Classification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GB" sz="1600" b="1" i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The UCR Time Series Archive</a:t>
            </a:r>
          </a:p>
          <a:p>
            <a:pPr algn="l" fontAlgn="base"/>
            <a:endParaRPr lang="en-GB" sz="1600" b="1" i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Time Series Classification from Scratch with Deep Neural Networks: A Strong Baseline</a:t>
            </a:r>
          </a:p>
          <a:p>
            <a:endParaRPr lang="en-GB" sz="1600" b="1" i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ROCKET: Exceptionally fast and accurate time series classification using random convolutional kernels</a:t>
            </a:r>
          </a:p>
          <a:p>
            <a:endParaRPr lang="en-GB" sz="1600" b="1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LITE: Light Inception with boosTing tEchniques for Time Series Classification</a:t>
            </a:r>
          </a:p>
          <a:p>
            <a:endParaRPr lang="en-GB" sz="1600" b="1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Deep Learning for Time Series Classification and Extrinsic Regression: A Current Survey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1352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F821C-F312-F9D4-FAE7-7163DDA7E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219E3C-4180-38DF-8304-08F803BE6C53}"/>
              </a:ext>
            </a:extLst>
          </p:cNvPr>
          <p:cNvSpPr/>
          <p:nvPr/>
        </p:nvSpPr>
        <p:spPr>
          <a:xfrm>
            <a:off x="0" y="0"/>
            <a:ext cx="12192000" cy="6953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/>
              <a:t>    Implementation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98E3098-A1C0-8A76-2720-4EC862A2A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07" y="2818170"/>
            <a:ext cx="4815147" cy="380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5FDBB1E-864D-7E0C-C81D-20C3ED1CB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818170"/>
            <a:ext cx="5074572" cy="380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37CC09-54A8-5AB2-C45B-46C1C4B536C1}"/>
              </a:ext>
            </a:extLst>
          </p:cNvPr>
          <p:cNvSpPr txBox="1"/>
          <p:nvPr/>
        </p:nvSpPr>
        <p:spPr>
          <a:xfrm>
            <a:off x="219075" y="1009332"/>
            <a:ext cx="12192000" cy="1713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0D0D0D"/>
                </a:solidFill>
                <a:effectLst/>
                <a:latin typeface="Söhne"/>
              </a:rPr>
              <a:t>Implemented logistic regression for training one neuron using a sigmoid activation function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0D0D0D"/>
                </a:solidFill>
                <a:effectLst/>
                <a:latin typeface="Söhne"/>
              </a:rPr>
              <a:t>Expanded the model's capabilities to predict multiclass outcomes, transcending its original binary classification function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0D0D0D"/>
                </a:solidFill>
                <a:effectLst/>
                <a:latin typeface="Söhne"/>
              </a:rPr>
              <a:t>Trained logistic regression model iteratively, repeating the process 10 times to refine performance on USR Archive datasets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>
                <a:solidFill>
                  <a:srgbClr val="0D0D0D"/>
                </a:solidFill>
                <a:latin typeface="Söhne"/>
              </a:rPr>
              <a:t>Compared </a:t>
            </a:r>
            <a:r>
              <a:rPr lang="en-GB" b="0" i="0">
                <a:solidFill>
                  <a:srgbClr val="0D0D0D"/>
                </a:solidFill>
                <a:effectLst/>
                <a:latin typeface="Söhne"/>
              </a:rPr>
              <a:t>the results with those from the repository located at 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Söhne"/>
                <a:hlinkClick r:id="rId4"/>
              </a:rPr>
              <a:t>https://github.com/hfawaz/dl-4-tsc</a:t>
            </a:r>
            <a:r>
              <a:rPr lang="en-GB">
                <a:solidFill>
                  <a:srgbClr val="000000"/>
                </a:solidFill>
                <a:latin typeface="Söhne"/>
              </a:rPr>
              <a:t>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30835-6C1A-9DB5-E1FF-F9E71BF4C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>
            <a:extLst>
              <a:ext uri="{FF2B5EF4-FFF2-40B4-BE49-F238E27FC236}">
                <a16:creationId xmlns:a16="http://schemas.microsoft.com/office/drawing/2014/main" id="{5151E4E2-5552-47E4-0601-5FCC3AF3E8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8" t="7712" r="9032" b="3780"/>
          <a:stretch/>
        </p:blipFill>
        <p:spPr bwMode="auto">
          <a:xfrm>
            <a:off x="403932" y="1090611"/>
            <a:ext cx="5553074" cy="241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8A305B4-CC1E-A2EA-0218-1844E6317C1B}"/>
              </a:ext>
            </a:extLst>
          </p:cNvPr>
          <p:cNvSpPr/>
          <p:nvPr/>
        </p:nvSpPr>
        <p:spPr>
          <a:xfrm>
            <a:off x="0" y="0"/>
            <a:ext cx="12192000" cy="6953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/>
              <a:t>    Implementation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D4D145-256F-FA99-907F-D60564609D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2" t="7234" r="9375" b="3685"/>
          <a:stretch/>
        </p:blipFill>
        <p:spPr bwMode="auto">
          <a:xfrm>
            <a:off x="6418005" y="1090610"/>
            <a:ext cx="5553074" cy="241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1F595E0-BB13-095C-BFD9-8447B07711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6" t="6408" r="8951" b="4512"/>
          <a:stretch/>
        </p:blipFill>
        <p:spPr bwMode="auto">
          <a:xfrm>
            <a:off x="7038974" y="4026201"/>
            <a:ext cx="4932105" cy="214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8C38072-4286-E335-B046-E826E15758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5" t="7617" r="8360" b="4492"/>
          <a:stretch/>
        </p:blipFill>
        <p:spPr bwMode="auto">
          <a:xfrm>
            <a:off x="403932" y="3957792"/>
            <a:ext cx="5553074" cy="241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7F8967-7C65-9E75-F48C-EF3DFF8DBFBD}"/>
              </a:ext>
            </a:extLst>
          </p:cNvPr>
          <p:cNvSpPr txBox="1"/>
          <p:nvPr/>
        </p:nvSpPr>
        <p:spPr>
          <a:xfrm>
            <a:off x="312479" y="3500432"/>
            <a:ext cx="7705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>
                <a:solidFill>
                  <a:srgbClr val="0D0D0D"/>
                </a:solidFill>
                <a:effectLst/>
                <a:latin typeface="Söhne"/>
              </a:rPr>
              <a:t>MLP architecture without dropout layers to understand baseline performance</a:t>
            </a:r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3BDC0-59B0-FAC3-561C-F4B0B5C98D47}"/>
              </a:ext>
            </a:extLst>
          </p:cNvPr>
          <p:cNvSpPr txBox="1"/>
          <p:nvPr/>
        </p:nvSpPr>
        <p:spPr>
          <a:xfrm>
            <a:off x="7829550" y="3505042"/>
            <a:ext cx="414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>
                <a:solidFill>
                  <a:srgbClr val="0D0D0D"/>
                </a:solidFill>
                <a:effectLst/>
                <a:latin typeface="Söhne"/>
              </a:rPr>
              <a:t>MLP architecture by incorporating dropout layers to mitigate overfitting and improve generalization</a:t>
            </a:r>
            <a:endParaRPr 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425F64-0C86-D03A-D0BB-30B21B25E90B}"/>
              </a:ext>
            </a:extLst>
          </p:cNvPr>
          <p:cNvSpPr txBox="1"/>
          <p:nvPr/>
        </p:nvSpPr>
        <p:spPr>
          <a:xfrm>
            <a:off x="1247776" y="6319676"/>
            <a:ext cx="462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>
                <a:solidFill>
                  <a:srgbClr val="0D0D0D"/>
                </a:solidFill>
                <a:effectLst/>
                <a:latin typeface="Söhne"/>
              </a:rPr>
              <a:t>FCN architecture to explore its potential advantages in capturing temporal dependencies in time series data</a:t>
            </a:r>
            <a:endParaRPr 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1347F3-554B-484D-83E2-030BEBE19422}"/>
              </a:ext>
            </a:extLst>
          </p:cNvPr>
          <p:cNvSpPr txBox="1"/>
          <p:nvPr/>
        </p:nvSpPr>
        <p:spPr>
          <a:xfrm>
            <a:off x="6619876" y="6170641"/>
            <a:ext cx="6254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>
                <a:solidFill>
                  <a:srgbClr val="0D0D0D"/>
                </a:solidFill>
                <a:effectLst/>
                <a:latin typeface="Söhne"/>
              </a:rPr>
              <a:t>ResNet architecture to leverage residual connections for deeper networks</a:t>
            </a:r>
            <a:endParaRPr lang="en-U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63598-106E-FED8-B450-4BF286632004}"/>
              </a:ext>
            </a:extLst>
          </p:cNvPr>
          <p:cNvSpPr txBox="1"/>
          <p:nvPr/>
        </p:nvSpPr>
        <p:spPr>
          <a:xfrm>
            <a:off x="3352800" y="727620"/>
            <a:ext cx="560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Performances on ArrowHead dataset from UCR Archive</a:t>
            </a:r>
          </a:p>
        </p:txBody>
      </p:sp>
    </p:spTree>
    <p:extLst>
      <p:ext uri="{BB962C8B-B14F-4D97-AF65-F5344CB8AC3E}">
        <p14:creationId xmlns:p14="http://schemas.microsoft.com/office/powerpoint/2010/main" val="187759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15D0C-652A-1337-6E42-B54A1D0EB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E2AF4C3-6891-9786-218F-8DBB093A9FE7}"/>
              </a:ext>
            </a:extLst>
          </p:cNvPr>
          <p:cNvSpPr/>
          <p:nvPr/>
        </p:nvSpPr>
        <p:spPr>
          <a:xfrm>
            <a:off x="0" y="0"/>
            <a:ext cx="12192000" cy="6953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/>
              <a:t>    Filter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AEB60A-6FDF-1647-53BF-53B3E551B61C}"/>
              </a:ext>
            </a:extLst>
          </p:cNvPr>
          <p:cNvSpPr txBox="1"/>
          <p:nvPr/>
        </p:nvSpPr>
        <p:spPr>
          <a:xfrm>
            <a:off x="347202" y="2177301"/>
            <a:ext cx="1125424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rgbClr val="0D0D0D"/>
                </a:solidFill>
                <a:latin typeface="Söhne"/>
              </a:rPr>
              <a:t>Used Aeon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0D0D0D"/>
                </a:solidFill>
                <a:effectLst/>
                <a:latin typeface="Söhne"/>
              </a:rPr>
              <a:t>Trained FCN, ResNet, Inception, LITE, and ROCKET models on 20 datasets from the UCR Archive, both on training and test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0D0D0D"/>
                </a:solidFill>
                <a:effectLst/>
                <a:latin typeface="Söhne"/>
              </a:rPr>
              <a:t>Employed t-Distributed Stochastic Neighbor Embedding (t-SNE) to visualize and compare the learned representations of the models' filters.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rgbClr val="0D0D0D"/>
                </a:solidFill>
                <a:latin typeface="Söhne"/>
              </a:rPr>
              <a:t>Compared </a:t>
            </a:r>
            <a:r>
              <a:rPr lang="en-GB" b="0" i="0">
                <a:solidFill>
                  <a:srgbClr val="0D0D0D"/>
                </a:solidFill>
                <a:effectLst/>
                <a:latin typeface="Söhne"/>
              </a:rPr>
              <a:t>models' filters </a:t>
            </a:r>
            <a:r>
              <a:rPr lang="en-GB">
                <a:solidFill>
                  <a:srgbClr val="0D0D0D"/>
                </a:solidFill>
                <a:latin typeface="Söhne"/>
              </a:rPr>
              <a:t>for test and train sets individually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rgbClr val="0D0D0D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rgbClr val="0D0D0D"/>
                </a:solidFill>
                <a:latin typeface="Söhne"/>
              </a:rPr>
              <a:t>Compared filters of results between models for each dataset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rgbClr val="0D0D0D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rgbClr val="0D0D0D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86999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579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inherit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Elnur Məhərrəmov</dc:creator>
  <cp:lastModifiedBy>Elnur Məhərrəmov</cp:lastModifiedBy>
  <cp:revision>1</cp:revision>
  <dcterms:created xsi:type="dcterms:W3CDTF">2024-03-05T04:46:41Z</dcterms:created>
  <dcterms:modified xsi:type="dcterms:W3CDTF">2024-03-05T07:32:11Z</dcterms:modified>
</cp:coreProperties>
</file>