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842" r:id="rId4"/>
    <p:sldMasterId id="2147484883" r:id="rId5"/>
    <p:sldMasterId id="2147484894" r:id="rId6"/>
    <p:sldMasterId id="2147484905" r:id="rId7"/>
  </p:sldMasterIdLst>
  <p:notesMasterIdLst>
    <p:notesMasterId r:id="rId39"/>
  </p:notesMasterIdLst>
  <p:sldIdLst>
    <p:sldId id="1275" r:id="rId8"/>
    <p:sldId id="1276" r:id="rId9"/>
    <p:sldId id="1292" r:id="rId10"/>
    <p:sldId id="1308" r:id="rId11"/>
    <p:sldId id="1309" r:id="rId12"/>
    <p:sldId id="1277" r:id="rId13"/>
    <p:sldId id="1291" r:id="rId14"/>
    <p:sldId id="1293" r:id="rId15"/>
    <p:sldId id="1294" r:id="rId16"/>
    <p:sldId id="1295" r:id="rId17"/>
    <p:sldId id="1296" r:id="rId18"/>
    <p:sldId id="1297" r:id="rId19"/>
    <p:sldId id="1299" r:id="rId20"/>
    <p:sldId id="1300" r:id="rId21"/>
    <p:sldId id="1301" r:id="rId22"/>
    <p:sldId id="1310" r:id="rId23"/>
    <p:sldId id="1302" r:id="rId24"/>
    <p:sldId id="1303" r:id="rId25"/>
    <p:sldId id="1304" r:id="rId26"/>
    <p:sldId id="1305" r:id="rId27"/>
    <p:sldId id="1307" r:id="rId28"/>
    <p:sldId id="1311" r:id="rId29"/>
    <p:sldId id="1312" r:id="rId30"/>
    <p:sldId id="1313" r:id="rId31"/>
    <p:sldId id="1314" r:id="rId32"/>
    <p:sldId id="1315" r:id="rId33"/>
    <p:sldId id="1316" r:id="rId34"/>
    <p:sldId id="1317" r:id="rId35"/>
    <p:sldId id="1320" r:id="rId36"/>
    <p:sldId id="1318" r:id="rId37"/>
    <p:sldId id="1263" r:id="rId38"/>
  </p:sldIdLst>
  <p:sldSz cx="12192000" cy="6858000"/>
  <p:notesSz cx="6858000" cy="9144000"/>
  <p:embeddedFontLst>
    <p:embeddedFont>
      <p:font typeface="Consolas" panose="020B0609020204030204" pitchFamily="49"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Proxima Nova Black" panose="020B0604020202020204" charset="0"/>
      <p:bold r:id="rId48"/>
    </p:embeddedFont>
  </p:embeddedFontLst>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Fiolet Gradient" id="{5993470C-4786-4D38-90BE-AF14FB3A0120}">
          <p14:sldIdLst>
            <p14:sldId id="1275"/>
            <p14:sldId id="1276"/>
            <p14:sldId id="1292"/>
            <p14:sldId id="1308"/>
            <p14:sldId id="1309"/>
            <p14:sldId id="1277"/>
            <p14:sldId id="1291"/>
            <p14:sldId id="1293"/>
            <p14:sldId id="1294"/>
            <p14:sldId id="1295"/>
            <p14:sldId id="1296"/>
            <p14:sldId id="1297"/>
            <p14:sldId id="1299"/>
            <p14:sldId id="1300"/>
            <p14:sldId id="1301"/>
            <p14:sldId id="1310"/>
            <p14:sldId id="1302"/>
            <p14:sldId id="1303"/>
            <p14:sldId id="1304"/>
            <p14:sldId id="1305"/>
            <p14:sldId id="1307"/>
            <p14:sldId id="1311"/>
            <p14:sldId id="1312"/>
            <p14:sldId id="1313"/>
            <p14:sldId id="1314"/>
            <p14:sldId id="1315"/>
            <p14:sldId id="1316"/>
            <p14:sldId id="1317"/>
            <p14:sldId id="1320"/>
            <p14:sldId id="1318"/>
          </p14:sldIdLst>
        </p14:section>
        <p14:section name="Final Slide" id="{A5FB7F02-4042-D743-844C-2F37796C5BC9}">
          <p14:sldIdLst>
            <p14:sldId id="1263"/>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Olha Shutylieva" initials="OS" lastIdx="4" clrIdx="5">
    <p:extLst>
      <p:ext uri="{19B8F6BF-5375-455C-9EA6-DF929625EA0E}">
        <p15:presenceInfo xmlns:p15="http://schemas.microsoft.com/office/powerpoint/2012/main" userId="Olha Shutylie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90F7"/>
    <a:srgbClr val="008000"/>
    <a:srgbClr val="757BE7"/>
    <a:srgbClr val="4B6EAF"/>
    <a:srgbClr val="8A90F7"/>
    <a:srgbClr val="878CF4"/>
    <a:srgbClr val="802002"/>
    <a:srgbClr val="8B90F8"/>
    <a:srgbClr val="7E83ED"/>
    <a:srgbClr val="00A6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5BE263C-DBD7-4A20-BB59-AAB30ACAA65A}" styleName="Помір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05" autoAdjust="0"/>
  </p:normalViewPr>
  <p:slideViewPr>
    <p:cSldViewPr snapToGrid="0">
      <p:cViewPr varScale="1">
        <p:scale>
          <a:sx n="70" d="100"/>
          <a:sy n="70" d="100"/>
        </p:scale>
        <p:origin x="660" y="72"/>
      </p:cViewPr>
      <p:guideLst>
        <p:guide orient="horz" pos="1979"/>
        <p:guide pos="688"/>
        <p:guide orient="horz" pos="1729"/>
        <p:guide pos="7242"/>
        <p:guide orient="horz" pos="1298"/>
      </p:guideLst>
    </p:cSldViewPr>
  </p:slideViewPr>
  <p:notesTextViewPr>
    <p:cViewPr>
      <p:scale>
        <a:sx n="1" d="1"/>
        <a:sy n="1" d="1"/>
      </p:scale>
      <p:origin x="0" y="0"/>
    </p:cViewPr>
  </p:notesTextViewPr>
  <p:sorterViewPr>
    <p:cViewPr>
      <p:scale>
        <a:sx n="100" d="100"/>
        <a:sy n="100" d="100"/>
      </p:scale>
      <p:origin x="0" y="-112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font" Target="fonts/font7.fntdata"/><Relationship Id="rId20" Type="http://schemas.openxmlformats.org/officeDocument/2006/relationships/slide" Target="slides/slide13.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latin typeface="Open Sans" panose="020B0606030504020204" pitchFamily="34" charset="0"/>
              </a:defRPr>
            </a:lvl1pPr>
          </a:lstStyle>
          <a:p>
            <a:pPr>
              <a:defRPr/>
            </a:pPr>
            <a:fld id="{E746818D-8EB4-40E0-B412-1AB8722040CC}" type="datetimeFigureOut">
              <a:rPr lang="en-GB" smtClean="0"/>
              <a:pPr>
                <a:defRPr/>
              </a:pPr>
              <a:t>27/06/2022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latin typeface="Open Sans" panose="020B0606030504020204" pitchFamily="34" charset="0"/>
              </a:defRPr>
            </a:lvl1pPr>
          </a:lstStyle>
          <a:p>
            <a:pPr>
              <a:defRPr/>
            </a:pPr>
            <a:fld id="{A7524555-7A4A-402C-AA8C-9E148724DB57}" type="slidenum">
              <a:rPr lang="en-GB" smtClean="0"/>
              <a:pPr>
                <a:defRPr/>
              </a:pPr>
              <a:t>‹№›</a:t>
            </a:fld>
            <a:endParaRPr lang="en-GB" dirty="0"/>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55038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8997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771720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3018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9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9523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3672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96482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7346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69154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54143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74475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1698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81910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702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02139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4074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6734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563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32914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5262079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78980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24075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userDrawn="1"/>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793002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1430990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46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1734179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262193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808999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8838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53630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7711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Користувацький макет">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7112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86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2088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uk-UA"/>
              <a:t>Клацніть піктограму, щоб додати зображення</a:t>
            </a:r>
            <a:endParaRPr lang="en-US"/>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885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77" r:id="rId3"/>
    <p:sldLayoutId id="2147484849" r:id="rId4"/>
    <p:sldLayoutId id="2147484854" r:id="rId5"/>
    <p:sldLayoutId id="2147484855" r:id="rId6"/>
    <p:sldLayoutId id="2147484856" r:id="rId7"/>
    <p:sldLayoutId id="2147484857" r:id="rId8"/>
    <p:sldLayoutId id="2147484858" r:id="rId9"/>
    <p:sldLayoutId id="214748485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94942052"/>
      </p:ext>
    </p:extLst>
  </p:cSld>
  <p:clrMap bg1="dk1" tx1="lt1" bg2="dk2" tx2="lt2" accent1="accent1" accent2="accent2" accent3="accent3" accent4="accent4" accent5="accent5" accent6="accent6" hlink="hlink" folHlink="folHlink"/>
  <p:sldLayoutIdLst>
    <p:sldLayoutId id="2147484884" r:id="rId1"/>
    <p:sldLayoutId id="2147484885" r:id="rId2"/>
    <p:sldLayoutId id="2147484886" r:id="rId3"/>
    <p:sldLayoutId id="2147484887" r:id="rId4"/>
    <p:sldLayoutId id="2147484888" r:id="rId5"/>
    <p:sldLayoutId id="2147484889" r:id="rId6"/>
    <p:sldLayoutId id="2147484890" r:id="rId7"/>
    <p:sldLayoutId id="2147484891" r:id="rId8"/>
    <p:sldLayoutId id="2147484892" r:id="rId9"/>
    <p:sldLayoutId id="2147484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6112549"/>
      </p:ext>
    </p:extLst>
  </p:cSld>
  <p:clrMap bg1="dk1" tx1="lt1" bg2="dk2" tx2="lt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88520951"/>
      </p:ext>
    </p:extLst>
  </p:cSld>
  <p:clrMap bg1="dk1" tx1="lt1" bg2="dk2" tx2="lt2" accent1="accent1" accent2="accent2" accent3="accent3" accent4="accent4" accent5="accent5" accent6="accent6" hlink="hlink" folHlink="folHlink"/>
  <p:sldLayoutIdLst>
    <p:sldLayoutId id="2147484906"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jetbrains.com/ru-ru/idea/"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E89734-7A2A-B146-BF1E-D04419E6BA0F}"/>
              </a:ext>
            </a:extLst>
          </p:cNvPr>
          <p:cNvSpPr>
            <a:spLocks noGrp="1"/>
          </p:cNvSpPr>
          <p:nvPr>
            <p:ph type="title"/>
          </p:nvPr>
        </p:nvSpPr>
        <p:spPr/>
        <p:txBody>
          <a:bodyPr/>
          <a:lstStyle/>
          <a:p>
            <a:r>
              <a:rPr lang="en-US" dirty="0"/>
              <a:t>Java Unit Testing</a:t>
            </a:r>
            <a:endParaRPr lang="en-UA" dirty="0"/>
          </a:p>
        </p:txBody>
      </p:sp>
      <p:sp>
        <p:nvSpPr>
          <p:cNvPr id="5" name="Text Placeholder 4">
            <a:extLst>
              <a:ext uri="{FF2B5EF4-FFF2-40B4-BE49-F238E27FC236}">
                <a16:creationId xmlns:a16="http://schemas.microsoft.com/office/drawing/2014/main" id="{21C14D07-CA6F-5948-9108-D103811BEF30}"/>
              </a:ext>
            </a:extLst>
          </p:cNvPr>
          <p:cNvSpPr>
            <a:spLocks noGrp="1"/>
          </p:cNvSpPr>
          <p:nvPr>
            <p:ph type="body" sz="quarter" idx="10"/>
          </p:nvPr>
        </p:nvSpPr>
        <p:spPr>
          <a:xfrm>
            <a:off x="685800" y="5915026"/>
            <a:ext cx="3467100" cy="199172"/>
          </a:xfrm>
        </p:spPr>
        <p:txBody>
          <a:bodyPr/>
          <a:lstStyle/>
          <a:p>
            <a:r>
              <a:rPr lang="en-US" dirty="0"/>
              <a:t>Java Marathon</a:t>
            </a:r>
            <a:endParaRPr lang="en-UA" dirty="0"/>
          </a:p>
        </p:txBody>
      </p:sp>
    </p:spTree>
    <p:extLst>
      <p:ext uri="{BB962C8B-B14F-4D97-AF65-F5344CB8AC3E}">
        <p14:creationId xmlns:p14="http://schemas.microsoft.com/office/powerpoint/2010/main" val="3981701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p:txBody>
          <a:bodyPr/>
          <a:lstStyle/>
          <a:p>
            <a:pPr algn="just"/>
            <a:r>
              <a:rPr lang="en-US" b="0" i="0" dirty="0">
                <a:solidFill>
                  <a:srgbClr val="000000"/>
                </a:solidFill>
                <a:effectLst/>
                <a:latin typeface="+mn-lt"/>
              </a:rPr>
              <a:t>A </a:t>
            </a:r>
            <a:r>
              <a:rPr lang="en-US" b="1" i="0" dirty="0">
                <a:solidFill>
                  <a:srgbClr val="000000"/>
                </a:solidFill>
                <a:effectLst/>
                <a:latin typeface="+mn-lt"/>
              </a:rPr>
              <a:t>test suite </a:t>
            </a:r>
            <a:r>
              <a:rPr lang="en-US" b="0" i="0" dirty="0">
                <a:solidFill>
                  <a:srgbClr val="000000"/>
                </a:solidFill>
                <a:effectLst/>
                <a:latin typeface="+mn-lt"/>
              </a:rPr>
              <a:t>bundles a few unit test cases and runs them together. In JUnit, both @RunWith and @Suite annotation are used to run the suite test. </a:t>
            </a:r>
          </a:p>
          <a:p>
            <a:pPr algn="just"/>
            <a:endParaRPr lang="en-US" dirty="0">
              <a:solidFill>
                <a:srgbClr val="000000"/>
              </a:solidFill>
              <a:latin typeface="+mn-lt"/>
            </a:endParaRPr>
          </a:p>
          <a:p>
            <a:pPr algn="just"/>
            <a:r>
              <a:rPr lang="en-US" i="0" dirty="0">
                <a:solidFill>
                  <a:srgbClr val="000000"/>
                </a:solidFill>
                <a:effectLst/>
                <a:latin typeface="+mn-lt"/>
              </a:rPr>
              <a:t>A</a:t>
            </a:r>
            <a:r>
              <a:rPr lang="en-US" b="1" i="0" dirty="0">
                <a:solidFill>
                  <a:srgbClr val="000000"/>
                </a:solidFill>
                <a:effectLst/>
                <a:latin typeface="+mn-lt"/>
              </a:rPr>
              <a:t> test runner </a:t>
            </a:r>
            <a:r>
              <a:rPr lang="en-US" b="0" i="0" dirty="0">
                <a:solidFill>
                  <a:srgbClr val="000000"/>
                </a:solidFill>
                <a:effectLst/>
                <a:latin typeface="+mn-lt"/>
              </a:rPr>
              <a:t>is used for executing the test cases. Here is an example that assumes the test class </a:t>
            </a:r>
            <a:r>
              <a:rPr lang="en-US" b="1" i="0" dirty="0" err="1">
                <a:solidFill>
                  <a:srgbClr val="000000"/>
                </a:solidFill>
                <a:effectLst/>
                <a:latin typeface="+mn-lt"/>
              </a:rPr>
              <a:t>TestJunit</a:t>
            </a:r>
            <a:r>
              <a:rPr lang="en-US" b="0" i="0" dirty="0">
                <a:solidFill>
                  <a:srgbClr val="000000"/>
                </a:solidFill>
                <a:effectLst/>
                <a:latin typeface="+mn-lt"/>
              </a:rPr>
              <a:t> already exists.</a:t>
            </a:r>
          </a:p>
          <a:p>
            <a:pPr algn="just"/>
            <a:endParaRPr lang="en-US" b="0" i="0" dirty="0">
              <a:effectLst/>
              <a:latin typeface="+mn-lt"/>
            </a:endParaRPr>
          </a:p>
          <a:p>
            <a:pPr algn="l"/>
            <a:endParaRPr lang="en-UA" b="1" dirty="0"/>
          </a:p>
        </p:txBody>
      </p:sp>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pic>
        <p:nvPicPr>
          <p:cNvPr id="7" name="Рисунок 6">
            <a:extLst>
              <a:ext uri="{FF2B5EF4-FFF2-40B4-BE49-F238E27FC236}">
                <a16:creationId xmlns:a16="http://schemas.microsoft.com/office/drawing/2014/main" id="{731FACF9-FE39-4AEE-89F1-11E267932CFE}"/>
              </a:ext>
            </a:extLst>
          </p:cNvPr>
          <p:cNvPicPr>
            <a:picLocks noChangeAspect="1"/>
          </p:cNvPicPr>
          <p:nvPr/>
        </p:nvPicPr>
        <p:blipFill>
          <a:blip r:embed="rId2"/>
          <a:stretch>
            <a:fillRect/>
          </a:stretch>
        </p:blipFill>
        <p:spPr>
          <a:xfrm>
            <a:off x="5927679" y="1801504"/>
            <a:ext cx="5631476" cy="3575714"/>
          </a:xfrm>
          <a:prstGeom prst="rect">
            <a:avLst/>
          </a:prstGeom>
        </p:spPr>
      </p:pic>
    </p:spTree>
    <p:extLst>
      <p:ext uri="{BB962C8B-B14F-4D97-AF65-F5344CB8AC3E}">
        <p14:creationId xmlns:p14="http://schemas.microsoft.com/office/powerpoint/2010/main" val="70271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663701"/>
            <a:ext cx="10820400" cy="4114799"/>
          </a:xfrm>
        </p:spPr>
        <p:txBody>
          <a:bodyPr lIns="0" tIns="45720" rIns="91440" bIns="45720" anchor="t"/>
          <a:lstStyle/>
          <a:p>
            <a:pPr algn="just"/>
            <a:r>
              <a:rPr lang="en-US" b="0" i="0" dirty="0">
                <a:solidFill>
                  <a:srgbClr val="FF0000"/>
                </a:solidFill>
                <a:effectLst/>
                <a:latin typeface="+mn-lt"/>
              </a:rPr>
              <a:t>JUnit classes </a:t>
            </a:r>
            <a:r>
              <a:rPr lang="en-US" b="0" i="0" dirty="0">
                <a:solidFill>
                  <a:srgbClr val="000000"/>
                </a:solidFill>
                <a:effectLst/>
                <a:latin typeface="+mn-lt"/>
              </a:rPr>
              <a:t>are important classes, used in writing and testing </a:t>
            </a:r>
            <a:r>
              <a:rPr lang="en-US" b="0" i="0" dirty="0" err="1">
                <a:solidFill>
                  <a:srgbClr val="000000"/>
                </a:solidFill>
                <a:effectLst/>
                <a:latin typeface="+mn-lt"/>
              </a:rPr>
              <a:t>JUnits</a:t>
            </a:r>
            <a:r>
              <a:rPr lang="en-US" b="0" i="0" dirty="0">
                <a:solidFill>
                  <a:srgbClr val="000000"/>
                </a:solidFill>
                <a:effectLst/>
                <a:latin typeface="+mn-lt"/>
              </a:rPr>
              <a:t>. Some of the important classes are :</a:t>
            </a:r>
          </a:p>
          <a:p>
            <a:pPr algn="just"/>
            <a:endParaRPr lang="en-US" b="0" i="0" dirty="0">
              <a:solidFill>
                <a:srgbClr val="000000"/>
              </a:solidFill>
              <a:effectLst/>
              <a:latin typeface="+mn-lt"/>
            </a:endParaRPr>
          </a:p>
          <a:p>
            <a:pPr algn="just">
              <a:buFont typeface="Arial" panose="020B0604020202020204" pitchFamily="34" charset="0"/>
              <a:buChar char="•"/>
            </a:pPr>
            <a:r>
              <a:rPr lang="en-US" b="1" i="0" dirty="0">
                <a:solidFill>
                  <a:srgbClr val="000000"/>
                </a:solidFill>
                <a:effectLst/>
                <a:latin typeface="+mn-lt"/>
              </a:rPr>
              <a:t> Assert</a:t>
            </a:r>
            <a:r>
              <a:rPr lang="en-US" b="0" i="0" dirty="0">
                <a:solidFill>
                  <a:srgbClr val="000000"/>
                </a:solidFill>
                <a:effectLst/>
                <a:latin typeface="+mn-lt"/>
              </a:rPr>
              <a:t> − Contains a set of assert methods.</a:t>
            </a:r>
          </a:p>
          <a:p>
            <a:pPr algn="just">
              <a:buFont typeface="Arial" panose="020B0604020202020204" pitchFamily="34" charset="0"/>
              <a:buChar char="•"/>
            </a:pPr>
            <a:r>
              <a:rPr lang="en-US" b="1" i="0" dirty="0">
                <a:solidFill>
                  <a:srgbClr val="000000"/>
                </a:solidFill>
                <a:effectLst/>
                <a:latin typeface="+mn-lt"/>
              </a:rPr>
              <a:t> </a:t>
            </a:r>
            <a:r>
              <a:rPr lang="en-US" b="1" i="0" dirty="0" err="1">
                <a:solidFill>
                  <a:srgbClr val="000000"/>
                </a:solidFill>
                <a:effectLst/>
                <a:latin typeface="+mn-lt"/>
              </a:rPr>
              <a:t>TestCase</a:t>
            </a:r>
            <a:r>
              <a:rPr lang="en-US" b="0" i="0" dirty="0">
                <a:solidFill>
                  <a:srgbClr val="000000"/>
                </a:solidFill>
                <a:effectLst/>
                <a:latin typeface="+mn-lt"/>
              </a:rPr>
              <a:t> − Contains a test case that defines the fixture to run multiple tests.</a:t>
            </a:r>
          </a:p>
          <a:p>
            <a:pPr algn="just">
              <a:buFont typeface="Arial" panose="020B0604020202020204" pitchFamily="34" charset="0"/>
              <a:buChar char="•"/>
            </a:pPr>
            <a:r>
              <a:rPr lang="en-US" b="1" i="0" dirty="0">
                <a:solidFill>
                  <a:srgbClr val="000000"/>
                </a:solidFill>
                <a:effectLst/>
                <a:latin typeface="+mn-lt"/>
              </a:rPr>
              <a:t> </a:t>
            </a:r>
            <a:r>
              <a:rPr lang="en-US" b="1" i="0" dirty="0" err="1">
                <a:solidFill>
                  <a:srgbClr val="000000"/>
                </a:solidFill>
                <a:effectLst/>
                <a:latin typeface="+mn-lt"/>
              </a:rPr>
              <a:t>TestResult</a:t>
            </a:r>
            <a:r>
              <a:rPr lang="en-US" b="0" i="0" dirty="0">
                <a:solidFill>
                  <a:srgbClr val="000000"/>
                </a:solidFill>
                <a:effectLst/>
                <a:latin typeface="+mn-lt"/>
              </a:rPr>
              <a:t> − Contains methods to collect the results of executing a test case.</a:t>
            </a:r>
          </a:p>
          <a:p>
            <a:pPr algn="just">
              <a:buFont typeface="Arial" panose="020B0604020202020204" pitchFamily="34" charset="0"/>
              <a:buChar char="•"/>
            </a:pPr>
            <a:r>
              <a:rPr lang="en-US" b="1" dirty="0">
                <a:solidFill>
                  <a:srgbClr val="000000"/>
                </a:solidFill>
                <a:latin typeface="+mn-lt"/>
                <a:ea typeface="Open Sans"/>
                <a:cs typeface="Open Sans"/>
              </a:rPr>
              <a:t> </a:t>
            </a:r>
            <a:r>
              <a:rPr lang="en-US" b="1" dirty="0" err="1">
                <a:solidFill>
                  <a:srgbClr val="000000"/>
                </a:solidFill>
                <a:latin typeface="+mn-lt"/>
                <a:ea typeface="Open Sans"/>
                <a:cs typeface="Open Sans"/>
              </a:rPr>
              <a:t>TestSuite</a:t>
            </a:r>
            <a:r>
              <a:rPr lang="en-US" b="1" dirty="0">
                <a:solidFill>
                  <a:srgbClr val="000000"/>
                </a:solidFill>
                <a:latin typeface="+mn-lt"/>
                <a:ea typeface="Open Sans"/>
                <a:cs typeface="Open Sans"/>
              </a:rPr>
              <a:t> </a:t>
            </a:r>
            <a:r>
              <a:rPr lang="en-US" dirty="0">
                <a:solidFill>
                  <a:srgbClr val="000000"/>
                </a:solidFill>
                <a:latin typeface="+mn-lt"/>
                <a:ea typeface="Open Sans"/>
                <a:cs typeface="Open Sans"/>
              </a:rPr>
              <a:t>is a composite of tests.</a:t>
            </a:r>
          </a:p>
          <a:p>
            <a:pPr algn="just"/>
            <a:endParaRPr lang="en-US" b="0" i="0" dirty="0">
              <a:effectLst/>
              <a:latin typeface="+mn-lt"/>
            </a:endParaRPr>
          </a:p>
          <a:p>
            <a:pPr algn="l"/>
            <a:endParaRPr lang="en-UA" b="1" dirty="0"/>
          </a:p>
        </p:txBody>
      </p:sp>
    </p:spTree>
    <p:extLst>
      <p:ext uri="{BB962C8B-B14F-4D97-AF65-F5344CB8AC3E}">
        <p14:creationId xmlns:p14="http://schemas.microsoft.com/office/powerpoint/2010/main" val="348194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Annotations </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algn="just"/>
            <a:r>
              <a:rPr lang="en-US" dirty="0"/>
              <a:t>JUnit Jupiter supports the following annotations for configuring tests and extending the framework. Unless otherwise stated, all core annotations are located in the </a:t>
            </a:r>
            <a:r>
              <a:rPr lang="en-US" dirty="0" err="1"/>
              <a:t>org.junit.jupiter.api</a:t>
            </a:r>
            <a:r>
              <a:rPr lang="en-US" dirty="0"/>
              <a:t> package in the </a:t>
            </a:r>
            <a:r>
              <a:rPr lang="en-US" dirty="0" err="1">
                <a:latin typeface="Consolas" panose="020B0609020204030204" pitchFamily="49" charset="0"/>
              </a:rPr>
              <a:t>junit-jupiter-api</a:t>
            </a:r>
            <a:r>
              <a:rPr lang="en-US" dirty="0"/>
              <a:t> module.</a:t>
            </a:r>
          </a:p>
          <a:p>
            <a:pPr algn="just"/>
            <a:endParaRPr lang="en-US" b="0" i="0" dirty="0">
              <a:solidFill>
                <a:srgbClr val="000000"/>
              </a:solidFill>
              <a:effectLst/>
              <a:latin typeface="+mn-lt"/>
            </a:endParaRPr>
          </a:p>
          <a:p>
            <a:pPr algn="just"/>
            <a:endParaRPr lang="en-US" b="0" i="0" dirty="0">
              <a:effectLst/>
              <a:latin typeface="+mn-lt"/>
            </a:endParaRPr>
          </a:p>
          <a:p>
            <a:pPr algn="l"/>
            <a:endParaRPr lang="en-UA" b="1" dirty="0"/>
          </a:p>
        </p:txBody>
      </p:sp>
      <p:graphicFrame>
        <p:nvGraphicFramePr>
          <p:cNvPr id="4" name="Таблиця 4">
            <a:extLst>
              <a:ext uri="{FF2B5EF4-FFF2-40B4-BE49-F238E27FC236}">
                <a16:creationId xmlns:a16="http://schemas.microsoft.com/office/drawing/2014/main" id="{6159C938-8732-4714-8826-A09DC59188F8}"/>
              </a:ext>
            </a:extLst>
          </p:cNvPr>
          <p:cNvGraphicFramePr>
            <a:graphicFrameLocks noGrp="1"/>
          </p:cNvGraphicFramePr>
          <p:nvPr>
            <p:extLst>
              <p:ext uri="{D42A27DB-BD31-4B8C-83A1-F6EECF244321}">
                <p14:modId xmlns:p14="http://schemas.microsoft.com/office/powerpoint/2010/main" val="2399228486"/>
              </p:ext>
            </p:extLst>
          </p:nvPr>
        </p:nvGraphicFramePr>
        <p:xfrm>
          <a:off x="685799" y="2452213"/>
          <a:ext cx="10820399" cy="3479800"/>
        </p:xfrm>
        <a:graphic>
          <a:graphicData uri="http://schemas.openxmlformats.org/drawingml/2006/table">
            <a:tbl>
              <a:tblPr firstRow="1" bandRow="1">
                <a:tableStyleId>{85BE263C-DBD7-4A20-BB59-AAB30ACAA65A}</a:tableStyleId>
              </a:tblPr>
              <a:tblGrid>
                <a:gridCol w="2458058">
                  <a:extLst>
                    <a:ext uri="{9D8B030D-6E8A-4147-A177-3AD203B41FA5}">
                      <a16:colId xmlns:a16="http://schemas.microsoft.com/office/drawing/2014/main" val="1706679431"/>
                    </a:ext>
                  </a:extLst>
                </a:gridCol>
                <a:gridCol w="8362341">
                  <a:extLst>
                    <a:ext uri="{9D8B030D-6E8A-4147-A177-3AD203B41FA5}">
                      <a16:colId xmlns:a16="http://schemas.microsoft.com/office/drawing/2014/main" val="675264165"/>
                    </a:ext>
                  </a:extLst>
                </a:gridCol>
              </a:tblGrid>
              <a:tr h="370840">
                <a:tc>
                  <a:txBody>
                    <a:bodyPr/>
                    <a:lstStyle/>
                    <a:p>
                      <a:pPr algn="ctr"/>
                      <a:r>
                        <a:rPr lang="en-US" dirty="0">
                          <a:latin typeface="+mn-lt"/>
                        </a:rPr>
                        <a:t>Annotation</a:t>
                      </a:r>
                      <a:endParaRPr lang="uk-UA" dirty="0">
                        <a:latin typeface="+mn-lt"/>
                      </a:endParaRPr>
                    </a:p>
                  </a:txBody>
                  <a:tcPr>
                    <a:solidFill>
                      <a:srgbClr val="7E83ED"/>
                    </a:solidFill>
                  </a:tcPr>
                </a:tc>
                <a:tc>
                  <a:txBody>
                    <a:bodyPr/>
                    <a:lstStyle/>
                    <a:p>
                      <a:pPr algn="ctr"/>
                      <a:r>
                        <a:rPr lang="en-US" dirty="0">
                          <a:latin typeface="+mn-lt"/>
                        </a:rPr>
                        <a:t>Description</a:t>
                      </a:r>
                      <a:endParaRPr lang="uk-UA" dirty="0">
                        <a:latin typeface="+mn-lt"/>
                      </a:endParaRPr>
                    </a:p>
                  </a:txBody>
                  <a:tcPr>
                    <a:solidFill>
                      <a:srgbClr val="7E83ED"/>
                    </a:solidFill>
                  </a:tcPr>
                </a:tc>
                <a:extLst>
                  <a:ext uri="{0D108BD9-81ED-4DB2-BD59-A6C34878D82A}">
                    <a16:rowId xmlns:a16="http://schemas.microsoft.com/office/drawing/2014/main" val="2108698307"/>
                  </a:ext>
                </a:extLst>
              </a:tr>
              <a:tr h="370840">
                <a:tc>
                  <a:txBody>
                    <a:bodyPr/>
                    <a:lstStyle/>
                    <a:p>
                      <a:r>
                        <a:rPr lang="en-US" dirty="0">
                          <a:solidFill>
                            <a:srgbClr val="FF0000"/>
                          </a:solidFill>
                          <a:latin typeface="+mn-lt"/>
                        </a:rPr>
                        <a:t>@Test </a:t>
                      </a:r>
                      <a:endParaRPr lang="uk-UA" dirty="0">
                        <a:solidFill>
                          <a:srgbClr val="FF0000"/>
                        </a:solidFill>
                        <a:latin typeface="+mn-lt"/>
                      </a:endParaRPr>
                    </a:p>
                  </a:txBody>
                  <a:tcPr/>
                </a:tc>
                <a:tc>
                  <a:txBody>
                    <a:bodyPr/>
                    <a:lstStyle/>
                    <a:p>
                      <a:pPr algn="just"/>
                      <a:r>
                        <a:rPr lang="en-US" dirty="0">
                          <a:latin typeface="+mn-lt"/>
                        </a:rPr>
                        <a:t>Denotes that a method is a test method. Unlike JUnit 4’s </a:t>
                      </a:r>
                      <a:r>
                        <a:rPr lang="en-US" dirty="0">
                          <a:latin typeface="Consolas" panose="020B0609020204030204" pitchFamily="49" charset="0"/>
                        </a:rPr>
                        <a:t>@Test </a:t>
                      </a:r>
                      <a:r>
                        <a:rPr lang="en-US" dirty="0">
                          <a:latin typeface="+mn-lt"/>
                        </a:rPr>
                        <a:t>annotation, this annotation does not declare any attributes, since test extensions in JUnit Jupiter operate based on their own dedicated annotations. Such methods are </a:t>
                      </a:r>
                      <a:r>
                        <a:rPr lang="en-US" i="1" dirty="0">
                          <a:latin typeface="+mn-lt"/>
                        </a:rPr>
                        <a:t>inherited</a:t>
                      </a:r>
                      <a:r>
                        <a:rPr lang="en-US" dirty="0">
                          <a:latin typeface="+mn-lt"/>
                        </a:rPr>
                        <a:t> unless they are </a:t>
                      </a:r>
                      <a:r>
                        <a:rPr lang="en-US" i="1" dirty="0">
                          <a:latin typeface="+mn-lt"/>
                        </a:rPr>
                        <a:t>overridden</a:t>
                      </a:r>
                      <a:r>
                        <a:rPr lang="en-US" dirty="0">
                          <a:latin typeface="+mn-lt"/>
                        </a:rPr>
                        <a:t>. </a:t>
                      </a:r>
                      <a:endParaRPr lang="uk-UA" dirty="0">
                        <a:latin typeface="+mn-lt"/>
                      </a:endParaRPr>
                    </a:p>
                  </a:txBody>
                  <a:tcPr/>
                </a:tc>
                <a:extLst>
                  <a:ext uri="{0D108BD9-81ED-4DB2-BD59-A6C34878D82A}">
                    <a16:rowId xmlns:a16="http://schemas.microsoft.com/office/drawing/2014/main" val="3350397524"/>
                  </a:ext>
                </a:extLst>
              </a:tr>
              <a:tr h="370840">
                <a:tc>
                  <a:txBody>
                    <a:bodyPr/>
                    <a:lstStyle/>
                    <a:p>
                      <a:r>
                        <a:rPr lang="en-US" dirty="0">
                          <a:solidFill>
                            <a:srgbClr val="FF0000"/>
                          </a:solidFill>
                        </a:rPr>
                        <a:t>@ParameterizedTest</a:t>
                      </a:r>
                      <a:endParaRPr lang="uk-UA" dirty="0">
                        <a:solidFill>
                          <a:srgbClr val="FF0000"/>
                        </a:solidFill>
                      </a:endParaRPr>
                    </a:p>
                  </a:txBody>
                  <a:tcPr/>
                </a:tc>
                <a:tc>
                  <a:txBody>
                    <a:bodyPr/>
                    <a:lstStyle/>
                    <a:p>
                      <a:r>
                        <a:rPr lang="en-US" dirty="0"/>
                        <a:t>Denotes that a method is a </a:t>
                      </a:r>
                      <a:r>
                        <a:rPr lang="en-US" b="1" dirty="0"/>
                        <a:t>parameterized test</a:t>
                      </a:r>
                      <a:r>
                        <a:rPr lang="en-US" dirty="0"/>
                        <a:t>. Such methods are </a:t>
                      </a:r>
                      <a:r>
                        <a:rPr lang="en-US" i="1" dirty="0"/>
                        <a:t>inherited</a:t>
                      </a:r>
                      <a:r>
                        <a:rPr lang="en-US" dirty="0"/>
                        <a:t> unless they are </a:t>
                      </a:r>
                      <a:r>
                        <a:rPr lang="en-US" i="1" dirty="0"/>
                        <a:t>overridden.</a:t>
                      </a:r>
                      <a:endParaRPr lang="uk-UA" i="1" dirty="0"/>
                    </a:p>
                  </a:txBody>
                  <a:tcPr/>
                </a:tc>
                <a:extLst>
                  <a:ext uri="{0D108BD9-81ED-4DB2-BD59-A6C34878D82A}">
                    <a16:rowId xmlns:a16="http://schemas.microsoft.com/office/drawing/2014/main" val="461857176"/>
                  </a:ext>
                </a:extLst>
              </a:tr>
              <a:tr h="370840">
                <a:tc>
                  <a:txBody>
                    <a:bodyPr/>
                    <a:lstStyle/>
                    <a:p>
                      <a:r>
                        <a:rPr lang="en-US" dirty="0">
                          <a:solidFill>
                            <a:srgbClr val="FF0000"/>
                          </a:solidFill>
                        </a:rPr>
                        <a:t>@RepeatedTest</a:t>
                      </a:r>
                      <a:endParaRPr lang="uk-UA" dirty="0">
                        <a:solidFill>
                          <a:srgbClr val="FF0000"/>
                        </a:solidFill>
                      </a:endParaRPr>
                    </a:p>
                  </a:txBody>
                  <a:tcPr/>
                </a:tc>
                <a:tc>
                  <a:txBody>
                    <a:bodyPr/>
                    <a:lstStyle/>
                    <a:p>
                      <a:r>
                        <a:rPr lang="en-US" dirty="0"/>
                        <a:t>Denotes that a method is a test template for a </a:t>
                      </a:r>
                      <a:r>
                        <a:rPr lang="en-US" b="1" dirty="0"/>
                        <a:t>repeated test</a:t>
                      </a:r>
                      <a:r>
                        <a:rPr lang="en-US" dirty="0"/>
                        <a:t>. Such methods are </a:t>
                      </a:r>
                      <a:r>
                        <a:rPr lang="en-US" i="1" dirty="0"/>
                        <a:t>inherited</a:t>
                      </a:r>
                      <a:r>
                        <a:rPr lang="en-US" dirty="0"/>
                        <a:t> unless they are </a:t>
                      </a:r>
                      <a:r>
                        <a:rPr lang="en-US" i="1" dirty="0"/>
                        <a:t>overridden</a:t>
                      </a:r>
                      <a:r>
                        <a:rPr lang="en-US" dirty="0"/>
                        <a:t>. </a:t>
                      </a:r>
                      <a:endParaRPr lang="uk-UA" dirty="0"/>
                    </a:p>
                  </a:txBody>
                  <a:tcPr/>
                </a:tc>
                <a:extLst>
                  <a:ext uri="{0D108BD9-81ED-4DB2-BD59-A6C34878D82A}">
                    <a16:rowId xmlns:a16="http://schemas.microsoft.com/office/drawing/2014/main" val="4174084110"/>
                  </a:ext>
                </a:extLst>
              </a:tr>
              <a:tr h="370840">
                <a:tc>
                  <a:txBody>
                    <a:bodyPr/>
                    <a:lstStyle/>
                    <a:p>
                      <a:r>
                        <a:rPr lang="en-US" dirty="0">
                          <a:solidFill>
                            <a:srgbClr val="FF0000"/>
                          </a:solidFill>
                        </a:rPr>
                        <a:t>@TestFactory</a:t>
                      </a:r>
                      <a:endParaRPr lang="uk-UA" dirty="0">
                        <a:solidFill>
                          <a:srgbClr val="FF0000"/>
                        </a:solidFill>
                      </a:endParaRPr>
                    </a:p>
                  </a:txBody>
                  <a:tcPr/>
                </a:tc>
                <a:tc>
                  <a:txBody>
                    <a:bodyPr/>
                    <a:lstStyle/>
                    <a:p>
                      <a:r>
                        <a:rPr lang="en-US" dirty="0"/>
                        <a:t>Denotes that a method is a test factory for </a:t>
                      </a:r>
                      <a:r>
                        <a:rPr lang="en-US" b="1" dirty="0"/>
                        <a:t>dynamic tests</a:t>
                      </a:r>
                      <a:r>
                        <a:rPr lang="en-US" dirty="0"/>
                        <a:t>. Such methods are </a:t>
                      </a:r>
                      <a:r>
                        <a:rPr lang="en-US" i="1" dirty="0"/>
                        <a:t>inherited</a:t>
                      </a:r>
                      <a:r>
                        <a:rPr lang="en-US" dirty="0"/>
                        <a:t> unless they are </a:t>
                      </a:r>
                      <a:r>
                        <a:rPr lang="en-US" i="1" dirty="0"/>
                        <a:t>overridden</a:t>
                      </a:r>
                      <a:r>
                        <a:rPr lang="en-US" dirty="0"/>
                        <a:t>. </a:t>
                      </a:r>
                      <a:endParaRPr lang="uk-UA" dirty="0"/>
                    </a:p>
                  </a:txBody>
                  <a:tcPr/>
                </a:tc>
                <a:extLst>
                  <a:ext uri="{0D108BD9-81ED-4DB2-BD59-A6C34878D82A}">
                    <a16:rowId xmlns:a16="http://schemas.microsoft.com/office/drawing/2014/main" val="4031127596"/>
                  </a:ext>
                </a:extLst>
              </a:tr>
            </a:tbl>
          </a:graphicData>
        </a:graphic>
      </p:graphicFrame>
    </p:spTree>
    <p:extLst>
      <p:ext uri="{BB962C8B-B14F-4D97-AF65-F5344CB8AC3E}">
        <p14:creationId xmlns:p14="http://schemas.microsoft.com/office/powerpoint/2010/main" val="234346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Annotations </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algn="just"/>
            <a:endParaRPr lang="en-US" b="0" i="0" dirty="0">
              <a:solidFill>
                <a:srgbClr val="000000"/>
              </a:solidFill>
              <a:effectLst/>
              <a:latin typeface="+mn-lt"/>
            </a:endParaRPr>
          </a:p>
          <a:p>
            <a:pPr algn="just"/>
            <a:endParaRPr lang="en-US" b="0" i="0" dirty="0">
              <a:effectLst/>
              <a:latin typeface="+mn-lt"/>
            </a:endParaRPr>
          </a:p>
          <a:p>
            <a:pPr algn="l"/>
            <a:endParaRPr lang="en-UA" b="1" dirty="0"/>
          </a:p>
        </p:txBody>
      </p:sp>
      <p:graphicFrame>
        <p:nvGraphicFramePr>
          <p:cNvPr id="4" name="Таблиця 4">
            <a:extLst>
              <a:ext uri="{FF2B5EF4-FFF2-40B4-BE49-F238E27FC236}">
                <a16:creationId xmlns:a16="http://schemas.microsoft.com/office/drawing/2014/main" id="{6159C938-8732-4714-8826-A09DC59188F8}"/>
              </a:ext>
            </a:extLst>
          </p:cNvPr>
          <p:cNvGraphicFramePr>
            <a:graphicFrameLocks noGrp="1"/>
          </p:cNvGraphicFramePr>
          <p:nvPr>
            <p:extLst>
              <p:ext uri="{D42A27DB-BD31-4B8C-83A1-F6EECF244321}">
                <p14:modId xmlns:p14="http://schemas.microsoft.com/office/powerpoint/2010/main" val="3709986365"/>
              </p:ext>
            </p:extLst>
          </p:nvPr>
        </p:nvGraphicFramePr>
        <p:xfrm>
          <a:off x="685799" y="1371599"/>
          <a:ext cx="10820399" cy="4483510"/>
        </p:xfrm>
        <a:graphic>
          <a:graphicData uri="http://schemas.openxmlformats.org/drawingml/2006/table">
            <a:tbl>
              <a:tblPr firstRow="1" bandRow="1">
                <a:tableStyleId>{85BE263C-DBD7-4A20-BB59-AAB30ACAA65A}</a:tableStyleId>
              </a:tblPr>
              <a:tblGrid>
                <a:gridCol w="1777182">
                  <a:extLst>
                    <a:ext uri="{9D8B030D-6E8A-4147-A177-3AD203B41FA5}">
                      <a16:colId xmlns:a16="http://schemas.microsoft.com/office/drawing/2014/main" val="1706679431"/>
                    </a:ext>
                  </a:extLst>
                </a:gridCol>
                <a:gridCol w="9043217">
                  <a:extLst>
                    <a:ext uri="{9D8B030D-6E8A-4147-A177-3AD203B41FA5}">
                      <a16:colId xmlns:a16="http://schemas.microsoft.com/office/drawing/2014/main" val="675264165"/>
                    </a:ext>
                  </a:extLst>
                </a:gridCol>
              </a:tblGrid>
              <a:tr h="389870">
                <a:tc>
                  <a:txBody>
                    <a:bodyPr/>
                    <a:lstStyle/>
                    <a:p>
                      <a:pPr algn="ctr"/>
                      <a:r>
                        <a:rPr lang="en-US" dirty="0">
                          <a:latin typeface="+mn-lt"/>
                        </a:rPr>
                        <a:t>Annotation</a:t>
                      </a:r>
                      <a:endParaRPr lang="uk-UA" dirty="0">
                        <a:latin typeface="+mn-lt"/>
                      </a:endParaRPr>
                    </a:p>
                  </a:txBody>
                  <a:tcPr>
                    <a:solidFill>
                      <a:srgbClr val="7E83ED"/>
                    </a:solidFill>
                  </a:tcPr>
                </a:tc>
                <a:tc>
                  <a:txBody>
                    <a:bodyPr/>
                    <a:lstStyle/>
                    <a:p>
                      <a:pPr algn="ctr"/>
                      <a:r>
                        <a:rPr lang="en-US" dirty="0">
                          <a:latin typeface="+mn-lt"/>
                        </a:rPr>
                        <a:t>Description</a:t>
                      </a:r>
                      <a:endParaRPr lang="uk-UA" dirty="0">
                        <a:latin typeface="+mn-lt"/>
                      </a:endParaRPr>
                    </a:p>
                  </a:txBody>
                  <a:tcPr>
                    <a:solidFill>
                      <a:srgbClr val="7E83ED"/>
                    </a:solidFill>
                  </a:tcPr>
                </a:tc>
                <a:extLst>
                  <a:ext uri="{0D108BD9-81ED-4DB2-BD59-A6C34878D82A}">
                    <a16:rowId xmlns:a16="http://schemas.microsoft.com/office/drawing/2014/main" val="2108698307"/>
                  </a:ext>
                </a:extLst>
              </a:tr>
              <a:tr h="1267079">
                <a:tc>
                  <a:txBody>
                    <a:bodyPr/>
                    <a:lstStyle/>
                    <a:p>
                      <a:r>
                        <a:rPr lang="en-US" dirty="0">
                          <a:solidFill>
                            <a:srgbClr val="FF0000"/>
                          </a:solidFill>
                        </a:rPr>
                        <a:t>@BeforeEach </a:t>
                      </a:r>
                      <a:endParaRPr lang="uk-UA" dirty="0">
                        <a:solidFill>
                          <a:srgbClr val="FF0000"/>
                        </a:solidFill>
                      </a:endParaRPr>
                    </a:p>
                  </a:txBody>
                  <a:tcPr/>
                </a:tc>
                <a:tc>
                  <a:txBody>
                    <a:bodyPr/>
                    <a:lstStyle/>
                    <a:p>
                      <a:pPr algn="just"/>
                      <a:r>
                        <a:rPr lang="en-US" dirty="0"/>
                        <a:t>Denotes that the </a:t>
                      </a:r>
                      <a:r>
                        <a:rPr lang="en-US" b="1" dirty="0"/>
                        <a:t>annotated method </a:t>
                      </a:r>
                      <a:r>
                        <a:rPr lang="en-US" dirty="0"/>
                        <a:t>should be executed before each @Test, @RepeatedTest, @ParameterizedTest, or @TestFactory method in the current class; analogous to JUnit 4’s @Before. Such methods are </a:t>
                      </a:r>
                      <a:r>
                        <a:rPr lang="en-US" i="1" dirty="0"/>
                        <a:t>inherited</a:t>
                      </a:r>
                      <a:r>
                        <a:rPr lang="en-US" dirty="0"/>
                        <a:t> unless they are </a:t>
                      </a:r>
                      <a:r>
                        <a:rPr lang="en-US" i="1" dirty="0"/>
                        <a:t>overridden</a:t>
                      </a:r>
                      <a:r>
                        <a:rPr lang="en-US" dirty="0"/>
                        <a:t>.</a:t>
                      </a:r>
                      <a:endParaRPr lang="uk-UA" i="1" dirty="0"/>
                    </a:p>
                  </a:txBody>
                  <a:tcPr/>
                </a:tc>
                <a:extLst>
                  <a:ext uri="{0D108BD9-81ED-4DB2-BD59-A6C34878D82A}">
                    <a16:rowId xmlns:a16="http://schemas.microsoft.com/office/drawing/2014/main" val="461857176"/>
                  </a:ext>
                </a:extLst>
              </a:tr>
              <a:tr h="1267079">
                <a:tc>
                  <a:txBody>
                    <a:bodyPr/>
                    <a:lstStyle/>
                    <a:p>
                      <a:r>
                        <a:rPr lang="en-US" dirty="0">
                          <a:solidFill>
                            <a:srgbClr val="FF0000"/>
                          </a:solidFill>
                        </a:rPr>
                        <a:t>@AfterEach </a:t>
                      </a:r>
                      <a:endParaRPr lang="uk-UA" dirty="0">
                        <a:solidFill>
                          <a:srgbClr val="FF0000"/>
                        </a:solidFill>
                      </a:endParaRPr>
                    </a:p>
                  </a:txBody>
                  <a:tcPr/>
                </a:tc>
                <a:tc>
                  <a:txBody>
                    <a:bodyPr/>
                    <a:lstStyle/>
                    <a:p>
                      <a:pPr algn="just"/>
                      <a:r>
                        <a:rPr lang="en-US" dirty="0"/>
                        <a:t>Denotes that the </a:t>
                      </a:r>
                      <a:r>
                        <a:rPr lang="en-US" b="1" dirty="0"/>
                        <a:t>annotated method </a:t>
                      </a:r>
                      <a:r>
                        <a:rPr lang="en-US" dirty="0"/>
                        <a:t>should be executed after each @Test, @RepeatedTest, @ParameterizedTest, or @TestFactory method in the current class; analogous to JUnit 4’s @After. Such methods are </a:t>
                      </a:r>
                      <a:r>
                        <a:rPr lang="en-US" i="1" dirty="0"/>
                        <a:t>inherited</a:t>
                      </a:r>
                      <a:r>
                        <a:rPr lang="en-US" dirty="0"/>
                        <a:t> unless they are </a:t>
                      </a:r>
                      <a:r>
                        <a:rPr lang="en-US" i="1" dirty="0"/>
                        <a:t>overridden</a:t>
                      </a:r>
                      <a:r>
                        <a:rPr lang="en-US" dirty="0"/>
                        <a:t>.</a:t>
                      </a:r>
                      <a:endParaRPr lang="uk-UA" dirty="0"/>
                    </a:p>
                  </a:txBody>
                  <a:tcPr/>
                </a:tc>
                <a:extLst>
                  <a:ext uri="{0D108BD9-81ED-4DB2-BD59-A6C34878D82A}">
                    <a16:rowId xmlns:a16="http://schemas.microsoft.com/office/drawing/2014/main" val="4174084110"/>
                  </a:ext>
                </a:extLst>
              </a:tr>
              <a:tr h="1559482">
                <a:tc>
                  <a:txBody>
                    <a:bodyPr/>
                    <a:lstStyle/>
                    <a:p>
                      <a:r>
                        <a:rPr lang="en-US" dirty="0">
                          <a:solidFill>
                            <a:srgbClr val="FF0000"/>
                          </a:solidFill>
                        </a:rPr>
                        <a:t>@BeforeAll </a:t>
                      </a:r>
                      <a:endParaRPr lang="uk-UA" dirty="0">
                        <a:solidFill>
                          <a:srgbClr val="FF0000"/>
                        </a:solidFill>
                      </a:endParaRPr>
                    </a:p>
                  </a:txBody>
                  <a:tcPr/>
                </a:tc>
                <a:tc>
                  <a:txBody>
                    <a:bodyPr/>
                    <a:lstStyle/>
                    <a:p>
                      <a:pPr algn="just"/>
                      <a:r>
                        <a:rPr lang="en-US" dirty="0"/>
                        <a:t>Denotes that the </a:t>
                      </a:r>
                      <a:r>
                        <a:rPr lang="en-US" b="1" dirty="0"/>
                        <a:t>annotated method </a:t>
                      </a:r>
                      <a:r>
                        <a:rPr lang="en-US" dirty="0"/>
                        <a:t>should be executed before all @Test, @RepeatedTest, @ParameterizedTest, and @TestFactory methods in the current class; analogous to JUnit 4’s @BeforeClass. Such methods are </a:t>
                      </a:r>
                      <a:r>
                        <a:rPr lang="en-US" i="1" dirty="0"/>
                        <a:t>inherited</a:t>
                      </a:r>
                      <a:r>
                        <a:rPr lang="en-US" dirty="0"/>
                        <a:t> (unless they are hidden or overridden) and </a:t>
                      </a:r>
                      <a:r>
                        <a:rPr lang="en-US" i="0" u="sng" dirty="0"/>
                        <a:t>must be static </a:t>
                      </a:r>
                      <a:r>
                        <a:rPr lang="en-US" dirty="0"/>
                        <a:t>(unless the "per-class" test instance lifecycle is used). </a:t>
                      </a:r>
                      <a:endParaRPr lang="uk-UA" i="1" dirty="0"/>
                    </a:p>
                  </a:txBody>
                  <a:tcPr/>
                </a:tc>
                <a:extLst>
                  <a:ext uri="{0D108BD9-81ED-4DB2-BD59-A6C34878D82A}">
                    <a16:rowId xmlns:a16="http://schemas.microsoft.com/office/drawing/2014/main" val="4031127596"/>
                  </a:ext>
                </a:extLst>
              </a:tr>
            </a:tbl>
          </a:graphicData>
        </a:graphic>
      </p:graphicFrame>
    </p:spTree>
    <p:extLst>
      <p:ext uri="{BB962C8B-B14F-4D97-AF65-F5344CB8AC3E}">
        <p14:creationId xmlns:p14="http://schemas.microsoft.com/office/powerpoint/2010/main" val="171548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Annotations </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algn="just"/>
            <a:endParaRPr lang="en-US" b="0" i="0" dirty="0">
              <a:solidFill>
                <a:srgbClr val="000000"/>
              </a:solidFill>
              <a:effectLst/>
              <a:latin typeface="+mn-lt"/>
            </a:endParaRPr>
          </a:p>
          <a:p>
            <a:pPr algn="just"/>
            <a:endParaRPr lang="en-US" b="0" i="0" dirty="0">
              <a:effectLst/>
              <a:latin typeface="+mn-lt"/>
            </a:endParaRPr>
          </a:p>
          <a:p>
            <a:pPr algn="l"/>
            <a:endParaRPr lang="en-UA" b="1" dirty="0"/>
          </a:p>
        </p:txBody>
      </p:sp>
      <p:graphicFrame>
        <p:nvGraphicFramePr>
          <p:cNvPr id="4" name="Таблиця 4">
            <a:extLst>
              <a:ext uri="{FF2B5EF4-FFF2-40B4-BE49-F238E27FC236}">
                <a16:creationId xmlns:a16="http://schemas.microsoft.com/office/drawing/2014/main" id="{6159C938-8732-4714-8826-A09DC59188F8}"/>
              </a:ext>
            </a:extLst>
          </p:cNvPr>
          <p:cNvGraphicFramePr>
            <a:graphicFrameLocks noGrp="1"/>
          </p:cNvGraphicFramePr>
          <p:nvPr>
            <p:extLst>
              <p:ext uri="{D42A27DB-BD31-4B8C-83A1-F6EECF244321}">
                <p14:modId xmlns:p14="http://schemas.microsoft.com/office/powerpoint/2010/main" val="614515079"/>
              </p:ext>
            </p:extLst>
          </p:nvPr>
        </p:nvGraphicFramePr>
        <p:xfrm>
          <a:off x="685799" y="1371599"/>
          <a:ext cx="10820399" cy="4365522"/>
        </p:xfrm>
        <a:graphic>
          <a:graphicData uri="http://schemas.openxmlformats.org/drawingml/2006/table">
            <a:tbl>
              <a:tblPr firstRow="1" bandRow="1">
                <a:tableStyleId>{85BE263C-DBD7-4A20-BB59-AAB30ACAA65A}</a:tableStyleId>
              </a:tblPr>
              <a:tblGrid>
                <a:gridCol w="1980446">
                  <a:extLst>
                    <a:ext uri="{9D8B030D-6E8A-4147-A177-3AD203B41FA5}">
                      <a16:colId xmlns:a16="http://schemas.microsoft.com/office/drawing/2014/main" val="1706679431"/>
                    </a:ext>
                  </a:extLst>
                </a:gridCol>
                <a:gridCol w="8839953">
                  <a:extLst>
                    <a:ext uri="{9D8B030D-6E8A-4147-A177-3AD203B41FA5}">
                      <a16:colId xmlns:a16="http://schemas.microsoft.com/office/drawing/2014/main" val="675264165"/>
                    </a:ext>
                  </a:extLst>
                </a:gridCol>
              </a:tblGrid>
              <a:tr h="401870">
                <a:tc>
                  <a:txBody>
                    <a:bodyPr/>
                    <a:lstStyle/>
                    <a:p>
                      <a:pPr algn="ctr"/>
                      <a:r>
                        <a:rPr lang="en-US" dirty="0">
                          <a:latin typeface="+mn-lt"/>
                        </a:rPr>
                        <a:t>Annotation</a:t>
                      </a:r>
                      <a:endParaRPr lang="uk-UA" dirty="0">
                        <a:latin typeface="+mn-lt"/>
                      </a:endParaRPr>
                    </a:p>
                  </a:txBody>
                  <a:tcPr>
                    <a:solidFill>
                      <a:srgbClr val="7E83ED"/>
                    </a:solidFill>
                  </a:tcPr>
                </a:tc>
                <a:tc>
                  <a:txBody>
                    <a:bodyPr/>
                    <a:lstStyle/>
                    <a:p>
                      <a:pPr algn="ctr"/>
                      <a:r>
                        <a:rPr lang="en-US" dirty="0">
                          <a:latin typeface="+mn-lt"/>
                        </a:rPr>
                        <a:t>Description</a:t>
                      </a:r>
                      <a:endParaRPr lang="uk-UA" dirty="0">
                        <a:latin typeface="+mn-lt"/>
                      </a:endParaRPr>
                    </a:p>
                  </a:txBody>
                  <a:tcPr>
                    <a:solidFill>
                      <a:srgbClr val="7E83ED"/>
                    </a:solidFill>
                  </a:tcPr>
                </a:tc>
                <a:extLst>
                  <a:ext uri="{0D108BD9-81ED-4DB2-BD59-A6C34878D82A}">
                    <a16:rowId xmlns:a16="http://schemas.microsoft.com/office/drawing/2014/main" val="2108698307"/>
                  </a:ext>
                </a:extLst>
              </a:tr>
              <a:tr h="1585461">
                <a:tc>
                  <a:txBody>
                    <a:bodyPr/>
                    <a:lstStyle/>
                    <a:p>
                      <a:r>
                        <a:rPr lang="en-US" dirty="0">
                          <a:solidFill>
                            <a:srgbClr val="FF0000"/>
                          </a:solidFill>
                        </a:rPr>
                        <a:t>@AfterAll </a:t>
                      </a:r>
                      <a:endParaRPr lang="uk-UA" dirty="0">
                        <a:solidFill>
                          <a:srgbClr val="FF0000"/>
                        </a:solidFill>
                        <a:latin typeface="+mn-lt"/>
                      </a:endParaRPr>
                    </a:p>
                  </a:txBody>
                  <a:tcPr/>
                </a:tc>
                <a:tc>
                  <a:txBody>
                    <a:bodyPr/>
                    <a:lstStyle/>
                    <a:p>
                      <a:pPr algn="just"/>
                      <a:r>
                        <a:rPr lang="en-US" dirty="0"/>
                        <a:t>Denotes that the </a:t>
                      </a:r>
                      <a:r>
                        <a:rPr lang="en-US" b="1" dirty="0"/>
                        <a:t>annotated method </a:t>
                      </a:r>
                      <a:r>
                        <a:rPr lang="en-US" dirty="0"/>
                        <a:t>should be executed after all @Test, @RepeatedTest, @ParameterizedTest, and @TestFactory methods in the current class; analogous to JUnit 4’s @AfterClass. Such methods are </a:t>
                      </a:r>
                      <a:r>
                        <a:rPr lang="en-US" i="1" dirty="0"/>
                        <a:t>inherited</a:t>
                      </a:r>
                      <a:r>
                        <a:rPr lang="en-US" dirty="0"/>
                        <a:t> (unless they are hidden or overridden) and </a:t>
                      </a:r>
                      <a:r>
                        <a:rPr lang="en-US" u="sng" dirty="0"/>
                        <a:t>must be static </a:t>
                      </a:r>
                      <a:r>
                        <a:rPr lang="en-US" dirty="0"/>
                        <a:t>(unless the "per-class" test instance lifecycle is used).</a:t>
                      </a:r>
                      <a:endParaRPr lang="uk-UA" dirty="0">
                        <a:latin typeface="+mn-lt"/>
                      </a:endParaRPr>
                    </a:p>
                  </a:txBody>
                  <a:tcPr/>
                </a:tc>
                <a:extLst>
                  <a:ext uri="{0D108BD9-81ED-4DB2-BD59-A6C34878D82A}">
                    <a16:rowId xmlns:a16="http://schemas.microsoft.com/office/drawing/2014/main" val="3350397524"/>
                  </a:ext>
                </a:extLst>
              </a:tr>
              <a:tr h="990913">
                <a:tc>
                  <a:txBody>
                    <a:bodyPr/>
                    <a:lstStyle/>
                    <a:p>
                      <a:r>
                        <a:rPr lang="en-US" dirty="0">
                          <a:solidFill>
                            <a:srgbClr val="FF0000"/>
                          </a:solidFill>
                        </a:rPr>
                        <a:t>@Tag</a:t>
                      </a:r>
                      <a:endParaRPr lang="uk-UA" dirty="0">
                        <a:solidFill>
                          <a:srgbClr val="FF0000"/>
                        </a:solidFill>
                      </a:endParaRPr>
                    </a:p>
                  </a:txBody>
                  <a:tcPr/>
                </a:tc>
                <a:tc>
                  <a:txBody>
                    <a:bodyPr/>
                    <a:lstStyle/>
                    <a:p>
                      <a:pPr algn="just"/>
                      <a:r>
                        <a:rPr lang="en-US" dirty="0"/>
                        <a:t>Used to declare tags </a:t>
                      </a:r>
                      <a:r>
                        <a:rPr lang="en-US" b="1" dirty="0"/>
                        <a:t>for filtering tests</a:t>
                      </a:r>
                      <a:r>
                        <a:rPr lang="en-US" dirty="0"/>
                        <a:t>, either at the class or method level; analogous to test groups in TestNG or Categories in JUnit 4. Such annotations are </a:t>
                      </a:r>
                      <a:r>
                        <a:rPr lang="en-US" i="1" dirty="0"/>
                        <a:t>inherited</a:t>
                      </a:r>
                      <a:r>
                        <a:rPr lang="en-US" dirty="0"/>
                        <a:t> at the class level but not at the method level.</a:t>
                      </a:r>
                      <a:endParaRPr lang="uk-UA" i="1" dirty="0"/>
                    </a:p>
                  </a:txBody>
                  <a:tcPr/>
                </a:tc>
                <a:extLst>
                  <a:ext uri="{0D108BD9-81ED-4DB2-BD59-A6C34878D82A}">
                    <a16:rowId xmlns:a16="http://schemas.microsoft.com/office/drawing/2014/main" val="461857176"/>
                  </a:ext>
                </a:extLst>
              </a:tr>
              <a:tr h="693639">
                <a:tc>
                  <a:txBody>
                    <a:bodyPr/>
                    <a:lstStyle/>
                    <a:p>
                      <a:r>
                        <a:rPr lang="en-US" dirty="0">
                          <a:solidFill>
                            <a:srgbClr val="FF0000"/>
                          </a:solidFill>
                        </a:rPr>
                        <a:t>@Disabled</a:t>
                      </a:r>
                      <a:endParaRPr lang="uk-UA" dirty="0">
                        <a:solidFill>
                          <a:srgbClr val="FF0000"/>
                        </a:solidFill>
                      </a:endParaRPr>
                    </a:p>
                  </a:txBody>
                  <a:tcPr/>
                </a:tc>
                <a:tc>
                  <a:txBody>
                    <a:bodyPr/>
                    <a:lstStyle/>
                    <a:p>
                      <a:pPr algn="just"/>
                      <a:r>
                        <a:rPr lang="en-US" dirty="0"/>
                        <a:t>Used to disable a test class or test method; analogous to JUnit 4’s @Ignore. Such annotations are </a:t>
                      </a:r>
                      <a:r>
                        <a:rPr lang="en-US" i="1" dirty="0"/>
                        <a:t>not inherited</a:t>
                      </a:r>
                      <a:endParaRPr lang="uk-UA" i="1" dirty="0"/>
                    </a:p>
                  </a:txBody>
                  <a:tcPr/>
                </a:tc>
                <a:extLst>
                  <a:ext uri="{0D108BD9-81ED-4DB2-BD59-A6C34878D82A}">
                    <a16:rowId xmlns:a16="http://schemas.microsoft.com/office/drawing/2014/main" val="4174084110"/>
                  </a:ext>
                </a:extLst>
              </a:tr>
              <a:tr h="693639">
                <a:tc>
                  <a:txBody>
                    <a:bodyPr/>
                    <a:lstStyle/>
                    <a:p>
                      <a:r>
                        <a:rPr lang="en-US" dirty="0">
                          <a:solidFill>
                            <a:srgbClr val="FF0000"/>
                          </a:solidFill>
                        </a:rPr>
                        <a:t>@Timeout</a:t>
                      </a:r>
                      <a:endParaRPr lang="uk-UA" dirty="0">
                        <a:solidFill>
                          <a:srgbClr val="FF0000"/>
                        </a:solidFill>
                      </a:endParaRPr>
                    </a:p>
                  </a:txBody>
                  <a:tcPr/>
                </a:tc>
                <a:tc>
                  <a:txBody>
                    <a:bodyPr/>
                    <a:lstStyle/>
                    <a:p>
                      <a:pPr algn="just"/>
                      <a:r>
                        <a:rPr lang="en-US" dirty="0"/>
                        <a:t>Used to fail a test, test factory, test template, or lifecycle method if its execution exceeds a given duration. Such annotations are </a:t>
                      </a:r>
                      <a:r>
                        <a:rPr lang="en-US" i="1" dirty="0"/>
                        <a:t>inherited</a:t>
                      </a:r>
                      <a:endParaRPr lang="uk-UA" i="1" dirty="0"/>
                    </a:p>
                  </a:txBody>
                  <a:tcPr/>
                </a:tc>
                <a:extLst>
                  <a:ext uri="{0D108BD9-81ED-4DB2-BD59-A6C34878D82A}">
                    <a16:rowId xmlns:a16="http://schemas.microsoft.com/office/drawing/2014/main" val="4031127596"/>
                  </a:ext>
                </a:extLst>
              </a:tr>
            </a:tbl>
          </a:graphicData>
        </a:graphic>
      </p:graphicFrame>
    </p:spTree>
    <p:extLst>
      <p:ext uri="{BB962C8B-B14F-4D97-AF65-F5344CB8AC3E}">
        <p14:creationId xmlns:p14="http://schemas.microsoft.com/office/powerpoint/2010/main" val="130582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Test Classes and Methods</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689101"/>
            <a:ext cx="10820400" cy="4114799"/>
          </a:xfrm>
        </p:spPr>
        <p:txBody>
          <a:bodyPr/>
          <a:lstStyle/>
          <a:p>
            <a:pPr algn="just"/>
            <a:r>
              <a:rPr lang="en-US" dirty="0">
                <a:solidFill>
                  <a:srgbClr val="FF0000"/>
                </a:solidFill>
              </a:rPr>
              <a:t>Test Class: </a:t>
            </a:r>
            <a:r>
              <a:rPr lang="en-US" dirty="0"/>
              <a:t>any top-level class, </a:t>
            </a:r>
            <a:r>
              <a:rPr lang="en-US" dirty="0">
                <a:latin typeface="Consolas" panose="020B0609020204030204" pitchFamily="49" charset="0"/>
              </a:rPr>
              <a:t>static </a:t>
            </a:r>
            <a:r>
              <a:rPr lang="en-US" dirty="0"/>
              <a:t>member class, or </a:t>
            </a:r>
            <a:r>
              <a:rPr lang="en-US" dirty="0">
                <a:solidFill>
                  <a:srgbClr val="FF0000"/>
                </a:solidFill>
              </a:rPr>
              <a:t>@Nested </a:t>
            </a:r>
            <a:r>
              <a:rPr lang="en-US" dirty="0"/>
              <a:t>class that contains at least one </a:t>
            </a:r>
            <a:r>
              <a:rPr lang="en-US" i="1" dirty="0"/>
              <a:t>test method</a:t>
            </a:r>
            <a:r>
              <a:rPr lang="en-US" dirty="0"/>
              <a:t>. Test classes must not be </a:t>
            </a:r>
            <a:r>
              <a:rPr lang="en-US" i="1" dirty="0"/>
              <a:t>abstract</a:t>
            </a:r>
            <a:r>
              <a:rPr lang="en-US" dirty="0"/>
              <a:t> and must have a single constructor. </a:t>
            </a:r>
          </a:p>
          <a:p>
            <a:pPr algn="just"/>
            <a:endParaRPr lang="en-US" dirty="0"/>
          </a:p>
          <a:p>
            <a:pPr algn="just"/>
            <a:r>
              <a:rPr lang="en-US" dirty="0">
                <a:solidFill>
                  <a:srgbClr val="FF0000"/>
                </a:solidFill>
              </a:rPr>
              <a:t>Test Method: </a:t>
            </a:r>
            <a:r>
              <a:rPr lang="en-US" dirty="0"/>
              <a:t>any instance method that is directly annotated or meta-annotated with @Test, @RepeatedTest, @ParameterizedTest, @TestFactory, or @TestTemplate. </a:t>
            </a:r>
          </a:p>
          <a:p>
            <a:pPr algn="just"/>
            <a:endParaRPr lang="en-US" dirty="0"/>
          </a:p>
          <a:p>
            <a:pPr algn="just"/>
            <a:r>
              <a:rPr lang="en-US" dirty="0">
                <a:solidFill>
                  <a:srgbClr val="FF0000"/>
                </a:solidFill>
              </a:rPr>
              <a:t>Lifecycle Method: </a:t>
            </a:r>
            <a:r>
              <a:rPr lang="en-US" dirty="0"/>
              <a:t>any method that is directly annotated or meta-annotated with @BeforeAll, @AfterAll, @BeforeEach, or @AfterEach. Test methods and lifecycle methods may be declared locally within the current test class, inherited from </a:t>
            </a:r>
            <a:r>
              <a:rPr lang="en-US" dirty="0" err="1"/>
              <a:t>superclasses</a:t>
            </a:r>
            <a:r>
              <a:rPr lang="en-US" dirty="0"/>
              <a:t>, or inherited from interfaces.</a:t>
            </a:r>
            <a:endParaRPr lang="en-US" b="0" i="0" dirty="0">
              <a:effectLst/>
              <a:latin typeface="+mn-lt"/>
            </a:endParaRPr>
          </a:p>
          <a:p>
            <a:pPr algn="l"/>
            <a:endParaRPr lang="en-UA" b="1" dirty="0"/>
          </a:p>
        </p:txBody>
      </p:sp>
    </p:spTree>
    <p:extLst>
      <p:ext uri="{BB962C8B-B14F-4D97-AF65-F5344CB8AC3E}">
        <p14:creationId xmlns:p14="http://schemas.microsoft.com/office/powerpoint/2010/main" val="265667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Lifecycle Method</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algn="l"/>
            <a:endParaRPr lang="en-US" b="1" dirty="0"/>
          </a:p>
          <a:p>
            <a:pPr algn="l"/>
            <a:endParaRPr lang="en-US" b="1" dirty="0"/>
          </a:p>
          <a:p>
            <a:pPr algn="l"/>
            <a:r>
              <a:rPr lang="en-US" b="1" dirty="0"/>
              <a:t>    @BeforeAll	        @BeforeEach             @Test	     @AfterEach		@AfterAll</a:t>
            </a:r>
            <a:endParaRPr lang="en-UA" b="1" dirty="0"/>
          </a:p>
        </p:txBody>
      </p:sp>
      <p:sp>
        <p:nvSpPr>
          <p:cNvPr id="4" name="Прямокутник: округлені кути 3">
            <a:extLst>
              <a:ext uri="{FF2B5EF4-FFF2-40B4-BE49-F238E27FC236}">
                <a16:creationId xmlns:a16="http://schemas.microsoft.com/office/drawing/2014/main" id="{EBBBE030-0C97-4330-AB8B-0EB271294C94}"/>
              </a:ext>
            </a:extLst>
          </p:cNvPr>
          <p:cNvSpPr/>
          <p:nvPr/>
        </p:nvSpPr>
        <p:spPr>
          <a:xfrm>
            <a:off x="685800" y="3034633"/>
            <a:ext cx="1869973" cy="1253307"/>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Setup before all</a:t>
            </a:r>
          </a:p>
          <a:p>
            <a:pPr algn="ctr"/>
            <a:r>
              <a:rPr lang="en-US" dirty="0"/>
              <a:t>Tests</a:t>
            </a:r>
            <a:endParaRPr lang="uk-UA" dirty="0"/>
          </a:p>
        </p:txBody>
      </p:sp>
      <p:sp>
        <p:nvSpPr>
          <p:cNvPr id="10" name="Прямокутник: округлені кути 9">
            <a:extLst>
              <a:ext uri="{FF2B5EF4-FFF2-40B4-BE49-F238E27FC236}">
                <a16:creationId xmlns:a16="http://schemas.microsoft.com/office/drawing/2014/main" id="{176877E2-1656-49F1-B26E-AECC5B96C3DA}"/>
              </a:ext>
            </a:extLst>
          </p:cNvPr>
          <p:cNvSpPr/>
          <p:nvPr/>
        </p:nvSpPr>
        <p:spPr>
          <a:xfrm>
            <a:off x="2933391" y="3034631"/>
            <a:ext cx="1869973" cy="125330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Setup before each</a:t>
            </a:r>
          </a:p>
          <a:p>
            <a:pPr algn="ctr"/>
            <a:r>
              <a:rPr lang="en-US" dirty="0"/>
              <a:t>Tests</a:t>
            </a:r>
            <a:endParaRPr lang="uk-UA" dirty="0"/>
          </a:p>
          <a:p>
            <a:pPr algn="ctr"/>
            <a:endParaRPr lang="uk-UA" dirty="0"/>
          </a:p>
        </p:txBody>
      </p:sp>
      <p:sp>
        <p:nvSpPr>
          <p:cNvPr id="11" name="Прямокутник: округлені кути 10">
            <a:extLst>
              <a:ext uri="{FF2B5EF4-FFF2-40B4-BE49-F238E27FC236}">
                <a16:creationId xmlns:a16="http://schemas.microsoft.com/office/drawing/2014/main" id="{055008B1-E777-4375-9354-B379BD4AC72F}"/>
              </a:ext>
            </a:extLst>
          </p:cNvPr>
          <p:cNvSpPr/>
          <p:nvPr/>
        </p:nvSpPr>
        <p:spPr>
          <a:xfrm>
            <a:off x="5033808" y="3034632"/>
            <a:ext cx="1869973" cy="1253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Tests</a:t>
            </a:r>
            <a:endParaRPr lang="uk-UA" dirty="0"/>
          </a:p>
          <a:p>
            <a:pPr algn="ctr"/>
            <a:endParaRPr lang="uk-UA" dirty="0"/>
          </a:p>
        </p:txBody>
      </p:sp>
      <p:sp>
        <p:nvSpPr>
          <p:cNvPr id="12" name="Прямокутник: округлені кути 11">
            <a:extLst>
              <a:ext uri="{FF2B5EF4-FFF2-40B4-BE49-F238E27FC236}">
                <a16:creationId xmlns:a16="http://schemas.microsoft.com/office/drawing/2014/main" id="{B8B05891-A8AC-49D9-A8F7-D4BA3595CFFC}"/>
              </a:ext>
            </a:extLst>
          </p:cNvPr>
          <p:cNvSpPr/>
          <p:nvPr/>
        </p:nvSpPr>
        <p:spPr>
          <a:xfrm>
            <a:off x="7219795" y="3034630"/>
            <a:ext cx="1869973" cy="1253307"/>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after each</a:t>
            </a:r>
          </a:p>
          <a:p>
            <a:pPr algn="ctr"/>
            <a:r>
              <a:rPr lang="en-US" dirty="0"/>
              <a:t>Tests</a:t>
            </a:r>
            <a:endParaRPr lang="uk-UA" dirty="0"/>
          </a:p>
        </p:txBody>
      </p:sp>
      <p:sp>
        <p:nvSpPr>
          <p:cNvPr id="13" name="Прямокутник: округлені кути 12">
            <a:extLst>
              <a:ext uri="{FF2B5EF4-FFF2-40B4-BE49-F238E27FC236}">
                <a16:creationId xmlns:a16="http://schemas.microsoft.com/office/drawing/2014/main" id="{C05416E0-A20B-486D-B18F-592BD30A3FD0}"/>
              </a:ext>
            </a:extLst>
          </p:cNvPr>
          <p:cNvSpPr/>
          <p:nvPr/>
        </p:nvSpPr>
        <p:spPr>
          <a:xfrm>
            <a:off x="9405783" y="3034632"/>
            <a:ext cx="1869973" cy="1253307"/>
          </a:xfrm>
          <a:prstGeom prst="roundRect">
            <a:avLst/>
          </a:prstGeom>
          <a:solidFill>
            <a:srgbClr val="FFC000"/>
          </a:solidFill>
          <a:ln>
            <a:solidFill>
              <a:srgbClr val="802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Clean after </a:t>
            </a:r>
          </a:p>
          <a:p>
            <a:pPr algn="ctr"/>
            <a:r>
              <a:rPr lang="en-US" dirty="0"/>
              <a:t>all</a:t>
            </a:r>
          </a:p>
          <a:p>
            <a:pPr algn="ctr"/>
            <a:r>
              <a:rPr lang="en-US" dirty="0"/>
              <a:t>Tests</a:t>
            </a:r>
            <a:endParaRPr lang="uk-UA" dirty="0"/>
          </a:p>
          <a:p>
            <a:pPr algn="ctr"/>
            <a:endParaRPr lang="uk-UA" dirty="0"/>
          </a:p>
        </p:txBody>
      </p:sp>
      <p:cxnSp>
        <p:nvCxnSpPr>
          <p:cNvPr id="14" name="Пряма зі стрілкою 13">
            <a:extLst>
              <a:ext uri="{FF2B5EF4-FFF2-40B4-BE49-F238E27FC236}">
                <a16:creationId xmlns:a16="http://schemas.microsoft.com/office/drawing/2014/main" id="{CCEE023E-8CC6-45A2-B5EE-290171FB0797}"/>
              </a:ext>
            </a:extLst>
          </p:cNvPr>
          <p:cNvCxnSpPr>
            <a:cxnSpLocks/>
            <a:stCxn id="4" idx="3"/>
            <a:endCxn id="10" idx="1"/>
          </p:cNvCxnSpPr>
          <p:nvPr/>
        </p:nvCxnSpPr>
        <p:spPr>
          <a:xfrm flipV="1">
            <a:off x="2555773" y="3661285"/>
            <a:ext cx="377618" cy="2"/>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17" name="Пряма зі стрілкою 16">
            <a:extLst>
              <a:ext uri="{FF2B5EF4-FFF2-40B4-BE49-F238E27FC236}">
                <a16:creationId xmlns:a16="http://schemas.microsoft.com/office/drawing/2014/main" id="{6A2FBC87-217E-4955-A23F-81F619F1192B}"/>
              </a:ext>
            </a:extLst>
          </p:cNvPr>
          <p:cNvCxnSpPr>
            <a:cxnSpLocks/>
            <a:stCxn id="12" idx="3"/>
            <a:endCxn id="13" idx="1"/>
          </p:cNvCxnSpPr>
          <p:nvPr/>
        </p:nvCxnSpPr>
        <p:spPr>
          <a:xfrm>
            <a:off x="9089768" y="3661284"/>
            <a:ext cx="316015" cy="2"/>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21" name="Сполучна лінія: вигнута 20">
            <a:extLst>
              <a:ext uri="{FF2B5EF4-FFF2-40B4-BE49-F238E27FC236}">
                <a16:creationId xmlns:a16="http://schemas.microsoft.com/office/drawing/2014/main" id="{A3C361CD-8C47-4F44-97C1-FCD760099D2F}"/>
              </a:ext>
            </a:extLst>
          </p:cNvPr>
          <p:cNvCxnSpPr>
            <a:cxnSpLocks/>
            <a:stCxn id="10" idx="0"/>
            <a:endCxn id="12" idx="0"/>
          </p:cNvCxnSpPr>
          <p:nvPr/>
        </p:nvCxnSpPr>
        <p:spPr>
          <a:xfrm rot="5400000" flipH="1" flipV="1">
            <a:off x="6011580" y="891429"/>
            <a:ext cx="1" cy="4286404"/>
          </a:xfrm>
          <a:prstGeom prst="curvedConnector3">
            <a:avLst>
              <a:gd name="adj1" fmla="val 22860100000"/>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Сполучна лінія: вигнута 25">
            <a:extLst>
              <a:ext uri="{FF2B5EF4-FFF2-40B4-BE49-F238E27FC236}">
                <a16:creationId xmlns:a16="http://schemas.microsoft.com/office/drawing/2014/main" id="{64A48D3D-23B6-4034-937D-101B26651BE4}"/>
              </a:ext>
            </a:extLst>
          </p:cNvPr>
          <p:cNvCxnSpPr>
            <a:cxnSpLocks/>
            <a:stCxn id="12" idx="2"/>
            <a:endCxn id="10" idx="2"/>
          </p:cNvCxnSpPr>
          <p:nvPr/>
        </p:nvCxnSpPr>
        <p:spPr>
          <a:xfrm rot="5400000">
            <a:off x="6011580" y="2144735"/>
            <a:ext cx="1" cy="4286404"/>
          </a:xfrm>
          <a:prstGeom prst="curvedConnector3">
            <a:avLst>
              <a:gd name="adj1" fmla="val 22860100000"/>
            </a:avLst>
          </a:prstGeom>
          <a:ln w="444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3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3A0F81-9FD8-46A8-A5D6-ABF60C81B0C0}"/>
              </a:ext>
            </a:extLst>
          </p:cNvPr>
          <p:cNvSpPr>
            <a:spLocks noGrp="1"/>
          </p:cNvSpPr>
          <p:nvPr>
            <p:ph type="title"/>
          </p:nvPr>
        </p:nvSpPr>
        <p:spPr/>
        <p:txBody>
          <a:bodyPr/>
          <a:lstStyle/>
          <a:p>
            <a:r>
              <a:rPr lang="en-US" dirty="0"/>
              <a:t>A standard test class</a:t>
            </a:r>
            <a:endParaRPr lang="uk-UA" dirty="0"/>
          </a:p>
        </p:txBody>
      </p:sp>
      <p:sp>
        <p:nvSpPr>
          <p:cNvPr id="6" name="Місце для тексту 5">
            <a:extLst>
              <a:ext uri="{FF2B5EF4-FFF2-40B4-BE49-F238E27FC236}">
                <a16:creationId xmlns:a16="http://schemas.microsoft.com/office/drawing/2014/main" id="{4F418A27-5F45-EEFF-6122-7B4D77B143DC}"/>
              </a:ext>
            </a:extLst>
          </p:cNvPr>
          <p:cNvSpPr>
            <a:spLocks noGrp="1"/>
          </p:cNvSpPr>
          <p:nvPr>
            <p:ph type="body" sz="quarter" idx="10"/>
          </p:nvPr>
        </p:nvSpPr>
        <p:spPr>
          <a:xfrm>
            <a:off x="590264" y="1262419"/>
            <a:ext cx="5933365" cy="49097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class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TestClass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2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@BeforeAll</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static</a:t>
            </a:r>
            <a:r>
              <a:rPr kumimoji="0" lang="uk-UA" altLang="uk-UA" sz="1600" b="0" i="0" u="none" strike="noStrike" cap="none" normalizeH="0" baseline="0" dirty="0">
                <a:ln>
                  <a:noFill/>
                </a:ln>
                <a:solidFill>
                  <a:srgbClr val="80008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setUpBeforeClass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throws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Exception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System.</a:t>
            </a:r>
            <a:r>
              <a:rPr kumimoji="0" lang="uk-UA" altLang="uk-UA" sz="1600" b="1" i="1"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out</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.println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BeforeAll</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2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@AfterAll</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static</a:t>
            </a:r>
            <a:r>
              <a:rPr kumimoji="0" lang="uk-UA" altLang="uk-UA" sz="1600" b="0" i="0" u="none" strike="noStrike" cap="none" normalizeH="0" baseline="0" dirty="0">
                <a:ln>
                  <a:noFill/>
                </a:ln>
                <a:solidFill>
                  <a:srgbClr val="80008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tearDownAfterClass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throws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Exception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System.</a:t>
            </a:r>
            <a:r>
              <a:rPr kumimoji="0" lang="uk-UA" altLang="uk-UA" sz="1600" b="1" i="1"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out</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.println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AfterAll</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@BeforeEach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setUp</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throws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Exception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System.</a:t>
            </a:r>
            <a:r>
              <a:rPr kumimoji="0" lang="uk-UA" altLang="uk-UA" sz="1600" b="1" i="1"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out</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.println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BeforeEach</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@AfterEach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tearDown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throws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Exception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System.</a:t>
            </a:r>
            <a:r>
              <a:rPr kumimoji="0" lang="uk-UA" altLang="uk-UA" sz="1600" b="1" i="1"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out</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.println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AfterEach</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2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@Test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testSolution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System.</a:t>
            </a:r>
            <a:r>
              <a:rPr kumimoji="0" lang="uk-UA" altLang="uk-UA" sz="1600" b="1" i="1"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out</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.println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Test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2B2B2B"/>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rPr>
              <a:t> </a:t>
            </a:r>
            <a:endParaRPr kumimoji="0" lang="uk-UA" altLang="uk-UA" sz="1600" b="0" i="0" u="none" strike="noStrike" cap="none" normalizeH="0" baseline="0" dirty="0">
              <a:ln>
                <a:noFill/>
              </a:ln>
              <a:solidFill>
                <a:schemeClr val="tx1"/>
              </a:solidFill>
              <a:effectLst/>
              <a:latin typeface="Arial" panose="020B0604020202020204" pitchFamily="34" charset="0"/>
            </a:endParaRPr>
          </a:p>
          <a:p>
            <a:endParaRPr lang="uk-UA" sz="1600" dirty="0"/>
          </a:p>
        </p:txBody>
      </p:sp>
      <p:sp>
        <p:nvSpPr>
          <p:cNvPr id="7" name="Rectangle 3">
            <a:extLst>
              <a:ext uri="{FF2B5EF4-FFF2-40B4-BE49-F238E27FC236}">
                <a16:creationId xmlns:a16="http://schemas.microsoft.com/office/drawing/2014/main" id="{216B88DD-B9E2-0DB8-E7BA-F3BFC035EC3E}"/>
              </a:ext>
            </a:extLst>
          </p:cNvPr>
          <p:cNvSpPr>
            <a:spLocks noGrp="1" noChangeArrowheads="1"/>
          </p:cNvSpPr>
          <p:nvPr>
            <p:ph type="body" sz="quarter" idx="11"/>
          </p:nvPr>
        </p:nvSpPr>
        <p:spPr bwMode="auto">
          <a:xfrm>
            <a:off x="6878471" y="1401574"/>
            <a:ext cx="4858603" cy="474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800" b="1"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Result:</a:t>
            </a:r>
            <a:endParaRPr kumimoji="0" lang="uk-UA" altLang="uk-UA" sz="1800" b="1"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BeforeAll</a:t>
            </a:r>
            <a:endPar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BeforeEach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Test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AfterEach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BeforeEach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AfterEach</a:t>
            </a:r>
            <a:endPar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AfterAll</a:t>
            </a:r>
            <a:r>
              <a:rPr kumimoji="0" lang="uk-UA" altLang="uk-UA" sz="1600" b="0" i="0" u="none" strike="noStrike" cap="none" normalizeH="0" baseline="0" dirty="0">
                <a:ln>
                  <a:noFill/>
                </a:ln>
                <a:solidFill>
                  <a:schemeClr val="tx1"/>
                </a:solidFill>
                <a:effectLst/>
                <a:latin typeface="Consolas" panose="020B0609020204030204" pitchFamily="49" charset="0"/>
              </a:rPr>
              <a:t> </a:t>
            </a:r>
            <a:endParaRPr kumimoji="0" lang="en-US" altLang="uk-UA"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600" b="1" i="0" u="none" strike="noStrike" cap="none" normalizeH="0" baseline="0" dirty="0">
                <a:ln>
                  <a:noFill/>
                </a:ln>
                <a:effectLst/>
                <a:latin typeface="+mn-lt"/>
              </a:rPr>
              <a:t>Analyzing 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uk-UA" sz="1600" b="0" i="0" u="none" strike="noStrike" cap="none" normalizeH="0" baseline="0" dirty="0">
                <a:ln>
                  <a:noFill/>
                </a:ln>
                <a:effectLst/>
                <a:latin typeface="+mn-lt"/>
              </a:rPr>
              <a:t>The first to call the methods of annotation </a:t>
            </a:r>
            <a:r>
              <a:rPr kumimoji="0" lang="en-US" altLang="uk-UA" sz="1600" b="0" i="0" u="none" strike="noStrike" cap="none" normalizeH="0" baseline="0" dirty="0">
                <a:ln>
                  <a:noFill/>
                </a:ln>
                <a:solidFill>
                  <a:srgbClr val="8A90F7"/>
                </a:solidFill>
                <a:effectLst/>
                <a:latin typeface="+mn-lt"/>
              </a:rPr>
              <a:t>@BeforeAll</a:t>
            </a:r>
            <a:r>
              <a:rPr kumimoji="0" lang="en-US" altLang="uk-UA" sz="1600" b="0" i="0" u="none" strike="noStrike" cap="none" normalizeH="0" baseline="0" dirty="0">
                <a:ln>
                  <a:noFill/>
                </a:ln>
                <a:effectLst/>
                <a:latin typeface="+mn-lt"/>
              </a:rPr>
              <a:t>. The following are test examples that are announced from the </a:t>
            </a:r>
            <a:r>
              <a:rPr lang="en-US" altLang="uk-UA" sz="1600" dirty="0">
                <a:solidFill>
                  <a:srgbClr val="8A90F7"/>
                </a:solidFill>
                <a:latin typeface="+mn-lt"/>
              </a:rPr>
              <a:t>@Test </a:t>
            </a:r>
            <a:r>
              <a:rPr kumimoji="0" lang="en-US" altLang="uk-UA" sz="1600" b="0" i="0" u="none" strike="noStrike" cap="none" normalizeH="0" baseline="0" dirty="0">
                <a:ln>
                  <a:noFill/>
                </a:ln>
                <a:effectLst/>
                <a:latin typeface="+mn-lt"/>
              </a:rPr>
              <a:t>annotation. All </a:t>
            </a:r>
            <a:r>
              <a:rPr lang="en-US" altLang="uk-UA" sz="1600" dirty="0">
                <a:solidFill>
                  <a:srgbClr val="8A90F7"/>
                </a:solidFill>
                <a:latin typeface="+mn-lt"/>
              </a:rPr>
              <a:t>@BeforeEach </a:t>
            </a:r>
            <a:r>
              <a:rPr kumimoji="0" lang="en-US" altLang="uk-UA" sz="1600" b="0" i="0" u="none" strike="noStrike" cap="none" normalizeH="0" baseline="0" dirty="0">
                <a:ln>
                  <a:noFill/>
                </a:ln>
                <a:effectLst/>
                <a:latin typeface="+mn-lt"/>
              </a:rPr>
              <a:t>annotation methods are called before each test case. After each test case, all </a:t>
            </a:r>
            <a:r>
              <a:rPr lang="en-US" altLang="uk-UA" sz="1600" dirty="0">
                <a:solidFill>
                  <a:srgbClr val="8A90F7"/>
                </a:solidFill>
                <a:latin typeface="+mn-lt"/>
              </a:rPr>
              <a:t>@AfterEach </a:t>
            </a:r>
            <a:r>
              <a:rPr kumimoji="0" lang="en-US" altLang="uk-UA" sz="1600" b="0" i="0" u="none" strike="noStrike" cap="none" normalizeH="0" baseline="0" dirty="0">
                <a:ln>
                  <a:noFill/>
                </a:ln>
                <a:effectLst/>
                <a:latin typeface="+mn-lt"/>
              </a:rPr>
              <a:t>annotation methods are called.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uk-UA" sz="1600" b="0" i="0" u="none" strike="noStrike" cap="none" normalizeH="0" baseline="0" dirty="0">
                <a:ln>
                  <a:noFill/>
                </a:ln>
                <a:effectLst/>
                <a:latin typeface="+mn-lt"/>
              </a:rPr>
              <a:t>All methods of the </a:t>
            </a:r>
            <a:r>
              <a:rPr lang="en-US" altLang="uk-UA" sz="1600" dirty="0">
                <a:solidFill>
                  <a:srgbClr val="8A90F7"/>
                </a:solidFill>
                <a:latin typeface="+mn-lt"/>
              </a:rPr>
              <a:t>@AfterAll </a:t>
            </a:r>
            <a:r>
              <a:rPr kumimoji="0" lang="en-US" altLang="uk-UA" sz="1600" b="0" i="0" u="none" strike="noStrike" cap="none" normalizeH="0" baseline="0" dirty="0">
                <a:ln>
                  <a:noFill/>
                </a:ln>
                <a:effectLst/>
                <a:latin typeface="+mn-lt"/>
              </a:rPr>
              <a:t>annotation are called last.</a:t>
            </a:r>
            <a:endParaRPr kumimoji="0" lang="uk-UA" altLang="uk-UA" sz="1600" b="0" i="0" u="none" strike="noStrike" cap="none" normalizeH="0" baseline="0" dirty="0">
              <a:ln>
                <a:noFill/>
              </a:ln>
              <a:effectLst/>
              <a:latin typeface="+mn-lt"/>
            </a:endParaRPr>
          </a:p>
        </p:txBody>
      </p:sp>
    </p:spTree>
    <p:extLst>
      <p:ext uri="{BB962C8B-B14F-4D97-AF65-F5344CB8AC3E}">
        <p14:creationId xmlns:p14="http://schemas.microsoft.com/office/powerpoint/2010/main" val="277768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How to work with JUnit</a:t>
            </a:r>
            <a:endParaRPr lang="uk-UA" dirty="0"/>
          </a:p>
        </p:txBody>
      </p:sp>
      <p:sp>
        <p:nvSpPr>
          <p:cNvPr id="3" name="Місце для тексту 2">
            <a:extLst>
              <a:ext uri="{FF2B5EF4-FFF2-40B4-BE49-F238E27FC236}">
                <a16:creationId xmlns:a16="http://schemas.microsoft.com/office/drawing/2014/main" id="{7327C701-65B4-4BF4-8631-A0FD46830878}"/>
              </a:ext>
            </a:extLst>
          </p:cNvPr>
          <p:cNvSpPr>
            <a:spLocks noGrp="1"/>
          </p:cNvSpPr>
          <p:nvPr>
            <p:ph type="body" sz="quarter" idx="10"/>
          </p:nvPr>
        </p:nvSpPr>
        <p:spPr>
          <a:xfrm>
            <a:off x="685800" y="1676400"/>
            <a:ext cx="10820400" cy="3810000"/>
          </a:xfrm>
        </p:spPr>
        <p:txBody>
          <a:bodyPr/>
          <a:lstStyle/>
          <a:p>
            <a:r>
              <a:rPr lang="en-US" dirty="0"/>
              <a:t>Create a new Directory (Example for IntelliJ IDEA): </a:t>
            </a:r>
            <a:r>
              <a:rPr lang="en-US" i="1" dirty="0"/>
              <a:t>Folder of Project </a:t>
            </a:r>
            <a:r>
              <a:rPr lang="en-US" i="1" dirty="0">
                <a:sym typeface="Symbol" panose="05050102010706020507" pitchFamily="18" charset="2"/>
              </a:rPr>
              <a:t> New  Directory  Name of Directory</a:t>
            </a:r>
            <a:endParaRPr lang="en-US" i="1" dirty="0"/>
          </a:p>
          <a:p>
            <a:endParaRPr lang="en-US" dirty="0">
              <a:hlinkClick r:id="rId2">
                <a:extLst>
                  <a:ext uri="{A12FA001-AC4F-418D-AE19-62706E023703}">
                    <ahyp:hlinkClr xmlns:ahyp="http://schemas.microsoft.com/office/drawing/2018/hyperlinkcolor" val="tx"/>
                  </a:ext>
                </a:extLst>
              </a:hlinkClick>
            </a:endParaRPr>
          </a:p>
          <a:p>
            <a:endParaRPr lang="uk-UA" dirty="0"/>
          </a:p>
        </p:txBody>
      </p:sp>
      <p:pic>
        <p:nvPicPr>
          <p:cNvPr id="7" name="Рисунок 6">
            <a:extLst>
              <a:ext uri="{FF2B5EF4-FFF2-40B4-BE49-F238E27FC236}">
                <a16:creationId xmlns:a16="http://schemas.microsoft.com/office/drawing/2014/main" id="{847D7FF5-C084-40FD-92D9-DB2723CE9D9B}"/>
              </a:ext>
            </a:extLst>
          </p:cNvPr>
          <p:cNvPicPr>
            <a:picLocks noChangeAspect="1"/>
          </p:cNvPicPr>
          <p:nvPr/>
        </p:nvPicPr>
        <p:blipFill>
          <a:blip r:embed="rId3"/>
          <a:stretch>
            <a:fillRect/>
          </a:stretch>
        </p:blipFill>
        <p:spPr>
          <a:xfrm>
            <a:off x="7810739" y="3682999"/>
            <a:ext cx="3191320" cy="552527"/>
          </a:xfrm>
          <a:prstGeom prst="rect">
            <a:avLst/>
          </a:prstGeom>
        </p:spPr>
      </p:pic>
      <p:pic>
        <p:nvPicPr>
          <p:cNvPr id="6" name="Рисунок 5">
            <a:extLst>
              <a:ext uri="{FF2B5EF4-FFF2-40B4-BE49-F238E27FC236}">
                <a16:creationId xmlns:a16="http://schemas.microsoft.com/office/drawing/2014/main" id="{CD22FDB2-DD9A-4555-BF46-5C5FB429B568}"/>
              </a:ext>
            </a:extLst>
          </p:cNvPr>
          <p:cNvPicPr>
            <a:picLocks noChangeAspect="1"/>
          </p:cNvPicPr>
          <p:nvPr/>
        </p:nvPicPr>
        <p:blipFill>
          <a:blip r:embed="rId4"/>
          <a:stretch>
            <a:fillRect/>
          </a:stretch>
        </p:blipFill>
        <p:spPr>
          <a:xfrm>
            <a:off x="1070862" y="2493782"/>
            <a:ext cx="6620799" cy="3134162"/>
          </a:xfrm>
          <a:prstGeom prst="rect">
            <a:avLst/>
          </a:prstGeom>
        </p:spPr>
      </p:pic>
    </p:spTree>
    <p:extLst>
      <p:ext uri="{BB962C8B-B14F-4D97-AF65-F5344CB8AC3E}">
        <p14:creationId xmlns:p14="http://schemas.microsoft.com/office/powerpoint/2010/main" val="254232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How to work with JUnit</a:t>
            </a:r>
            <a:endParaRPr lang="uk-UA" dirty="0"/>
          </a:p>
        </p:txBody>
      </p:sp>
      <p:sp>
        <p:nvSpPr>
          <p:cNvPr id="3" name="Місце для тексту 2">
            <a:extLst>
              <a:ext uri="{FF2B5EF4-FFF2-40B4-BE49-F238E27FC236}">
                <a16:creationId xmlns:a16="http://schemas.microsoft.com/office/drawing/2014/main" id="{7327C701-65B4-4BF4-8631-A0FD46830878}"/>
              </a:ext>
            </a:extLst>
          </p:cNvPr>
          <p:cNvSpPr>
            <a:spLocks noGrp="1"/>
          </p:cNvSpPr>
          <p:nvPr>
            <p:ph type="body" sz="quarter" idx="10"/>
          </p:nvPr>
        </p:nvSpPr>
        <p:spPr>
          <a:xfrm>
            <a:off x="685800" y="1621697"/>
            <a:ext cx="10820400" cy="4114799"/>
          </a:xfrm>
        </p:spPr>
        <p:txBody>
          <a:bodyPr/>
          <a:lstStyle/>
          <a:p>
            <a:r>
              <a:rPr lang="en-US" dirty="0"/>
              <a:t>Mark Directory “test” as Test Sources Root: </a:t>
            </a:r>
            <a:r>
              <a:rPr lang="en-US" i="1" dirty="0"/>
              <a:t>Right Click on folder “tests” </a:t>
            </a:r>
            <a:r>
              <a:rPr lang="en-US" i="1" dirty="0">
                <a:sym typeface="Symbol" panose="05050102010706020507" pitchFamily="18" charset="2"/>
              </a:rPr>
              <a:t> </a:t>
            </a:r>
            <a:r>
              <a:rPr lang="en-US" i="1" dirty="0"/>
              <a:t>Mark Directory as </a:t>
            </a:r>
            <a:r>
              <a:rPr lang="en-US" i="1" dirty="0">
                <a:sym typeface="Symbol" panose="05050102010706020507" pitchFamily="18" charset="2"/>
              </a:rPr>
              <a:t> </a:t>
            </a:r>
            <a:r>
              <a:rPr lang="en-US" i="1" dirty="0"/>
              <a:t>Test Sources Root </a:t>
            </a:r>
            <a:endParaRPr lang="uk-UA" i="1" dirty="0"/>
          </a:p>
        </p:txBody>
      </p:sp>
      <p:pic>
        <p:nvPicPr>
          <p:cNvPr id="5" name="Рисунок 4">
            <a:extLst>
              <a:ext uri="{FF2B5EF4-FFF2-40B4-BE49-F238E27FC236}">
                <a16:creationId xmlns:a16="http://schemas.microsoft.com/office/drawing/2014/main" id="{CA33D425-FC75-4F44-8728-B38990277532}"/>
              </a:ext>
            </a:extLst>
          </p:cNvPr>
          <p:cNvPicPr>
            <a:picLocks noChangeAspect="1"/>
          </p:cNvPicPr>
          <p:nvPr/>
        </p:nvPicPr>
        <p:blipFill rotWithShape="1">
          <a:blip r:embed="rId2"/>
          <a:srcRect t="13003"/>
          <a:stretch/>
        </p:blipFill>
        <p:spPr>
          <a:xfrm>
            <a:off x="876300" y="2451100"/>
            <a:ext cx="4829849" cy="2743199"/>
          </a:xfrm>
          <a:prstGeom prst="rect">
            <a:avLst/>
          </a:prstGeom>
        </p:spPr>
      </p:pic>
      <p:sp>
        <p:nvSpPr>
          <p:cNvPr id="7" name="Стрілка: вправо 6">
            <a:extLst>
              <a:ext uri="{FF2B5EF4-FFF2-40B4-BE49-F238E27FC236}">
                <a16:creationId xmlns:a16="http://schemas.microsoft.com/office/drawing/2014/main" id="{CAF1D556-5AFD-45D2-8D9F-A51CCA40D7B3}"/>
              </a:ext>
            </a:extLst>
          </p:cNvPr>
          <p:cNvSpPr/>
          <p:nvPr/>
        </p:nvSpPr>
        <p:spPr>
          <a:xfrm>
            <a:off x="5918200" y="3594100"/>
            <a:ext cx="825500" cy="368300"/>
          </a:xfrm>
          <a:prstGeom prst="rightArrow">
            <a:avLst/>
          </a:prstGeom>
          <a:solidFill>
            <a:srgbClr val="4B6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 name="Рисунок 9">
            <a:extLst>
              <a:ext uri="{FF2B5EF4-FFF2-40B4-BE49-F238E27FC236}">
                <a16:creationId xmlns:a16="http://schemas.microsoft.com/office/drawing/2014/main" id="{FAA17C64-89CF-45E2-AE63-D7DD07215C92}"/>
              </a:ext>
            </a:extLst>
          </p:cNvPr>
          <p:cNvPicPr>
            <a:picLocks noChangeAspect="1"/>
          </p:cNvPicPr>
          <p:nvPr/>
        </p:nvPicPr>
        <p:blipFill>
          <a:blip r:embed="rId3"/>
          <a:stretch>
            <a:fillRect/>
          </a:stretch>
        </p:blipFill>
        <p:spPr>
          <a:xfrm>
            <a:off x="6955751" y="2616200"/>
            <a:ext cx="3684679" cy="2328995"/>
          </a:xfrm>
          <a:prstGeom prst="rect">
            <a:avLst/>
          </a:prstGeom>
        </p:spPr>
      </p:pic>
    </p:spTree>
    <p:extLst>
      <p:ext uri="{BB962C8B-B14F-4D97-AF65-F5344CB8AC3E}">
        <p14:creationId xmlns:p14="http://schemas.microsoft.com/office/powerpoint/2010/main" val="246496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E22637-7518-674A-847F-5DD6599028EA}"/>
              </a:ext>
            </a:extLst>
          </p:cNvPr>
          <p:cNvSpPr>
            <a:spLocks noGrp="1"/>
          </p:cNvSpPr>
          <p:nvPr>
            <p:ph type="title"/>
          </p:nvPr>
        </p:nvSpPr>
        <p:spPr/>
        <p:txBody>
          <a:bodyPr/>
          <a:lstStyle/>
          <a:p>
            <a:pPr marL="355600" eaLnBrk="1" hangingPunct="1">
              <a:lnSpc>
                <a:spcPct val="150000"/>
              </a:lnSpc>
              <a:tabLst>
                <a:tab pos="0" algn="l"/>
              </a:tabLst>
            </a:pPr>
            <a:r>
              <a:rPr lang="en-US" sz="4000" dirty="0"/>
              <a:t>Agenda</a:t>
            </a:r>
            <a:br>
              <a:rPr lang="en-US" sz="8000" dirty="0"/>
            </a:br>
            <a:r>
              <a:rPr lang="en-US" sz="2000" dirty="0">
                <a:latin typeface="+mn-lt"/>
              </a:rPr>
              <a:t> Terminology</a:t>
            </a:r>
            <a:br>
              <a:rPr lang="uk-UA" sz="2000" dirty="0">
                <a:latin typeface="+mn-lt"/>
              </a:rPr>
            </a:br>
            <a:r>
              <a:rPr lang="en-US" sz="2000" dirty="0">
                <a:latin typeface="+mn-lt"/>
              </a:rPr>
              <a:t>What is Junit</a:t>
            </a:r>
            <a:br>
              <a:rPr lang="uk-UA" sz="2000" dirty="0">
                <a:latin typeface="+mn-lt"/>
              </a:rPr>
            </a:br>
            <a:r>
              <a:rPr lang="en-US" sz="2000" dirty="0">
                <a:latin typeface="+mn-lt"/>
              </a:rPr>
              <a:t>Annotations</a:t>
            </a:r>
            <a:br>
              <a:rPr lang="uk-UA" sz="2000" dirty="0">
                <a:latin typeface="+mn-lt"/>
              </a:rPr>
            </a:br>
            <a:r>
              <a:rPr lang="en-US" altLang="en-US" sz="2000" dirty="0">
                <a:latin typeface="+mn-lt"/>
              </a:rPr>
              <a:t>How to work with Junit</a:t>
            </a:r>
            <a:br>
              <a:rPr lang="uk-UA" altLang="en-US" sz="2000" dirty="0">
                <a:latin typeface="+mn-lt"/>
              </a:rPr>
            </a:br>
            <a:r>
              <a:rPr lang="en-US" altLang="en-US" sz="2000" dirty="0">
                <a:latin typeface="+mn-lt"/>
              </a:rPr>
              <a:t>Junit Test</a:t>
            </a:r>
            <a:br>
              <a:rPr lang="uk-UA" sz="2000" dirty="0">
                <a:latin typeface="+mn-lt"/>
              </a:rPr>
            </a:br>
            <a:r>
              <a:rPr lang="en-US" altLang="en-US" sz="2000" dirty="0">
                <a:latin typeface="+mn-lt"/>
              </a:rPr>
              <a:t>What is Maven</a:t>
            </a:r>
            <a:br>
              <a:rPr lang="en-US" altLang="en-US" sz="4000" dirty="0">
                <a:latin typeface="+mn-lt"/>
              </a:rPr>
            </a:br>
            <a:br>
              <a:rPr lang="en-US" altLang="en-US" sz="4000" dirty="0">
                <a:latin typeface="+mn-lt"/>
              </a:rPr>
            </a:br>
            <a:br>
              <a:rPr lang="en-US" altLang="en-US" sz="9600" dirty="0"/>
            </a:br>
            <a:br>
              <a:rPr lang="en-US" dirty="0"/>
            </a:br>
            <a:endParaRPr lang="en-UA" dirty="0"/>
          </a:p>
        </p:txBody>
      </p:sp>
      <p:sp>
        <p:nvSpPr>
          <p:cNvPr id="12" name="Місце для тексту 11">
            <a:extLst>
              <a:ext uri="{FF2B5EF4-FFF2-40B4-BE49-F238E27FC236}">
                <a16:creationId xmlns:a16="http://schemas.microsoft.com/office/drawing/2014/main" id="{2F363194-977E-40B7-AFD1-51CB04B261A3}"/>
              </a:ext>
            </a:extLst>
          </p:cNvPr>
          <p:cNvSpPr>
            <a:spLocks noGrp="1"/>
          </p:cNvSpPr>
          <p:nvPr>
            <p:ph type="body" sz="quarter" idx="10"/>
          </p:nvPr>
        </p:nvSpPr>
        <p:spPr/>
        <p:txBody>
          <a:bodyPr/>
          <a:lstStyle/>
          <a:p>
            <a:r>
              <a:rPr lang="en-US" dirty="0"/>
              <a:t>Java Marathon</a:t>
            </a:r>
            <a:endParaRPr lang="en-UA" dirty="0"/>
          </a:p>
          <a:p>
            <a:endParaRPr lang="uk-UA" dirty="0"/>
          </a:p>
        </p:txBody>
      </p:sp>
    </p:spTree>
    <p:extLst>
      <p:ext uri="{BB962C8B-B14F-4D97-AF65-F5344CB8AC3E}">
        <p14:creationId xmlns:p14="http://schemas.microsoft.com/office/powerpoint/2010/main" val="355146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How to work with JUnit</a:t>
            </a:r>
            <a:endParaRPr lang="uk-UA" dirty="0"/>
          </a:p>
        </p:txBody>
      </p:sp>
      <p:sp>
        <p:nvSpPr>
          <p:cNvPr id="3" name="Місце для тексту 2">
            <a:extLst>
              <a:ext uri="{FF2B5EF4-FFF2-40B4-BE49-F238E27FC236}">
                <a16:creationId xmlns:a16="http://schemas.microsoft.com/office/drawing/2014/main" id="{7327C701-65B4-4BF4-8631-A0FD46830878}"/>
              </a:ext>
            </a:extLst>
          </p:cNvPr>
          <p:cNvSpPr>
            <a:spLocks noGrp="1"/>
          </p:cNvSpPr>
          <p:nvPr>
            <p:ph type="body" sz="quarter" idx="10"/>
          </p:nvPr>
        </p:nvSpPr>
        <p:spPr>
          <a:xfrm>
            <a:off x="685800" y="1371601"/>
            <a:ext cx="10820400" cy="4114799"/>
          </a:xfrm>
        </p:spPr>
        <p:txBody>
          <a:bodyPr/>
          <a:lstStyle/>
          <a:p>
            <a:endParaRPr lang="uk-UA" dirty="0"/>
          </a:p>
        </p:txBody>
      </p:sp>
      <p:pic>
        <p:nvPicPr>
          <p:cNvPr id="8" name="Рисунок 7">
            <a:extLst>
              <a:ext uri="{FF2B5EF4-FFF2-40B4-BE49-F238E27FC236}">
                <a16:creationId xmlns:a16="http://schemas.microsoft.com/office/drawing/2014/main" id="{B4F48D01-8803-4168-AB3C-1177F1693202}"/>
              </a:ext>
            </a:extLst>
          </p:cNvPr>
          <p:cNvPicPr>
            <a:picLocks noChangeAspect="1"/>
          </p:cNvPicPr>
          <p:nvPr/>
        </p:nvPicPr>
        <p:blipFill>
          <a:blip r:embed="rId2"/>
          <a:stretch>
            <a:fillRect/>
          </a:stretch>
        </p:blipFill>
        <p:spPr>
          <a:xfrm>
            <a:off x="4130476" y="1371600"/>
            <a:ext cx="2863834" cy="3017502"/>
          </a:xfrm>
          <a:prstGeom prst="rect">
            <a:avLst/>
          </a:prstGeom>
        </p:spPr>
      </p:pic>
      <p:pic>
        <p:nvPicPr>
          <p:cNvPr id="6" name="Рисунок 5">
            <a:extLst>
              <a:ext uri="{FF2B5EF4-FFF2-40B4-BE49-F238E27FC236}">
                <a16:creationId xmlns:a16="http://schemas.microsoft.com/office/drawing/2014/main" id="{D782BB2D-9C66-479C-908F-47CC3ABE2EAC}"/>
              </a:ext>
            </a:extLst>
          </p:cNvPr>
          <p:cNvPicPr>
            <a:picLocks noChangeAspect="1"/>
          </p:cNvPicPr>
          <p:nvPr/>
        </p:nvPicPr>
        <p:blipFill rotWithShape="1">
          <a:blip r:embed="rId3"/>
          <a:srcRect l="6193"/>
          <a:stretch/>
        </p:blipFill>
        <p:spPr>
          <a:xfrm>
            <a:off x="685800" y="1371600"/>
            <a:ext cx="3049254" cy="3787254"/>
          </a:xfrm>
          <a:prstGeom prst="rect">
            <a:avLst/>
          </a:prstGeom>
        </p:spPr>
      </p:pic>
      <p:sp>
        <p:nvSpPr>
          <p:cNvPr id="7" name="Стрілка: вправо 6">
            <a:extLst>
              <a:ext uri="{FF2B5EF4-FFF2-40B4-BE49-F238E27FC236}">
                <a16:creationId xmlns:a16="http://schemas.microsoft.com/office/drawing/2014/main" id="{B21AEB68-7AAB-47D7-90E6-73781C61C478}"/>
              </a:ext>
            </a:extLst>
          </p:cNvPr>
          <p:cNvSpPr/>
          <p:nvPr/>
        </p:nvSpPr>
        <p:spPr>
          <a:xfrm>
            <a:off x="3741364" y="3723563"/>
            <a:ext cx="415896" cy="343469"/>
          </a:xfrm>
          <a:prstGeom prst="rightArrow">
            <a:avLst/>
          </a:prstGeom>
          <a:solidFill>
            <a:srgbClr val="4B6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Стрілка: вправо 9">
            <a:extLst>
              <a:ext uri="{FF2B5EF4-FFF2-40B4-BE49-F238E27FC236}">
                <a16:creationId xmlns:a16="http://schemas.microsoft.com/office/drawing/2014/main" id="{93E451BE-09AA-4EC9-AD53-3C263F121CED}"/>
              </a:ext>
            </a:extLst>
          </p:cNvPr>
          <p:cNvSpPr/>
          <p:nvPr/>
        </p:nvSpPr>
        <p:spPr>
          <a:xfrm>
            <a:off x="6994310" y="2826150"/>
            <a:ext cx="469642" cy="408369"/>
          </a:xfrm>
          <a:prstGeom prst="rightArrow">
            <a:avLst/>
          </a:prstGeom>
          <a:solidFill>
            <a:srgbClr val="4B6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1" name="Рисунок 10">
            <a:extLst>
              <a:ext uri="{FF2B5EF4-FFF2-40B4-BE49-F238E27FC236}">
                <a16:creationId xmlns:a16="http://schemas.microsoft.com/office/drawing/2014/main" id="{761D0A8D-98CF-7261-DE0A-699B3AAEA69C}"/>
              </a:ext>
            </a:extLst>
          </p:cNvPr>
          <p:cNvPicPr>
            <a:picLocks noChangeAspect="1"/>
          </p:cNvPicPr>
          <p:nvPr/>
        </p:nvPicPr>
        <p:blipFill>
          <a:blip r:embed="rId4"/>
          <a:stretch>
            <a:fillRect/>
          </a:stretch>
        </p:blipFill>
        <p:spPr>
          <a:xfrm>
            <a:off x="7445021" y="1333997"/>
            <a:ext cx="4099980" cy="3579197"/>
          </a:xfrm>
          <a:prstGeom prst="rect">
            <a:avLst/>
          </a:prstGeom>
        </p:spPr>
      </p:pic>
    </p:spTree>
    <p:extLst>
      <p:ext uri="{BB962C8B-B14F-4D97-AF65-F5344CB8AC3E}">
        <p14:creationId xmlns:p14="http://schemas.microsoft.com/office/powerpoint/2010/main" val="376980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Місце для тексту 9">
            <a:extLst>
              <a:ext uri="{FF2B5EF4-FFF2-40B4-BE49-F238E27FC236}">
                <a16:creationId xmlns:a16="http://schemas.microsoft.com/office/drawing/2014/main" id="{4FD796AF-2A6E-4A9D-8721-F6BC2A7B2AFC}"/>
              </a:ext>
            </a:extLst>
          </p:cNvPr>
          <p:cNvSpPr>
            <a:spLocks noGrp="1"/>
          </p:cNvSpPr>
          <p:nvPr>
            <p:ph type="body" sz="quarter" idx="10"/>
          </p:nvPr>
        </p:nvSpPr>
        <p:spPr>
          <a:xfrm>
            <a:off x="685800" y="1269242"/>
            <a:ext cx="5174998" cy="4217158"/>
          </a:xfrm>
        </p:spPr>
        <p:txBody>
          <a:bodyPr/>
          <a:lstStyle/>
          <a:p>
            <a:endParaRPr lang="uk-UA" dirty="0"/>
          </a:p>
        </p:txBody>
      </p:sp>
      <p:sp>
        <p:nvSpPr>
          <p:cNvPr id="11" name="Місце для тексту 10">
            <a:extLst>
              <a:ext uri="{FF2B5EF4-FFF2-40B4-BE49-F238E27FC236}">
                <a16:creationId xmlns:a16="http://schemas.microsoft.com/office/drawing/2014/main" id="{D0AC353B-A0A2-481B-9FCC-6E2E9B48B957}"/>
              </a:ext>
            </a:extLst>
          </p:cNvPr>
          <p:cNvSpPr>
            <a:spLocks noGrp="1"/>
          </p:cNvSpPr>
          <p:nvPr>
            <p:ph type="body" sz="quarter" idx="11"/>
          </p:nvPr>
        </p:nvSpPr>
        <p:spPr>
          <a:xfrm>
            <a:off x="6331204" y="1576316"/>
            <a:ext cx="5175504" cy="4114800"/>
          </a:xfrm>
        </p:spPr>
        <p:txBody>
          <a:bodyPr/>
          <a:lstStyle/>
          <a:p>
            <a:r>
              <a:rPr lang="en-US" b="1" dirty="0"/>
              <a:t>There are two methods in this code:</a:t>
            </a:r>
          </a:p>
          <a:p>
            <a:pPr marL="342900" indent="-342900">
              <a:buFont typeface="Arial" panose="020B0604020202020204" pitchFamily="34" charset="0"/>
              <a:buChar char="•"/>
            </a:pPr>
            <a:r>
              <a:rPr lang="en-US" dirty="0" err="1">
                <a:latin typeface="Consolas" panose="020B0609020204030204" pitchFamily="49" charset="0"/>
              </a:rPr>
              <a:t>setUp</a:t>
            </a:r>
            <a:r>
              <a:rPr lang="en-US" dirty="0">
                <a:latin typeface="Consolas" panose="020B0609020204030204" pitchFamily="49" charset="0"/>
              </a:rPr>
              <a:t> () </a:t>
            </a:r>
            <a:r>
              <a:rPr lang="en-US" dirty="0"/>
              <a:t>method with </a:t>
            </a:r>
            <a:r>
              <a:rPr lang="en-US" dirty="0">
                <a:solidFill>
                  <a:srgbClr val="757BE7"/>
                </a:solidFill>
              </a:rPr>
              <a:t>@BeforeEach </a:t>
            </a:r>
            <a:r>
              <a:rPr lang="en-US" dirty="0"/>
              <a:t>annotation. This method will be used first in testing;</a:t>
            </a:r>
          </a:p>
          <a:p>
            <a:pPr marL="342900" indent="-342900">
              <a:buFont typeface="Arial" panose="020B0604020202020204" pitchFamily="34" charset="0"/>
              <a:buChar char="•"/>
            </a:pPr>
            <a:r>
              <a:rPr lang="en-US" dirty="0" err="1">
                <a:latin typeface="Consolas" panose="020B0609020204030204" pitchFamily="49" charset="0"/>
              </a:rPr>
              <a:t>testSolution</a:t>
            </a:r>
            <a:r>
              <a:rPr lang="en-US" dirty="0">
                <a:latin typeface="Consolas" panose="020B0609020204030204" pitchFamily="49" charset="0"/>
              </a:rPr>
              <a:t> () </a:t>
            </a:r>
            <a:r>
              <a:rPr lang="en-US" dirty="0"/>
              <a:t>method with </a:t>
            </a:r>
            <a:r>
              <a:rPr lang="en-US" dirty="0">
                <a:solidFill>
                  <a:srgbClr val="757BE7"/>
                </a:solidFill>
              </a:rPr>
              <a:t>@Test </a:t>
            </a:r>
            <a:r>
              <a:rPr lang="en-US" dirty="0"/>
              <a:t>annotation. This method will be an important test of the Solution () function of the </a:t>
            </a:r>
            <a:r>
              <a:rPr lang="en-US" dirty="0" err="1"/>
              <a:t>SquareEquation</a:t>
            </a:r>
            <a:r>
              <a:rPr lang="en-US" dirty="0"/>
              <a:t> class.</a:t>
            </a:r>
            <a:endParaRPr lang="uk-UA" dirty="0"/>
          </a:p>
        </p:txBody>
      </p:sp>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Junit Test</a:t>
            </a:r>
            <a:endParaRPr lang="uk-UA" dirty="0"/>
          </a:p>
        </p:txBody>
      </p:sp>
      <p:pic>
        <p:nvPicPr>
          <p:cNvPr id="6" name="Рисунок 5">
            <a:extLst>
              <a:ext uri="{FF2B5EF4-FFF2-40B4-BE49-F238E27FC236}">
                <a16:creationId xmlns:a16="http://schemas.microsoft.com/office/drawing/2014/main" id="{C4B2B0C8-3AC6-328F-003D-CD7BC493365D}"/>
              </a:ext>
            </a:extLst>
          </p:cNvPr>
          <p:cNvPicPr>
            <a:picLocks noChangeAspect="1"/>
          </p:cNvPicPr>
          <p:nvPr/>
        </p:nvPicPr>
        <p:blipFill>
          <a:blip r:embed="rId2"/>
          <a:stretch>
            <a:fillRect/>
          </a:stretch>
        </p:blipFill>
        <p:spPr>
          <a:xfrm>
            <a:off x="685292" y="1371601"/>
            <a:ext cx="4986958" cy="4114799"/>
          </a:xfrm>
          <a:prstGeom prst="rect">
            <a:avLst/>
          </a:prstGeom>
        </p:spPr>
      </p:pic>
    </p:spTree>
    <p:extLst>
      <p:ext uri="{BB962C8B-B14F-4D97-AF65-F5344CB8AC3E}">
        <p14:creationId xmlns:p14="http://schemas.microsoft.com/office/powerpoint/2010/main" val="27913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Місце для тексту 10">
            <a:extLst>
              <a:ext uri="{FF2B5EF4-FFF2-40B4-BE49-F238E27FC236}">
                <a16:creationId xmlns:a16="http://schemas.microsoft.com/office/drawing/2014/main" id="{D0AC353B-A0A2-481B-9FCC-6E2E9B48B957}"/>
              </a:ext>
            </a:extLst>
          </p:cNvPr>
          <p:cNvSpPr>
            <a:spLocks noGrp="1"/>
          </p:cNvSpPr>
          <p:nvPr>
            <p:ph type="body" sz="quarter" idx="11"/>
          </p:nvPr>
        </p:nvSpPr>
        <p:spPr>
          <a:xfrm>
            <a:off x="6851175" y="1740089"/>
            <a:ext cx="4982571" cy="4114800"/>
          </a:xfrm>
        </p:spPr>
        <p:txBody>
          <a:bodyPr/>
          <a:lstStyle/>
          <a:p>
            <a:pPr algn="just"/>
            <a:r>
              <a:rPr lang="en-US" dirty="0"/>
              <a:t>The solution is checked using the overloaded </a:t>
            </a:r>
            <a:r>
              <a:rPr lang="en-US" dirty="0" err="1">
                <a:latin typeface="Consolas" panose="020B0609020204030204" pitchFamily="49" charset="0"/>
              </a:rPr>
              <a:t>assertEquals</a:t>
            </a:r>
            <a:r>
              <a:rPr lang="en-US" dirty="0">
                <a:latin typeface="Consolas" panose="020B0609020204030204" pitchFamily="49" charset="0"/>
              </a:rPr>
              <a:t> () </a:t>
            </a:r>
            <a:r>
              <a:rPr lang="en-US" dirty="0"/>
              <a:t>method of the </a:t>
            </a:r>
            <a:r>
              <a:rPr lang="en-US" dirty="0" err="1">
                <a:solidFill>
                  <a:srgbClr val="8B90F7"/>
                </a:solidFill>
              </a:rPr>
              <a:t>org.junit.jupiter.api.Assertions</a:t>
            </a:r>
            <a:r>
              <a:rPr lang="en-US" dirty="0">
                <a:solidFill>
                  <a:srgbClr val="8B90F7"/>
                </a:solidFill>
              </a:rPr>
              <a:t> </a:t>
            </a:r>
            <a:r>
              <a:rPr lang="en-US" dirty="0"/>
              <a:t>class.</a:t>
            </a:r>
          </a:p>
          <a:p>
            <a:pPr algn="just"/>
            <a:endParaRPr lang="en-US" dirty="0"/>
          </a:p>
          <a:p>
            <a:pPr algn="just"/>
            <a:r>
              <a:rPr lang="en-US" dirty="0"/>
              <a:t>The solution in the variables rt.x1 and rt.x2 is compared with the pre-calculated (manually) solution of the current variant (a = 2, b = 1, c = -3) of the quadratic equation. If there is a match, the solution is correct.</a:t>
            </a:r>
            <a:endParaRPr lang="uk-UA" dirty="0"/>
          </a:p>
        </p:txBody>
      </p:sp>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Modification Junit Test</a:t>
            </a:r>
            <a:endParaRPr lang="uk-UA" dirty="0"/>
          </a:p>
        </p:txBody>
      </p:sp>
      <p:sp>
        <p:nvSpPr>
          <p:cNvPr id="3" name="Rectangle 1">
            <a:extLst>
              <a:ext uri="{FF2B5EF4-FFF2-40B4-BE49-F238E27FC236}">
                <a16:creationId xmlns:a16="http://schemas.microsoft.com/office/drawing/2014/main" id="{1D3488BE-96E6-C59F-1473-463C8F1F2997}"/>
              </a:ext>
            </a:extLst>
          </p:cNvPr>
          <p:cNvSpPr>
            <a:spLocks noGrp="1" noChangeArrowheads="1"/>
          </p:cNvSpPr>
          <p:nvPr>
            <p:ph type="body" sz="quarter" idx="10"/>
          </p:nvPr>
        </p:nvSpPr>
        <p:spPr bwMode="auto">
          <a:xfrm>
            <a:off x="588400" y="1371601"/>
            <a:ext cx="606984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import</a:t>
            </a:r>
            <a:r>
              <a:rPr kumimoji="0" lang="uk-UA" altLang="uk-UA" sz="1600" b="0" i="0" u="none" strike="noStrike" cap="none" normalizeH="0" baseline="0" dirty="0">
                <a:ln>
                  <a:noFill/>
                </a:ln>
                <a:solidFill>
                  <a:srgbClr val="80008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static</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org.junit.jupiter.api.Assertions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import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org.junit.jupiter.api.BeforeEach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import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org.junit.jupiter.api.Test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600" dirty="0">
              <a:solidFill>
                <a:srgbClr val="2B2B2B"/>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class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SquareEquationTest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Class </a:t>
            </a:r>
            <a:r>
              <a:rPr kumimoji="0" lang="uk-UA" altLang="uk-UA" sz="1600" b="0"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SquareEquation</a:t>
            </a: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Reference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private</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SquareEquation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se</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@BeforeEach</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setUp</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throws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Exception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This method is called first</a:t>
            </a: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Create an instance of the class </a:t>
            </a:r>
            <a:r>
              <a:rPr kumimoji="0" lang="uk-UA" altLang="uk-UA" sz="1600" b="0"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SquareEquation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se</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new</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SquareEquation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(2, 1, -3);</a:t>
            </a: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2*x^2 + x - 3 = 0</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666699"/>
                </a:solidFill>
                <a:effectLst/>
                <a:latin typeface="Consolas" panose="020B0609020204030204" pitchFamily="49" charset="0"/>
                <a:cs typeface="Courier New" panose="02070309020205020404" pitchFamily="49" charset="0"/>
              </a:rPr>
              <a:t>@Test</a:t>
            </a:r>
            <a:endParaRPr kumimoji="0" lang="en-US" altLang="uk-UA" sz="1600" b="0" i="0" u="none" strike="noStrike" cap="none" normalizeH="0" baseline="0" dirty="0">
              <a:ln>
                <a:noFill/>
              </a:ln>
              <a:solidFill>
                <a:srgbClr val="666699"/>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800080"/>
                </a:solidFill>
                <a:effectLst/>
                <a:latin typeface="Consolas" panose="020B0609020204030204" pitchFamily="49" charset="0"/>
                <a:cs typeface="Courier New" panose="02070309020205020404" pitchFamily="49" charset="0"/>
              </a:rPr>
              <a:t>void</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testSolution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Announce an instance of the class</a:t>
            </a:r>
            <a:r>
              <a:rPr kumimoji="0" lang="uk-UA" altLang="uk-UA" sz="1600" b="0"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Roots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Roots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rt</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 </a:t>
            </a:r>
            <a:r>
              <a:rPr kumimoji="0" lang="uk-UA" altLang="uk-UA" sz="1600" b="0" i="0" u="none" strike="noStrike" cap="none" normalizeH="0" baseline="0" dirty="0" err="1">
                <a:ln>
                  <a:noFill/>
                </a:ln>
                <a:solidFill>
                  <a:srgbClr val="0000FF"/>
                </a:solidFill>
                <a:effectLst/>
                <a:latin typeface="Consolas" panose="020B0609020204030204" pitchFamily="49" charset="0"/>
                <a:cs typeface="Courier New" panose="02070309020205020404" pitchFamily="49" charset="0"/>
              </a:rPr>
              <a:t>se</a:t>
            </a:r>
            <a:r>
              <a:rPr kumimoji="0" lang="uk-UA" altLang="uk-UA" sz="1600" b="0" i="0"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.Solution</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1"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assertEquals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(rt.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x1</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-1.5); </a:t>
            </a:r>
            <a:r>
              <a:rPr lang="uk-UA" altLang="uk-UA" sz="1600" dirty="0">
                <a:solidFill>
                  <a:srgbClr val="008000"/>
                </a:solidFill>
                <a:latin typeface="Consolas" panose="020B0609020204030204" pitchFamily="49" charset="0"/>
                <a:cs typeface="Courier New" panose="02070309020205020404" pitchFamily="49" charset="0"/>
              </a:rPr>
              <a:t>// </a:t>
            </a:r>
            <a:r>
              <a:rPr lang="en-US" altLang="uk-UA" sz="1600" dirty="0">
                <a:solidFill>
                  <a:srgbClr val="008000"/>
                </a:solidFill>
                <a:latin typeface="Consolas" panose="020B0609020204030204" pitchFamily="49" charset="0"/>
                <a:cs typeface="Courier New" panose="02070309020205020404" pitchFamily="49" charset="0"/>
              </a:rPr>
              <a:t>Check the solution </a:t>
            </a:r>
            <a:r>
              <a:rPr lang="uk-UA" altLang="uk-UA" sz="1600" dirty="0">
                <a:solidFill>
                  <a:srgbClr val="008000"/>
                </a:solidFill>
                <a:latin typeface="Consolas" panose="020B0609020204030204" pitchFamily="49" charset="0"/>
                <a:cs typeface="Courier New" panose="02070309020205020404" pitchFamily="49" charset="0"/>
              </a:rPr>
              <a:t>x1</a:t>
            </a:r>
            <a:r>
              <a:rPr lang="uk-UA" altLang="uk-UA" sz="1600" dirty="0">
                <a:solidFill>
                  <a:srgbClr val="2B2B2B"/>
                </a:solidFill>
                <a:latin typeface="Consolas" panose="020B0609020204030204" pitchFamily="49" charset="0"/>
                <a:cs typeface="Courier New" panose="02070309020205020404" pitchFamily="49" charset="0"/>
              </a:rPr>
              <a:t> </a:t>
            </a:r>
            <a:endParaRPr kumimoji="0" lang="en-US"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endParaRPr>
          </a:p>
          <a:p>
            <a:pPr eaLnBrk="0" fontAlgn="base" hangingPunct="0">
              <a:spcBef>
                <a:spcPct val="0"/>
              </a:spcBef>
              <a:spcAft>
                <a:spcPct val="0"/>
              </a:spcAft>
            </a:pPr>
            <a:r>
              <a:rPr kumimoji="0" lang="uk-UA" altLang="uk-UA" sz="1600" b="0" i="1" u="none" strike="noStrike" cap="none" normalizeH="0" baseline="0" dirty="0" err="1">
                <a:ln>
                  <a:noFill/>
                </a:ln>
                <a:solidFill>
                  <a:srgbClr val="2B2B2B"/>
                </a:solidFill>
                <a:effectLst/>
                <a:latin typeface="Consolas" panose="020B0609020204030204" pitchFamily="49" charset="0"/>
                <a:cs typeface="Courier New" panose="02070309020205020404" pitchFamily="49" charset="0"/>
              </a:rPr>
              <a:t>assertEquals</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(rt.</a:t>
            </a:r>
            <a:r>
              <a:rPr kumimoji="0" lang="uk-UA" altLang="uk-UA"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x2</a:t>
            </a: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 1.0); } </a:t>
            </a:r>
            <a:r>
              <a:rPr lang="uk-UA" altLang="uk-UA" sz="1600" dirty="0">
                <a:solidFill>
                  <a:srgbClr val="008000"/>
                </a:solidFill>
                <a:latin typeface="Consolas" panose="020B0609020204030204" pitchFamily="49" charset="0"/>
                <a:cs typeface="Courier New" panose="02070309020205020404" pitchFamily="49" charset="0"/>
              </a:rPr>
              <a:t>// </a:t>
            </a:r>
            <a:r>
              <a:rPr lang="en-US" altLang="uk-UA" sz="1600" dirty="0">
                <a:solidFill>
                  <a:srgbClr val="008000"/>
                </a:solidFill>
                <a:latin typeface="Consolas" panose="020B0609020204030204" pitchFamily="49" charset="0"/>
                <a:cs typeface="Courier New" panose="02070309020205020404" pitchFamily="49" charset="0"/>
              </a:rPr>
              <a:t>Check the solution </a:t>
            </a:r>
            <a:r>
              <a:rPr lang="uk-UA" altLang="uk-UA" sz="1600" dirty="0">
                <a:solidFill>
                  <a:srgbClr val="008000"/>
                </a:solidFill>
                <a:latin typeface="Consolas" panose="020B0609020204030204" pitchFamily="49" charset="0"/>
                <a:cs typeface="Courier New" panose="02070309020205020404" pitchFamily="49" charset="0"/>
              </a:rPr>
              <a:t>x2</a:t>
            </a:r>
            <a:r>
              <a:rPr lang="uk-UA" altLang="uk-UA" sz="1600" dirty="0">
                <a:solidFill>
                  <a:srgbClr val="2B2B2B"/>
                </a:solidFill>
                <a:latin typeface="Consolas" panose="020B0609020204030204" pitchFamily="49" charset="0"/>
                <a:cs typeface="Courier New" panose="02070309020205020404" pitchFamily="49" charset="0"/>
              </a:rPr>
              <a:t> </a:t>
            </a:r>
            <a:endParaRPr lang="en-US" altLang="uk-UA" sz="1600" dirty="0">
              <a:solidFill>
                <a:srgbClr val="2B2B2B"/>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2B2B2B"/>
                </a:solidFill>
                <a:effectLst/>
                <a:latin typeface="Consolas" panose="020B06090202040302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809589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Run Junit Test</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714499"/>
            <a:ext cx="10838597" cy="4194981"/>
          </a:xfrm>
        </p:spPr>
        <p:txBody>
          <a:bodyPr lIns="0" tIns="45720" rIns="91440" bIns="45720" anchor="t"/>
          <a:lstStyle/>
          <a:p>
            <a:pPr algn="just"/>
            <a:r>
              <a:rPr lang="en-US" dirty="0">
                <a:latin typeface="Open Sans"/>
                <a:ea typeface="Open Sans"/>
                <a:cs typeface="Open Sans"/>
              </a:rPr>
              <a:t>Once the code </a:t>
            </a:r>
            <a:r>
              <a:rPr lang="en-US" dirty="0" err="1">
                <a:latin typeface="Consolas"/>
                <a:ea typeface="Open Sans"/>
                <a:cs typeface="Open Sans"/>
              </a:rPr>
              <a:t>EquationTest</a:t>
            </a:r>
            <a:r>
              <a:rPr lang="en-US" dirty="0">
                <a:latin typeface="Open Sans"/>
                <a:ea typeface="Open Sans"/>
                <a:cs typeface="Open Sans"/>
              </a:rPr>
              <a:t> class code has been generated, the developed test can be run. This is done by </a:t>
            </a:r>
            <a:r>
              <a:rPr lang="en-US">
                <a:latin typeface="Open Sans"/>
                <a:ea typeface="Open Sans"/>
                <a:cs typeface="Open Sans"/>
              </a:rPr>
              <a:t>command</a:t>
            </a:r>
            <a:r>
              <a:rPr lang="en-US" dirty="0">
                <a:latin typeface="Open Sans"/>
                <a:ea typeface="Open Sans"/>
                <a:cs typeface="Open Sans"/>
              </a:rPr>
              <a:t> “Run”. After starting, the test result will be displayed in the JUnit window. Result:</a:t>
            </a:r>
          </a:p>
          <a:p>
            <a:endParaRPr lang="uk-UA" dirty="0"/>
          </a:p>
        </p:txBody>
      </p:sp>
      <p:pic>
        <p:nvPicPr>
          <p:cNvPr id="8" name="Рисунок 7">
            <a:extLst>
              <a:ext uri="{FF2B5EF4-FFF2-40B4-BE49-F238E27FC236}">
                <a16:creationId xmlns:a16="http://schemas.microsoft.com/office/drawing/2014/main" id="{312FA1BC-4AF0-3D34-2E69-114E9A4B81FD}"/>
              </a:ext>
            </a:extLst>
          </p:cNvPr>
          <p:cNvPicPr>
            <a:picLocks noChangeAspect="1"/>
          </p:cNvPicPr>
          <p:nvPr/>
        </p:nvPicPr>
        <p:blipFill>
          <a:blip r:embed="rId2"/>
          <a:stretch>
            <a:fillRect/>
          </a:stretch>
        </p:blipFill>
        <p:spPr>
          <a:xfrm>
            <a:off x="2730826" y="3028064"/>
            <a:ext cx="7536319" cy="2717642"/>
          </a:xfrm>
          <a:prstGeom prst="rect">
            <a:avLst/>
          </a:prstGeom>
        </p:spPr>
      </p:pic>
      <p:sp>
        <p:nvSpPr>
          <p:cNvPr id="12" name="Стрілка: вправо 11">
            <a:extLst>
              <a:ext uri="{FF2B5EF4-FFF2-40B4-BE49-F238E27FC236}">
                <a16:creationId xmlns:a16="http://schemas.microsoft.com/office/drawing/2014/main" id="{A99F444F-D77D-7CCB-FA4A-9E9E3F40C452}"/>
              </a:ext>
            </a:extLst>
          </p:cNvPr>
          <p:cNvSpPr/>
          <p:nvPr/>
        </p:nvSpPr>
        <p:spPr>
          <a:xfrm rot="5400000">
            <a:off x="3808689" y="2501016"/>
            <a:ext cx="513465" cy="368300"/>
          </a:xfrm>
          <a:prstGeom prst="rightArrow">
            <a:avLst/>
          </a:prstGeom>
          <a:solidFill>
            <a:srgbClr val="4B6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640195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Run Junit Test</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371601"/>
            <a:ext cx="10838597" cy="4537879"/>
          </a:xfrm>
        </p:spPr>
        <p:txBody>
          <a:bodyPr/>
          <a:lstStyle/>
          <a:p>
            <a:pPr algn="just"/>
            <a:r>
              <a:rPr lang="en-US" dirty="0"/>
              <a:t>As you can see from the result, the correct solution is confirmed, and the test is passed. Therefore, the </a:t>
            </a:r>
            <a:r>
              <a:rPr lang="en-US" dirty="0">
                <a:latin typeface="Consolas" panose="020B0609020204030204" pitchFamily="49" charset="0"/>
              </a:rPr>
              <a:t>Solution () </a:t>
            </a:r>
            <a:r>
              <a:rPr lang="en-US" dirty="0"/>
              <a:t>method of the </a:t>
            </a:r>
            <a:r>
              <a:rPr lang="en-US" dirty="0" err="1">
                <a:latin typeface="Consolas" panose="020B0609020204030204" pitchFamily="49" charset="0"/>
              </a:rPr>
              <a:t>SquareEquation</a:t>
            </a:r>
            <a:r>
              <a:rPr lang="en-US" dirty="0"/>
              <a:t> class gives the correct result for the case when a = 2, b = 1, c = -3.</a:t>
            </a:r>
            <a:endParaRPr lang="en-US" sz="1200" dirty="0"/>
          </a:p>
          <a:p>
            <a:pPr algn="just"/>
            <a:r>
              <a:rPr lang="en-US" dirty="0"/>
              <a:t>If you intentionally specify an incorrect answer in the </a:t>
            </a:r>
            <a:r>
              <a:rPr lang="en-US" dirty="0" err="1">
                <a:latin typeface="Consolas" panose="020B0609020204030204" pitchFamily="49" charset="0"/>
              </a:rPr>
              <a:t>TestSolution</a:t>
            </a:r>
            <a:r>
              <a:rPr lang="en-US" dirty="0">
                <a:latin typeface="Consolas" panose="020B0609020204030204" pitchFamily="49" charset="0"/>
              </a:rPr>
              <a:t> () </a:t>
            </a:r>
            <a:r>
              <a:rPr lang="en-US" dirty="0"/>
              <a:t>method when calling </a:t>
            </a:r>
            <a:r>
              <a:rPr lang="en-US" dirty="0" err="1">
                <a:latin typeface="Consolas" panose="020B0609020204030204" pitchFamily="49" charset="0"/>
              </a:rPr>
              <a:t>assertEquals</a:t>
            </a:r>
            <a:r>
              <a:rPr lang="en-US" dirty="0">
                <a:latin typeface="Consolas" panose="020B0609020204030204" pitchFamily="49" charset="0"/>
              </a:rPr>
              <a:t> ()</a:t>
            </a:r>
            <a:r>
              <a:rPr lang="en-US" dirty="0"/>
              <a:t>, for example</a:t>
            </a:r>
            <a:endParaRPr lang="uk-UA" dirty="0"/>
          </a:p>
        </p:txBody>
      </p:sp>
      <p:sp>
        <p:nvSpPr>
          <p:cNvPr id="12" name="Стрілка: вправо 11">
            <a:extLst>
              <a:ext uri="{FF2B5EF4-FFF2-40B4-BE49-F238E27FC236}">
                <a16:creationId xmlns:a16="http://schemas.microsoft.com/office/drawing/2014/main" id="{A99F444F-D77D-7CCB-FA4A-9E9E3F40C452}"/>
              </a:ext>
            </a:extLst>
          </p:cNvPr>
          <p:cNvSpPr/>
          <p:nvPr/>
        </p:nvSpPr>
        <p:spPr>
          <a:xfrm>
            <a:off x="4729198" y="4287756"/>
            <a:ext cx="513465" cy="368300"/>
          </a:xfrm>
          <a:prstGeom prst="rightArrow">
            <a:avLst/>
          </a:prstGeom>
          <a:solidFill>
            <a:srgbClr val="4B6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9" name="Рисунок 8">
            <a:extLst>
              <a:ext uri="{FF2B5EF4-FFF2-40B4-BE49-F238E27FC236}">
                <a16:creationId xmlns:a16="http://schemas.microsoft.com/office/drawing/2014/main" id="{BA34CC12-1880-A3C3-CB9B-804884A7C9F8}"/>
              </a:ext>
            </a:extLst>
          </p:cNvPr>
          <p:cNvPicPr>
            <a:picLocks noChangeAspect="1"/>
          </p:cNvPicPr>
          <p:nvPr/>
        </p:nvPicPr>
        <p:blipFill>
          <a:blip r:embed="rId2"/>
          <a:stretch>
            <a:fillRect/>
          </a:stretch>
        </p:blipFill>
        <p:spPr>
          <a:xfrm>
            <a:off x="5256583" y="3523975"/>
            <a:ext cx="6315956" cy="1962424"/>
          </a:xfrm>
          <a:prstGeom prst="rect">
            <a:avLst/>
          </a:prstGeom>
        </p:spPr>
      </p:pic>
      <p:pic>
        <p:nvPicPr>
          <p:cNvPr id="11" name="Рисунок 10">
            <a:extLst>
              <a:ext uri="{FF2B5EF4-FFF2-40B4-BE49-F238E27FC236}">
                <a16:creationId xmlns:a16="http://schemas.microsoft.com/office/drawing/2014/main" id="{CF558104-2FF7-EE61-8A8E-1D4AE6C54E87}"/>
              </a:ext>
            </a:extLst>
          </p:cNvPr>
          <p:cNvPicPr>
            <a:picLocks noChangeAspect="1"/>
          </p:cNvPicPr>
          <p:nvPr/>
        </p:nvPicPr>
        <p:blipFill>
          <a:blip r:embed="rId3"/>
          <a:stretch>
            <a:fillRect/>
          </a:stretch>
        </p:blipFill>
        <p:spPr>
          <a:xfrm>
            <a:off x="685800" y="3552388"/>
            <a:ext cx="4029479" cy="1839036"/>
          </a:xfrm>
          <a:prstGeom prst="rect">
            <a:avLst/>
          </a:prstGeom>
        </p:spPr>
      </p:pic>
    </p:spTree>
    <p:extLst>
      <p:ext uri="{BB962C8B-B14F-4D97-AF65-F5344CB8AC3E}">
        <p14:creationId xmlns:p14="http://schemas.microsoft.com/office/powerpoint/2010/main" val="326573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What is Maven</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371601"/>
            <a:ext cx="10838597" cy="4537879"/>
          </a:xfrm>
        </p:spPr>
        <p:txBody>
          <a:bodyPr/>
          <a:lstStyle/>
          <a:p>
            <a:pPr algn="just"/>
            <a:r>
              <a:rPr lang="en-US" b="0" i="0" u="none" strike="noStrike" dirty="0">
                <a:solidFill>
                  <a:srgbClr val="FF0000"/>
                </a:solidFill>
                <a:effectLst/>
                <a:latin typeface="+mn-lt"/>
              </a:rPr>
              <a:t>Apache Maven </a:t>
            </a:r>
            <a:r>
              <a:rPr lang="en-US" b="0" i="0" dirty="0">
                <a:effectLst/>
                <a:latin typeface="+mn-lt"/>
              </a:rPr>
              <a:t>is a framework for building and managing dependencies.</a:t>
            </a:r>
            <a:endParaRPr lang="uk-UA" b="0" i="0" dirty="0">
              <a:effectLst/>
              <a:latin typeface="+mn-lt"/>
            </a:endParaRPr>
          </a:p>
          <a:p>
            <a:pPr algn="just"/>
            <a:r>
              <a:rPr lang="en-US" dirty="0">
                <a:latin typeface="+mn-lt"/>
              </a:rPr>
              <a:t>Build in .war or .jar</a:t>
            </a:r>
          </a:p>
          <a:p>
            <a:pPr algn="just"/>
            <a:endParaRPr lang="uk-UA" dirty="0"/>
          </a:p>
        </p:txBody>
      </p:sp>
      <p:pic>
        <p:nvPicPr>
          <p:cNvPr id="7" name="Picture 8">
            <a:extLst>
              <a:ext uri="{FF2B5EF4-FFF2-40B4-BE49-F238E27FC236}">
                <a16:creationId xmlns:a16="http://schemas.microsoft.com/office/drawing/2014/main" id="{05CC697F-7601-9FA3-9E94-40295D7183DD}"/>
              </a:ext>
            </a:extLst>
          </p:cNvPr>
          <p:cNvPicPr>
            <a:picLocks noChangeAspect="1"/>
          </p:cNvPicPr>
          <p:nvPr/>
        </p:nvPicPr>
        <p:blipFill>
          <a:blip r:embed="rId2"/>
          <a:stretch>
            <a:fillRect/>
          </a:stretch>
        </p:blipFill>
        <p:spPr>
          <a:xfrm>
            <a:off x="685800" y="2232145"/>
            <a:ext cx="2971800" cy="3677335"/>
          </a:xfrm>
          <a:prstGeom prst="rect">
            <a:avLst/>
          </a:prstGeom>
        </p:spPr>
      </p:pic>
      <p:sp>
        <p:nvSpPr>
          <p:cNvPr id="10" name="TextBox 9">
            <a:extLst>
              <a:ext uri="{FF2B5EF4-FFF2-40B4-BE49-F238E27FC236}">
                <a16:creationId xmlns:a16="http://schemas.microsoft.com/office/drawing/2014/main" id="{D0560D39-DA8B-B3F9-AD80-573EB59E499F}"/>
              </a:ext>
            </a:extLst>
          </p:cNvPr>
          <p:cNvSpPr txBox="1"/>
          <p:nvPr/>
        </p:nvSpPr>
        <p:spPr>
          <a:xfrm>
            <a:off x="5430673" y="3314247"/>
            <a:ext cx="6093724" cy="1064202"/>
          </a:xfrm>
          <a:prstGeom prst="rect">
            <a:avLst/>
          </a:prstGeom>
          <a:noFill/>
        </p:spPr>
        <p:txBody>
          <a:bodyPr wrap="square">
            <a:spAutoFit/>
          </a:bodyPr>
          <a:lstStyle/>
          <a:p>
            <a:pPr marL="0" marR="0">
              <a:lnSpc>
                <a:spcPct val="107000"/>
              </a:lnSpc>
              <a:spcBef>
                <a:spcPts val="0"/>
              </a:spcBef>
              <a:spcAft>
                <a:spcPts val="800"/>
              </a:spcAft>
            </a:pPr>
            <a:r>
              <a:rPr lang="en-US" sz="2000" dirty="0">
                <a:solidFill>
                  <a:srgbClr val="000000"/>
                </a:solidFill>
                <a:effectLst/>
                <a:latin typeface="+mn-lt"/>
                <a:ea typeface="Calibri" panose="020F0502020204030204" pitchFamily="34" charset="0"/>
                <a:cs typeface="Times New Roman" panose="02020603050405020304" pitchFamily="18" charset="0"/>
              </a:rPr>
              <a:t>The difference between the </a:t>
            </a:r>
            <a:r>
              <a:rPr lang="en-US" sz="2000" dirty="0">
                <a:solidFill>
                  <a:srgbClr val="FF0000"/>
                </a:solidFill>
                <a:effectLst/>
                <a:latin typeface="+mn-lt"/>
                <a:ea typeface="Calibri" panose="020F0502020204030204" pitchFamily="34" charset="0"/>
                <a:cs typeface="Times New Roman" panose="02020603050405020304" pitchFamily="18" charset="0"/>
              </a:rPr>
              <a:t>Maven</a:t>
            </a:r>
            <a:r>
              <a:rPr lang="en-US" sz="2000" dirty="0">
                <a:solidFill>
                  <a:srgbClr val="000000"/>
                </a:solidFill>
                <a:effectLst/>
                <a:latin typeface="+mn-lt"/>
                <a:ea typeface="Calibri" panose="020F0502020204030204" pitchFamily="34" charset="0"/>
                <a:cs typeface="Times New Roman" panose="02020603050405020304" pitchFamily="18" charset="0"/>
              </a:rPr>
              <a:t> project and the Java project is in the </a:t>
            </a:r>
            <a:r>
              <a:rPr lang="en-US" sz="2000" dirty="0" err="1">
                <a:solidFill>
                  <a:srgbClr val="000000"/>
                </a:solidFill>
                <a:effectLst/>
                <a:latin typeface="+mn-lt"/>
                <a:ea typeface="Calibri" panose="020F0502020204030204" pitchFamily="34" charset="0"/>
                <a:cs typeface="Times New Roman" panose="02020603050405020304" pitchFamily="18" charset="0"/>
              </a:rPr>
              <a:t>Intellij</a:t>
            </a:r>
            <a:r>
              <a:rPr lang="en-US" sz="2000" dirty="0">
                <a:solidFill>
                  <a:srgbClr val="000000"/>
                </a:solidFill>
                <a:effectLst/>
                <a:latin typeface="+mn-lt"/>
                <a:ea typeface="Calibri" panose="020F0502020204030204" pitchFamily="34" charset="0"/>
                <a:cs typeface="Times New Roman" panose="02020603050405020304" pitchFamily="18" charset="0"/>
              </a:rPr>
              <a:t> </a:t>
            </a:r>
            <a:r>
              <a:rPr lang="en-US" sz="2000" dirty="0">
                <a:solidFill>
                  <a:srgbClr val="FF0000"/>
                </a:solidFill>
                <a:effectLst/>
                <a:latin typeface="+mn-lt"/>
                <a:ea typeface="Calibri" panose="020F0502020204030204" pitchFamily="34" charset="0"/>
                <a:cs typeface="Times New Roman" panose="02020603050405020304" pitchFamily="18" charset="0"/>
              </a:rPr>
              <a:t>IDEA</a:t>
            </a:r>
            <a:r>
              <a:rPr lang="en-US" sz="2000" dirty="0">
                <a:solidFill>
                  <a:srgbClr val="000000"/>
                </a:solidFill>
                <a:effectLst/>
                <a:latin typeface="+mn-lt"/>
                <a:ea typeface="Calibri" panose="020F0502020204030204" pitchFamily="34" charset="0"/>
                <a:cs typeface="Times New Roman" panose="02020603050405020304" pitchFamily="18" charset="0"/>
              </a:rPr>
              <a:t> that the Maven project has a certain structure.</a:t>
            </a:r>
            <a:endParaRPr lang="en-US" sz="20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111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What is Maven</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668440"/>
            <a:ext cx="10838597" cy="4537879"/>
          </a:xfrm>
        </p:spPr>
        <p:txBody>
          <a:bodyPr/>
          <a:lstStyle/>
          <a:p>
            <a:pPr algn="l"/>
            <a:r>
              <a:rPr lang="en-US" b="0" i="0" dirty="0">
                <a:solidFill>
                  <a:srgbClr val="333333"/>
                </a:solidFill>
                <a:effectLst/>
                <a:latin typeface="+mn-lt"/>
              </a:rPr>
              <a:t>The most common </a:t>
            </a:r>
            <a:r>
              <a:rPr lang="en-US" b="0" i="1" dirty="0">
                <a:solidFill>
                  <a:srgbClr val="333333"/>
                </a:solidFill>
                <a:effectLst/>
                <a:latin typeface="+mn-lt"/>
              </a:rPr>
              <a:t>default</a:t>
            </a:r>
            <a:r>
              <a:rPr lang="en-US" b="0" i="0" dirty="0">
                <a:solidFill>
                  <a:srgbClr val="333333"/>
                </a:solidFill>
                <a:effectLst/>
                <a:latin typeface="+mn-lt"/>
              </a:rPr>
              <a:t> lifecycle phases are executed:</a:t>
            </a:r>
          </a:p>
          <a:p>
            <a:pPr algn="l">
              <a:buFont typeface="Arial" panose="020B0604020202020204" pitchFamily="34" charset="0"/>
              <a:buChar char="•"/>
            </a:pPr>
            <a:r>
              <a:rPr lang="en-US" b="1" i="0" dirty="0">
                <a:solidFill>
                  <a:srgbClr val="404040"/>
                </a:solidFill>
                <a:effectLst/>
                <a:latin typeface="+mn-lt"/>
              </a:rPr>
              <a:t>Validate</a:t>
            </a:r>
            <a:r>
              <a:rPr lang="en-US" b="0" i="0" dirty="0">
                <a:solidFill>
                  <a:srgbClr val="404040"/>
                </a:solidFill>
                <a:effectLst/>
                <a:latin typeface="+mn-lt"/>
              </a:rPr>
              <a:t>: validate the project is correct and all necessary information is available</a:t>
            </a:r>
          </a:p>
          <a:p>
            <a:pPr algn="l">
              <a:buFont typeface="Arial" panose="020B0604020202020204" pitchFamily="34" charset="0"/>
              <a:buChar char="•"/>
            </a:pPr>
            <a:r>
              <a:rPr lang="en-US" b="1" i="0" dirty="0">
                <a:solidFill>
                  <a:srgbClr val="404040"/>
                </a:solidFill>
                <a:effectLst/>
                <a:latin typeface="+mn-lt"/>
              </a:rPr>
              <a:t>Compile</a:t>
            </a:r>
            <a:r>
              <a:rPr lang="en-US" b="0" i="0" dirty="0">
                <a:solidFill>
                  <a:srgbClr val="404040"/>
                </a:solidFill>
                <a:effectLst/>
                <a:latin typeface="+mn-lt"/>
              </a:rPr>
              <a:t>: compile the source code of the project</a:t>
            </a:r>
          </a:p>
          <a:p>
            <a:pPr algn="l">
              <a:buFont typeface="Arial" panose="020B0604020202020204" pitchFamily="34" charset="0"/>
              <a:buChar char="•"/>
            </a:pPr>
            <a:r>
              <a:rPr lang="en-US" b="1" i="0" dirty="0">
                <a:solidFill>
                  <a:srgbClr val="404040"/>
                </a:solidFill>
                <a:effectLst/>
                <a:latin typeface="+mn-lt"/>
              </a:rPr>
              <a:t>Test</a:t>
            </a:r>
            <a:r>
              <a:rPr lang="en-US" b="0" i="0" dirty="0">
                <a:solidFill>
                  <a:srgbClr val="404040"/>
                </a:solidFill>
                <a:effectLst/>
                <a:latin typeface="+mn-lt"/>
              </a:rPr>
              <a:t>: test the compiled source code using a suitable unit testing framework. These tests should not require the code to be packaged or deployed</a:t>
            </a:r>
          </a:p>
          <a:p>
            <a:pPr algn="l">
              <a:buFont typeface="Arial" panose="020B0604020202020204" pitchFamily="34" charset="0"/>
              <a:buChar char="•"/>
            </a:pPr>
            <a:r>
              <a:rPr lang="en-US" b="1" i="0" dirty="0">
                <a:solidFill>
                  <a:srgbClr val="404040"/>
                </a:solidFill>
                <a:effectLst/>
                <a:latin typeface="+mn-lt"/>
              </a:rPr>
              <a:t>package</a:t>
            </a:r>
            <a:r>
              <a:rPr lang="en-US" b="0" i="0" dirty="0">
                <a:solidFill>
                  <a:srgbClr val="404040"/>
                </a:solidFill>
                <a:effectLst/>
                <a:latin typeface="+mn-lt"/>
              </a:rPr>
              <a:t>: take the compiled code and package it in its distributable format, such as a JAR.</a:t>
            </a:r>
          </a:p>
          <a:p>
            <a:pPr algn="l">
              <a:buFont typeface="Arial" panose="020B0604020202020204" pitchFamily="34" charset="0"/>
              <a:buChar char="•"/>
            </a:pPr>
            <a:r>
              <a:rPr lang="en-US" b="1" i="0" dirty="0">
                <a:solidFill>
                  <a:srgbClr val="404040"/>
                </a:solidFill>
                <a:effectLst/>
                <a:latin typeface="+mn-lt"/>
              </a:rPr>
              <a:t>integration-test</a:t>
            </a:r>
            <a:r>
              <a:rPr lang="en-US" b="0" i="0" dirty="0">
                <a:solidFill>
                  <a:srgbClr val="404040"/>
                </a:solidFill>
                <a:effectLst/>
                <a:latin typeface="+mn-lt"/>
              </a:rPr>
              <a:t>: process and deploy the package if necessary into an environment where integration tests can be run</a:t>
            </a:r>
          </a:p>
          <a:p>
            <a:pPr algn="just"/>
            <a:endParaRPr lang="uk-UA" dirty="0"/>
          </a:p>
        </p:txBody>
      </p:sp>
      <p:pic>
        <p:nvPicPr>
          <p:cNvPr id="5" name="Рисунок 4">
            <a:extLst>
              <a:ext uri="{FF2B5EF4-FFF2-40B4-BE49-F238E27FC236}">
                <a16:creationId xmlns:a16="http://schemas.microsoft.com/office/drawing/2014/main" id="{E76DD3B4-2E9F-0D6D-845A-4F92627770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0815" y="95535"/>
            <a:ext cx="2224585" cy="2224585"/>
          </a:xfrm>
          <a:prstGeom prst="rect">
            <a:avLst/>
          </a:prstGeom>
        </p:spPr>
      </p:pic>
    </p:spTree>
    <p:extLst>
      <p:ext uri="{BB962C8B-B14F-4D97-AF65-F5344CB8AC3E}">
        <p14:creationId xmlns:p14="http://schemas.microsoft.com/office/powerpoint/2010/main" val="4288834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What is Maven</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371601"/>
            <a:ext cx="10838597" cy="4537879"/>
          </a:xfrm>
        </p:spPr>
        <p:txBody>
          <a:bodyPr/>
          <a:lstStyle/>
          <a:p>
            <a:pPr algn="l"/>
            <a:r>
              <a:rPr lang="en-US" b="0" i="0" dirty="0">
                <a:solidFill>
                  <a:srgbClr val="333333"/>
                </a:solidFill>
                <a:effectLst/>
                <a:latin typeface="+mn-lt"/>
              </a:rPr>
              <a:t>The most common </a:t>
            </a:r>
            <a:r>
              <a:rPr lang="en-US" b="0" i="1" dirty="0">
                <a:solidFill>
                  <a:srgbClr val="333333"/>
                </a:solidFill>
                <a:effectLst/>
                <a:latin typeface="+mn-lt"/>
              </a:rPr>
              <a:t>default</a:t>
            </a:r>
            <a:r>
              <a:rPr lang="en-US" b="0" i="0" dirty="0">
                <a:solidFill>
                  <a:srgbClr val="333333"/>
                </a:solidFill>
                <a:effectLst/>
                <a:latin typeface="+mn-lt"/>
              </a:rPr>
              <a:t> lifecycle phases are executed:</a:t>
            </a:r>
          </a:p>
          <a:p>
            <a:pPr algn="l">
              <a:buFont typeface="Arial" panose="020B0604020202020204" pitchFamily="34" charset="0"/>
              <a:buChar char="•"/>
            </a:pPr>
            <a:r>
              <a:rPr lang="en-US" b="1" i="0" dirty="0">
                <a:solidFill>
                  <a:srgbClr val="404040"/>
                </a:solidFill>
                <a:effectLst/>
                <a:latin typeface="+mn-lt"/>
              </a:rPr>
              <a:t>verify</a:t>
            </a:r>
            <a:r>
              <a:rPr lang="en-US" b="0" i="0" dirty="0">
                <a:solidFill>
                  <a:srgbClr val="404040"/>
                </a:solidFill>
                <a:effectLst/>
                <a:latin typeface="+mn-lt"/>
              </a:rPr>
              <a:t>: run any checks to verify the package is valid and meets quality criteria</a:t>
            </a:r>
          </a:p>
          <a:p>
            <a:pPr algn="l">
              <a:buFont typeface="Arial" panose="020B0604020202020204" pitchFamily="34" charset="0"/>
              <a:buChar char="•"/>
            </a:pPr>
            <a:r>
              <a:rPr lang="en-US" b="1" i="0" dirty="0">
                <a:solidFill>
                  <a:srgbClr val="404040"/>
                </a:solidFill>
                <a:effectLst/>
                <a:latin typeface="+mn-lt"/>
              </a:rPr>
              <a:t>install</a:t>
            </a:r>
            <a:r>
              <a:rPr lang="en-US" b="0" i="0" dirty="0">
                <a:solidFill>
                  <a:srgbClr val="404040"/>
                </a:solidFill>
                <a:effectLst/>
                <a:latin typeface="+mn-lt"/>
              </a:rPr>
              <a:t>: install the package into the local repository, for use as a dependency in other projects locally</a:t>
            </a:r>
          </a:p>
          <a:p>
            <a:pPr algn="l">
              <a:buFont typeface="Arial" panose="020B0604020202020204" pitchFamily="34" charset="0"/>
              <a:buChar char="•"/>
            </a:pPr>
            <a:r>
              <a:rPr lang="en-US" b="1" i="0" dirty="0">
                <a:solidFill>
                  <a:srgbClr val="404040"/>
                </a:solidFill>
                <a:effectLst/>
                <a:latin typeface="+mn-lt"/>
              </a:rPr>
              <a:t>deploy</a:t>
            </a:r>
            <a:r>
              <a:rPr lang="en-US" b="0" i="0" dirty="0">
                <a:solidFill>
                  <a:srgbClr val="404040"/>
                </a:solidFill>
                <a:effectLst/>
                <a:latin typeface="+mn-lt"/>
              </a:rPr>
              <a:t>: done in an integration or release environment, copies the final package to the remote repository for sharing with other developers and projects.</a:t>
            </a:r>
          </a:p>
          <a:p>
            <a:pPr algn="l">
              <a:buFont typeface="Arial" panose="020B0604020202020204" pitchFamily="34" charset="0"/>
              <a:buChar char="•"/>
            </a:pPr>
            <a:endParaRPr lang="en-US" b="0" i="0" dirty="0">
              <a:solidFill>
                <a:srgbClr val="404040"/>
              </a:solidFill>
              <a:effectLst/>
              <a:latin typeface="+mn-lt"/>
            </a:endParaRPr>
          </a:p>
          <a:p>
            <a:pPr algn="l"/>
            <a:r>
              <a:rPr lang="en-US" b="0" i="0" dirty="0">
                <a:solidFill>
                  <a:srgbClr val="333333"/>
                </a:solidFill>
                <a:effectLst/>
                <a:latin typeface="+mn-lt"/>
              </a:rPr>
              <a:t>There are two other Maven lifecycles of note beyond the </a:t>
            </a:r>
            <a:r>
              <a:rPr lang="en-US" b="0" i="1" dirty="0">
                <a:solidFill>
                  <a:srgbClr val="333333"/>
                </a:solidFill>
                <a:effectLst/>
                <a:latin typeface="+mn-lt"/>
              </a:rPr>
              <a:t>default</a:t>
            </a:r>
            <a:r>
              <a:rPr lang="en-US" b="0" i="0" dirty="0">
                <a:solidFill>
                  <a:srgbClr val="333333"/>
                </a:solidFill>
                <a:effectLst/>
                <a:latin typeface="+mn-lt"/>
              </a:rPr>
              <a:t> list above. They are:</a:t>
            </a:r>
          </a:p>
          <a:p>
            <a:pPr algn="l">
              <a:buFont typeface="Arial" panose="020B0604020202020204" pitchFamily="34" charset="0"/>
              <a:buChar char="•"/>
            </a:pPr>
            <a:r>
              <a:rPr lang="en-US" b="1" i="0" dirty="0">
                <a:solidFill>
                  <a:srgbClr val="404040"/>
                </a:solidFill>
                <a:effectLst/>
                <a:latin typeface="+mn-lt"/>
              </a:rPr>
              <a:t>clean</a:t>
            </a:r>
            <a:r>
              <a:rPr lang="en-US" b="0" i="0" dirty="0">
                <a:solidFill>
                  <a:srgbClr val="404040"/>
                </a:solidFill>
                <a:effectLst/>
                <a:latin typeface="+mn-lt"/>
              </a:rPr>
              <a:t>: cleans up artifacts created by prior builds</a:t>
            </a:r>
          </a:p>
          <a:p>
            <a:pPr algn="l">
              <a:buFont typeface="Arial" panose="020B0604020202020204" pitchFamily="34" charset="0"/>
              <a:buChar char="•"/>
            </a:pPr>
            <a:r>
              <a:rPr lang="en-US" b="1" i="0" dirty="0">
                <a:solidFill>
                  <a:srgbClr val="404040"/>
                </a:solidFill>
                <a:effectLst/>
                <a:latin typeface="+mn-lt"/>
              </a:rPr>
              <a:t>site</a:t>
            </a:r>
            <a:r>
              <a:rPr lang="en-US" b="0" i="0" dirty="0">
                <a:solidFill>
                  <a:srgbClr val="404040"/>
                </a:solidFill>
                <a:effectLst/>
                <a:latin typeface="+mn-lt"/>
              </a:rPr>
              <a:t>: generates site documentation for this project</a:t>
            </a:r>
          </a:p>
          <a:p>
            <a:pPr algn="just"/>
            <a:endParaRPr lang="uk-UA" dirty="0"/>
          </a:p>
        </p:txBody>
      </p:sp>
      <p:pic>
        <p:nvPicPr>
          <p:cNvPr id="5" name="Рисунок 4">
            <a:extLst>
              <a:ext uri="{FF2B5EF4-FFF2-40B4-BE49-F238E27FC236}">
                <a16:creationId xmlns:a16="http://schemas.microsoft.com/office/drawing/2014/main" id="{8FD560E1-FD02-6549-90FF-24E5897E9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1230" y="241112"/>
            <a:ext cx="1575179" cy="1575179"/>
          </a:xfrm>
          <a:prstGeom prst="rect">
            <a:avLst/>
          </a:prstGeom>
        </p:spPr>
      </p:pic>
    </p:spTree>
    <p:extLst>
      <p:ext uri="{BB962C8B-B14F-4D97-AF65-F5344CB8AC3E}">
        <p14:creationId xmlns:p14="http://schemas.microsoft.com/office/powerpoint/2010/main" val="3549797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Testing is Maven</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3" y="1371601"/>
            <a:ext cx="10838597" cy="4537879"/>
          </a:xfrm>
        </p:spPr>
        <p:txBody>
          <a:bodyPr/>
          <a:lstStyle/>
          <a:p>
            <a:pPr algn="just"/>
            <a:r>
              <a:rPr lang="en-US" b="0" i="0" dirty="0">
                <a:solidFill>
                  <a:srgbClr val="19191C"/>
                </a:solidFill>
                <a:effectLst/>
                <a:latin typeface="+mn-lt"/>
              </a:rPr>
              <a:t>In the Maven project, you can </a:t>
            </a:r>
            <a:r>
              <a:rPr lang="en-US" b="0" i="0" u="none" strike="noStrike" dirty="0">
                <a:effectLst/>
                <a:latin typeface="+mn-lt"/>
              </a:rPr>
              <a:t>create</a:t>
            </a:r>
            <a:r>
              <a:rPr lang="en-US" b="0" i="0" dirty="0">
                <a:solidFill>
                  <a:srgbClr val="19191C"/>
                </a:solidFill>
                <a:effectLst/>
                <a:latin typeface="+mn-lt"/>
              </a:rPr>
              <a:t> and </a:t>
            </a:r>
            <a:r>
              <a:rPr lang="en-US" b="0" i="0" u="none" strike="noStrike" dirty="0">
                <a:effectLst/>
                <a:latin typeface="+mn-lt"/>
              </a:rPr>
              <a:t>run</a:t>
            </a:r>
            <a:r>
              <a:rPr lang="en-US" b="0" i="0" dirty="0">
                <a:solidFill>
                  <a:srgbClr val="19191C"/>
                </a:solidFill>
                <a:effectLst/>
                <a:latin typeface="+mn-lt"/>
              </a:rPr>
              <a:t> tests the same way you do in any other project using the </a:t>
            </a:r>
            <a:r>
              <a:rPr lang="en-US" b="0" i="0" u="none" strike="noStrike" dirty="0">
                <a:effectLst/>
                <a:latin typeface="+mn-lt"/>
              </a:rPr>
              <a:t>default IntelliJ IDEA test runner</a:t>
            </a:r>
            <a:r>
              <a:rPr lang="en-US" b="0" i="0" dirty="0">
                <a:solidFill>
                  <a:srgbClr val="19191C"/>
                </a:solidFill>
                <a:effectLst/>
                <a:latin typeface="+mn-lt"/>
              </a:rPr>
              <a:t>.</a:t>
            </a:r>
          </a:p>
          <a:p>
            <a:pPr algn="just"/>
            <a:endParaRPr lang="en-US" dirty="0">
              <a:solidFill>
                <a:srgbClr val="19191C"/>
              </a:solidFill>
              <a:latin typeface="JetBrains Sans"/>
            </a:endParaRPr>
          </a:p>
          <a:p>
            <a:pPr algn="l" fontAlgn="base"/>
            <a:r>
              <a:rPr lang="en-US" b="1" i="0" dirty="0">
                <a:solidFill>
                  <a:srgbClr val="19191C"/>
                </a:solidFill>
                <a:effectLst/>
                <a:latin typeface="+mn-lt"/>
              </a:rPr>
              <a:t>Run tests﻿</a:t>
            </a:r>
          </a:p>
          <a:p>
            <a:pPr algn="l" fontAlgn="base">
              <a:buFont typeface="+mj-lt"/>
              <a:buAutoNum type="arabicPeriod"/>
            </a:pPr>
            <a:r>
              <a:rPr lang="en-US" b="0" i="0" dirty="0">
                <a:solidFill>
                  <a:srgbClr val="19191C"/>
                </a:solidFill>
                <a:effectLst/>
                <a:latin typeface="+mn-lt"/>
              </a:rPr>
              <a:t>Open the Maven tool window.</a:t>
            </a:r>
          </a:p>
          <a:p>
            <a:pPr algn="l" fontAlgn="base">
              <a:buFont typeface="+mj-lt"/>
              <a:buAutoNum type="arabicPeriod"/>
            </a:pPr>
            <a:r>
              <a:rPr lang="en-US" b="0" i="0" dirty="0">
                <a:solidFill>
                  <a:srgbClr val="19191C"/>
                </a:solidFill>
                <a:effectLst/>
                <a:latin typeface="+mn-lt"/>
              </a:rPr>
              <a:t>Under the Lifecycle node select test.</a:t>
            </a:r>
          </a:p>
          <a:p>
            <a:pPr algn="just"/>
            <a:endParaRPr lang="uk-UA" dirty="0"/>
          </a:p>
        </p:txBody>
      </p:sp>
      <p:pic>
        <p:nvPicPr>
          <p:cNvPr id="2050" name="Picture 2" descr="the Maven tool window">
            <a:extLst>
              <a:ext uri="{FF2B5EF4-FFF2-40B4-BE49-F238E27FC236}">
                <a16:creationId xmlns:a16="http://schemas.microsoft.com/office/drawing/2014/main" id="{FE10E512-B4C8-5F9C-617B-6B3DB9DF92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601"/>
          <a:stretch/>
        </p:blipFill>
        <p:spPr bwMode="auto">
          <a:xfrm>
            <a:off x="6604831" y="2002808"/>
            <a:ext cx="4785704" cy="390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10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Testing is Maven</a:t>
            </a:r>
            <a:endParaRPr lang="uk-UA" dirty="0"/>
          </a:p>
        </p:txBody>
      </p:sp>
      <p:sp>
        <p:nvSpPr>
          <p:cNvPr id="5" name="Rectangle 2">
            <a:extLst>
              <a:ext uri="{FF2B5EF4-FFF2-40B4-BE49-F238E27FC236}">
                <a16:creationId xmlns:a16="http://schemas.microsoft.com/office/drawing/2014/main" id="{BFC309EF-E9C3-B7B1-58F3-8E57C9F3FC84}"/>
              </a:ext>
            </a:extLst>
          </p:cNvPr>
          <p:cNvSpPr>
            <a:spLocks noGrp="1" noChangeArrowheads="1"/>
          </p:cNvSpPr>
          <p:nvPr>
            <p:ph type="body" sz="quarter" idx="10"/>
          </p:nvPr>
        </p:nvSpPr>
        <p:spPr bwMode="auto">
          <a:xfrm>
            <a:off x="685801" y="1063825"/>
            <a:ext cx="10820399"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uk-UA" b="1" i="0" u="none" strike="noStrike" cap="none" normalizeH="0" baseline="0" dirty="0">
                <a:ln>
                  <a:noFill/>
                </a:ln>
                <a:solidFill>
                  <a:srgbClr val="19191C"/>
                </a:solidFill>
                <a:effectLst/>
                <a:latin typeface="+mn-lt"/>
              </a:rPr>
              <a:t>Run</a:t>
            </a:r>
            <a:r>
              <a:rPr kumimoji="0" lang="uk-UA" altLang="uk-UA" b="1" i="0" u="none" strike="noStrike" cap="none" normalizeH="0" baseline="0" dirty="0">
                <a:ln>
                  <a:noFill/>
                </a:ln>
                <a:solidFill>
                  <a:srgbClr val="19191C"/>
                </a:solidFill>
                <a:effectLst/>
                <a:latin typeface="+mn-lt"/>
              </a:rPr>
              <a:t> a </a:t>
            </a:r>
            <a:r>
              <a:rPr kumimoji="0" lang="en-US" altLang="uk-UA" b="1" i="0" u="none" strike="noStrike" cap="none" normalizeH="0" baseline="0" dirty="0">
                <a:ln>
                  <a:noFill/>
                </a:ln>
                <a:solidFill>
                  <a:srgbClr val="19191C"/>
                </a:solidFill>
                <a:effectLst/>
                <a:latin typeface="+mn-lt"/>
              </a:rPr>
              <a:t>single</a:t>
            </a:r>
            <a:r>
              <a:rPr kumimoji="0" lang="uk-UA" altLang="uk-UA" b="1" i="0" u="none" strike="noStrike" cap="none" normalizeH="0" baseline="0" dirty="0">
                <a:ln>
                  <a:noFill/>
                </a:ln>
                <a:solidFill>
                  <a:srgbClr val="19191C"/>
                </a:solidFill>
                <a:effectLst/>
                <a:latin typeface="+mn-lt"/>
              </a:rPr>
              <a:t> </a:t>
            </a:r>
            <a:r>
              <a:rPr kumimoji="0" lang="en-US" altLang="uk-UA" b="1" i="0" u="none" strike="noStrike" cap="none" normalizeH="0" baseline="0" dirty="0">
                <a:ln>
                  <a:noFill/>
                </a:ln>
                <a:solidFill>
                  <a:srgbClr val="19191C"/>
                </a:solidFill>
                <a:effectLst/>
                <a:latin typeface="+mn-lt"/>
              </a:rPr>
              <a:t>test</a:t>
            </a:r>
            <a:r>
              <a:rPr kumimoji="0" lang="uk-UA" altLang="uk-UA" b="1" i="0" u="none" strike="noStrike" cap="none" normalizeH="0" baseline="0" dirty="0">
                <a:ln>
                  <a:noFill/>
                </a:ln>
                <a:solidFill>
                  <a:srgbClr val="19191C"/>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uk-UA" dirty="0">
                <a:solidFill>
                  <a:srgbClr val="19191C"/>
                </a:solidFill>
                <a:latin typeface="+mn-lt"/>
              </a:rPr>
              <a:t>T</a:t>
            </a:r>
            <a:r>
              <a:rPr kumimoji="0" lang="uk-UA" altLang="uk-UA" b="0" i="0" u="none" strike="noStrike" cap="none" normalizeH="0" baseline="0" dirty="0">
                <a:ln>
                  <a:noFill/>
                </a:ln>
                <a:solidFill>
                  <a:srgbClr val="19191C"/>
                </a:solidFill>
                <a:effectLst/>
                <a:latin typeface="+mn-lt"/>
              </a:rPr>
              <a:t>o </a:t>
            </a:r>
            <a:r>
              <a:rPr kumimoji="0" lang="en-US" altLang="uk-UA" b="0" i="0" u="none" strike="noStrike" cap="none" normalizeH="0" baseline="0" dirty="0">
                <a:ln>
                  <a:noFill/>
                </a:ln>
                <a:solidFill>
                  <a:srgbClr val="19191C"/>
                </a:solidFill>
                <a:effectLst/>
                <a:latin typeface="+mn-lt"/>
              </a:rPr>
              <a:t>run</a:t>
            </a:r>
            <a:r>
              <a:rPr kumimoji="0" lang="uk-UA" altLang="uk-UA" b="0" i="0" u="none" strike="noStrike" cap="none" normalizeH="0" baseline="0" dirty="0">
                <a:ln>
                  <a:noFill/>
                </a:ln>
                <a:solidFill>
                  <a:srgbClr val="19191C"/>
                </a:solidFill>
                <a:effectLst/>
                <a:latin typeface="+mn-lt"/>
              </a:rPr>
              <a:t> </a:t>
            </a:r>
            <a:r>
              <a:rPr kumimoji="0" lang="en-US" altLang="uk-UA" b="0" i="0" u="none" strike="noStrike" cap="none" normalizeH="0" baseline="0" dirty="0">
                <a:ln>
                  <a:noFill/>
                </a:ln>
                <a:solidFill>
                  <a:srgbClr val="19191C"/>
                </a:solidFill>
                <a:effectLst/>
                <a:latin typeface="+mn-lt"/>
              </a:rPr>
              <a:t>just</a:t>
            </a:r>
            <a:r>
              <a:rPr kumimoji="0" lang="uk-UA" altLang="uk-UA" b="0" i="0" u="none" strike="noStrike" cap="none" normalizeH="0" baseline="0" dirty="0">
                <a:ln>
                  <a:noFill/>
                </a:ln>
                <a:solidFill>
                  <a:srgbClr val="19191C"/>
                </a:solidFill>
                <a:effectLst/>
                <a:latin typeface="+mn-lt"/>
              </a:rPr>
              <a:t> a </a:t>
            </a:r>
            <a:r>
              <a:rPr kumimoji="0" lang="en-US" altLang="uk-UA" b="0" i="0" u="none" strike="noStrike" cap="none" normalizeH="0" baseline="0" dirty="0">
                <a:ln>
                  <a:noFill/>
                </a:ln>
                <a:solidFill>
                  <a:srgbClr val="19191C"/>
                </a:solidFill>
                <a:effectLst/>
                <a:latin typeface="+mn-lt"/>
              </a:rPr>
              <a:t>single</a:t>
            </a:r>
            <a:r>
              <a:rPr kumimoji="0" lang="uk-UA" altLang="uk-UA" b="0" i="0" u="none" strike="noStrike" cap="none" normalizeH="0" baseline="0" dirty="0">
                <a:ln>
                  <a:noFill/>
                </a:ln>
                <a:solidFill>
                  <a:srgbClr val="19191C"/>
                </a:solidFill>
                <a:effectLst/>
                <a:latin typeface="+mn-lt"/>
              </a:rPr>
              <a:t> </a:t>
            </a:r>
            <a:r>
              <a:rPr kumimoji="0" lang="en-US" altLang="uk-UA" b="0" i="0" u="none" strike="noStrike" cap="none" normalizeH="0" baseline="0" dirty="0">
                <a:ln>
                  <a:noFill/>
                </a:ln>
                <a:solidFill>
                  <a:srgbClr val="19191C"/>
                </a:solidFill>
                <a:effectLst/>
                <a:latin typeface="+mn-lt"/>
              </a:rPr>
              <a:t>test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instead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of</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all</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tests</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declared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in</a:t>
            </a:r>
            <a:r>
              <a:rPr kumimoji="0" lang="uk-UA" altLang="uk-UA" b="0" i="0" u="none" strike="noStrike" cap="none" normalizeH="0" baseline="0" dirty="0">
                <a:ln>
                  <a:noFill/>
                </a:ln>
                <a:solidFill>
                  <a:srgbClr val="19191C"/>
                </a:solidFill>
                <a:effectLst/>
                <a:latin typeface="+mn-lt"/>
              </a:rPr>
              <a:t> </a:t>
            </a:r>
            <a:r>
              <a:rPr kumimoji="0" lang="en-US" altLang="uk-UA" b="0" i="0" u="none" strike="noStrike" cap="none" normalizeH="0" baseline="0" dirty="0">
                <a:ln>
                  <a:noFill/>
                </a:ln>
                <a:solidFill>
                  <a:srgbClr val="19191C"/>
                </a:solidFill>
                <a:effectLst/>
                <a:latin typeface="+mn-lt"/>
              </a:rPr>
              <a:t>a </a:t>
            </a:r>
            <a:r>
              <a:rPr kumimoji="0" lang="uk-UA" altLang="uk-UA" b="0" i="0" u="none" strike="noStrike" cap="none" normalizeH="0" baseline="0" dirty="0" err="1">
                <a:ln>
                  <a:noFill/>
                </a:ln>
                <a:solidFill>
                  <a:srgbClr val="19191C"/>
                </a:solidFill>
                <a:effectLst/>
                <a:latin typeface="+mn-lt"/>
              </a:rPr>
              <a:t>project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create</a:t>
            </a:r>
            <a:r>
              <a:rPr kumimoji="0" lang="uk-UA" altLang="uk-UA" b="0" i="0" u="none" strike="noStrike" cap="none" normalizeH="0" baseline="0" dirty="0">
                <a:ln>
                  <a:noFill/>
                </a:ln>
                <a:solidFill>
                  <a:srgbClr val="19191C"/>
                </a:solidFill>
                <a:effectLst/>
                <a:latin typeface="+mn-lt"/>
              </a:rPr>
              <a:t> a </a:t>
            </a:r>
            <a:r>
              <a:rPr kumimoji="0" lang="uk-UA" altLang="uk-UA" b="0" i="0" u="none" strike="noStrike" cap="none" normalizeH="0" baseline="0" dirty="0" err="1">
                <a:ln>
                  <a:noFill/>
                </a:ln>
                <a:solidFill>
                  <a:srgbClr val="19191C"/>
                </a:solidFill>
                <a:effectLst/>
                <a:latin typeface="+mn-lt"/>
              </a:rPr>
              <a:t>Maven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run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configuration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for</a:t>
            </a:r>
            <a:r>
              <a:rPr kumimoji="0" lang="uk-UA" altLang="uk-UA" b="0" i="0" u="none" strike="noStrike" cap="none" normalizeH="0" baseline="0" dirty="0">
                <a:ln>
                  <a:noFill/>
                </a:ln>
                <a:solidFill>
                  <a:srgbClr val="19191C"/>
                </a:solidFill>
                <a:effectLst/>
                <a:latin typeface="+mn-lt"/>
              </a:rPr>
              <a:t> a </a:t>
            </a:r>
            <a:r>
              <a:rPr kumimoji="0" lang="uk-UA" altLang="uk-UA" b="0" i="0" u="none" strike="noStrike" cap="none" normalizeH="0" baseline="0" dirty="0" err="1">
                <a:ln>
                  <a:noFill/>
                </a:ln>
                <a:solidFill>
                  <a:srgbClr val="19191C"/>
                </a:solidFill>
                <a:effectLst/>
                <a:latin typeface="+mn-lt"/>
              </a:rPr>
              <a:t>single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test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with</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Maven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a:ln>
                  <a:noFill/>
                </a:ln>
                <a:solidFill>
                  <a:srgbClr val="19191C"/>
                </a:solidFill>
                <a:effectLst/>
                <a:latin typeface="Consolas" panose="020B0609020204030204" pitchFamily="49" charset="0"/>
              </a:rPr>
              <a:t>-</a:t>
            </a:r>
            <a:r>
              <a:rPr kumimoji="0" lang="uk-UA" altLang="uk-UA" b="0" i="0" u="none" strike="noStrike" cap="none" normalizeH="0" baseline="0" dirty="0" err="1">
                <a:ln>
                  <a:noFill/>
                </a:ln>
                <a:solidFill>
                  <a:srgbClr val="19191C"/>
                </a:solidFill>
                <a:effectLst/>
                <a:latin typeface="Consolas" panose="020B0609020204030204" pitchFamily="49" charset="0"/>
              </a:rPr>
              <a:t>Dtest</a:t>
            </a:r>
            <a:r>
              <a:rPr kumimoji="0" lang="uk-UA" altLang="uk-UA" b="0" i="0" u="none" strike="noStrike" cap="none" normalizeH="0" baseline="0" dirty="0">
                <a:ln>
                  <a:noFill/>
                </a:ln>
                <a:solidFill>
                  <a:srgbClr val="19191C"/>
                </a:solidFill>
                <a:effectLst/>
                <a:latin typeface="Consolas" panose="020B0609020204030204" pitchFamily="49" charset="0"/>
              </a:rPr>
              <a:t>=</a:t>
            </a:r>
            <a:r>
              <a:rPr kumimoji="0" lang="uk-UA" altLang="uk-UA" b="0" i="0" u="none" strike="noStrike" cap="none" normalizeH="0" baseline="0" dirty="0" err="1">
                <a:ln>
                  <a:noFill/>
                </a:ln>
                <a:solidFill>
                  <a:srgbClr val="19191C"/>
                </a:solidFill>
                <a:effectLst/>
                <a:latin typeface="Consolas" panose="020B0609020204030204" pitchFamily="49" charset="0"/>
              </a:rPr>
              <a:t>TestName</a:t>
            </a:r>
            <a:r>
              <a:rPr kumimoji="0" lang="uk-UA" altLang="uk-UA" b="0" i="0" u="none" strike="noStrike" cap="none" normalizeH="0" baseline="0" dirty="0">
                <a:ln>
                  <a:noFill/>
                </a:ln>
                <a:solidFill>
                  <a:srgbClr val="19191C"/>
                </a:solidFill>
                <a:effectLst/>
                <a:latin typeface="Consolas" panose="020B0609020204030204" pitchFamily="49" charset="0"/>
              </a:rPr>
              <a:t> </a:t>
            </a:r>
            <a:r>
              <a:rPr kumimoji="0" lang="uk-UA" altLang="uk-UA" b="0" i="0" u="none" strike="noStrike" cap="none" normalizeH="0" baseline="0" dirty="0" err="1">
                <a:ln>
                  <a:noFill/>
                </a:ln>
                <a:solidFill>
                  <a:srgbClr val="19191C"/>
                </a:solidFill>
                <a:effectLst/>
                <a:latin typeface="Consolas" panose="020B0609020204030204" pitchFamily="49" charset="0"/>
              </a:rPr>
              <a:t>test</a:t>
            </a:r>
            <a:r>
              <a:rPr kumimoji="0" lang="uk-UA" altLang="uk-UA" b="0" i="0" u="none" strike="noStrike" cap="none" normalizeH="0" baseline="0" dirty="0">
                <a:ln>
                  <a:noFill/>
                </a:ln>
                <a:solidFill>
                  <a:srgbClr val="19191C"/>
                </a:solidFill>
                <a:effectLst/>
                <a:latin typeface="Consolas" panose="020B0609020204030204" pitchFamily="49" charset="0"/>
              </a:rPr>
              <a:t> </a:t>
            </a:r>
            <a:r>
              <a:rPr kumimoji="0" lang="uk-UA" altLang="uk-UA" b="0" i="0" u="none" strike="noStrike" cap="none" normalizeH="0" baseline="0" dirty="0" err="1">
                <a:ln>
                  <a:noFill/>
                </a:ln>
                <a:solidFill>
                  <a:srgbClr val="19191C"/>
                </a:solidFill>
                <a:effectLst/>
                <a:latin typeface="+mn-lt"/>
              </a:rPr>
              <a:t>command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run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configuration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will</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be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saved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under</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Run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Configurations</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node</a:t>
            </a:r>
            <a:r>
              <a:rPr kumimoji="0" lang="uk-UA" altLang="uk-UA" b="0" i="0" u="none" strike="noStrike" cap="none" normalizeH="0" baseline="0" dirty="0">
                <a:ln>
                  <a:noFill/>
                </a:ln>
                <a:solidFill>
                  <a:srgbClr val="19191C"/>
                </a:solidFill>
                <a:effectLst/>
                <a:latin typeface="+mn-lt"/>
              </a:rPr>
              <a:t>.</a:t>
            </a:r>
            <a:endParaRPr kumimoji="0" lang="uk-UA" altLang="uk-UA"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uk-UA" altLang="uk-UA" b="0" i="0" u="none" strike="noStrike" cap="none" normalizeH="0" baseline="0" dirty="0" err="1">
                <a:ln>
                  <a:noFill/>
                </a:ln>
                <a:solidFill>
                  <a:srgbClr val="19191C"/>
                </a:solidFill>
                <a:effectLst/>
                <a:latin typeface="+mn-lt"/>
              </a:rPr>
              <a:t>In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Maven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tool</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window</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under</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Lifecycle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node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right-click</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test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goal</a:t>
            </a:r>
            <a:r>
              <a:rPr kumimoji="0" lang="uk-UA" altLang="uk-UA" b="0" i="0" u="none" strike="noStrike" cap="none" normalizeH="0" baseline="0" dirty="0">
                <a:ln>
                  <a:noFill/>
                </a:ln>
                <a:solidFill>
                  <a:srgbClr val="19191C"/>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uk-UA" altLang="uk-UA" b="0" i="0" u="none" strike="noStrike" cap="none" normalizeH="0" baseline="0" dirty="0" err="1">
                <a:ln>
                  <a:noFill/>
                </a:ln>
                <a:solidFill>
                  <a:srgbClr val="19191C"/>
                </a:solidFill>
                <a:effectLst/>
                <a:latin typeface="+mn-lt"/>
              </a:rPr>
              <a:t>From</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context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menu</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select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Create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name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of</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module</a:t>
            </a:r>
            <a:r>
              <a:rPr kumimoji="0" lang="uk-UA" altLang="uk-UA" b="0" i="0" u="none" strike="noStrike" cap="none" normalizeH="0" baseline="0" dirty="0">
                <a:ln>
                  <a:noFill/>
                </a:ln>
                <a:solidFill>
                  <a:srgbClr val="19191C"/>
                </a:solidFill>
                <a:effectLst/>
                <a:latin typeface="+mn-lt"/>
              </a:rPr>
              <a:t>/</a:t>
            </a:r>
            <a:r>
              <a:rPr kumimoji="0" lang="uk-UA" altLang="uk-UA" b="0" i="0" u="none" strike="noStrike" cap="none" normalizeH="0" baseline="0" dirty="0" err="1">
                <a:ln>
                  <a:noFill/>
                </a:ln>
                <a:solidFill>
                  <a:srgbClr val="19191C"/>
                </a:solidFill>
                <a:effectLst/>
                <a:latin typeface="+mn-lt"/>
              </a:rPr>
              <a:t>project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and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name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of</a:t>
            </a:r>
            <a:r>
              <a:rPr kumimoji="0" lang="uk-UA" altLang="uk-UA" b="0" i="0" u="none" strike="noStrike" cap="none" normalizeH="0" baseline="0" dirty="0">
                <a:ln>
                  <a:noFill/>
                </a:ln>
                <a:solidFill>
                  <a:srgbClr val="19191C"/>
                </a:solidFill>
                <a:effectLst/>
                <a:latin typeface="+mn-lt"/>
              </a:rPr>
              <a:t> a </a:t>
            </a:r>
            <a:r>
              <a:rPr kumimoji="0" lang="uk-UA" altLang="uk-UA" b="0" i="0" u="none" strike="noStrike" cap="none" normalizeH="0" baseline="0" dirty="0" err="1">
                <a:ln>
                  <a:noFill/>
                </a:ln>
                <a:solidFill>
                  <a:srgbClr val="19191C"/>
                </a:solidFill>
                <a:effectLst/>
                <a:latin typeface="+mn-lt"/>
              </a:rPr>
              <a:t>goal</a:t>
            </a:r>
            <a:r>
              <a:rPr kumimoji="0" lang="uk-UA" altLang="uk-UA" b="0" i="0" u="none" strike="noStrike" cap="none" normalizeH="0" baseline="0" dirty="0">
                <a:ln>
                  <a:noFill/>
                </a:ln>
                <a:solidFill>
                  <a:srgbClr val="19191C"/>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uk-UA" b="0" i="0" u="none" strike="noStrike" cap="none" normalizeH="0" baseline="0" dirty="0">
                <a:ln>
                  <a:noFill/>
                </a:ln>
                <a:solidFill>
                  <a:srgbClr val="19191C"/>
                </a:solidFill>
                <a:effectLst/>
                <a:latin typeface="+mn-lt"/>
              </a:rPr>
              <a:t>In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dialog</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that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opens</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specify</a:t>
            </a:r>
            <a:r>
              <a:rPr kumimoji="0" lang="uk-UA" altLang="uk-UA" b="0" i="0" u="none" strike="noStrike" cap="none" normalizeH="0" baseline="0" dirty="0">
                <a:ln>
                  <a:noFill/>
                </a:ln>
                <a:solidFill>
                  <a:srgbClr val="19191C"/>
                </a:solidFill>
                <a:effectLst/>
                <a:latin typeface="+mn-lt"/>
              </a:rPr>
              <a:t> a </a:t>
            </a:r>
            <a:r>
              <a:rPr kumimoji="0" lang="uk-UA" altLang="uk-UA" b="0" i="0" u="none" strike="noStrike" cap="none" normalizeH="0" baseline="0" dirty="0" err="1">
                <a:ln>
                  <a:noFill/>
                </a:ln>
                <a:solidFill>
                  <a:srgbClr val="19191C"/>
                </a:solidFill>
                <a:effectLst/>
                <a:latin typeface="+mn-lt"/>
              </a:rPr>
              <a:t>working</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directory</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that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contains</a:t>
            </a:r>
            <a:r>
              <a:rPr kumimoji="0" lang="uk-UA" altLang="uk-UA" b="0" i="0" u="none" strike="noStrike" cap="none" normalizeH="0" baseline="0" dirty="0">
                <a:ln>
                  <a:noFill/>
                </a:ln>
                <a:solidFill>
                  <a:srgbClr val="19191C"/>
                </a:solidFill>
                <a:effectLst/>
                <a:latin typeface="+mn-lt"/>
              </a:rPr>
              <a:t> </a:t>
            </a:r>
            <a:r>
              <a:rPr kumimoji="0" lang="en-US" altLang="uk-UA" b="0" i="0" u="none" strike="noStrike" cap="none" normalizeH="0" baseline="0" dirty="0">
                <a:ln>
                  <a:noFill/>
                </a:ln>
                <a:solidFill>
                  <a:srgbClr val="19191C"/>
                </a:solidFill>
                <a:effectLst/>
                <a:latin typeface="+mn-lt"/>
              </a:rPr>
              <a:t>the </a:t>
            </a:r>
            <a:r>
              <a:rPr kumimoji="0" lang="uk-UA" altLang="uk-UA" b="0" i="0" u="none" strike="noStrike" cap="none" normalizeH="0" baseline="0" dirty="0" err="1">
                <a:ln>
                  <a:noFill/>
                </a:ln>
                <a:solidFill>
                  <a:srgbClr val="19191C"/>
                </a:solidFill>
                <a:effectLst/>
                <a:latin typeface="+mn-lt"/>
              </a:rPr>
              <a:t>test</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you</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want</a:t>
            </a:r>
            <a:r>
              <a:rPr kumimoji="0" lang="uk-UA" altLang="uk-UA" b="0" i="0" u="none" strike="noStrike" cap="none" normalizeH="0" baseline="0" dirty="0">
                <a:ln>
                  <a:noFill/>
                </a:ln>
                <a:solidFill>
                  <a:srgbClr val="19191C"/>
                </a:solidFill>
                <a:effectLst/>
                <a:latin typeface="+mn-lt"/>
              </a:rPr>
              <a:t> </a:t>
            </a:r>
            <a:br>
              <a:rPr kumimoji="0" lang="en-US" altLang="uk-UA" b="0" i="0" u="none" strike="noStrike" cap="none" normalizeH="0" baseline="0" dirty="0">
                <a:ln>
                  <a:noFill/>
                </a:ln>
                <a:solidFill>
                  <a:srgbClr val="19191C"/>
                </a:solidFill>
                <a:effectLst/>
                <a:latin typeface="+mn-lt"/>
              </a:rPr>
            </a:br>
            <a:r>
              <a:rPr kumimoji="0" lang="uk-UA" altLang="uk-UA" b="0" i="0" u="none" strike="noStrike" cap="none" normalizeH="0" baseline="0" dirty="0" err="1">
                <a:ln>
                  <a:noFill/>
                </a:ln>
                <a:solidFill>
                  <a:srgbClr val="19191C"/>
                </a:solidFill>
                <a:effectLst/>
                <a:latin typeface="+mn-lt"/>
              </a:rPr>
              <a:t>to</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run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and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in</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Command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line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field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specify</a:t>
            </a:r>
            <a:r>
              <a:rPr kumimoji="0" lang="uk-UA" altLang="uk-UA" b="0" i="0" u="none" strike="noStrike" cap="none" normalizeH="0" baseline="0" dirty="0">
                <a:ln>
                  <a:noFill/>
                </a:ln>
                <a:solidFill>
                  <a:srgbClr val="19191C"/>
                </a:solidFill>
                <a:effectLst/>
                <a:latin typeface="+mn-lt"/>
              </a:rPr>
              <a:t> a </a:t>
            </a:r>
            <a:r>
              <a:rPr kumimoji="0" lang="uk-UA" altLang="uk-UA" b="0" i="0" u="none" strike="noStrike" cap="none" normalizeH="0" baseline="0" dirty="0" err="1">
                <a:ln>
                  <a:noFill/>
                </a:ln>
                <a:solidFill>
                  <a:srgbClr val="19191C"/>
                </a:solidFill>
                <a:effectLst/>
                <a:latin typeface="+mn-lt"/>
              </a:rPr>
              <a:t>phase</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specified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automatically</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and</a:t>
            </a:r>
            <a:r>
              <a:rPr kumimoji="0" lang="uk-UA" altLang="uk-UA" b="0" i="0" u="none" strike="noStrike" cap="none" normalizeH="0" baseline="0" dirty="0">
                <a:ln>
                  <a:noFill/>
                </a:ln>
                <a:solidFill>
                  <a:srgbClr val="19191C"/>
                </a:solidFill>
                <a:effectLst/>
                <a:latin typeface="+mn-lt"/>
              </a:rPr>
              <a:t> </a:t>
            </a:r>
            <a:r>
              <a:rPr kumimoji="0" lang="uk-UA" altLang="uk-UA" b="0" i="0" u="none" strike="noStrike" cap="none" normalizeH="0" baseline="0" dirty="0" err="1">
                <a:ln>
                  <a:noFill/>
                </a:ln>
                <a:solidFill>
                  <a:srgbClr val="19191C"/>
                </a:solidFill>
                <a:effectLst/>
                <a:latin typeface="+mn-lt"/>
              </a:rPr>
              <a:t>the</a:t>
            </a:r>
            <a:r>
              <a:rPr kumimoji="0" lang="uk-UA" altLang="uk-UA" b="0" i="0" u="none" strike="noStrike" cap="none" normalizeH="0" baseline="0" dirty="0">
                <a:ln>
                  <a:noFill/>
                </a:ln>
                <a:solidFill>
                  <a:srgbClr val="19191C"/>
                </a:solidFill>
                <a:effectLst/>
                <a:latin typeface="+mn-lt"/>
              </a:rPr>
              <a:t> </a:t>
            </a:r>
            <a:br>
              <a:rPr kumimoji="0" lang="en-US" altLang="uk-UA" b="0" i="0" u="none" strike="noStrike" cap="none" normalizeH="0" baseline="0" dirty="0">
                <a:ln>
                  <a:noFill/>
                </a:ln>
                <a:solidFill>
                  <a:srgbClr val="19191C"/>
                </a:solidFill>
                <a:effectLst/>
                <a:latin typeface="+mn-lt"/>
              </a:rPr>
            </a:br>
            <a:r>
              <a:rPr kumimoji="0" lang="uk-UA" altLang="uk-UA" b="0" i="0" u="none" strike="noStrike" cap="none" normalizeH="0" baseline="0" dirty="0">
                <a:ln>
                  <a:noFill/>
                </a:ln>
                <a:solidFill>
                  <a:srgbClr val="19191C"/>
                </a:solidFill>
                <a:effectLst/>
                <a:latin typeface="Consolas" panose="020B0609020204030204" pitchFamily="49" charset="0"/>
              </a:rPr>
              <a:t>-</a:t>
            </a:r>
            <a:r>
              <a:rPr kumimoji="0" lang="uk-UA" altLang="uk-UA" b="0" i="0" u="none" strike="noStrike" cap="none" normalizeH="0" baseline="0" dirty="0" err="1">
                <a:ln>
                  <a:noFill/>
                </a:ln>
                <a:solidFill>
                  <a:srgbClr val="19191C"/>
                </a:solidFill>
                <a:effectLst/>
                <a:latin typeface="Consolas" panose="020B0609020204030204" pitchFamily="49" charset="0"/>
              </a:rPr>
              <a:t>Dtest</a:t>
            </a:r>
            <a:r>
              <a:rPr kumimoji="0" lang="uk-UA" altLang="uk-UA" b="0" i="0" u="none" strike="noStrike" cap="none" normalizeH="0" baseline="0" dirty="0">
                <a:ln>
                  <a:noFill/>
                </a:ln>
                <a:solidFill>
                  <a:srgbClr val="19191C"/>
                </a:solidFill>
                <a:effectLst/>
                <a:latin typeface="Consolas" panose="020B0609020204030204" pitchFamily="49" charset="0"/>
              </a:rPr>
              <a:t>=</a:t>
            </a:r>
            <a:r>
              <a:rPr kumimoji="0" lang="uk-UA" altLang="uk-UA" b="0" i="0" u="none" strike="noStrike" cap="none" normalizeH="0" baseline="0" dirty="0" err="1">
                <a:ln>
                  <a:noFill/>
                </a:ln>
                <a:solidFill>
                  <a:srgbClr val="19191C"/>
                </a:solidFill>
                <a:effectLst/>
                <a:latin typeface="Consolas" panose="020B0609020204030204" pitchFamily="49" charset="0"/>
              </a:rPr>
              <a:t>TestName</a:t>
            </a:r>
            <a:r>
              <a:rPr kumimoji="0" lang="uk-UA" altLang="uk-UA" b="0" i="0" u="none" strike="noStrike" cap="none" normalizeH="0" baseline="0" dirty="0">
                <a:ln>
                  <a:noFill/>
                </a:ln>
                <a:solidFill>
                  <a:srgbClr val="19191C"/>
                </a:solidFill>
                <a:effectLst/>
                <a:latin typeface="Consolas" panose="020B0609020204030204" pitchFamily="49" charset="0"/>
              </a:rPr>
              <a:t> </a:t>
            </a:r>
            <a:r>
              <a:rPr kumimoji="0" lang="uk-UA" altLang="uk-UA" b="0" i="0" u="none" strike="noStrike" cap="none" normalizeH="0" baseline="0" dirty="0" err="1">
                <a:ln>
                  <a:noFill/>
                </a:ln>
                <a:solidFill>
                  <a:srgbClr val="19191C"/>
                </a:solidFill>
                <a:effectLst/>
                <a:latin typeface="Consolas" panose="020B0609020204030204" pitchFamily="49" charset="0"/>
              </a:rPr>
              <a:t>test</a:t>
            </a:r>
            <a:r>
              <a:rPr kumimoji="0" lang="uk-UA" altLang="uk-UA" b="0" i="0" u="none" strike="noStrike" cap="none" normalizeH="0" baseline="0" dirty="0">
                <a:ln>
                  <a:noFill/>
                </a:ln>
                <a:solidFill>
                  <a:srgbClr val="19191C"/>
                </a:solidFill>
                <a:effectLst/>
                <a:latin typeface="Consolas" panose="020B0609020204030204" pitchFamily="49" charset="0"/>
              </a:rPr>
              <a:t> </a:t>
            </a:r>
            <a:r>
              <a:rPr kumimoji="0" lang="uk-UA" altLang="uk-UA" b="0" i="0" u="none" strike="noStrike" cap="none" normalizeH="0" baseline="0" dirty="0" err="1">
                <a:ln>
                  <a:noFill/>
                </a:ln>
                <a:solidFill>
                  <a:srgbClr val="19191C"/>
                </a:solidFill>
                <a:effectLst/>
                <a:latin typeface="+mn-lt"/>
              </a:rPr>
              <a:t>command</a:t>
            </a:r>
            <a:r>
              <a:rPr kumimoji="0" lang="uk-UA" altLang="uk-UA" b="0" i="0" u="none" strike="noStrike" cap="none" normalizeH="0" baseline="0" dirty="0">
                <a:ln>
                  <a:noFill/>
                </a:ln>
                <a:solidFill>
                  <a:srgbClr val="19191C"/>
                </a:solidFill>
                <a:effectLst/>
                <a:latin typeface="+mn-lt"/>
              </a:rPr>
              <a:t>.</a:t>
            </a:r>
            <a:endParaRPr kumimoji="0" lang="en-US" altLang="uk-UA" b="0" i="0" u="none" strike="noStrike" cap="none" normalizeH="0" baseline="0" dirty="0">
              <a:ln>
                <a:noFill/>
              </a:ln>
              <a:solidFill>
                <a:srgbClr val="19191C"/>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lang="en-US" dirty="0">
                <a:solidFill>
                  <a:srgbClr val="19191C"/>
                </a:solidFill>
                <a:latin typeface="+mn-lt"/>
              </a:rPr>
              <a:t>Open the Run Configurations node and double-click your configuration to run.</a:t>
            </a:r>
          </a:p>
          <a:p>
            <a:pPr algn="just" eaLnBrk="0" fontAlgn="base" hangingPunct="0">
              <a:spcBef>
                <a:spcPct val="0"/>
              </a:spcBef>
              <a:spcAft>
                <a:spcPct val="0"/>
              </a:spcAft>
              <a:buFontTx/>
              <a:buAutoNum type="arabicPeriod" startAt="3"/>
            </a:pPr>
            <a:r>
              <a:rPr lang="en-US" dirty="0">
                <a:solidFill>
                  <a:srgbClr val="19191C"/>
                </a:solidFill>
                <a:latin typeface="+mn-lt"/>
              </a:rPr>
              <a:t>Maven runs the test and displays the result in the Run tool window.</a:t>
            </a:r>
            <a:endParaRPr lang="uk-UA" altLang="uk-UA" dirty="0">
              <a:solidFill>
                <a:srgbClr val="19191C"/>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8C0D4057-5FC4-D347-6867-4B0954D40FE0}"/>
              </a:ext>
            </a:extLst>
          </p:cNvPr>
          <p:cNvPicPr>
            <a:picLocks noChangeAspect="1"/>
          </p:cNvPicPr>
          <p:nvPr/>
        </p:nvPicPr>
        <p:blipFill>
          <a:blip r:embed="rId2"/>
          <a:stretch>
            <a:fillRect/>
          </a:stretch>
        </p:blipFill>
        <p:spPr>
          <a:xfrm>
            <a:off x="3630251" y="4595544"/>
            <a:ext cx="4931498" cy="1863258"/>
          </a:xfrm>
          <a:prstGeom prst="rect">
            <a:avLst/>
          </a:prstGeom>
        </p:spPr>
      </p:pic>
    </p:spTree>
    <p:extLst>
      <p:ext uri="{BB962C8B-B14F-4D97-AF65-F5344CB8AC3E}">
        <p14:creationId xmlns:p14="http://schemas.microsoft.com/office/powerpoint/2010/main" val="237291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Terminology</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marL="342900" indent="-342900" algn="l">
              <a:buFont typeface="Arial" panose="020B0604020202020204" pitchFamily="34" charset="0"/>
              <a:buChar char="•"/>
            </a:pPr>
            <a:r>
              <a:rPr lang="en-US" b="0" i="0" dirty="0">
                <a:effectLst/>
                <a:latin typeface="Open Sans" panose="020B0606030504020204" pitchFamily="34" charset="0"/>
              </a:rPr>
              <a:t>A</a:t>
            </a:r>
            <a:r>
              <a:rPr lang="en-US" b="0" i="0" dirty="0">
                <a:solidFill>
                  <a:srgbClr val="444444"/>
                </a:solidFill>
                <a:effectLst/>
                <a:latin typeface="Open Sans" panose="020B0606030504020204" pitchFamily="34" charset="0"/>
              </a:rPr>
              <a:t> </a:t>
            </a:r>
            <a:r>
              <a:rPr lang="en-US" b="0" i="0" dirty="0">
                <a:solidFill>
                  <a:srgbClr val="FF0000"/>
                </a:solidFill>
                <a:effectLst/>
                <a:latin typeface="Open Sans" panose="020B0606030504020204" pitchFamily="34" charset="0"/>
              </a:rPr>
              <a:t>test fixture </a:t>
            </a:r>
            <a:r>
              <a:rPr lang="en-US" b="0" i="0" dirty="0">
                <a:effectLst/>
                <a:latin typeface="Open Sans" panose="020B0606030504020204" pitchFamily="34" charset="0"/>
              </a:rPr>
              <a:t>sets up the data (both objects and primitives) that are needed to run tests</a:t>
            </a:r>
          </a:p>
          <a:p>
            <a:pPr marL="2246313" indent="-1171575" algn="l"/>
            <a:r>
              <a:rPr lang="en-US" b="0" i="0" dirty="0">
                <a:effectLst/>
                <a:latin typeface="Open Sans" panose="020B0606030504020204" pitchFamily="34" charset="0"/>
              </a:rPr>
              <a:t>Example: If you are testing code that updates an employee record, you need an employee record to test it on</a:t>
            </a:r>
          </a:p>
          <a:p>
            <a:pPr marL="342900" indent="-342900" algn="l">
              <a:buFont typeface="Arial" panose="020B0604020202020204" pitchFamily="34" charset="0"/>
              <a:buChar char="•"/>
            </a:pPr>
            <a:r>
              <a:rPr lang="en-US" b="0" i="0" dirty="0">
                <a:effectLst/>
                <a:latin typeface="Open Sans" panose="020B0606030504020204" pitchFamily="34" charset="0"/>
              </a:rPr>
              <a:t>A </a:t>
            </a:r>
            <a:r>
              <a:rPr lang="en-US" b="0" i="0" dirty="0">
                <a:solidFill>
                  <a:srgbClr val="FF0000"/>
                </a:solidFill>
                <a:effectLst/>
                <a:latin typeface="Open Sans" panose="020B0606030504020204" pitchFamily="34" charset="0"/>
              </a:rPr>
              <a:t>unit test </a:t>
            </a:r>
            <a:r>
              <a:rPr lang="en-US" b="0" i="0" dirty="0">
                <a:effectLst/>
                <a:latin typeface="Open Sans" panose="020B0606030504020204" pitchFamily="34" charset="0"/>
              </a:rPr>
              <a:t>is a test of a </a:t>
            </a:r>
            <a:r>
              <a:rPr lang="en-US" b="0" i="1" dirty="0">
                <a:effectLst/>
                <a:latin typeface="Open Sans" panose="020B0606030504020204" pitchFamily="34" charset="0"/>
              </a:rPr>
              <a:t>single</a:t>
            </a:r>
            <a:r>
              <a:rPr lang="en-US" b="0" i="0" dirty="0">
                <a:effectLst/>
                <a:latin typeface="Open Sans" panose="020B0606030504020204" pitchFamily="34" charset="0"/>
              </a:rPr>
              <a:t> class</a:t>
            </a:r>
          </a:p>
          <a:p>
            <a:pPr marL="342900" indent="-342900" algn="l">
              <a:buFont typeface="Arial" panose="020B0604020202020204" pitchFamily="34" charset="0"/>
              <a:buChar char="•"/>
            </a:pPr>
            <a:r>
              <a:rPr lang="en-US" b="0" i="0" dirty="0">
                <a:effectLst/>
                <a:latin typeface="Open Sans" panose="020B0606030504020204" pitchFamily="34" charset="0"/>
              </a:rPr>
              <a:t>A</a:t>
            </a:r>
            <a:r>
              <a:rPr lang="en-US" b="0" i="0" dirty="0">
                <a:solidFill>
                  <a:srgbClr val="444444"/>
                </a:solidFill>
                <a:effectLst/>
                <a:latin typeface="Open Sans" panose="020B0606030504020204" pitchFamily="34" charset="0"/>
              </a:rPr>
              <a:t> </a:t>
            </a:r>
            <a:r>
              <a:rPr lang="en-US" b="0" i="0" dirty="0">
                <a:solidFill>
                  <a:srgbClr val="FF0000"/>
                </a:solidFill>
                <a:effectLst/>
                <a:latin typeface="Open Sans" panose="020B0606030504020204" pitchFamily="34" charset="0"/>
              </a:rPr>
              <a:t>test case </a:t>
            </a:r>
            <a:r>
              <a:rPr lang="en-US" b="0" i="0" dirty="0">
                <a:effectLst/>
                <a:latin typeface="Open Sans" panose="020B0606030504020204" pitchFamily="34" charset="0"/>
              </a:rPr>
              <a:t>tests the response of a single </a:t>
            </a:r>
            <a:r>
              <a:rPr lang="en-US" b="0" i="0" dirty="0">
                <a:effectLst/>
                <a:latin typeface="+mn-lt"/>
              </a:rPr>
              <a:t>method to a particular </a:t>
            </a:r>
            <a:r>
              <a:rPr lang="en-US" b="0" i="0" dirty="0">
                <a:effectLst/>
                <a:latin typeface="Open Sans" panose="020B0606030504020204" pitchFamily="34" charset="0"/>
              </a:rPr>
              <a:t>set of inputs</a:t>
            </a:r>
          </a:p>
          <a:p>
            <a:pPr marL="342900" indent="-342900" algn="l">
              <a:buFont typeface="Arial" panose="020B0604020202020204" pitchFamily="34" charset="0"/>
              <a:buChar char="•"/>
            </a:pPr>
            <a:r>
              <a:rPr lang="en-US" b="0" i="0" dirty="0">
                <a:effectLst/>
                <a:latin typeface="Open Sans" panose="020B0606030504020204" pitchFamily="34" charset="0"/>
              </a:rPr>
              <a:t>A</a:t>
            </a:r>
            <a:r>
              <a:rPr lang="en-US" b="0" i="0" dirty="0">
                <a:solidFill>
                  <a:srgbClr val="444444"/>
                </a:solidFill>
                <a:effectLst/>
                <a:latin typeface="Open Sans" panose="020B0606030504020204" pitchFamily="34" charset="0"/>
              </a:rPr>
              <a:t> </a:t>
            </a:r>
            <a:r>
              <a:rPr lang="en-US" b="0" i="0" dirty="0">
                <a:solidFill>
                  <a:srgbClr val="FF0000"/>
                </a:solidFill>
                <a:effectLst/>
                <a:latin typeface="Open Sans" panose="020B0606030504020204" pitchFamily="34" charset="0"/>
              </a:rPr>
              <a:t>test suite </a:t>
            </a:r>
            <a:r>
              <a:rPr lang="en-US" b="0" i="0" dirty="0">
                <a:effectLst/>
                <a:latin typeface="Open Sans" panose="020B0606030504020204" pitchFamily="34" charset="0"/>
              </a:rPr>
              <a:t>is a collection of test cases</a:t>
            </a:r>
          </a:p>
          <a:p>
            <a:pPr marL="342900" indent="-342900" algn="l">
              <a:buFont typeface="Arial" panose="020B0604020202020204" pitchFamily="34" charset="0"/>
              <a:buChar char="•"/>
            </a:pPr>
            <a:r>
              <a:rPr lang="en-US" b="0" i="0" dirty="0">
                <a:effectLst/>
                <a:latin typeface="Open Sans" panose="020B0606030504020204" pitchFamily="34" charset="0"/>
              </a:rPr>
              <a:t>A</a:t>
            </a:r>
            <a:r>
              <a:rPr lang="en-US" b="0" i="0" dirty="0">
                <a:solidFill>
                  <a:srgbClr val="444444"/>
                </a:solidFill>
                <a:effectLst/>
                <a:latin typeface="Open Sans" panose="020B0606030504020204" pitchFamily="34" charset="0"/>
              </a:rPr>
              <a:t> </a:t>
            </a:r>
            <a:r>
              <a:rPr lang="en-US" b="0" i="0" dirty="0">
                <a:solidFill>
                  <a:srgbClr val="FF0000"/>
                </a:solidFill>
                <a:effectLst/>
                <a:latin typeface="Open Sans" panose="020B0606030504020204" pitchFamily="34" charset="0"/>
              </a:rPr>
              <a:t>test runner </a:t>
            </a:r>
            <a:r>
              <a:rPr lang="en-US" b="0" i="0" dirty="0">
                <a:effectLst/>
                <a:latin typeface="Open Sans" panose="020B0606030504020204" pitchFamily="34" charset="0"/>
              </a:rPr>
              <a:t>is software that runs tests and reports results</a:t>
            </a:r>
          </a:p>
          <a:p>
            <a:pPr marL="342900" indent="-342900" algn="l">
              <a:buFont typeface="Arial" panose="020B0604020202020204" pitchFamily="34" charset="0"/>
              <a:buChar char="•"/>
            </a:pPr>
            <a:r>
              <a:rPr lang="en-US" b="0" i="0" dirty="0">
                <a:effectLst/>
                <a:latin typeface="Open Sans" panose="020B0606030504020204" pitchFamily="34" charset="0"/>
              </a:rPr>
              <a:t>An</a:t>
            </a:r>
            <a:r>
              <a:rPr lang="en-US" b="0" i="0" dirty="0">
                <a:solidFill>
                  <a:srgbClr val="444444"/>
                </a:solidFill>
                <a:effectLst/>
                <a:latin typeface="Open Sans" panose="020B0606030504020204" pitchFamily="34" charset="0"/>
              </a:rPr>
              <a:t> </a:t>
            </a:r>
            <a:r>
              <a:rPr lang="en-US" b="0" i="0" dirty="0">
                <a:solidFill>
                  <a:srgbClr val="FF0000"/>
                </a:solidFill>
                <a:effectLst/>
                <a:latin typeface="Open Sans" panose="020B0606030504020204" pitchFamily="34" charset="0"/>
              </a:rPr>
              <a:t>integration test </a:t>
            </a:r>
            <a:r>
              <a:rPr lang="en-US" b="0" i="0" dirty="0">
                <a:effectLst/>
                <a:latin typeface="Open Sans" panose="020B0606030504020204" pitchFamily="34" charset="0"/>
              </a:rPr>
              <a:t>is a test of how well classes work together</a:t>
            </a:r>
          </a:p>
          <a:p>
            <a:pPr indent="1171575" algn="l"/>
            <a:endParaRPr lang="en-US" b="0" i="0" dirty="0">
              <a:effectLst/>
              <a:latin typeface="Open Sans" panose="020B0606030504020204" pitchFamily="34" charset="0"/>
            </a:endParaRPr>
          </a:p>
          <a:p>
            <a:pPr indent="1171575" algn="l"/>
            <a:r>
              <a:rPr lang="en-US" b="0" i="0" dirty="0">
                <a:effectLst/>
                <a:latin typeface="Open Sans" panose="020B0606030504020204" pitchFamily="34" charset="0"/>
              </a:rPr>
              <a:t>JUnit provides some limited support for integration tests</a:t>
            </a:r>
            <a:endParaRPr lang="en-UA" b="1" dirty="0"/>
          </a:p>
        </p:txBody>
      </p:sp>
      <p:pic>
        <p:nvPicPr>
          <p:cNvPr id="2050" name="Picture 2" descr="Open Book Vector SVG Icon (83) - SVG Repo">
            <a:extLst>
              <a:ext uri="{FF2B5EF4-FFF2-40B4-BE49-F238E27FC236}">
                <a16:creationId xmlns:a16="http://schemas.microsoft.com/office/drawing/2014/main" id="{C53EAD2E-895C-4C1C-89E5-5B16AE4E0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244" y="334327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21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1F91B-237B-418C-A4B4-5F96EE4B5E62}"/>
              </a:ext>
            </a:extLst>
          </p:cNvPr>
          <p:cNvSpPr>
            <a:spLocks noGrp="1"/>
          </p:cNvSpPr>
          <p:nvPr>
            <p:ph type="title"/>
          </p:nvPr>
        </p:nvSpPr>
        <p:spPr/>
        <p:txBody>
          <a:bodyPr/>
          <a:lstStyle/>
          <a:p>
            <a:r>
              <a:rPr lang="en-US" altLang="en-US" dirty="0"/>
              <a:t>Testing is Maven</a:t>
            </a:r>
            <a:endParaRPr lang="uk-UA" dirty="0"/>
          </a:p>
        </p:txBody>
      </p:sp>
      <p:sp>
        <p:nvSpPr>
          <p:cNvPr id="4" name="Місце для тексту 3">
            <a:extLst>
              <a:ext uri="{FF2B5EF4-FFF2-40B4-BE49-F238E27FC236}">
                <a16:creationId xmlns:a16="http://schemas.microsoft.com/office/drawing/2014/main" id="{DF1C3AB1-63C6-E5ED-939F-2D35B237B675}"/>
              </a:ext>
            </a:extLst>
          </p:cNvPr>
          <p:cNvSpPr>
            <a:spLocks noGrp="1"/>
          </p:cNvSpPr>
          <p:nvPr>
            <p:ph type="body" sz="quarter" idx="10"/>
          </p:nvPr>
        </p:nvSpPr>
        <p:spPr>
          <a:xfrm>
            <a:off x="667604" y="1371601"/>
            <a:ext cx="5601250" cy="4537879"/>
          </a:xfrm>
        </p:spPr>
        <p:txBody>
          <a:bodyPr/>
          <a:lstStyle/>
          <a:p>
            <a:pPr algn="just"/>
            <a:endParaRPr lang="en-US" b="1" i="0" dirty="0">
              <a:solidFill>
                <a:srgbClr val="19191C"/>
              </a:solidFill>
              <a:effectLst/>
              <a:latin typeface="+mn-lt"/>
            </a:endParaRPr>
          </a:p>
          <a:p>
            <a:pPr algn="just"/>
            <a:endParaRPr lang="en-US" b="1" dirty="0">
              <a:solidFill>
                <a:srgbClr val="19191C"/>
              </a:solidFill>
              <a:latin typeface="+mn-lt"/>
            </a:endParaRPr>
          </a:p>
          <a:p>
            <a:pPr algn="just"/>
            <a:r>
              <a:rPr lang="en-US" b="1" i="0" dirty="0">
                <a:solidFill>
                  <a:srgbClr val="19191C"/>
                </a:solidFill>
                <a:effectLst/>
                <a:latin typeface="+mn-lt"/>
              </a:rPr>
              <a:t>Skip test</a:t>
            </a:r>
          </a:p>
          <a:p>
            <a:pPr algn="just"/>
            <a:r>
              <a:rPr lang="en-US" altLang="en-US" dirty="0">
                <a:solidFill>
                  <a:srgbClr val="19191C"/>
                </a:solidFill>
                <a:latin typeface="+mn-lt"/>
              </a:rPr>
              <a:t>You can skip running tests:</a:t>
            </a:r>
            <a:endParaRPr lang="en-US" b="1" i="0" dirty="0">
              <a:solidFill>
                <a:srgbClr val="19191C"/>
              </a:solidFill>
              <a:effectLst/>
              <a:latin typeface="+mn-lt"/>
            </a:endParaRPr>
          </a:p>
          <a:p>
            <a:pPr lvl="0" eaLnBrk="0" fontAlgn="base" hangingPunct="0">
              <a:spcBef>
                <a:spcPct val="0"/>
              </a:spcBef>
              <a:spcAft>
                <a:spcPct val="0"/>
              </a:spcAft>
            </a:pPr>
            <a:r>
              <a:rPr lang="en-US" altLang="en-US" dirty="0">
                <a:solidFill>
                  <a:srgbClr val="19191C"/>
                </a:solidFill>
                <a:latin typeface="+mn-lt"/>
              </a:rPr>
              <a:t>Click the  “Skip test” icon in the Maven tool window.</a:t>
            </a:r>
          </a:p>
          <a:p>
            <a:pPr lvl="0" eaLnBrk="0" fontAlgn="base" hangingPunct="0">
              <a:spcBef>
                <a:spcPct val="0"/>
              </a:spcBef>
              <a:spcAft>
                <a:spcPct val="0"/>
              </a:spcAft>
            </a:pPr>
            <a:r>
              <a:rPr lang="en-US" b="0" i="0" dirty="0">
                <a:solidFill>
                  <a:srgbClr val="19191C"/>
                </a:solidFill>
                <a:effectLst/>
                <a:latin typeface="+mn-lt"/>
              </a:rPr>
              <a:t>IntelliJ IDEA de-activates the test goal under the Lifecycle node.</a:t>
            </a:r>
            <a:endParaRPr lang="en-US" altLang="en-US" dirty="0">
              <a:solidFill>
                <a:srgbClr val="19191C"/>
              </a:solidFill>
              <a:latin typeface="+mn-lt"/>
            </a:endParaRPr>
          </a:p>
          <a:p>
            <a:pPr algn="just"/>
            <a:endParaRPr lang="en-US" b="0" i="0" dirty="0">
              <a:solidFill>
                <a:srgbClr val="19191C"/>
              </a:solidFill>
              <a:effectLst/>
              <a:latin typeface="+mn-lt"/>
            </a:endParaRPr>
          </a:p>
          <a:p>
            <a:pPr algn="just"/>
            <a:endParaRPr lang="en-US" b="0" i="0" dirty="0">
              <a:solidFill>
                <a:srgbClr val="19191C"/>
              </a:solidFill>
              <a:effectLst/>
              <a:latin typeface="+mn-lt"/>
            </a:endParaRPr>
          </a:p>
          <a:p>
            <a:pPr algn="just"/>
            <a:endParaRPr lang="en-US" dirty="0">
              <a:solidFill>
                <a:srgbClr val="19191C"/>
              </a:solidFill>
              <a:latin typeface="+mn-lt"/>
            </a:endParaRPr>
          </a:p>
          <a:p>
            <a:pPr algn="just"/>
            <a:endParaRPr lang="en-US" b="0" i="0" dirty="0">
              <a:solidFill>
                <a:srgbClr val="19191C"/>
              </a:solidFill>
              <a:effectLst/>
              <a:latin typeface="+mn-lt"/>
            </a:endParaRPr>
          </a:p>
          <a:p>
            <a:pPr algn="just"/>
            <a:endParaRPr lang="en-US" dirty="0">
              <a:solidFill>
                <a:srgbClr val="19191C"/>
              </a:solidFill>
              <a:latin typeface="JetBrains Sans"/>
            </a:endParaRPr>
          </a:p>
          <a:p>
            <a:pPr algn="just"/>
            <a:endParaRPr lang="uk-UA" dirty="0"/>
          </a:p>
        </p:txBody>
      </p:sp>
      <p:pic>
        <p:nvPicPr>
          <p:cNvPr id="5" name="Рисунок 4">
            <a:extLst>
              <a:ext uri="{FF2B5EF4-FFF2-40B4-BE49-F238E27FC236}">
                <a16:creationId xmlns:a16="http://schemas.microsoft.com/office/drawing/2014/main" id="{E6E1AE00-0A79-2ABF-F0F0-F28DFBCCC3FC}"/>
              </a:ext>
            </a:extLst>
          </p:cNvPr>
          <p:cNvPicPr>
            <a:picLocks noChangeAspect="1"/>
          </p:cNvPicPr>
          <p:nvPr/>
        </p:nvPicPr>
        <p:blipFill>
          <a:blip r:embed="rId2"/>
          <a:stretch>
            <a:fillRect/>
          </a:stretch>
        </p:blipFill>
        <p:spPr>
          <a:xfrm>
            <a:off x="6268853" y="1371601"/>
            <a:ext cx="5379945" cy="4114798"/>
          </a:xfrm>
          <a:prstGeom prst="rect">
            <a:avLst/>
          </a:prstGeom>
        </p:spPr>
      </p:pic>
      <p:sp>
        <p:nvSpPr>
          <p:cNvPr id="13" name="AutoShape 8" descr="the Maven settings">
            <a:extLst>
              <a:ext uri="{FF2B5EF4-FFF2-40B4-BE49-F238E27FC236}">
                <a16:creationId xmlns:a16="http://schemas.microsoft.com/office/drawing/2014/main" id="{6F9A5CF5-08FE-F833-A588-193DE0BFBF97}"/>
              </a:ext>
            </a:extLst>
          </p:cNvPr>
          <p:cNvSpPr>
            <a:spLocks noChangeAspect="1" noChangeArrowheads="1"/>
          </p:cNvSpPr>
          <p:nvPr/>
        </p:nvSpPr>
        <p:spPr bwMode="auto">
          <a:xfrm>
            <a:off x="74771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9" descr="Toggle Skip Test Mode">
            <a:extLst>
              <a:ext uri="{FF2B5EF4-FFF2-40B4-BE49-F238E27FC236}">
                <a16:creationId xmlns:a16="http://schemas.microsoft.com/office/drawing/2014/main" id="{CEC9D2BF-9C9E-77B5-7C85-50F450DE086F}"/>
              </a:ext>
            </a:extLst>
          </p:cNvPr>
          <p:cNvSpPr>
            <a:spLocks noChangeAspect="1" noChangeArrowheads="1"/>
          </p:cNvSpPr>
          <p:nvPr/>
        </p:nvSpPr>
        <p:spPr bwMode="auto">
          <a:xfrm>
            <a:off x="202565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6766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69B7FD-2752-EE4F-826E-2206F75046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663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621538-1C2E-4283-BB92-A475CE8B3078}"/>
              </a:ext>
            </a:extLst>
          </p:cNvPr>
          <p:cNvSpPr>
            <a:spLocks noGrp="1"/>
          </p:cNvSpPr>
          <p:nvPr>
            <p:ph type="title"/>
          </p:nvPr>
        </p:nvSpPr>
        <p:spPr/>
        <p:txBody>
          <a:bodyPr/>
          <a:lstStyle/>
          <a:p>
            <a:r>
              <a:rPr lang="en-US" dirty="0"/>
              <a:t>Overview of Software Testing</a:t>
            </a:r>
            <a:br>
              <a:rPr lang="en-US" b="0" i="0" dirty="0">
                <a:solidFill>
                  <a:srgbClr val="222C3A"/>
                </a:solidFill>
                <a:effectLst/>
                <a:latin typeface="sf_pro_displayheavy"/>
              </a:rPr>
            </a:br>
            <a:endParaRPr lang="uk-UA" dirty="0"/>
          </a:p>
        </p:txBody>
      </p:sp>
      <p:sp>
        <p:nvSpPr>
          <p:cNvPr id="3" name="Місце для тексту 2">
            <a:extLst>
              <a:ext uri="{FF2B5EF4-FFF2-40B4-BE49-F238E27FC236}">
                <a16:creationId xmlns:a16="http://schemas.microsoft.com/office/drawing/2014/main" id="{4A929403-31CA-4959-B8F6-AB7524FED692}"/>
              </a:ext>
            </a:extLst>
          </p:cNvPr>
          <p:cNvSpPr>
            <a:spLocks noGrp="1"/>
          </p:cNvSpPr>
          <p:nvPr>
            <p:ph type="body" sz="quarter" idx="10"/>
          </p:nvPr>
        </p:nvSpPr>
        <p:spPr>
          <a:xfrm>
            <a:off x="685800" y="1937982"/>
            <a:ext cx="10820400" cy="3835020"/>
          </a:xfrm>
          <a:prstGeom prst="rect">
            <a:avLst/>
          </a:prstGeom>
        </p:spPr>
        <p:txBody>
          <a:bodyPr/>
          <a:lstStyle/>
          <a:p>
            <a:pPr algn="just"/>
            <a:r>
              <a:rPr lang="en-US" b="0" i="0" u="none" strike="noStrike" dirty="0">
                <a:solidFill>
                  <a:srgbClr val="FF0000"/>
                </a:solidFill>
                <a:effectLst/>
                <a:latin typeface="+mn-lt"/>
              </a:rPr>
              <a:t>Software testing</a:t>
            </a:r>
            <a:r>
              <a:rPr lang="en-US" b="0" i="0" dirty="0">
                <a:solidFill>
                  <a:srgbClr val="FF0000"/>
                </a:solidFill>
                <a:effectLst/>
                <a:latin typeface="+mn-lt"/>
              </a:rPr>
              <a:t> </a:t>
            </a:r>
            <a:r>
              <a:rPr lang="en-US" b="0" i="0" dirty="0">
                <a:effectLst/>
                <a:latin typeface="+mn-lt"/>
              </a:rPr>
              <a:t>is imperative to identify bugs and errors during software development and increase the quality of the product. Additionally, software testing is necessary to ensure that the software fulfills the client specifications, responds correctly to inputs (</a:t>
            </a:r>
            <a:r>
              <a:rPr lang="en-US" b="0" i="1" dirty="0">
                <a:effectLst/>
                <a:latin typeface="+mn-lt"/>
              </a:rPr>
              <a:t>input validation</a:t>
            </a:r>
            <a:r>
              <a:rPr lang="en-US" b="0" i="0" dirty="0">
                <a:effectLst/>
                <a:latin typeface="+mn-lt"/>
              </a:rPr>
              <a:t>), runs in a reasonable time (</a:t>
            </a:r>
            <a:r>
              <a:rPr lang="en-US" b="0" i="1" dirty="0">
                <a:effectLst/>
                <a:latin typeface="+mn-lt"/>
              </a:rPr>
              <a:t>performance testing</a:t>
            </a:r>
            <a:r>
              <a:rPr lang="en-US" b="0" i="0" dirty="0">
                <a:effectLst/>
                <a:latin typeface="+mn-lt"/>
              </a:rPr>
              <a:t>), is easy to install and run (</a:t>
            </a:r>
            <a:r>
              <a:rPr lang="en-US" b="0" i="1" dirty="0">
                <a:effectLst/>
                <a:latin typeface="+mn-lt"/>
              </a:rPr>
              <a:t>deployment testing</a:t>
            </a:r>
            <a:r>
              <a:rPr lang="en-US" b="0" i="0" dirty="0">
                <a:effectLst/>
                <a:latin typeface="+mn-lt"/>
              </a:rPr>
              <a:t>), and meets the stakeholder’s goals.</a:t>
            </a:r>
          </a:p>
          <a:p>
            <a:pPr algn="just"/>
            <a:endParaRPr lang="en-US" dirty="0">
              <a:latin typeface="+mn-lt"/>
            </a:endParaRPr>
          </a:p>
          <a:p>
            <a:pPr algn="just"/>
            <a:r>
              <a:rPr lang="en-US" dirty="0">
                <a:solidFill>
                  <a:srgbClr val="FF0000"/>
                </a:solidFill>
                <a:latin typeface="+mn-lt"/>
              </a:rPr>
              <a:t>Test-Driven Development </a:t>
            </a:r>
            <a:r>
              <a:rPr lang="en-US" dirty="0">
                <a:latin typeface="+mn-lt"/>
              </a:rPr>
              <a:t>(TDD) is a key practice for extreme programming, it suggests that the code is developed or changed exclusively on the basis of the Unit Testing. TDD helps the programmer improve the code, side by side, increasing the programmer’s productivity.</a:t>
            </a:r>
          </a:p>
          <a:p>
            <a:pPr algn="just"/>
            <a:endParaRPr lang="uk-UA" dirty="0">
              <a:latin typeface="+mn-lt"/>
            </a:endParaRPr>
          </a:p>
        </p:txBody>
      </p:sp>
      <p:pic>
        <p:nvPicPr>
          <p:cNvPr id="1026" name="Picture 2" descr="Software Testing Is More Important Than Ever. Here's Why.">
            <a:extLst>
              <a:ext uri="{FF2B5EF4-FFF2-40B4-BE49-F238E27FC236}">
                <a16:creationId xmlns:a16="http://schemas.microsoft.com/office/drawing/2014/main" id="{0D9D778A-8388-4CCA-9054-E6F802942D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26" t="6632" r="22249" b="17671"/>
          <a:stretch/>
        </p:blipFill>
        <p:spPr bwMode="auto">
          <a:xfrm>
            <a:off x="9014999" y="102360"/>
            <a:ext cx="2491201" cy="18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11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621538-1C2E-4283-BB92-A475CE8B3078}"/>
              </a:ext>
            </a:extLst>
          </p:cNvPr>
          <p:cNvSpPr>
            <a:spLocks noGrp="1"/>
          </p:cNvSpPr>
          <p:nvPr>
            <p:ph type="title"/>
          </p:nvPr>
        </p:nvSpPr>
        <p:spPr/>
        <p:txBody>
          <a:bodyPr/>
          <a:lstStyle/>
          <a:p>
            <a:r>
              <a:rPr lang="en-US" dirty="0"/>
              <a:t>What is Test-Driven Development?</a:t>
            </a:r>
            <a:br>
              <a:rPr lang="en-US" b="0" i="0" dirty="0">
                <a:solidFill>
                  <a:srgbClr val="222C3A"/>
                </a:solidFill>
                <a:effectLst/>
                <a:latin typeface="sf_pro_displayheavy"/>
              </a:rPr>
            </a:br>
            <a:br>
              <a:rPr lang="en-US" b="0" i="0" dirty="0">
                <a:solidFill>
                  <a:srgbClr val="222C3A"/>
                </a:solidFill>
                <a:effectLst/>
                <a:latin typeface="sf_pro_displayheavy"/>
              </a:rPr>
            </a:br>
            <a:endParaRPr lang="uk-UA" dirty="0"/>
          </a:p>
        </p:txBody>
      </p:sp>
      <p:sp>
        <p:nvSpPr>
          <p:cNvPr id="3" name="Місце для тексту 2">
            <a:extLst>
              <a:ext uri="{FF2B5EF4-FFF2-40B4-BE49-F238E27FC236}">
                <a16:creationId xmlns:a16="http://schemas.microsoft.com/office/drawing/2014/main" id="{4A929403-31CA-4959-B8F6-AB7524FED692}"/>
              </a:ext>
            </a:extLst>
          </p:cNvPr>
          <p:cNvSpPr>
            <a:spLocks noGrp="1"/>
          </p:cNvSpPr>
          <p:nvPr>
            <p:ph type="body" sz="quarter" idx="10"/>
          </p:nvPr>
        </p:nvSpPr>
        <p:spPr>
          <a:xfrm>
            <a:off x="685800" y="2033516"/>
            <a:ext cx="10820400" cy="3739486"/>
          </a:xfrm>
          <a:prstGeom prst="rect">
            <a:avLst/>
          </a:prstGeom>
        </p:spPr>
        <p:txBody>
          <a:bodyPr/>
          <a:lstStyle/>
          <a:p>
            <a:pPr algn="just"/>
            <a:r>
              <a:rPr lang="en-US" dirty="0">
                <a:solidFill>
                  <a:srgbClr val="FF0000"/>
                </a:solidFill>
                <a:latin typeface="+mn-lt"/>
              </a:rPr>
              <a:t>Test-Driven Development</a:t>
            </a:r>
            <a:r>
              <a:rPr lang="en-US" dirty="0">
                <a:latin typeface="+mn-lt"/>
              </a:rPr>
              <a:t> (TDD) is a software development process that includes test-first development. It means that the developer first writes a fully automated test case before writing the production code to fulfill that test and refactoring. Steps for the same are given below :</a:t>
            </a:r>
          </a:p>
          <a:p>
            <a:pPr marL="342900" indent="-342900" algn="just">
              <a:buFont typeface="Arial" panose="020B0604020202020204" pitchFamily="34" charset="0"/>
              <a:buChar char="•"/>
            </a:pPr>
            <a:r>
              <a:rPr lang="en-US" dirty="0">
                <a:latin typeface="+mn-lt"/>
              </a:rPr>
              <a:t>Firstly, add a test.</a:t>
            </a:r>
          </a:p>
          <a:p>
            <a:pPr marL="342900" indent="-342900" algn="just">
              <a:buFont typeface="Arial" panose="020B0604020202020204" pitchFamily="34" charset="0"/>
              <a:buChar char="•"/>
            </a:pPr>
            <a:r>
              <a:rPr lang="en-US" dirty="0">
                <a:latin typeface="+mn-lt"/>
              </a:rPr>
              <a:t>Run all the tests and see if any new test fails.</a:t>
            </a:r>
          </a:p>
          <a:p>
            <a:pPr marL="342900" indent="-342900" algn="just">
              <a:buFont typeface="Arial" panose="020B0604020202020204" pitchFamily="34" charset="0"/>
              <a:buChar char="•"/>
            </a:pPr>
            <a:r>
              <a:rPr lang="en-US" dirty="0">
                <a:latin typeface="+mn-lt"/>
              </a:rPr>
              <a:t>Update the code to make it pass the new tests.</a:t>
            </a:r>
          </a:p>
          <a:p>
            <a:pPr marL="342900" indent="-342900" algn="just">
              <a:buFont typeface="Arial" panose="020B0604020202020204" pitchFamily="34" charset="0"/>
              <a:buChar char="•"/>
            </a:pPr>
            <a:r>
              <a:rPr lang="en-US" dirty="0">
                <a:latin typeface="+mn-lt"/>
              </a:rPr>
              <a:t>Run the test again and if they fail then refactor again and repeat.</a:t>
            </a:r>
            <a:endParaRPr lang="uk-UA" dirty="0">
              <a:latin typeface="+mn-lt"/>
            </a:endParaRPr>
          </a:p>
        </p:txBody>
      </p:sp>
      <p:pic>
        <p:nvPicPr>
          <p:cNvPr id="3074" name="Picture 2" descr="Test-driven development - Knowledge base: Java">
            <a:extLst>
              <a:ext uri="{FF2B5EF4-FFF2-40B4-BE49-F238E27FC236}">
                <a16:creationId xmlns:a16="http://schemas.microsoft.com/office/drawing/2014/main" id="{3DEA74E8-A1BF-4C36-AFFD-1B65BCA8819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75" t="7276" b="5760"/>
          <a:stretch/>
        </p:blipFill>
        <p:spPr bwMode="auto">
          <a:xfrm>
            <a:off x="8623056" y="3084394"/>
            <a:ext cx="2883144" cy="216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3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576317"/>
            <a:ext cx="10820400" cy="4114799"/>
          </a:xfrm>
        </p:spPr>
        <p:txBody>
          <a:bodyPr lIns="0" tIns="45720" rIns="91440" bIns="45720" anchor="t"/>
          <a:lstStyle/>
          <a:p>
            <a:pPr algn="just"/>
            <a:r>
              <a:rPr lang="en-US" b="0" i="0" dirty="0">
                <a:solidFill>
                  <a:srgbClr val="FF0000"/>
                </a:solidFill>
                <a:effectLst/>
                <a:latin typeface="+mn-lt"/>
                <a:ea typeface="Open Sans"/>
                <a:cs typeface="Open Sans"/>
              </a:rPr>
              <a:t>JUnit</a:t>
            </a:r>
            <a:r>
              <a:rPr lang="en-US" b="0" i="0" dirty="0">
                <a:solidFill>
                  <a:srgbClr val="000000"/>
                </a:solidFill>
                <a:effectLst/>
                <a:latin typeface="+mn-lt"/>
                <a:ea typeface="Open Sans"/>
                <a:cs typeface="Open Sans"/>
              </a:rPr>
              <a:t> is a </a:t>
            </a:r>
            <a:r>
              <a:rPr lang="en-US" b="1" i="0" dirty="0">
                <a:solidFill>
                  <a:srgbClr val="000000"/>
                </a:solidFill>
                <a:effectLst/>
                <a:latin typeface="+mn-lt"/>
                <a:ea typeface="Open Sans"/>
                <a:cs typeface="Open Sans"/>
              </a:rPr>
              <a:t>Regression Testing Framework</a:t>
            </a:r>
            <a:r>
              <a:rPr lang="en-US" b="0" i="0" dirty="0">
                <a:solidFill>
                  <a:srgbClr val="000000"/>
                </a:solidFill>
                <a:effectLst/>
                <a:latin typeface="+mn-lt"/>
                <a:ea typeface="Open Sans"/>
                <a:cs typeface="Open Sans"/>
              </a:rPr>
              <a:t> used by developers to implement unit testing in Java and accelerate programming speed and increase the quality of code. JUnit Framework can be easily integrated with either of the following:</a:t>
            </a:r>
          </a:p>
          <a:p>
            <a:pPr marL="342900" indent="-342900" algn="l">
              <a:buFont typeface="Wingdings" panose="05000000000000000000" pitchFamily="2" charset="2"/>
              <a:buChar char="ü"/>
            </a:pPr>
            <a:r>
              <a:rPr lang="en-US" b="0" i="0" dirty="0">
                <a:effectLst/>
                <a:latin typeface="+mn-lt"/>
              </a:rPr>
              <a:t>Eclipse</a:t>
            </a:r>
          </a:p>
          <a:p>
            <a:pPr marL="342900" indent="-342900" algn="l">
              <a:buFont typeface="Wingdings" panose="05000000000000000000" pitchFamily="2" charset="2"/>
              <a:buChar char="ü"/>
            </a:pPr>
            <a:r>
              <a:rPr lang="en-US" b="0" i="0" dirty="0">
                <a:effectLst/>
                <a:latin typeface="+mn-lt"/>
              </a:rPr>
              <a:t>Ant</a:t>
            </a:r>
          </a:p>
          <a:p>
            <a:pPr marL="342900" indent="-342900" algn="l">
              <a:buFont typeface="Wingdings" panose="05000000000000000000" pitchFamily="2" charset="2"/>
              <a:buChar char="ü"/>
            </a:pPr>
            <a:r>
              <a:rPr lang="en-US" b="0" i="0" dirty="0">
                <a:effectLst/>
                <a:latin typeface="+mn-lt"/>
              </a:rPr>
              <a:t>Maven</a:t>
            </a:r>
          </a:p>
          <a:p>
            <a:pPr algn="l"/>
            <a:endParaRPr lang="en-US" b="0" i="0" dirty="0">
              <a:effectLst/>
              <a:latin typeface="+mn-lt"/>
            </a:endParaRPr>
          </a:p>
          <a:p>
            <a:r>
              <a:rPr lang="en-US" dirty="0"/>
              <a:t> </a:t>
            </a:r>
            <a:r>
              <a:rPr lang="en-US" dirty="0">
                <a:solidFill>
                  <a:srgbClr val="FF0000"/>
                </a:solidFill>
              </a:rPr>
              <a:t>JUnit 5 </a:t>
            </a:r>
            <a:r>
              <a:rPr lang="en-US" dirty="0"/>
              <a:t>is composed of several different modules from three different sub-projects:</a:t>
            </a:r>
          </a:p>
          <a:p>
            <a:endParaRPr lang="en-US" dirty="0"/>
          </a:p>
          <a:p>
            <a:pPr algn="ctr"/>
            <a:r>
              <a:rPr lang="en-US" b="1" dirty="0"/>
              <a:t>JUnit 5 = JUnit Platform + JUnit Jupiter + JUnit Vintage</a:t>
            </a:r>
            <a:endParaRPr lang="en-UA" b="1" dirty="0"/>
          </a:p>
          <a:p>
            <a:pPr algn="l"/>
            <a:endParaRPr lang="en-US" b="0" i="0" dirty="0">
              <a:effectLst/>
              <a:latin typeface="+mn-lt"/>
            </a:endParaRPr>
          </a:p>
        </p:txBody>
      </p:sp>
      <p:pic>
        <p:nvPicPr>
          <p:cNvPr id="5" name="Рисунок 4">
            <a:extLst>
              <a:ext uri="{FF2B5EF4-FFF2-40B4-BE49-F238E27FC236}">
                <a16:creationId xmlns:a16="http://schemas.microsoft.com/office/drawing/2014/main" id="{17446B1D-164A-4FC3-BE2E-1C38E5225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680" y="2237885"/>
            <a:ext cx="2656490" cy="2150121"/>
          </a:xfrm>
          <a:prstGeom prst="rect">
            <a:avLst/>
          </a:prstGeom>
        </p:spPr>
      </p:pic>
    </p:spTree>
    <p:extLst>
      <p:ext uri="{BB962C8B-B14F-4D97-AF65-F5344CB8AC3E}">
        <p14:creationId xmlns:p14="http://schemas.microsoft.com/office/powerpoint/2010/main" val="413890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lIns="0" tIns="45720" rIns="91440" bIns="45720" anchor="t"/>
          <a:lstStyle/>
          <a:p>
            <a:pPr algn="l"/>
            <a:r>
              <a:rPr lang="en-US" dirty="0"/>
              <a:t>JUnit also defines the </a:t>
            </a:r>
            <a:r>
              <a:rPr lang="en-US" dirty="0" err="1">
                <a:latin typeface="Consolas" panose="020B0609020204030204" pitchFamily="49" charset="0"/>
              </a:rPr>
              <a:t>TestEngine</a:t>
            </a:r>
            <a:r>
              <a:rPr lang="en-US" dirty="0"/>
              <a:t> API for developing a testing framework that runs on the platform. First-class support for the </a:t>
            </a:r>
            <a:r>
              <a:rPr lang="en-US" b="1" dirty="0"/>
              <a:t>JUnit Platform </a:t>
            </a:r>
            <a:r>
              <a:rPr lang="en-US" dirty="0"/>
              <a:t>also exists in popular IDEs:</a:t>
            </a:r>
          </a:p>
          <a:p>
            <a:pPr marL="342900" indent="-342900" algn="l">
              <a:buFont typeface="Wingdings" panose="05000000000000000000" pitchFamily="2" charset="2"/>
              <a:buChar char="ü"/>
            </a:pPr>
            <a:r>
              <a:rPr lang="en-US" dirty="0"/>
              <a:t>IntelliJ IDEA, </a:t>
            </a:r>
          </a:p>
          <a:p>
            <a:pPr marL="342900" indent="-342900" algn="l">
              <a:buFont typeface="Wingdings" panose="05000000000000000000" pitchFamily="2" charset="2"/>
              <a:buChar char="ü"/>
            </a:pPr>
            <a:r>
              <a:rPr lang="en-US" dirty="0"/>
              <a:t>Eclipse, </a:t>
            </a:r>
          </a:p>
          <a:p>
            <a:pPr marL="342900" indent="-342900" algn="l">
              <a:buFont typeface="Wingdings" panose="05000000000000000000" pitchFamily="2" charset="2"/>
              <a:buChar char="ü"/>
            </a:pPr>
            <a:r>
              <a:rPr lang="en-US" dirty="0"/>
              <a:t>Visual Studio Code</a:t>
            </a:r>
          </a:p>
          <a:p>
            <a:endParaRPr lang="en-US" dirty="0">
              <a:latin typeface="Open Sans"/>
              <a:ea typeface="Open Sans"/>
              <a:cs typeface="Open Sans"/>
            </a:endParaRPr>
          </a:p>
          <a:p>
            <a:pPr algn="l"/>
            <a:r>
              <a:rPr lang="en-US" b="1" dirty="0"/>
              <a:t>JUnit Jupiter </a:t>
            </a:r>
            <a:r>
              <a:rPr lang="en-US" dirty="0"/>
              <a:t>is the combination of the new programming model and extension model for writing tests and extensions in JUnit 5. The Jupiter sub-project provides a </a:t>
            </a:r>
            <a:r>
              <a:rPr lang="en-US" dirty="0" err="1">
                <a:latin typeface="Consolas" panose="020B0609020204030204" pitchFamily="49" charset="0"/>
              </a:rPr>
              <a:t>TestEngine</a:t>
            </a:r>
            <a:r>
              <a:rPr lang="en-US" dirty="0"/>
              <a:t> for running Jupiter based tests on the platform. </a:t>
            </a:r>
          </a:p>
          <a:p>
            <a:pPr algn="just"/>
            <a:r>
              <a:rPr lang="en-US" b="1" dirty="0"/>
              <a:t>JUnit Vintage </a:t>
            </a:r>
            <a:r>
              <a:rPr lang="en-US" dirty="0"/>
              <a:t>provides a </a:t>
            </a:r>
            <a:r>
              <a:rPr lang="en-US" dirty="0" err="1">
                <a:latin typeface="Consolas" panose="020B0609020204030204" pitchFamily="49" charset="0"/>
              </a:rPr>
              <a:t>TestEngine</a:t>
            </a:r>
            <a:r>
              <a:rPr lang="en-US" dirty="0"/>
              <a:t> for running JUnit 3 and JUnit 4 based tests on the platform. It requires JUnit 4.12 or later to be present on the class path or module path.</a:t>
            </a:r>
            <a:endParaRPr lang="en-UA" b="1" dirty="0"/>
          </a:p>
        </p:txBody>
      </p:sp>
    </p:spTree>
    <p:extLst>
      <p:ext uri="{BB962C8B-B14F-4D97-AF65-F5344CB8AC3E}">
        <p14:creationId xmlns:p14="http://schemas.microsoft.com/office/powerpoint/2010/main" val="11966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371601"/>
            <a:ext cx="10820400" cy="4114799"/>
          </a:xfrm>
        </p:spPr>
        <p:txBody>
          <a:bodyPr/>
          <a:lstStyle/>
          <a:p>
            <a:pPr algn="l"/>
            <a:r>
              <a:rPr lang="en-US" dirty="0"/>
              <a:t>JUnit 5 requires Java 8 (or higher) at runtime. However, you can still test code that has been compiled with previous versions of the JDK.</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JUnit test framework provides the following important features:</a:t>
            </a:r>
          </a:p>
          <a:p>
            <a:pPr marL="342900" indent="-342900" algn="l">
              <a:buFont typeface="Wingdings" panose="05000000000000000000" pitchFamily="2" charset="2"/>
              <a:buChar char="ü"/>
            </a:pPr>
            <a:r>
              <a:rPr lang="en-US" b="0" i="0" dirty="0">
                <a:effectLst/>
                <a:latin typeface="Arial" panose="020B0604020202020204" pitchFamily="34" charset="0"/>
              </a:rPr>
              <a:t>Fixtures</a:t>
            </a:r>
          </a:p>
          <a:p>
            <a:pPr marL="342900" indent="-342900" algn="l">
              <a:buFont typeface="Wingdings" panose="05000000000000000000" pitchFamily="2" charset="2"/>
              <a:buChar char="ü"/>
            </a:pPr>
            <a:r>
              <a:rPr lang="en-US" b="0" i="0" dirty="0">
                <a:effectLst/>
                <a:latin typeface="Arial" panose="020B0604020202020204" pitchFamily="34" charset="0"/>
              </a:rPr>
              <a:t>Test suites</a:t>
            </a:r>
          </a:p>
          <a:p>
            <a:pPr marL="342900" indent="-342900" algn="l">
              <a:buFont typeface="Wingdings" panose="05000000000000000000" pitchFamily="2" charset="2"/>
              <a:buChar char="ü"/>
            </a:pPr>
            <a:r>
              <a:rPr lang="en-US" b="0" i="0" dirty="0">
                <a:effectLst/>
                <a:latin typeface="Arial" panose="020B0604020202020204" pitchFamily="34" charset="0"/>
              </a:rPr>
              <a:t>Test runners</a:t>
            </a:r>
          </a:p>
          <a:p>
            <a:pPr marL="342900" indent="-342900" algn="l">
              <a:buFont typeface="Wingdings" panose="05000000000000000000" pitchFamily="2" charset="2"/>
              <a:buChar char="ü"/>
            </a:pPr>
            <a:r>
              <a:rPr lang="en-US" b="0" i="0" dirty="0">
                <a:effectLst/>
                <a:latin typeface="Arial" panose="020B0604020202020204" pitchFamily="34" charset="0"/>
              </a:rPr>
              <a:t>JUnit classes</a:t>
            </a:r>
          </a:p>
          <a:p>
            <a:pPr algn="l"/>
            <a:endParaRPr lang="en-UA" b="1" dirty="0"/>
          </a:p>
        </p:txBody>
      </p:sp>
      <p:pic>
        <p:nvPicPr>
          <p:cNvPr id="6146" name="Picture 2" descr="JUnit 5 Introduction | Foojay.io Today">
            <a:extLst>
              <a:ext uri="{FF2B5EF4-FFF2-40B4-BE49-F238E27FC236}">
                <a16:creationId xmlns:a16="http://schemas.microsoft.com/office/drawing/2014/main" id="{047589B8-3DA1-4757-9E2F-9C9A492E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100" y="2633929"/>
            <a:ext cx="4165600" cy="317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4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98611D-D9D9-354A-9265-2E70AA413472}"/>
              </a:ext>
            </a:extLst>
          </p:cNvPr>
          <p:cNvSpPr>
            <a:spLocks noGrp="1"/>
          </p:cNvSpPr>
          <p:nvPr>
            <p:ph type="body" sz="quarter" idx="10"/>
          </p:nvPr>
        </p:nvSpPr>
        <p:spPr>
          <a:xfrm>
            <a:off x="685800" y="1801504"/>
            <a:ext cx="5410200" cy="3821374"/>
          </a:xfrm>
        </p:spPr>
        <p:txBody>
          <a:bodyPr/>
          <a:lstStyle/>
          <a:p>
            <a:pPr algn="just"/>
            <a:r>
              <a:rPr lang="en-US" b="1" i="0" dirty="0">
                <a:solidFill>
                  <a:srgbClr val="000000"/>
                </a:solidFill>
                <a:effectLst/>
                <a:latin typeface="+mn-lt"/>
              </a:rPr>
              <a:t>Fixtures</a:t>
            </a:r>
            <a:r>
              <a:rPr lang="en-US" b="0" i="0" dirty="0">
                <a:solidFill>
                  <a:srgbClr val="000000"/>
                </a:solidFill>
                <a:effectLst/>
                <a:latin typeface="+mn-lt"/>
              </a:rPr>
              <a:t> is a fixed state of a set of objects used as a baseline for running tests. The purpose of a test fixture is to ensure that there is a well-known and fixed environment in which tests are run so that results are repeatable. It includes −</a:t>
            </a:r>
          </a:p>
          <a:p>
            <a:pPr>
              <a:buFont typeface="Arial" panose="020B0604020202020204" pitchFamily="34" charset="0"/>
              <a:buChar char="•"/>
            </a:pPr>
            <a:r>
              <a:rPr lang="en-US" b="0" i="0" dirty="0">
                <a:effectLst/>
                <a:latin typeface="Consolas" panose="020B0609020204030204" pitchFamily="49" charset="0"/>
              </a:rPr>
              <a:t> </a:t>
            </a:r>
            <a:r>
              <a:rPr lang="en-US" b="0" i="0" dirty="0" err="1">
                <a:solidFill>
                  <a:srgbClr val="878CF4"/>
                </a:solidFill>
                <a:effectLst/>
                <a:latin typeface="Consolas" panose="020B0609020204030204" pitchFamily="49" charset="0"/>
              </a:rPr>
              <a:t>setUp</a:t>
            </a:r>
            <a:r>
              <a:rPr lang="en-US" b="0" i="0" dirty="0">
                <a:solidFill>
                  <a:srgbClr val="878CF4"/>
                </a:solidFill>
                <a:effectLst/>
                <a:latin typeface="Consolas" panose="020B0609020204030204" pitchFamily="49" charset="0"/>
              </a:rPr>
              <a:t>() method</a:t>
            </a:r>
            <a:r>
              <a:rPr lang="en-US" b="0" i="0" dirty="0">
                <a:effectLst/>
                <a:latin typeface="Consolas" panose="020B0609020204030204" pitchFamily="49" charset="0"/>
              </a:rPr>
              <a:t>, </a:t>
            </a:r>
            <a:r>
              <a:rPr lang="en-US" b="0" i="0" dirty="0">
                <a:effectLst/>
                <a:latin typeface="+mn-lt"/>
              </a:rPr>
              <a:t>which runs before every test invocation</a:t>
            </a:r>
            <a:r>
              <a:rPr lang="en-US" b="0" i="0" dirty="0">
                <a:effectLst/>
                <a:latin typeface="Consolas" panose="020B0609020204030204" pitchFamily="49" charset="0"/>
              </a:rPr>
              <a:t>.</a:t>
            </a:r>
          </a:p>
          <a:p>
            <a:pPr defTabSz="179388">
              <a:buFont typeface="Arial" panose="020B0604020202020204" pitchFamily="34" charset="0"/>
              <a:buChar char="•"/>
            </a:pPr>
            <a:r>
              <a:rPr lang="en-US" b="0" i="0" dirty="0">
                <a:effectLst/>
                <a:latin typeface="Consolas" panose="020B0609020204030204" pitchFamily="49" charset="0"/>
              </a:rPr>
              <a:t> </a:t>
            </a:r>
            <a:r>
              <a:rPr lang="en-US" dirty="0" err="1">
                <a:solidFill>
                  <a:srgbClr val="878CF4"/>
                </a:solidFill>
                <a:latin typeface="Consolas" panose="020B0609020204030204" pitchFamily="49" charset="0"/>
              </a:rPr>
              <a:t>tearDown</a:t>
            </a:r>
            <a:r>
              <a:rPr lang="en-US" dirty="0">
                <a:solidFill>
                  <a:srgbClr val="878CF4"/>
                </a:solidFill>
                <a:latin typeface="Consolas" panose="020B0609020204030204" pitchFamily="49" charset="0"/>
              </a:rPr>
              <a:t>() method</a:t>
            </a:r>
            <a:r>
              <a:rPr lang="en-US" b="0" i="0" dirty="0">
                <a:effectLst/>
                <a:latin typeface="Consolas" panose="020B0609020204030204" pitchFamily="49" charset="0"/>
              </a:rPr>
              <a:t>, </a:t>
            </a:r>
            <a:r>
              <a:rPr lang="en-US" b="0" i="0" dirty="0">
                <a:effectLst/>
                <a:latin typeface="+mn-lt"/>
              </a:rPr>
              <a:t>which runs after every test method</a:t>
            </a:r>
            <a:r>
              <a:rPr lang="en-US" b="0" i="0" dirty="0">
                <a:effectLst/>
                <a:latin typeface="Consolas" panose="020B0609020204030204" pitchFamily="49" charset="0"/>
              </a:rPr>
              <a:t>.</a:t>
            </a:r>
          </a:p>
          <a:p>
            <a:pPr algn="ctr"/>
            <a:endParaRPr lang="en-US" b="0" i="0" dirty="0">
              <a:effectLst/>
              <a:latin typeface="Consolas" panose="020B0609020204030204" pitchFamily="49" charset="0"/>
            </a:endParaRPr>
          </a:p>
          <a:p>
            <a:pPr algn="l"/>
            <a:endParaRPr lang="en-UA" b="1" dirty="0"/>
          </a:p>
        </p:txBody>
      </p:sp>
      <p:sp>
        <p:nvSpPr>
          <p:cNvPr id="2" name="Title 1">
            <a:extLst>
              <a:ext uri="{FF2B5EF4-FFF2-40B4-BE49-F238E27FC236}">
                <a16:creationId xmlns:a16="http://schemas.microsoft.com/office/drawing/2014/main" id="{D2860BC7-9334-DA48-8253-837D88C22451}"/>
              </a:ext>
            </a:extLst>
          </p:cNvPr>
          <p:cNvSpPr>
            <a:spLocks noGrp="1"/>
          </p:cNvSpPr>
          <p:nvPr>
            <p:ph type="title"/>
          </p:nvPr>
        </p:nvSpPr>
        <p:spPr/>
        <p:txBody>
          <a:bodyPr/>
          <a:lstStyle/>
          <a:p>
            <a:r>
              <a:rPr lang="en-US" dirty="0"/>
              <a:t>What is JUnit</a:t>
            </a:r>
            <a:endParaRPr lang="en-UA" dirty="0"/>
          </a:p>
        </p:txBody>
      </p:sp>
      <p:pic>
        <p:nvPicPr>
          <p:cNvPr id="6" name="Рисунок 5">
            <a:extLst>
              <a:ext uri="{FF2B5EF4-FFF2-40B4-BE49-F238E27FC236}">
                <a16:creationId xmlns:a16="http://schemas.microsoft.com/office/drawing/2014/main" id="{713C83FE-A113-7DE3-76FE-6A1011551F6A}"/>
              </a:ext>
            </a:extLst>
          </p:cNvPr>
          <p:cNvPicPr>
            <a:picLocks noChangeAspect="1"/>
          </p:cNvPicPr>
          <p:nvPr/>
        </p:nvPicPr>
        <p:blipFill>
          <a:blip r:embed="rId2"/>
          <a:stretch>
            <a:fillRect/>
          </a:stretch>
        </p:blipFill>
        <p:spPr>
          <a:xfrm>
            <a:off x="6837528" y="1371600"/>
            <a:ext cx="4019927" cy="4275161"/>
          </a:xfrm>
          <a:prstGeom prst="rect">
            <a:avLst/>
          </a:prstGeom>
        </p:spPr>
      </p:pic>
    </p:spTree>
    <p:extLst>
      <p:ext uri="{BB962C8B-B14F-4D97-AF65-F5344CB8AC3E}">
        <p14:creationId xmlns:p14="http://schemas.microsoft.com/office/powerpoint/2010/main" val="3917880067"/>
      </p:ext>
    </p:extLst>
  </p:cSld>
  <p:clrMapOvr>
    <a:masterClrMapping/>
  </p:clrMapOvr>
</p:sld>
</file>

<file path=ppt/theme/theme1.xml><?xml version="1.0" encoding="utf-8"?>
<a:theme xmlns:a="http://schemas.openxmlformats.org/drawingml/2006/main" name="Blu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A0DEAF9A-4E19-1A44-B370-637BAA281E71}"/>
    </a:ext>
  </a:extLst>
</a:theme>
</file>

<file path=ppt/theme/theme2.xml><?xml version="1.0" encoding="utf-8"?>
<a:theme xmlns:a="http://schemas.openxmlformats.org/drawingml/2006/main" name="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25FE3A01-4C31-B941-A86E-E12DF7488D71}"/>
    </a:ext>
  </a:extLst>
</a:theme>
</file>

<file path=ppt/theme/theme3.xml><?xml version="1.0" encoding="utf-8"?>
<a:theme xmlns:a="http://schemas.openxmlformats.org/drawingml/2006/main" nam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E5664960-1AF0-414B-BE45-19BD81A442E4}"/>
    </a:ext>
  </a:extLst>
</a:theme>
</file>

<file path=ppt/theme/theme4.xml><?xml version="1.0" encoding="utf-8"?>
<a:theme xmlns:a="http://schemas.openxmlformats.org/drawingml/2006/main" name="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6432EB2C-437F-5540-8CDD-6AC8E3EE7C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4" ma:contentTypeDescription="Create a new document." ma:contentTypeScope="" ma:versionID="2f35445f1c0e70442117a4a808ddfa80">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38a5f3ecb0778906514309ad2282913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Comment" ma:format="Dropdown"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schemas.openxmlformats.org/package/2006/metadata/core-properties"/>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158BB14C-065E-4C12-B821-ABBC1D2E76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SoftServe_PowerPoint_Template</Template>
  <TotalTime>6220</TotalTime>
  <Words>2540</Words>
  <Application>Microsoft Office PowerPoint</Application>
  <PresentationFormat>Широкий екран</PresentationFormat>
  <Paragraphs>240</Paragraphs>
  <Slides>31</Slides>
  <Notes>0</Notes>
  <HiddenSlides>0</HiddenSlides>
  <MMClips>0</MMClips>
  <ScaleCrop>false</ScaleCrop>
  <HeadingPairs>
    <vt:vector size="6" baseType="variant">
      <vt:variant>
        <vt:lpstr>Використані шрифти</vt:lpstr>
      </vt:variant>
      <vt:variant>
        <vt:i4>8</vt:i4>
      </vt:variant>
      <vt:variant>
        <vt:lpstr>Тема</vt:lpstr>
      </vt:variant>
      <vt:variant>
        <vt:i4>4</vt:i4>
      </vt:variant>
      <vt:variant>
        <vt:lpstr>Заголовки слайдів</vt:lpstr>
      </vt:variant>
      <vt:variant>
        <vt:i4>31</vt:i4>
      </vt:variant>
    </vt:vector>
  </HeadingPairs>
  <TitlesOfParts>
    <vt:vector size="43" baseType="lpstr">
      <vt:lpstr>Open Sans</vt:lpstr>
      <vt:lpstr>JetBrains Sans</vt:lpstr>
      <vt:lpstr>Consolas</vt:lpstr>
      <vt:lpstr>sf_pro_displayheavy</vt:lpstr>
      <vt:lpstr>Proxima Nova Black</vt:lpstr>
      <vt:lpstr>Wingdings</vt:lpstr>
      <vt:lpstr>Arial</vt:lpstr>
      <vt:lpstr>Courier New</vt:lpstr>
      <vt:lpstr>Blue-Fiolet Template</vt:lpstr>
      <vt:lpstr>Light-Blue Template</vt:lpstr>
      <vt:lpstr>Fiolet Template</vt:lpstr>
      <vt:lpstr>Green Template</vt:lpstr>
      <vt:lpstr>Java Unit Testing</vt:lpstr>
      <vt:lpstr>Agenda  Terminology What is Junit Annotations How to work with Junit Junit Test What is Maven    </vt:lpstr>
      <vt:lpstr>Terminology</vt:lpstr>
      <vt:lpstr>Overview of Software Testing </vt:lpstr>
      <vt:lpstr>What is Test-Driven Development?  </vt:lpstr>
      <vt:lpstr>What is JUnit</vt:lpstr>
      <vt:lpstr>What is JUnit</vt:lpstr>
      <vt:lpstr>What is JUnit</vt:lpstr>
      <vt:lpstr>What is JUnit</vt:lpstr>
      <vt:lpstr>What is JUnit</vt:lpstr>
      <vt:lpstr>What is JUnit</vt:lpstr>
      <vt:lpstr>Annotations </vt:lpstr>
      <vt:lpstr>Annotations </vt:lpstr>
      <vt:lpstr>Annotations </vt:lpstr>
      <vt:lpstr>Test Classes and Methods</vt:lpstr>
      <vt:lpstr>Lifecycle Method</vt:lpstr>
      <vt:lpstr>A standard test class</vt:lpstr>
      <vt:lpstr>How to work with JUnit</vt:lpstr>
      <vt:lpstr>How to work with JUnit</vt:lpstr>
      <vt:lpstr>How to work with JUnit</vt:lpstr>
      <vt:lpstr>Junit Test</vt:lpstr>
      <vt:lpstr>Modification Junit Test</vt:lpstr>
      <vt:lpstr>Run Junit Test</vt:lpstr>
      <vt:lpstr>Run Junit Test</vt:lpstr>
      <vt:lpstr>What is Maven</vt:lpstr>
      <vt:lpstr>What is Maven</vt:lpstr>
      <vt:lpstr>What is Maven</vt:lpstr>
      <vt:lpstr>Testing is Maven</vt:lpstr>
      <vt:lpstr>Testing is Maven</vt:lpstr>
      <vt:lpstr>Testing is Maven</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Olha Shutylieva</dc:creator>
  <cp:lastModifiedBy>Olha Shutylieva</cp:lastModifiedBy>
  <cp:revision>49</cp:revision>
  <dcterms:created xsi:type="dcterms:W3CDTF">2022-04-18T18:15:20Z</dcterms:created>
  <dcterms:modified xsi:type="dcterms:W3CDTF">2022-06-27T11:53:04Z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