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sldIdLst>
    <p:sldId id="257" r:id="rId6"/>
    <p:sldId id="337" r:id="rId7"/>
    <p:sldId id="260" r:id="rId8"/>
    <p:sldId id="344" r:id="rId9"/>
    <p:sldId id="343" r:id="rId10"/>
    <p:sldId id="342" r:id="rId11"/>
    <p:sldId id="341" r:id="rId12"/>
    <p:sldId id="340" r:id="rId13"/>
    <p:sldId id="338" r:id="rId14"/>
    <p:sldId id="339" r:id="rId15"/>
    <p:sldId id="347" r:id="rId16"/>
    <p:sldId id="346" r:id="rId17"/>
    <p:sldId id="345" r:id="rId18"/>
    <p:sldId id="352" r:id="rId19"/>
    <p:sldId id="350" r:id="rId20"/>
    <p:sldId id="348" r:id="rId21"/>
    <p:sldId id="351" r:id="rId22"/>
    <p:sldId id="349" r:id="rId23"/>
    <p:sldId id="354" r:id="rId24"/>
    <p:sldId id="353" r:id="rId25"/>
    <p:sldId id="356" r:id="rId26"/>
    <p:sldId id="360" r:id="rId27"/>
    <p:sldId id="355" r:id="rId28"/>
    <p:sldId id="358" r:id="rId29"/>
    <p:sldId id="357" r:id="rId30"/>
    <p:sldId id="359" r:id="rId31"/>
    <p:sldId id="31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2ED"/>
    <a:srgbClr val="CBE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0" b="1" dirty="0"/>
              <a:t>Apache </a:t>
            </a:r>
            <a:r>
              <a:rPr lang="en-US" sz="14000" b="1" dirty="0" smtClean="0"/>
              <a:t>Maven</a:t>
            </a:r>
            <a:endParaRPr lang="en-US" sz="14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Academy</a:t>
            </a:r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Object Model (POM)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7700" y="1574801"/>
            <a:ext cx="7048499" cy="3911599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Describes a project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Name and Version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Artifact Type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Source Code Locations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Dependencies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Plugins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Profiles </a:t>
            </a:r>
            <a:r>
              <a:rPr lang="en-US" sz="2400" dirty="0" smtClean="0"/>
              <a:t>(alternate </a:t>
            </a:r>
            <a:r>
              <a:rPr lang="en-US" sz="2400" dirty="0"/>
              <a:t>build </a:t>
            </a:r>
            <a:r>
              <a:rPr lang="en-US" sz="2400" dirty="0" err="1" smtClean="0"/>
              <a:t>configs</a:t>
            </a:r>
            <a:r>
              <a:rPr lang="en-US" sz="2400" dirty="0" smtClean="0"/>
              <a:t>.)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Uses XML by default</a:t>
            </a:r>
          </a:p>
          <a:p>
            <a:pPr marL="342900" lvl="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" t="2277" r="2620" b="2208"/>
          <a:stretch/>
        </p:blipFill>
        <p:spPr bwMode="auto">
          <a:xfrm flipH="1">
            <a:off x="1152524" y="2198511"/>
            <a:ext cx="2404829" cy="298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7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Name (GAV)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74801"/>
            <a:ext cx="10820400" cy="3911599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Maven uniquely identifies a project using:</a:t>
            </a:r>
          </a:p>
          <a:p>
            <a:pPr lvl="1">
              <a:spcAft>
                <a:spcPts val="1200"/>
              </a:spcAft>
              <a:defRPr/>
            </a:pP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roupId</a:t>
            </a:r>
            <a:r>
              <a:rPr lang="en-US" sz="2400" dirty="0"/>
              <a:t>: project grouping identifier (no spaces or colons)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usually loosely based on Java package</a:t>
            </a:r>
          </a:p>
          <a:p>
            <a:pPr lvl="1">
              <a:spcAft>
                <a:spcPts val="1200"/>
              </a:spcAft>
              <a:defRPr/>
            </a:pP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rtfiactId</a:t>
            </a:r>
            <a:r>
              <a:rPr lang="en-US" sz="2400" dirty="0"/>
              <a:t>: name of project (no spaces or colons)</a:t>
            </a:r>
          </a:p>
          <a:p>
            <a:pPr lvl="1">
              <a:spcAft>
                <a:spcPts val="120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ersion</a:t>
            </a:r>
            <a:r>
              <a:rPr lang="en-US" sz="2400" dirty="0"/>
              <a:t>: version of project</a:t>
            </a:r>
          </a:p>
          <a:p>
            <a:pPr marL="1257300" lvl="2" indent="-34290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format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{Major}.{Minor}.{Maintenance}</a:t>
            </a:r>
          </a:p>
          <a:p>
            <a:pPr marL="1257300" lvl="2" indent="-34290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add </a:t>
            </a:r>
            <a:r>
              <a:rPr lang="en-US" sz="2000" b="1" dirty="0" smtClean="0">
                <a:latin typeface="Consolas" panose="020B0609020204030204" pitchFamily="49" charset="0"/>
              </a:rPr>
              <a:t>-SNAPSHOT</a:t>
            </a:r>
            <a:r>
              <a:rPr lang="en-US" sz="2000" dirty="0" smtClean="0"/>
              <a:t> </a:t>
            </a:r>
            <a:r>
              <a:rPr lang="en-US" sz="2000" dirty="0"/>
              <a:t>to identify in development</a:t>
            </a:r>
          </a:p>
          <a:p>
            <a:pPr marL="342900" lvl="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Name (GAV)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685800" y="1733550"/>
            <a:ext cx="9239250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roupId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com.softserve.itacademy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rtifactId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HelloMaven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&lt;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ersion&gt;1.0-SNAPSHOT&lt;/version&gt;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&lt;name&gt;Maven project&lt;/name&gt;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&lt;description&gt;This is a maven project&lt;/description&gt;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&lt;packaging&gt;jar&lt;/packaging&gt;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&lt;properties&gt;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java.version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java.version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&lt;properties&gt;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8798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0700"/>
            <a:ext cx="10820400" cy="3695700"/>
          </a:xfrm>
        </p:spPr>
        <p:txBody>
          <a:bodyPr/>
          <a:lstStyle/>
          <a:p>
            <a:pPr marL="342900" lvl="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b="1" dirty="0" smtClean="0"/>
              <a:t> Dependency</a:t>
            </a:r>
            <a:r>
              <a:rPr lang="en-US" sz="2400" dirty="0" smtClean="0"/>
              <a:t> </a:t>
            </a:r>
            <a:r>
              <a:rPr lang="en-US" sz="2400" dirty="0"/>
              <a:t>is another </a:t>
            </a:r>
            <a:r>
              <a:rPr lang="en-US" sz="2400" dirty="0" smtClean="0"/>
              <a:t>archive (JAR</a:t>
            </a:r>
            <a:r>
              <a:rPr lang="en-US" sz="2400" dirty="0"/>
              <a:t>, ZIP, and so </a:t>
            </a:r>
            <a:r>
              <a:rPr lang="en-US" sz="2400" dirty="0" smtClean="0"/>
              <a:t>on) which current </a:t>
            </a:r>
            <a:r>
              <a:rPr lang="en-US" sz="2400" dirty="0"/>
              <a:t>project needs </a:t>
            </a:r>
            <a:r>
              <a:rPr lang="en-US" sz="2400" dirty="0" smtClean="0"/>
              <a:t>in </a:t>
            </a:r>
            <a:r>
              <a:rPr lang="en-US" sz="2400" dirty="0"/>
              <a:t>order to </a:t>
            </a:r>
            <a:r>
              <a:rPr lang="en-US" sz="2400" b="1" dirty="0"/>
              <a:t>compile</a:t>
            </a:r>
            <a:r>
              <a:rPr lang="en-US" sz="2400" dirty="0"/>
              <a:t>, </a:t>
            </a:r>
            <a:r>
              <a:rPr lang="en-US" sz="2400" b="1" dirty="0"/>
              <a:t>build</a:t>
            </a:r>
            <a:r>
              <a:rPr lang="en-US" sz="2400" dirty="0"/>
              <a:t>, </a:t>
            </a:r>
            <a:r>
              <a:rPr lang="en-US" sz="2400" b="1" dirty="0"/>
              <a:t>test</a:t>
            </a:r>
            <a:r>
              <a:rPr lang="en-US" sz="2400" dirty="0"/>
              <a:t>, and/or to </a:t>
            </a:r>
            <a:r>
              <a:rPr lang="en-US" sz="2400" b="1" dirty="0"/>
              <a:t>run</a:t>
            </a:r>
            <a:r>
              <a:rPr lang="en-US" sz="2400" dirty="0"/>
              <a:t>.</a:t>
            </a:r>
            <a:endParaRPr lang="en-US" altLang="en-US" sz="2200" dirty="0">
              <a:solidFill>
                <a:srgbClr val="000000"/>
              </a:solidFill>
            </a:endParaRPr>
          </a:p>
        </p:txBody>
      </p:sp>
      <p:pic>
        <p:nvPicPr>
          <p:cNvPr id="4" name="Picture 2" descr="http://i.istockimg.com/file_thumbview_approve/17932252/3/stock-photo-17932252-question-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183854"/>
            <a:ext cx="1535269" cy="205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54136" y="2933699"/>
            <a:ext cx="66294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&lt;dependencies&gt;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&lt;version&gt;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1.2.16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&lt;scope&gt;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&lt;/scope&gt;</a:t>
            </a:r>
          </a:p>
          <a:p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&lt;/dependencies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Scope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914524"/>
            <a:ext cx="10820400" cy="3571875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compile</a:t>
            </a:r>
            <a:r>
              <a:rPr lang="en-US" sz="2400" dirty="0"/>
              <a:t> (default)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provided</a:t>
            </a:r>
            <a:r>
              <a:rPr lang="en-US" sz="2400" dirty="0"/>
              <a:t> (JDK or the container provides it)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runtime</a:t>
            </a:r>
            <a:r>
              <a:rPr lang="en-US" sz="2400" dirty="0"/>
              <a:t> (only required for execution, not for compilation)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test </a:t>
            </a:r>
            <a:r>
              <a:rPr lang="en-US" sz="2400" dirty="0"/>
              <a:t>(only required for testing, not for normal use)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system </a:t>
            </a:r>
            <a:r>
              <a:rPr lang="en-US" sz="2400" dirty="0"/>
              <a:t>(you provide it locally, not looked up in a repo)</a:t>
            </a:r>
          </a:p>
          <a:p>
            <a:pPr lvl="0" defTabSz="912813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4549" y="5016639"/>
            <a:ext cx="676275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85725"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&lt;scope&gt;system&lt;/scope&gt;	</a:t>
            </a:r>
          </a:p>
          <a:p>
            <a:pPr marL="85725"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&gt;${home}/tools.jar&lt;/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88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81150"/>
            <a:ext cx="10820400" cy="3905250"/>
          </a:xfrm>
        </p:spPr>
        <p:txBody>
          <a:bodyPr/>
          <a:lstStyle/>
          <a:p>
            <a:pPr marL="342900" lvl="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The Maven picks the "</a:t>
            </a:r>
            <a:r>
              <a:rPr lang="en-US" altLang="en-US" sz="2200" b="1" dirty="0">
                <a:solidFill>
                  <a:srgbClr val="000000"/>
                </a:solidFill>
              </a:rPr>
              <a:t>nearest definition</a:t>
            </a:r>
            <a:r>
              <a:rPr lang="en-US" altLang="en-US" sz="2200" dirty="0">
                <a:solidFill>
                  <a:srgbClr val="000000"/>
                </a:solidFill>
              </a:rPr>
              <a:t>“ that means that the version used will be the closest one to your project in the tree of dependencies.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675359" y="2556628"/>
            <a:ext cx="7491832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&gt;spring-context&lt;/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version&gt;5.1.14.RELEASE&lt;/version&gt;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exclusions&gt;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&lt;exclusion&gt;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hibernate-validator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exclusion&gt;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&lt;/exclusions&gt;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92738"/>
            <a:ext cx="26479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 b="1" dirty="0"/>
              <a:t>Build </a:t>
            </a:r>
            <a:r>
              <a:rPr lang="en-US" dirty="0" smtClean="0"/>
              <a:t>Lifecycle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38350"/>
            <a:ext cx="5819775" cy="3448050"/>
          </a:xfrm>
        </p:spPr>
        <p:txBody>
          <a:bodyPr/>
          <a:lstStyle/>
          <a:p>
            <a:pPr marL="34290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uk-UA" sz="2400" dirty="0"/>
              <a:t>The </a:t>
            </a:r>
            <a:r>
              <a:rPr lang="en-US" altLang="uk-UA" sz="2400" b="1" dirty="0" smtClean="0"/>
              <a:t>Build Lifecycle</a:t>
            </a:r>
            <a:r>
              <a:rPr lang="en-US" altLang="uk-UA" sz="2400" dirty="0" smtClean="0"/>
              <a:t> </a:t>
            </a:r>
            <a:r>
              <a:rPr lang="en-US" altLang="uk-UA" sz="2400" dirty="0"/>
              <a:t>is the process of building and distributing an artifact.</a:t>
            </a:r>
          </a:p>
          <a:p>
            <a:pPr marL="342900" lvl="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3025" y="3407717"/>
            <a:ext cx="482917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Separate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clean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74" r="14815"/>
          <a:stretch/>
        </p:blipFill>
        <p:spPr bwMode="auto">
          <a:xfrm rot="5400000">
            <a:off x="2971302" y="4218847"/>
            <a:ext cx="1572621" cy="165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4" y="1267048"/>
            <a:ext cx="2952751" cy="47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14475"/>
            <a:ext cx="10820400" cy="3971925"/>
          </a:xfrm>
        </p:spPr>
        <p:txBody>
          <a:bodyPr/>
          <a:lstStyle/>
          <a:p>
            <a:pPr marL="342900" lvl="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The </a:t>
            </a:r>
            <a:r>
              <a:rPr lang="en-US" altLang="en-US" sz="2200" b="1" dirty="0">
                <a:solidFill>
                  <a:srgbClr val="000000"/>
                </a:solidFill>
              </a:rPr>
              <a:t>Properties</a:t>
            </a:r>
            <a:r>
              <a:rPr lang="en-US" altLang="en-US" sz="2200" dirty="0">
                <a:solidFill>
                  <a:srgbClr val="000000"/>
                </a:solidFill>
              </a:rPr>
              <a:t> or variables are useful to keep your Maven pom.xml file more easy to read and maintain.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8225" y="2454950"/>
            <a:ext cx="740092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&lt;properties&gt;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jdk.version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jdk.version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&lt;log4j.version&gt;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1.2.16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&lt;/log4j.version&gt;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&lt;/properties&gt;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8224" y="4008118"/>
            <a:ext cx="740092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&gt;log4j&lt;/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&gt;log4j&lt;/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	&lt;version&gt;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${log4j.version}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8793" y="5801795"/>
            <a:ext cx="483978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mvn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install -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Dmyproperty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value</a:t>
            </a:r>
          </a:p>
        </p:txBody>
      </p:sp>
    </p:spTree>
    <p:extLst>
      <p:ext uri="{BB962C8B-B14F-4D97-AF65-F5344CB8AC3E}">
        <p14:creationId xmlns:p14="http://schemas.microsoft.com/office/powerpoint/2010/main" val="27653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0700"/>
            <a:ext cx="10820400" cy="3695700"/>
          </a:xfrm>
        </p:spPr>
        <p:txBody>
          <a:bodyPr/>
          <a:lstStyle/>
          <a:p>
            <a:pPr marL="342900" lvl="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00000"/>
                </a:solidFill>
              </a:rPr>
              <a:t>The </a:t>
            </a:r>
            <a:r>
              <a:rPr lang="en-US" altLang="en-US" sz="2200" b="1" dirty="0" smtClean="0">
                <a:solidFill>
                  <a:srgbClr val="000000"/>
                </a:solidFill>
              </a:rPr>
              <a:t>Profiles</a:t>
            </a:r>
            <a:r>
              <a:rPr lang="en-US" altLang="en-US" sz="2200" dirty="0" smtClean="0">
                <a:solidFill>
                  <a:srgbClr val="000000"/>
                </a:solidFill>
              </a:rPr>
              <a:t> are </a:t>
            </a:r>
            <a:r>
              <a:rPr lang="en-US" altLang="en-US" sz="2200" dirty="0">
                <a:solidFill>
                  <a:srgbClr val="000000"/>
                </a:solidFill>
              </a:rPr>
              <a:t>an alternative </a:t>
            </a:r>
            <a:r>
              <a:rPr lang="en-US" altLang="en-US" sz="2200" b="1" dirty="0">
                <a:solidFill>
                  <a:srgbClr val="000000"/>
                </a:solidFill>
              </a:rPr>
              <a:t>set </a:t>
            </a:r>
            <a:r>
              <a:rPr lang="en-US" altLang="en-US" sz="2200" dirty="0">
                <a:solidFill>
                  <a:srgbClr val="000000"/>
                </a:solidFill>
              </a:rPr>
              <a:t>of</a:t>
            </a:r>
            <a:r>
              <a:rPr lang="en-US" altLang="en-US" sz="2200" b="1" dirty="0">
                <a:solidFill>
                  <a:srgbClr val="000000"/>
                </a:solidFill>
              </a:rPr>
              <a:t> configuration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values</a:t>
            </a:r>
            <a:r>
              <a:rPr lang="en-US" altLang="en-US" sz="2200" dirty="0">
                <a:solidFill>
                  <a:srgbClr val="000000"/>
                </a:solidFill>
              </a:rPr>
              <a:t> which set or override default values.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836" y="3400425"/>
            <a:ext cx="1071419" cy="11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95424" y="2776191"/>
            <a:ext cx="755332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&lt;profiles&gt;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&lt;profile&gt;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&lt;id&gt;default&lt;/id&gt;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activeByDefault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activeByDefault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&lt;/activation&gt;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&lt;/profile&gt;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&lt;/profiles&gt;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6100" y="5409917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install -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Pprofilename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</a:t>
            </a:r>
            <a:r>
              <a:rPr lang="en-US" dirty="0" smtClean="0"/>
              <a:t>Activation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828675" y="2230369"/>
            <a:ext cx="52578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&lt;name&gt;Windows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name&gt;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&lt;family&gt;Windows&lt;/family&gt;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arch&gt;x64&lt;/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arch&gt;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&lt;version&gt;5.1.2600&lt;/version&gt;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&lt;/activation&gt;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682678"/>
            <a:ext cx="1905000" cy="166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2"/>
          <p:cNvSpPr/>
          <p:nvPr/>
        </p:nvSpPr>
        <p:spPr>
          <a:xfrm>
            <a:off x="6877050" y="2230369"/>
            <a:ext cx="418147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&lt;activation&gt;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&gt;1.4&lt;/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&lt;/activation&gt;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&lt;activation&gt;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&gt;[1.5-1.8)&lt;/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&lt;/activation&gt;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28675" y="1721264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Operating System based:</a:t>
            </a:r>
          </a:p>
        </p:txBody>
      </p:sp>
      <p:sp>
        <p:nvSpPr>
          <p:cNvPr id="8" name="Rectangle 7"/>
          <p:cNvSpPr/>
          <p:nvPr/>
        </p:nvSpPr>
        <p:spPr>
          <a:xfrm>
            <a:off x="6877050" y="1724822"/>
            <a:ext cx="1879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JDK based:</a:t>
            </a:r>
          </a:p>
        </p:txBody>
      </p:sp>
    </p:spTree>
    <p:extLst>
      <p:ext uri="{BB962C8B-B14F-4D97-AF65-F5344CB8AC3E}">
        <p14:creationId xmlns:p14="http://schemas.microsoft.com/office/powerpoint/2010/main" val="4217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F5110-4DC2-4DE7-B012-01535C1C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348F83-CD77-4646-992D-AA95B10AB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62125"/>
            <a:ext cx="10820400" cy="3724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Maven, Project lifecycle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Getting, installing, configuring 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POM, GAV, Archetype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nsolas" panose="020B0609020204030204" pitchFamily="49" charset="0"/>
              </a:rPr>
              <a:t>pom.xml</a:t>
            </a:r>
            <a:r>
              <a:rPr lang="en-US" sz="2400" dirty="0" smtClean="0"/>
              <a:t> </a:t>
            </a:r>
            <a:r>
              <a:rPr lang="en-US" sz="2400" dirty="0"/>
              <a:t>contents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exclusions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useful plugins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5440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Operation Model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0700"/>
            <a:ext cx="5476875" cy="3695700"/>
          </a:xfrm>
        </p:spPr>
        <p:txBody>
          <a:bodyPr/>
          <a:lstStyle/>
          <a:p>
            <a:pPr marL="34290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uk-UA" sz="2400" dirty="0" smtClean="0"/>
              <a:t>The </a:t>
            </a:r>
            <a:r>
              <a:rPr lang="en-US" altLang="uk-UA" sz="2400" b="1" dirty="0" smtClean="0"/>
              <a:t>Plugin-architecture</a:t>
            </a:r>
            <a:r>
              <a:rPr lang="en-US" altLang="uk-UA" sz="2400" dirty="0" smtClean="0"/>
              <a:t> </a:t>
            </a:r>
            <a:r>
              <a:rPr lang="en-US" altLang="uk-UA" sz="2400" dirty="0"/>
              <a:t>allows usage of plug-ins for various tasks:  </a:t>
            </a:r>
            <a:r>
              <a:rPr lang="en-US" altLang="uk-UA" sz="2400" b="1" dirty="0"/>
              <a:t>compile</a:t>
            </a:r>
            <a:r>
              <a:rPr lang="en-US" altLang="uk-UA" sz="2400" dirty="0"/>
              <a:t>, </a:t>
            </a:r>
            <a:r>
              <a:rPr lang="en-US" altLang="uk-UA" sz="2400" b="1" dirty="0"/>
              <a:t>test</a:t>
            </a:r>
            <a:r>
              <a:rPr lang="en-US" altLang="uk-UA" sz="2400" dirty="0"/>
              <a:t>, </a:t>
            </a:r>
            <a:r>
              <a:rPr lang="en-US" altLang="uk-UA" sz="2400" b="1" dirty="0"/>
              <a:t>build</a:t>
            </a:r>
            <a:r>
              <a:rPr lang="en-US" altLang="uk-UA" sz="2400" dirty="0"/>
              <a:t>, </a:t>
            </a:r>
            <a:r>
              <a:rPr lang="en-US" altLang="uk-UA" sz="2400" b="1" dirty="0"/>
              <a:t>deploy</a:t>
            </a:r>
            <a:r>
              <a:rPr lang="en-US" altLang="uk-UA" sz="2400" dirty="0"/>
              <a:t>, </a:t>
            </a:r>
            <a:r>
              <a:rPr lang="en-US" altLang="uk-UA" sz="2400" b="1" dirty="0" err="1"/>
              <a:t>checkstyle</a:t>
            </a:r>
            <a:r>
              <a:rPr lang="en-US" altLang="uk-UA" sz="2400" dirty="0"/>
              <a:t>, etc.</a:t>
            </a:r>
          </a:p>
          <a:p>
            <a:pPr marL="342900" lvl="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22" y="1790700"/>
            <a:ext cx="3867077" cy="34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36385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0700"/>
            <a:ext cx="10820400" cy="3695700"/>
          </a:xfrm>
        </p:spPr>
        <p:txBody>
          <a:bodyPr/>
          <a:lstStyle/>
          <a:p>
            <a:pPr marL="342900" lvl="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latin typeface="Consolas" panose="020B0609020204030204" pitchFamily="49" charset="0"/>
              </a:rPr>
              <a:t>maven-compiler-plugin</a:t>
            </a:r>
            <a:r>
              <a:rPr lang="en-US" sz="2400" dirty="0"/>
              <a:t> has two goals:</a:t>
            </a:r>
            <a:endParaRPr lang="en-US" altLang="en-US" sz="2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48018" y="2501384"/>
            <a:ext cx="7495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10000"/>
              </a:spcBef>
              <a:buFont typeface="Calibri" panose="020F0502020204030204" pitchFamily="34" charset="0"/>
              <a:buNone/>
              <a:defRPr/>
            </a:pPr>
            <a:r>
              <a:rPr lang="uk-UA" altLang="uk-UA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compiler:compile</a:t>
            </a:r>
            <a:r>
              <a:rPr lang="uk-UA" alt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uk-UA" alt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uk-UA" alt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uk-UA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compiler:testCompile</a:t>
            </a:r>
            <a:endParaRPr lang="en-US" altLang="uk-UA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8225" y="3292440"/>
            <a:ext cx="6972300" cy="2986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  <a:buFont typeface="Calibri" panose="020F0502020204030204" pitchFamily="34" charset="0"/>
              <a:buNone/>
              <a:defRPr/>
            </a:pP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Calibri" panose="020F0502020204030204" pitchFamily="34" charset="0"/>
              <a:buNone/>
              <a:defRPr/>
            </a:pP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Calibri" panose="020F0502020204030204" pitchFamily="34" charset="0"/>
              <a:buNone/>
              <a:defRPr/>
            </a:pP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maven-compiler-plugin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Calibri" panose="020F0502020204030204" pitchFamily="34" charset="0"/>
              <a:buNone/>
              <a:defRPr/>
            </a:pP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&gt;2.0.2&lt;/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Calibri" panose="020F0502020204030204" pitchFamily="34" charset="0"/>
              <a:buNone/>
              <a:defRPr/>
            </a:pP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Calibri" panose="020F0502020204030204" pitchFamily="34" charset="0"/>
              <a:buNone/>
              <a:defRPr/>
            </a:pP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&gt;1.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Calibri" panose="020F0502020204030204" pitchFamily="34" charset="0"/>
              <a:buNone/>
              <a:defRPr/>
            </a:pP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&gt;1.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Calibri" panose="020F0502020204030204" pitchFamily="34" charset="0"/>
              <a:buNone/>
              <a:defRPr/>
            </a:pP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&gt;UTF-8&lt;/</a:t>
            </a:r>
            <a:r>
              <a:rPr lang="uk-UA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uk-UA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Calibri" panose="020F0502020204030204" pitchFamily="34" charset="0"/>
              <a:buNone/>
              <a:defRPr/>
            </a:pP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uk-UA" alt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Calibri" panose="020F0502020204030204" pitchFamily="34" charset="0"/>
              <a:buNone/>
              <a:defRPr/>
            </a:pPr>
            <a:r>
              <a:rPr lang="uk-UA" alt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lang="uk-UA" alt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uk-U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http://www.lebowsarts.com/wp-content/uploads/2014/05/lego-construction-girl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2"/>
          <a:stretch/>
        </p:blipFill>
        <p:spPr bwMode="auto">
          <a:xfrm>
            <a:off x="9169637" y="3585238"/>
            <a:ext cx="1112649" cy="1901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507067"/>
            <a:ext cx="10820400" cy="39793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Assembly Plugin for Maven is primarily intended to allow users to aggregate the project output along with its dependencies, modules, site documentation, and other files into a single distributable archive.</a:t>
            </a:r>
            <a:endParaRPr lang="uk-UA" sz="1800" dirty="0"/>
          </a:p>
        </p:txBody>
      </p:sp>
      <p:sp>
        <p:nvSpPr>
          <p:cNvPr id="4" name="Rectangle 3"/>
          <p:cNvSpPr/>
          <p:nvPr/>
        </p:nvSpPr>
        <p:spPr>
          <a:xfrm>
            <a:off x="922867" y="2559546"/>
            <a:ext cx="871220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&gt;maven-assembly-plugin&lt;/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version&gt;3.2.0&lt;/version&gt;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configuration&gt;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descriptorRefs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jar-with-dependencies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descriptorRefs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archive&gt;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manifest&gt;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addClasspath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&gt;true&lt;/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addClasspath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com.softserve.itacademy.App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manifest&gt;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archive&gt;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configuration&gt;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plugin&gt;</a:t>
            </a:r>
            <a:endParaRPr lang="uk-U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" t="9613" r="8270" b="357"/>
          <a:stretch/>
        </p:blipFill>
        <p:spPr>
          <a:xfrm>
            <a:off x="8551332" y="2991375"/>
            <a:ext cx="2785533" cy="18977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49491" y="4805636"/>
            <a:ext cx="278737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assembly:single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94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0700"/>
            <a:ext cx="10820400" cy="3695700"/>
          </a:xfrm>
        </p:spPr>
        <p:txBody>
          <a:bodyPr/>
          <a:lstStyle/>
          <a:p>
            <a:pPr marL="34290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The </a:t>
            </a:r>
            <a:r>
              <a:rPr lang="en-US" sz="2400" b="1" dirty="0">
                <a:latin typeface="Consolas" panose="020B0609020204030204" pitchFamily="49" charset="0"/>
              </a:rPr>
              <a:t>maven-surefire-plugin</a:t>
            </a:r>
            <a:r>
              <a:rPr lang="en-US" sz="2400" b="1" dirty="0" smtClean="0"/>
              <a:t> </a:t>
            </a:r>
            <a:r>
              <a:rPr lang="en-US" sz="2400" dirty="0"/>
              <a:t>is used during the </a:t>
            </a:r>
            <a:r>
              <a:rPr lang="en-US" sz="2400" b="1" dirty="0"/>
              <a:t>test phase</a:t>
            </a:r>
            <a:r>
              <a:rPr lang="en-US" sz="2400" dirty="0"/>
              <a:t> of the build lifecycle to execute the </a:t>
            </a:r>
            <a:r>
              <a:rPr lang="en-US" sz="2400" b="1" dirty="0"/>
              <a:t>unit tests</a:t>
            </a:r>
            <a:r>
              <a:rPr lang="en-US" sz="2400" dirty="0"/>
              <a:t> of an application.</a:t>
            </a:r>
          </a:p>
          <a:p>
            <a:pPr marL="342900" lvl="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2804" y="2755761"/>
            <a:ext cx="71628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&gt;maven-surefire-plugin&lt;/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&lt;version&gt;2.19.1&lt;/version&gt;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&lt;configuration&gt;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&lt;includes&gt;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&lt;include&gt;**/*Test.java&lt;/include&gt;                             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&lt;/includes&gt;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&lt;excludes&gt;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&lt;exclude&gt;**/TestToSkip.java&lt;/exclude&gt;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&lt;/excludes&gt;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&lt;/configuration&gt;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  <a:endParaRPr lang="uk-U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49" y="2452985"/>
            <a:ext cx="2571750" cy="2571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42821" y="4919179"/>
            <a:ext cx="2393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surefire:test</a:t>
            </a:r>
          </a:p>
        </p:txBody>
      </p:sp>
    </p:spTree>
    <p:extLst>
      <p:ext uri="{BB962C8B-B14F-4D97-AF65-F5344CB8AC3E}">
        <p14:creationId xmlns:p14="http://schemas.microsoft.com/office/powerpoint/2010/main" val="22328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609725"/>
            <a:ext cx="10820400" cy="3876675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>
                <a:latin typeface="Consolas" panose="020B0609020204030204" pitchFamily="49" charset="0"/>
              </a:rPr>
              <a:t>maven-</a:t>
            </a:r>
            <a:r>
              <a:rPr lang="en-US" sz="2400" b="1" dirty="0" err="1">
                <a:latin typeface="Consolas" panose="020B0609020204030204" pitchFamily="49" charset="0"/>
              </a:rPr>
              <a:t>checkstyle</a:t>
            </a:r>
            <a:r>
              <a:rPr lang="en-US" sz="2400" b="1" dirty="0">
                <a:latin typeface="Consolas" panose="020B0609020204030204" pitchFamily="49" charset="0"/>
              </a:rPr>
              <a:t>-plugin</a:t>
            </a:r>
            <a:r>
              <a:rPr lang="en-US" sz="2400" dirty="0" smtClean="0"/>
              <a:t> </a:t>
            </a:r>
            <a:r>
              <a:rPr lang="en-US" sz="2400" dirty="0"/>
              <a:t>generates a </a:t>
            </a:r>
            <a:r>
              <a:rPr lang="en-US" sz="2400" b="1" dirty="0"/>
              <a:t>report</a:t>
            </a:r>
            <a:r>
              <a:rPr lang="en-US" sz="2400" dirty="0"/>
              <a:t> regarding the </a:t>
            </a:r>
            <a:r>
              <a:rPr lang="en-US" sz="2400" b="1" dirty="0"/>
              <a:t>code style</a:t>
            </a:r>
            <a:r>
              <a:rPr lang="en-US" sz="2400" dirty="0"/>
              <a:t> used by the developers.</a:t>
            </a:r>
          </a:p>
          <a:p>
            <a:endParaRPr lang="uk-UA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8700" y="2743200"/>
            <a:ext cx="7077579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maven-checkstyle-plugin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&gt;2.17&lt;/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executions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goals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goals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uk-UA" altLang="uk-UA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executions</a:t>
            </a:r>
            <a: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83331" y="4822329"/>
            <a:ext cx="392286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checkstyle:checkstyle</a:t>
            </a:r>
            <a:r>
              <a:rPr kumimoji="0" lang="uk-UA" alt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1" r="25874"/>
          <a:stretch/>
        </p:blipFill>
        <p:spPr>
          <a:xfrm>
            <a:off x="8816589" y="2886372"/>
            <a:ext cx="1456351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771650"/>
            <a:ext cx="10820400" cy="3714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latin typeface="Consolas" panose="020B0609020204030204" pitchFamily="49" charset="0"/>
              </a:rPr>
              <a:t>maven-dependency-plugin</a:t>
            </a:r>
            <a:r>
              <a:rPr lang="en-US" sz="2400" dirty="0" smtClean="0"/>
              <a:t> </a:t>
            </a:r>
            <a:r>
              <a:rPr lang="en-US" sz="2400" dirty="0"/>
              <a:t>provides the capability to manipulate artifacts.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can copy and/or unpack artifacts from local or remote repositories to a specified location.</a:t>
            </a:r>
            <a:endParaRPr lang="uk-UA" sz="2400" dirty="0"/>
          </a:p>
        </p:txBody>
      </p:sp>
      <p:sp>
        <p:nvSpPr>
          <p:cNvPr id="4" name="Rectangle 3"/>
          <p:cNvSpPr/>
          <p:nvPr/>
        </p:nvSpPr>
        <p:spPr>
          <a:xfrm>
            <a:off x="895350" y="4285517"/>
            <a:ext cx="4105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mvn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dependency:analyze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dependency:tree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19" b="10128"/>
          <a:stretch/>
        </p:blipFill>
        <p:spPr bwMode="auto">
          <a:xfrm>
            <a:off x="5457825" y="3498950"/>
            <a:ext cx="3881101" cy="25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581150"/>
            <a:ext cx="10820400" cy="37433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 project files for the most popular </a:t>
            </a:r>
            <a:r>
              <a:rPr lang="en-US" sz="2400" dirty="0" smtClean="0"/>
              <a:t>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Manipulate </a:t>
            </a:r>
            <a:r>
              <a:rPr lang="en-US" sz="2400" dirty="0"/>
              <a:t>WAR projects within the </a:t>
            </a:r>
            <a:r>
              <a:rPr lang="en-US" sz="2400" dirty="0" smtClean="0"/>
              <a:t>popular Servlet containers.</a:t>
            </a:r>
            <a:endParaRPr lang="en-US" sz="2400" dirty="0"/>
          </a:p>
          <a:p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3136780" y="2752196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idea:idea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21502" y="2752196"/>
            <a:ext cx="2790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eclipse:eclipse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6780" y="5093642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tomcat7:run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421502" y="5091264"/>
            <a:ext cx="30732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glassfish:deploy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181" y="5081593"/>
            <a:ext cx="1441799" cy="640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79" y="4841583"/>
            <a:ext cx="1625201" cy="10834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71" y="2270219"/>
            <a:ext cx="1425616" cy="14256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6" y="2099436"/>
            <a:ext cx="1440637" cy="17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33400" y="14144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attention!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Academy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37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Apache </a:t>
            </a:r>
            <a:r>
              <a:rPr lang="en-US" dirty="0" smtClean="0"/>
              <a:t>Maven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74801"/>
            <a:ext cx="10820400" cy="391159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Apache Maven</a:t>
            </a:r>
            <a:r>
              <a:rPr lang="en-US" sz="2800" dirty="0" smtClean="0"/>
              <a:t> </a:t>
            </a:r>
            <a:r>
              <a:rPr lang="en-US" sz="2800" dirty="0"/>
              <a:t>is a </a:t>
            </a:r>
            <a:r>
              <a:rPr lang="en-US" sz="2800" b="1" dirty="0"/>
              <a:t>build automation tool</a:t>
            </a:r>
            <a:r>
              <a:rPr lang="en-US" sz="2800" dirty="0"/>
              <a:t> used primarily for Java projects. 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Maven addresses two aspects of building software: </a:t>
            </a:r>
          </a:p>
          <a:p>
            <a:pPr marL="868363" indent="-514350" algn="just">
              <a:buFont typeface="+mj-lt"/>
              <a:buAutoNum type="arabicParenR"/>
            </a:pPr>
            <a:r>
              <a:rPr lang="en-US" sz="2400" i="1" dirty="0"/>
              <a:t>it describes how software is built </a:t>
            </a:r>
          </a:p>
          <a:p>
            <a:pPr marL="868363" indent="-514350" algn="just">
              <a:buFont typeface="+mj-lt"/>
              <a:buAutoNum type="arabicParenR"/>
            </a:pPr>
            <a:r>
              <a:rPr lang="en-US" sz="2400" i="1" dirty="0"/>
              <a:t>it describes its dependencies</a:t>
            </a:r>
          </a:p>
          <a:p>
            <a:pPr marL="342900" lvl="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it!</a:t>
            </a:r>
            <a:endParaRPr lang="uk-UA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4329015"/>
            <a:ext cx="3938513" cy="168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51" y="4329014"/>
            <a:ext cx="4281557" cy="136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MavenDow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809750"/>
            <a:ext cx="8586713" cy="238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0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723476" y="1722650"/>
            <a:ext cx="5990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</a:p>
          <a:p>
            <a:r>
              <a:rPr lang="en-US" sz="2400" b="1" dirty="0"/>
              <a:t>Settings: </a:t>
            </a:r>
            <a:r>
              <a:rPr lang="en-US" sz="2400" dirty="0"/>
              <a:t>%MAVEN_HOME%\</a:t>
            </a:r>
            <a:r>
              <a:rPr lang="en-US" sz="2400" dirty="0" err="1"/>
              <a:t>conf</a:t>
            </a:r>
            <a:r>
              <a:rPr lang="en-US" sz="2400" dirty="0"/>
              <a:t>\settings.xml</a:t>
            </a:r>
          </a:p>
          <a:p>
            <a:r>
              <a:rPr lang="en-US" sz="2400" b="1" dirty="0"/>
              <a:t>Repository Location: </a:t>
            </a:r>
            <a:r>
              <a:rPr lang="en-US" sz="2400" dirty="0" err="1"/>
              <a:t>UserProfile</a:t>
            </a:r>
            <a:r>
              <a:rPr lang="en-US" sz="2400" dirty="0"/>
              <a:t>\.m2\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723476" y="3109302"/>
            <a:ext cx="5856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</a:p>
          <a:p>
            <a:r>
              <a:rPr lang="en-US" sz="2400" b="1" dirty="0"/>
              <a:t>Settings: </a:t>
            </a:r>
            <a:r>
              <a:rPr lang="en-US" sz="2400" dirty="0"/>
              <a:t>/</a:t>
            </a:r>
            <a:r>
              <a:rPr lang="en-US" sz="2400" dirty="0" err="1"/>
              <a:t>usr</a:t>
            </a:r>
            <a:r>
              <a:rPr lang="en-US" sz="2400" dirty="0"/>
              <a:t>/local/maven/</a:t>
            </a:r>
            <a:r>
              <a:rPr lang="en-US" sz="2400" dirty="0" err="1"/>
              <a:t>conf</a:t>
            </a:r>
            <a:r>
              <a:rPr lang="en-US" sz="2400" dirty="0"/>
              <a:t>/settings.xml </a:t>
            </a:r>
          </a:p>
          <a:p>
            <a:r>
              <a:rPr lang="en-US" sz="2400" b="1" dirty="0"/>
              <a:t>Repository Location: </a:t>
            </a:r>
            <a:r>
              <a:rPr lang="en-US" sz="2400" dirty="0"/>
              <a:t>~/.m2/</a:t>
            </a:r>
            <a:endParaRPr lang="en-US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80" y="1842979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80" y="3214623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80" y="4823082"/>
            <a:ext cx="1209855" cy="115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728141" y="4591050"/>
            <a:ext cx="602232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cs typeface="Arial" pitchFamily="34" charset="0"/>
              </a:rPr>
              <a:t>Use your own temporary settings for maven:</a:t>
            </a:r>
          </a:p>
          <a:p>
            <a:r>
              <a:rPr lang="en-US" altLang="en-US" sz="2400" i="1" dirty="0">
                <a:cs typeface="Arial" pitchFamily="34" charset="0"/>
              </a:rPr>
              <a:t>mvn --settings=[PATH_TO_SETTINGS</a:t>
            </a:r>
            <a:r>
              <a:rPr lang="en-US" altLang="en-US" sz="2400" i="1" dirty="0"/>
              <a:t>_FILE</a:t>
            </a:r>
            <a:r>
              <a:rPr lang="en-US" altLang="en-US" sz="2400" i="1" dirty="0">
                <a:cs typeface="Arial" pitchFamily="34" charset="0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en-US" altLang="uk-UA" sz="2400" b="1" dirty="0"/>
              <a:t>Adding a Local repository location:</a:t>
            </a:r>
          </a:p>
          <a:p>
            <a:pPr>
              <a:buFont typeface="Calibri" pitchFamily="34" charset="0"/>
              <a:buNone/>
            </a:pPr>
            <a:r>
              <a:rPr lang="en-US" altLang="uk-UA" sz="2400" i="1" dirty="0"/>
              <a:t>mvn -</a:t>
            </a:r>
            <a:r>
              <a:rPr lang="en-US" altLang="uk-UA" sz="2400" i="1" dirty="0" err="1"/>
              <a:t>Dmaven.repo.local</a:t>
            </a:r>
            <a:r>
              <a:rPr lang="en-US" altLang="uk-UA" sz="2400" i="1" dirty="0"/>
              <a:t>=/path/to/local/repo</a:t>
            </a:r>
          </a:p>
          <a:p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5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a Simple Project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923925" y="1684935"/>
            <a:ext cx="83820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archetype:generate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DgroupId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myGroup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-DartifactId=[myArtifact] 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Dversion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=1.0-SNAPSHOT</a:t>
            </a:r>
          </a:p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DarchetypeArtifactId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=maven-archetype-artifact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6000" b="1" dirty="0" smtClean="0"/>
              <a:t>OR</a:t>
            </a:r>
            <a:endParaRPr lang="en-US" sz="6000" b="1" dirty="0"/>
          </a:p>
          <a:p>
            <a:endParaRPr lang="en-US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archetype:generate</a:t>
            </a:r>
            <a:endParaRPr lang="en-US" sz="28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827" y="4323359"/>
            <a:ext cx="2029948" cy="202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Arche-who? </a:t>
            </a:r>
            <a:r>
              <a:rPr lang="en-US" dirty="0" err="1"/>
              <a:t>O_o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74801"/>
            <a:ext cx="10820400" cy="3911599"/>
          </a:xfrm>
        </p:spPr>
        <p:txBody>
          <a:bodyPr/>
          <a:lstStyle/>
          <a:p>
            <a:pPr marL="34290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Archetype is a Maven project </a:t>
            </a:r>
            <a:r>
              <a:rPr lang="en-US" sz="2400" b="1" dirty="0"/>
              <a:t>templating</a:t>
            </a:r>
            <a:r>
              <a:rPr lang="en-US" sz="2400" dirty="0"/>
              <a:t> toolkit. </a:t>
            </a:r>
          </a:p>
          <a:p>
            <a:pPr marL="34290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 archetype is defined as an original pattern or model from which all other things of the same kind are made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43958"/>
            <a:ext cx="8662949" cy="331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7" y="3213467"/>
            <a:ext cx="1521763" cy="227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7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Conventions</a:t>
            </a:r>
            <a:endParaRPr lang="uk-U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92" y="1695451"/>
            <a:ext cx="4457698" cy="44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84" y="2752724"/>
            <a:ext cx="3424075" cy="256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7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DA29F-CD38-46AB-BBA1-AC32AA4E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108CB-6D2C-498D-9F1C-C89BC61AD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851026"/>
            <a:ext cx="6534150" cy="3911599"/>
          </a:xfrm>
        </p:spPr>
        <p:txBody>
          <a:bodyPr/>
          <a:lstStyle/>
          <a:p>
            <a:pPr marL="342900" indent="-342900">
              <a:spcBef>
                <a:spcPct val="80000"/>
              </a:spcBef>
              <a:buFont typeface="Arial" panose="020B0604020202020204" pitchFamily="34" charset="0"/>
              <a:buChar char="•"/>
            </a:pPr>
            <a:r>
              <a:rPr lang="en-US" altLang="uk-UA" sz="2400" dirty="0"/>
              <a:t>Local repository:</a:t>
            </a:r>
          </a:p>
          <a:p>
            <a:pPr marL="1085850" lvl="1" indent="-342900">
              <a:spcBef>
                <a:spcPct val="80000"/>
              </a:spcBef>
              <a:buFont typeface="Wingdings" panose="05000000000000000000" pitchFamily="2" charset="2"/>
              <a:buChar char="ü"/>
            </a:pPr>
            <a:r>
              <a:rPr lang="en-US" altLang="uk-UA" sz="2400" dirty="0"/>
              <a:t>copy on local computer which is a cache of the remote downloads;</a:t>
            </a:r>
          </a:p>
          <a:p>
            <a:pPr marL="1085850" lvl="1" indent="-342900">
              <a:spcBef>
                <a:spcPct val="80000"/>
              </a:spcBef>
              <a:buFont typeface="Wingdings" panose="05000000000000000000" pitchFamily="2" charset="2"/>
              <a:buChar char="ü"/>
            </a:pPr>
            <a:r>
              <a:rPr lang="en-US" altLang="uk-UA" sz="2400" dirty="0"/>
              <a:t>may contain project-local build artifacts as well</a:t>
            </a:r>
            <a:r>
              <a:rPr lang="uk-UA" altLang="uk-UA" sz="2400" dirty="0"/>
              <a:t>;</a:t>
            </a:r>
            <a:endParaRPr lang="en-US" altLang="uk-UA" sz="2400" dirty="0"/>
          </a:p>
          <a:p>
            <a:pPr marL="1085850" lvl="1" indent="-342900">
              <a:spcBef>
                <a:spcPct val="80000"/>
              </a:spcBef>
              <a:buFont typeface="Wingdings" panose="05000000000000000000" pitchFamily="2" charset="2"/>
              <a:buChar char="ü"/>
            </a:pPr>
            <a:r>
              <a:rPr lang="en-US" altLang="uk-UA" sz="2400" dirty="0"/>
              <a:t>located in (by default) </a:t>
            </a:r>
            <a:r>
              <a:rPr lang="en-US" altLang="uk-UA" sz="2200" b="1" dirty="0" err="1">
                <a:latin typeface="Consolas" panose="020B0609020204030204" pitchFamily="49" charset="0"/>
              </a:rPr>
              <a:t>UserProfile</a:t>
            </a:r>
            <a:r>
              <a:rPr lang="en-US" altLang="uk-UA" sz="2200" b="1" dirty="0">
                <a:latin typeface="Consolas" panose="020B0609020204030204" pitchFamily="49" charset="0"/>
              </a:rPr>
              <a:t>/.m2/repository</a:t>
            </a:r>
          </a:p>
          <a:p>
            <a:pPr marL="342900" lvl="0" indent="-342900" defTabSz="91281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914400"/>
            <a:ext cx="35909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1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SOFTSERVE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" id="{FAAB01F1-42A5-41CB-977D-BF026AC32651}" vid="{D346D645-9121-4FD1-825B-A7B21A89A933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" id="{FAAB01F1-42A5-41CB-977D-BF026AC32651}" vid="{70E033D8-A16F-4633-A79B-BC2B28C167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9" ma:contentTypeDescription="Create a new document." ma:contentTypeScope="" ma:versionID="b580fd240937e972acf8069cee603ed0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58bcff5ba1ed0197b34a3379c5637e7b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EB42E6-F40E-4174-8C57-7E086748D86B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835f28f2-30f1-4728-84d2-86d96e143488"/>
    <ds:schemaRef ds:uri="341e6018-ac0a-4dfb-8409-db9e0d25502e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2B749E-3A40-47F5-965E-3FAF56BC81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0D2DC9-9227-4721-91EF-B580702E1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682</TotalTime>
  <Words>1050</Words>
  <Application>Microsoft Office PowerPoint</Application>
  <PresentationFormat>Widescreen</PresentationFormat>
  <Paragraphs>224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Open Sans</vt:lpstr>
      <vt:lpstr>Proxima Nova Black</vt:lpstr>
      <vt:lpstr>Verdana</vt:lpstr>
      <vt:lpstr>Wingdings</vt:lpstr>
      <vt:lpstr>DARK THEME</vt:lpstr>
      <vt:lpstr>LIGHT-THEME</vt:lpstr>
      <vt:lpstr>Apache Maven</vt:lpstr>
      <vt:lpstr>Agenda</vt:lpstr>
      <vt:lpstr>What is Apache Maven</vt:lpstr>
      <vt:lpstr>Get it!</vt:lpstr>
      <vt:lpstr>Configure</vt:lpstr>
      <vt:lpstr>Create a Simple Project</vt:lpstr>
      <vt:lpstr>Arche-who? O_o</vt:lpstr>
      <vt:lpstr>Path Conventions</vt:lpstr>
      <vt:lpstr>Repositories</vt:lpstr>
      <vt:lpstr>Project Object Model (POM)</vt:lpstr>
      <vt:lpstr>Project Name (GAV)</vt:lpstr>
      <vt:lpstr>Project Name (GAV)</vt:lpstr>
      <vt:lpstr>Dependencies</vt:lpstr>
      <vt:lpstr>Dependency Scope</vt:lpstr>
      <vt:lpstr>Exclusions</vt:lpstr>
      <vt:lpstr>Build Lifecycle</vt:lpstr>
      <vt:lpstr>Properties</vt:lpstr>
      <vt:lpstr>Profiles</vt:lpstr>
      <vt:lpstr>Profile Activation</vt:lpstr>
      <vt:lpstr>Maven Operation Model</vt:lpstr>
      <vt:lpstr>Plugins</vt:lpstr>
      <vt:lpstr>Plugins</vt:lpstr>
      <vt:lpstr>Plugins</vt:lpstr>
      <vt:lpstr>Plugins</vt:lpstr>
      <vt:lpstr>Plugins</vt:lpstr>
      <vt:lpstr>Plugins</vt:lpstr>
      <vt:lpstr>Thanks for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   ITA Remote Education</dc:title>
  <dc:creator>Mykola Demchyna</dc:creator>
  <cp:lastModifiedBy>student</cp:lastModifiedBy>
  <cp:revision>58</cp:revision>
  <dcterms:created xsi:type="dcterms:W3CDTF">2019-12-23T08:29:41Z</dcterms:created>
  <dcterms:modified xsi:type="dcterms:W3CDTF">2020-03-29T09:12:17Z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