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</p:sldMasterIdLst>
  <p:sldIdLst>
    <p:sldId id="257" r:id="rId6"/>
    <p:sldId id="260" r:id="rId7"/>
    <p:sldId id="314" r:id="rId8"/>
    <p:sldId id="319" r:id="rId9"/>
    <p:sldId id="318" r:id="rId10"/>
    <p:sldId id="317" r:id="rId11"/>
    <p:sldId id="316" r:id="rId12"/>
    <p:sldId id="321" r:id="rId13"/>
    <p:sldId id="320" r:id="rId14"/>
    <p:sldId id="324" r:id="rId15"/>
    <p:sldId id="323" r:id="rId16"/>
    <p:sldId id="322" r:id="rId17"/>
    <p:sldId id="315" r:id="rId18"/>
    <p:sldId id="325" r:id="rId19"/>
    <p:sldId id="326" r:id="rId20"/>
    <p:sldId id="327" r:id="rId21"/>
    <p:sldId id="3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2ED"/>
    <a:srgbClr val="CBE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500" dirty="0" smtClean="0"/>
              <a:t>UML. Class Diagrams</a:t>
            </a:r>
            <a:endParaRPr lang="en-US" sz="14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Academy</a:t>
            </a:r>
          </a:p>
        </p:txBody>
      </p:sp>
    </p:spTree>
    <p:extLst>
      <p:ext uri="{BB962C8B-B14F-4D97-AF65-F5344CB8AC3E}">
        <p14:creationId xmlns:p14="http://schemas.microsoft.com/office/powerpoint/2010/main" val="15527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Relationships</a:t>
            </a:r>
            <a:endParaRPr lang="uk-UA" dirty="0"/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4572000" y="2435225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uk-UA" sz="2800" dirty="0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6173788" y="2435225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uk-UA" sz="2400" dirty="0">
                <a:latin typeface="Tahoma" panose="020B0604030504040204" pitchFamily="34" charset="0"/>
              </a:rPr>
              <a:t>4</a:t>
            </a:r>
            <a:endParaRPr lang="en-US" altLang="uk-UA" sz="2000" dirty="0">
              <a:latin typeface="Tahoma" panose="020B060403050404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6696E543-6FDD-4C93-B2B8-9B9D2DE5D3BA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572000" y="2860674"/>
            <a:ext cx="19415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1126" y="2579686"/>
            <a:ext cx="1720874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uk-UA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13513" y="2579686"/>
            <a:ext cx="1720874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endParaRPr lang="uk-UA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2851126" y="4149104"/>
            <a:ext cx="5383261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{</a:t>
            </a:r>
            <a:b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Course </a:t>
            </a:r>
            <a:r>
              <a:rPr kumimoji="0" lang="uk-UA" altLang="uk-UA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courses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kumimoji="0" lang="uk-UA" altLang="uk-UA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Course[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Course {</a:t>
            </a:r>
            <a:b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Student </a:t>
            </a:r>
            <a:r>
              <a:rPr kumimoji="0" lang="uk-UA" altLang="uk-UA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b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56533" y="1965362"/>
            <a:ext cx="4510059" cy="4000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student can study any number of courses</a:t>
            </a:r>
            <a:endParaRPr lang="uk-UA" dirty="0"/>
          </a:p>
        </p:txBody>
      </p:sp>
      <p:cxnSp>
        <p:nvCxnSpPr>
          <p:cNvPr id="22" name="Straight Arrow Connector 21"/>
          <p:cNvCxnSpPr>
            <a:stCxn id="21" idx="2"/>
            <a:endCxn id="15" idx="0"/>
          </p:cNvCxnSpPr>
          <p:nvPr/>
        </p:nvCxnSpPr>
        <p:spPr>
          <a:xfrm>
            <a:off x="3711563" y="2365412"/>
            <a:ext cx="0" cy="21427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979014" y="3358456"/>
            <a:ext cx="4789871" cy="4000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number of students must study four courses</a:t>
            </a:r>
            <a:endParaRPr lang="uk-UA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373950" y="3141661"/>
            <a:ext cx="0" cy="23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472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Relationships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uk-UA" sz="2200" b="1" dirty="0" smtClean="0"/>
              <a:t>Composition </a:t>
            </a:r>
            <a:r>
              <a:rPr lang="en-US" altLang="uk-UA" sz="2200" dirty="0" smtClean="0"/>
              <a:t>expresses </a:t>
            </a:r>
            <a:r>
              <a:rPr lang="en-US" altLang="uk-UA" sz="2200" dirty="0"/>
              <a:t>a relationship between instances of related classes. It is a specific </a:t>
            </a:r>
            <a:r>
              <a:rPr lang="en-US" altLang="uk-UA" sz="2200" b="1" i="1" dirty="0"/>
              <a:t>kind of Whole-Part </a:t>
            </a:r>
            <a:r>
              <a:rPr lang="en-US" altLang="uk-UA" sz="2200" b="1" i="1" dirty="0" smtClean="0"/>
              <a:t> </a:t>
            </a:r>
            <a:r>
              <a:rPr lang="en-US" altLang="uk-UA" sz="2200" dirty="0" smtClean="0"/>
              <a:t>relationship.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uk-UA" sz="2200" dirty="0" smtClean="0"/>
              <a:t>It </a:t>
            </a:r>
            <a:r>
              <a:rPr lang="en-US" altLang="uk-UA" sz="2200" dirty="0"/>
              <a:t>expresses a relationship where an instance of the Whole-class has the responsibility to </a:t>
            </a:r>
            <a:r>
              <a:rPr lang="en-US" altLang="uk-UA" sz="2200" b="1" i="1" dirty="0"/>
              <a:t>create and initialize  instances</a:t>
            </a:r>
            <a:r>
              <a:rPr lang="en-US" altLang="uk-UA" sz="2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uk-UA" sz="2200" dirty="0"/>
              <a:t>of each Part-class.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200" dirty="0"/>
          </a:p>
        </p:txBody>
      </p:sp>
      <p:grpSp>
        <p:nvGrpSpPr>
          <p:cNvPr id="14" name="Group 1041"/>
          <p:cNvGrpSpPr>
            <a:grpSpLocks/>
          </p:cNvGrpSpPr>
          <p:nvPr/>
        </p:nvGrpSpPr>
        <p:grpSpPr bwMode="auto">
          <a:xfrm>
            <a:off x="3147481" y="4030664"/>
            <a:ext cx="3219452" cy="1573213"/>
            <a:chOff x="747" y="2647"/>
            <a:chExt cx="2028" cy="991"/>
          </a:xfrm>
        </p:grpSpPr>
        <p:sp>
          <p:nvSpPr>
            <p:cNvPr id="15" name="Rectangle 1042"/>
            <p:cNvSpPr>
              <a:spLocks noChangeArrowheads="1"/>
            </p:cNvSpPr>
            <p:nvPr/>
          </p:nvSpPr>
          <p:spPr bwMode="auto">
            <a:xfrm>
              <a:off x="1243" y="2647"/>
              <a:ext cx="779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uk-UA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Car</a:t>
              </a:r>
            </a:p>
          </p:txBody>
        </p:sp>
        <p:sp>
          <p:nvSpPr>
            <p:cNvPr id="16" name="Rectangle 1043"/>
            <p:cNvSpPr>
              <a:spLocks noChangeArrowheads="1"/>
            </p:cNvSpPr>
            <p:nvPr/>
          </p:nvSpPr>
          <p:spPr bwMode="auto">
            <a:xfrm>
              <a:off x="747" y="3360"/>
              <a:ext cx="714" cy="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uk-UA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Engine</a:t>
              </a:r>
              <a:endParaRPr kumimoji="0" lang="en-US" altLang="uk-UA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" name="Rectangle 1044"/>
            <p:cNvSpPr>
              <a:spLocks noChangeArrowheads="1"/>
            </p:cNvSpPr>
            <p:nvPr/>
          </p:nvSpPr>
          <p:spPr bwMode="auto">
            <a:xfrm>
              <a:off x="1665" y="3357"/>
              <a:ext cx="1110" cy="2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uk-UA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Transmission</a:t>
              </a:r>
              <a:r>
                <a:rPr kumimoji="0" lang="en-US" altLang="uk-UA" b="1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8" name="Freeform 1045"/>
            <p:cNvSpPr>
              <a:spLocks/>
            </p:cNvSpPr>
            <p:nvPr/>
          </p:nvSpPr>
          <p:spPr bwMode="auto">
            <a:xfrm>
              <a:off x="1104" y="3168"/>
              <a:ext cx="1012" cy="192"/>
            </a:xfrm>
            <a:custGeom>
              <a:avLst/>
              <a:gdLst>
                <a:gd name="T0" fmla="*/ 0 w 1824"/>
                <a:gd name="T1" fmla="*/ 6291456 h 96"/>
                <a:gd name="T2" fmla="*/ 0 w 1824"/>
                <a:gd name="T3" fmla="*/ 0 h 96"/>
                <a:gd name="T4" fmla="*/ 1 w 1824"/>
                <a:gd name="T5" fmla="*/ 0 h 96"/>
                <a:gd name="T6" fmla="*/ 1 w 1824"/>
                <a:gd name="T7" fmla="*/ 6291456 h 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24" h="96">
                  <a:moveTo>
                    <a:pt x="0" y="96"/>
                  </a:moveTo>
                  <a:lnTo>
                    <a:pt x="0" y="0"/>
                  </a:lnTo>
                  <a:lnTo>
                    <a:pt x="1824" y="0"/>
                  </a:lnTo>
                  <a:lnTo>
                    <a:pt x="1824" y="96"/>
                  </a:lnTo>
                </a:path>
              </a:pathLst>
            </a:cu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046"/>
            <p:cNvGrpSpPr>
              <a:grpSpLocks/>
            </p:cNvGrpSpPr>
            <p:nvPr/>
          </p:nvGrpSpPr>
          <p:grpSpPr bwMode="auto">
            <a:xfrm>
              <a:off x="1561" y="2887"/>
              <a:ext cx="144" cy="281"/>
              <a:chOff x="2728" y="2880"/>
              <a:chExt cx="144" cy="281"/>
            </a:xfrm>
          </p:grpSpPr>
          <p:sp>
            <p:nvSpPr>
              <p:cNvPr id="20" name="Line 1047"/>
              <p:cNvSpPr>
                <a:spLocks noChangeShapeType="1"/>
              </p:cNvSpPr>
              <p:nvPr/>
            </p:nvSpPr>
            <p:spPr bwMode="auto">
              <a:xfrm flipH="1">
                <a:off x="2800" y="3048"/>
                <a:ext cx="0" cy="113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uk-UA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AutoShape 1048"/>
              <p:cNvSpPr>
                <a:spLocks noChangeArrowheads="1"/>
              </p:cNvSpPr>
              <p:nvPr/>
            </p:nvSpPr>
            <p:spPr bwMode="auto">
              <a:xfrm>
                <a:off x="2728" y="2880"/>
                <a:ext cx="144" cy="192"/>
              </a:xfrm>
              <a:prstGeom prst="diamond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uk-UA" altLang="uk-UA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4" name="Rounded Rectangle 23"/>
          <p:cNvSpPr/>
          <p:nvPr/>
        </p:nvSpPr>
        <p:spPr>
          <a:xfrm>
            <a:off x="3518017" y="5772149"/>
            <a:ext cx="1849731" cy="4000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</a:t>
            </a:r>
            <a:endParaRPr lang="uk-UA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01341" y="5592415"/>
            <a:ext cx="0" cy="179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13292" y="5592415"/>
            <a:ext cx="1" cy="179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7" name="Rounded Rectangle 26"/>
          <p:cNvSpPr/>
          <p:nvPr/>
        </p:nvSpPr>
        <p:spPr>
          <a:xfrm>
            <a:off x="5367748" y="4021139"/>
            <a:ext cx="998865" cy="4000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Whole</a:t>
            </a:r>
            <a:endParaRPr lang="uk-UA" dirty="0"/>
          </a:p>
        </p:txBody>
      </p:sp>
      <p:cxnSp>
        <p:nvCxnSpPr>
          <p:cNvPr id="28" name="Straight Arrow Connector 27"/>
          <p:cNvCxnSpPr>
            <a:stCxn id="27" idx="1"/>
            <a:endCxn id="15" idx="3"/>
          </p:cNvCxnSpPr>
          <p:nvPr/>
        </p:nvCxnSpPr>
        <p:spPr>
          <a:xfrm flipH="1">
            <a:off x="5171544" y="4221164"/>
            <a:ext cx="196204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2963331" y="4481514"/>
            <a:ext cx="150177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uk-UA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544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Relationships 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uk-UA" sz="2200" b="1" dirty="0" smtClean="0"/>
              <a:t>Aggregation</a:t>
            </a:r>
            <a:r>
              <a:rPr lang="en-US" altLang="uk-UA" sz="2200" dirty="0" smtClean="0">
                <a:solidFill>
                  <a:srgbClr val="FF0000"/>
                </a:solidFill>
              </a:rPr>
              <a:t> </a:t>
            </a:r>
            <a:r>
              <a:rPr lang="en-US" altLang="uk-UA" sz="2200" dirty="0"/>
              <a:t>expresses a relationship between instances of related classes. It is a specific </a:t>
            </a:r>
            <a:r>
              <a:rPr lang="en-US" altLang="uk-UA" sz="2200" b="1" i="1" dirty="0"/>
              <a:t>kind of Container-Contained</a:t>
            </a:r>
            <a:r>
              <a:rPr lang="en-US" altLang="uk-UA" sz="2200" dirty="0"/>
              <a:t> </a:t>
            </a:r>
            <a:r>
              <a:rPr lang="en-US" altLang="uk-UA" sz="2200" dirty="0" smtClean="0"/>
              <a:t> relationship</a:t>
            </a:r>
            <a:r>
              <a:rPr lang="en-US" altLang="uk-UA" sz="2200" dirty="0"/>
              <a:t>.   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uk-UA" sz="2200" dirty="0"/>
              <a:t>It expresses a relationship where an instance of the Container-class has the responsibility to </a:t>
            </a:r>
            <a:r>
              <a:rPr lang="en-US" altLang="uk-UA" sz="2200" b="1" i="1" dirty="0"/>
              <a:t>maintain instances</a:t>
            </a:r>
            <a:r>
              <a:rPr lang="en-US" altLang="uk-UA" sz="2200" b="1" dirty="0"/>
              <a:t> </a:t>
            </a:r>
            <a:r>
              <a:rPr lang="en-US" altLang="uk-UA" sz="2200" dirty="0"/>
              <a:t>of each Contained-class that have been used outside the Container-class.</a:t>
            </a:r>
            <a:endParaRPr lang="uk-UA" sz="2200" dirty="0"/>
          </a:p>
        </p:txBody>
      </p:sp>
      <p:grpSp>
        <p:nvGrpSpPr>
          <p:cNvPr id="4" name="Group 1041"/>
          <p:cNvGrpSpPr>
            <a:grpSpLocks/>
          </p:cNvGrpSpPr>
          <p:nvPr/>
        </p:nvGrpSpPr>
        <p:grpSpPr bwMode="auto">
          <a:xfrm>
            <a:off x="3762373" y="4287839"/>
            <a:ext cx="2598739" cy="1573213"/>
            <a:chOff x="665" y="2647"/>
            <a:chExt cx="1637" cy="991"/>
          </a:xfrm>
        </p:grpSpPr>
        <p:sp>
          <p:nvSpPr>
            <p:cNvPr id="5" name="Rectangle 1042"/>
            <p:cNvSpPr>
              <a:spLocks noChangeArrowheads="1"/>
            </p:cNvSpPr>
            <p:nvPr/>
          </p:nvSpPr>
          <p:spPr bwMode="auto">
            <a:xfrm>
              <a:off x="1243" y="2647"/>
              <a:ext cx="779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uk-UA" b="1" kern="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Bag</a:t>
              </a:r>
              <a:endParaRPr kumimoji="0" lang="en-US" altLang="uk-UA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" name="Rectangle 1043"/>
            <p:cNvSpPr>
              <a:spLocks noChangeArrowheads="1"/>
            </p:cNvSpPr>
            <p:nvPr/>
          </p:nvSpPr>
          <p:spPr bwMode="auto">
            <a:xfrm>
              <a:off x="665" y="3360"/>
              <a:ext cx="796" cy="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uk-UA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Apples</a:t>
              </a:r>
              <a:endParaRPr kumimoji="0" lang="en-US" altLang="uk-UA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" name="Rectangle 1044"/>
            <p:cNvSpPr>
              <a:spLocks noChangeArrowheads="1"/>
            </p:cNvSpPr>
            <p:nvPr/>
          </p:nvSpPr>
          <p:spPr bwMode="auto">
            <a:xfrm>
              <a:off x="1665" y="3357"/>
              <a:ext cx="637" cy="2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uk-UA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Milk</a:t>
              </a:r>
              <a:endParaRPr kumimoji="0" lang="en-US" altLang="uk-UA" b="1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" name="Freeform 1045"/>
            <p:cNvSpPr>
              <a:spLocks/>
            </p:cNvSpPr>
            <p:nvPr/>
          </p:nvSpPr>
          <p:spPr bwMode="auto">
            <a:xfrm>
              <a:off x="1104" y="3168"/>
              <a:ext cx="918" cy="192"/>
            </a:xfrm>
            <a:custGeom>
              <a:avLst/>
              <a:gdLst>
                <a:gd name="T0" fmla="*/ 0 w 1824"/>
                <a:gd name="T1" fmla="*/ 6291456 h 96"/>
                <a:gd name="T2" fmla="*/ 0 w 1824"/>
                <a:gd name="T3" fmla="*/ 0 h 96"/>
                <a:gd name="T4" fmla="*/ 1 w 1824"/>
                <a:gd name="T5" fmla="*/ 0 h 96"/>
                <a:gd name="T6" fmla="*/ 1 w 1824"/>
                <a:gd name="T7" fmla="*/ 6291456 h 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24" h="96">
                  <a:moveTo>
                    <a:pt x="0" y="96"/>
                  </a:moveTo>
                  <a:lnTo>
                    <a:pt x="0" y="0"/>
                  </a:lnTo>
                  <a:lnTo>
                    <a:pt x="1824" y="0"/>
                  </a:lnTo>
                  <a:lnTo>
                    <a:pt x="1824" y="96"/>
                  </a:lnTo>
                </a:path>
              </a:pathLst>
            </a:cu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1046"/>
            <p:cNvGrpSpPr>
              <a:grpSpLocks/>
            </p:cNvGrpSpPr>
            <p:nvPr/>
          </p:nvGrpSpPr>
          <p:grpSpPr bwMode="auto">
            <a:xfrm>
              <a:off x="1561" y="2887"/>
              <a:ext cx="144" cy="281"/>
              <a:chOff x="2728" y="2880"/>
              <a:chExt cx="144" cy="281"/>
            </a:xfrm>
          </p:grpSpPr>
          <p:sp>
            <p:nvSpPr>
              <p:cNvPr id="10" name="Line 1047"/>
              <p:cNvSpPr>
                <a:spLocks noChangeShapeType="1"/>
              </p:cNvSpPr>
              <p:nvPr/>
            </p:nvSpPr>
            <p:spPr bwMode="auto">
              <a:xfrm flipH="1">
                <a:off x="2800" y="3048"/>
                <a:ext cx="0" cy="113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uk-UA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AutoShape 1048"/>
              <p:cNvSpPr>
                <a:spLocks noChangeArrowheads="1"/>
              </p:cNvSpPr>
              <p:nvPr/>
            </p:nvSpPr>
            <p:spPr bwMode="auto">
              <a:xfrm>
                <a:off x="2728" y="2880"/>
                <a:ext cx="144" cy="192"/>
              </a:xfrm>
              <a:prstGeom prst="diamond">
                <a:avLst/>
              </a:prstGeom>
              <a:solidFill>
                <a:schemeClr val="bg1"/>
              </a:solidFill>
              <a:ln w="19050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uk-UA" altLang="uk-UA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4263084" y="6029324"/>
            <a:ext cx="1849731" cy="4000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Contained </a:t>
            </a:r>
            <a:endParaRPr lang="uk-UA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846408" y="5849590"/>
            <a:ext cx="0" cy="179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558359" y="5849590"/>
            <a:ext cx="1" cy="179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5" name="Rounded Rectangle 14"/>
          <p:cNvSpPr/>
          <p:nvPr/>
        </p:nvSpPr>
        <p:spPr>
          <a:xfrm>
            <a:off x="3295001" y="4278314"/>
            <a:ext cx="1164285" cy="4000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</a:t>
            </a:r>
            <a:endParaRPr lang="uk-UA" dirty="0"/>
          </a:p>
        </p:txBody>
      </p:sp>
      <p:cxnSp>
        <p:nvCxnSpPr>
          <p:cNvPr id="16" name="Straight Arrow Connector 15"/>
          <p:cNvCxnSpPr>
            <a:stCxn id="15" idx="3"/>
            <a:endCxn id="5" idx="1"/>
          </p:cNvCxnSpPr>
          <p:nvPr/>
        </p:nvCxnSpPr>
        <p:spPr>
          <a:xfrm>
            <a:off x="4459286" y="4478339"/>
            <a:ext cx="220663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5386878" y="4723709"/>
            <a:ext cx="15595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uk-UA" sz="1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AGGREGATION</a:t>
            </a:r>
            <a:endParaRPr lang="en-US" altLang="uk-UA" sz="1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2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and </a:t>
            </a:r>
            <a:r>
              <a:rPr lang="en-US" dirty="0" smtClean="0"/>
              <a:t>Aggregation</a:t>
            </a:r>
            <a:endParaRPr lang="uk-UA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88201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15026" y="3558421"/>
            <a:ext cx="5591174" cy="1785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uk-U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</a:t>
            </a:r>
            <a:r>
              <a:rPr lang="en-US" alt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really a </a:t>
            </a:r>
            <a:r>
              <a:rPr lang="en-US" altLang="uk-UA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form</a:t>
            </a:r>
            <a:r>
              <a:rPr lang="en-US" alt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uk-UA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en-US" altLang="uk-UA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Aggregation </a:t>
            </a:r>
            <a:endParaRPr lang="en-US" altLang="uk-UA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7675" lvl="1" indent="-266700"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components have </a:t>
            </a:r>
            <a:r>
              <a:rPr lang="en-US" altLang="uk-UA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one</a:t>
            </a:r>
            <a:r>
              <a:rPr lang="en-US" alt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uk-UA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owner</a:t>
            </a:r>
            <a:r>
              <a:rPr lang="en-US" alt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447675" lvl="1" indent="-266700"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components </a:t>
            </a:r>
            <a:r>
              <a:rPr lang="en-US" altLang="uk-UA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cannot exist</a:t>
            </a:r>
            <a:r>
              <a:rPr lang="en-US" alt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uk-UA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independent</a:t>
            </a:r>
            <a:r>
              <a:rPr lang="en-US" altLang="uk-UA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of </a:t>
            </a:r>
            <a:r>
              <a:rPr lang="en-US" alt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their owner;</a:t>
            </a:r>
          </a:p>
          <a:p>
            <a:pPr marL="447675" lvl="1" indent="-266700"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components </a:t>
            </a:r>
            <a:r>
              <a:rPr lang="en-US" altLang="uk-UA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live or die</a:t>
            </a:r>
            <a:r>
              <a:rPr lang="en-US" alt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uk-UA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</a:t>
            </a:r>
            <a:r>
              <a:rPr lang="en-US" alt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their owner;</a:t>
            </a:r>
          </a:p>
        </p:txBody>
      </p:sp>
    </p:spTree>
    <p:extLst>
      <p:ext uri="{BB962C8B-B14F-4D97-AF65-F5344CB8AC3E}">
        <p14:creationId xmlns:p14="http://schemas.microsoft.com/office/powerpoint/2010/main" val="23558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Example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00275" y="1761322"/>
            <a:ext cx="2440092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24354" y="3824050"/>
            <a:ext cx="3621504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y;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648450" y="1761322"/>
            <a:ext cx="4373313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r,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g,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g;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85800" y="2958645"/>
            <a:ext cx="5554726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changeColor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r,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g,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g;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perimeter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Example</a:t>
            </a:r>
            <a:endParaRPr lang="uk-UA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43700" y="2396551"/>
            <a:ext cx="4588115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uk-UA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19.83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uk-UA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circle.draw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uk-UA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circle.changeColor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127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238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uk-UA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66775" y="1939142"/>
            <a:ext cx="5447325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altLang="uk-UA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</a:t>
            </a:r>
            <a:r>
              <a:rPr kumimoji="0" lang="en-US" altLang="uk-UA" sz="14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en-US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perimeter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uk-UA" altLang="uk-UA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6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Example</a:t>
            </a:r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2" y="1733549"/>
            <a:ext cx="7052957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0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33400" y="1414463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6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attention!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Academy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337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DA29F-CD38-46AB-BBA1-AC32AA4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UML?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9108CB-6D2C-498D-9F1C-C89BC61AD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680754"/>
            <a:ext cx="10820400" cy="3805646"/>
          </a:xfrm>
        </p:spPr>
        <p:txBody>
          <a:bodyPr/>
          <a:lstStyle/>
          <a:p>
            <a:pPr marL="342900" lvl="0" indent="-342900" defTabSz="912813" fontAlgn="base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</a:rPr>
              <a:t>UML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smtClean="0">
                <a:solidFill>
                  <a:srgbClr val="000000"/>
                </a:solidFill>
              </a:rPr>
              <a:t>(</a:t>
            </a:r>
            <a:r>
              <a:rPr lang="en-US" altLang="en-US" sz="2200" b="1" i="1" dirty="0" smtClean="0">
                <a:solidFill>
                  <a:srgbClr val="000000"/>
                </a:solidFill>
              </a:rPr>
              <a:t>Unified </a:t>
            </a:r>
            <a:r>
              <a:rPr lang="en-US" altLang="en-US" sz="2200" b="1" i="1" dirty="0">
                <a:solidFill>
                  <a:srgbClr val="000000"/>
                </a:solidFill>
              </a:rPr>
              <a:t>Modeling </a:t>
            </a:r>
            <a:r>
              <a:rPr lang="en-US" altLang="en-US" sz="2200" b="1" i="1" dirty="0" smtClean="0">
                <a:solidFill>
                  <a:srgbClr val="000000"/>
                </a:solidFill>
              </a:rPr>
              <a:t>Language</a:t>
            </a:r>
            <a:r>
              <a:rPr lang="en-US" altLang="en-US" sz="2200" dirty="0" smtClean="0">
                <a:solidFill>
                  <a:srgbClr val="000000"/>
                </a:solidFill>
              </a:rPr>
              <a:t>) is </a:t>
            </a:r>
            <a:r>
              <a:rPr lang="en-US" altLang="en-US" sz="2200" dirty="0">
                <a:solidFill>
                  <a:srgbClr val="000000"/>
                </a:solidFill>
              </a:rPr>
              <a:t>standard graphical language for </a:t>
            </a:r>
            <a:r>
              <a:rPr lang="en-US" altLang="en-US" sz="2200" b="1" i="1" dirty="0">
                <a:solidFill>
                  <a:srgbClr val="000000"/>
                </a:solidFill>
              </a:rPr>
              <a:t>specifying</a:t>
            </a:r>
            <a:r>
              <a:rPr lang="en-US" altLang="en-US" sz="2200" dirty="0">
                <a:solidFill>
                  <a:srgbClr val="000000"/>
                </a:solidFill>
              </a:rPr>
              <a:t>, </a:t>
            </a:r>
            <a:r>
              <a:rPr lang="en-US" altLang="en-US" sz="2200" b="1" i="1" dirty="0">
                <a:solidFill>
                  <a:srgbClr val="000000"/>
                </a:solidFill>
              </a:rPr>
              <a:t>visualizing</a:t>
            </a:r>
            <a:r>
              <a:rPr lang="en-US" altLang="en-US" sz="2200" dirty="0">
                <a:solidFill>
                  <a:srgbClr val="000000"/>
                </a:solidFill>
              </a:rPr>
              <a:t>, </a:t>
            </a:r>
            <a:r>
              <a:rPr lang="en-US" altLang="en-US" sz="2200" b="1" i="1" dirty="0">
                <a:solidFill>
                  <a:srgbClr val="000000"/>
                </a:solidFill>
              </a:rPr>
              <a:t>constructing</a:t>
            </a:r>
            <a:r>
              <a:rPr lang="en-US" altLang="en-US" sz="2200" dirty="0">
                <a:solidFill>
                  <a:srgbClr val="000000"/>
                </a:solidFill>
              </a:rPr>
              <a:t>, and </a:t>
            </a:r>
            <a:r>
              <a:rPr lang="en-US" altLang="en-US" sz="2200" b="1" i="1" dirty="0">
                <a:solidFill>
                  <a:srgbClr val="000000"/>
                </a:solidFill>
              </a:rPr>
              <a:t>documenting</a:t>
            </a:r>
            <a:r>
              <a:rPr lang="en-US" altLang="en-US" sz="2200" dirty="0">
                <a:solidFill>
                  <a:srgbClr val="000000"/>
                </a:solidFill>
              </a:rPr>
              <a:t> the artifacts of software systems.</a:t>
            </a:r>
          </a:p>
          <a:p>
            <a:pPr marL="800100" lvl="1" indent="-342900" defTabSz="912813" fontAlgn="base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UML </a:t>
            </a:r>
            <a:r>
              <a:rPr lang="en-US" altLang="en-US" sz="2000" dirty="0" smtClean="0">
                <a:solidFill>
                  <a:srgbClr val="000000"/>
                </a:solidFill>
              </a:rPr>
              <a:t>simplifies </a:t>
            </a:r>
            <a:r>
              <a:rPr lang="en-US" altLang="en-US" sz="2000" dirty="0">
                <a:solidFill>
                  <a:srgbClr val="000000"/>
                </a:solidFill>
              </a:rPr>
              <a:t>the complex process of software design</a:t>
            </a:r>
            <a:r>
              <a:rPr lang="en-US" altLang="en-US" sz="2000" dirty="0" smtClean="0">
                <a:solidFill>
                  <a:srgbClr val="000000"/>
                </a:solidFill>
              </a:rPr>
              <a:t>.</a:t>
            </a:r>
          </a:p>
          <a:p>
            <a:pPr marL="800100" lvl="1" indent="-342900" defTabSz="912813" fontAlgn="base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UML </a:t>
            </a:r>
            <a:r>
              <a:rPr lang="en-US" altLang="en-US" sz="2000" dirty="0" smtClean="0">
                <a:solidFill>
                  <a:srgbClr val="000000"/>
                </a:solidFill>
              </a:rPr>
              <a:t>uses </a:t>
            </a:r>
            <a:r>
              <a:rPr lang="en-US" altLang="en-US" sz="2000" dirty="0">
                <a:solidFill>
                  <a:srgbClr val="000000"/>
                </a:solidFill>
              </a:rPr>
              <a:t>graphical notation to </a:t>
            </a:r>
            <a:r>
              <a:rPr lang="en-US" altLang="en-US" sz="2000" dirty="0" smtClean="0">
                <a:solidFill>
                  <a:srgbClr val="000000"/>
                </a:solidFill>
              </a:rPr>
              <a:t>communicate that is </a:t>
            </a:r>
            <a:r>
              <a:rPr lang="en-US" altLang="en-US" sz="2000" dirty="0">
                <a:solidFill>
                  <a:srgbClr val="000000"/>
                </a:solidFill>
              </a:rPr>
              <a:t>more clearly than natural language (imprecise) and code (too detailed).</a:t>
            </a:r>
          </a:p>
          <a:p>
            <a:pPr marL="800100" lvl="1" indent="-342900" defTabSz="912813" fontAlgn="base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</a:rPr>
              <a:t>UML helps </a:t>
            </a:r>
            <a:r>
              <a:rPr lang="en-US" altLang="en-US" sz="2000" dirty="0">
                <a:solidFill>
                  <a:srgbClr val="000000"/>
                </a:solidFill>
              </a:rPr>
              <a:t>acquire an overall view of a system.</a:t>
            </a:r>
          </a:p>
          <a:p>
            <a:pPr marL="800100" lvl="1" indent="-342900" defTabSz="912813" fontAlgn="base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UML is not dependent on any language or technology.</a:t>
            </a:r>
          </a:p>
          <a:p>
            <a:pPr marL="800100" lvl="1" indent="-342900" defTabSz="912813" fontAlgn="base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UML moves us from fragmentation to standardization.</a:t>
            </a:r>
          </a:p>
          <a:p>
            <a:pPr lvl="0" defTabSz="912813" fontAlgn="base">
              <a:spcBef>
                <a:spcPts val="600"/>
              </a:spcBef>
              <a:spcAft>
                <a:spcPts val="1200"/>
              </a:spcAft>
            </a:pPr>
            <a:endParaRPr lang="en-US" altLang="en-US" sz="2200" dirty="0">
              <a:solidFill>
                <a:srgbClr val="000000"/>
              </a:solidFill>
            </a:endParaRPr>
          </a:p>
          <a:p>
            <a:pPr marL="342900" lvl="0" indent="-342900" defTabSz="912813" fontAlgn="base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734" y="3862252"/>
            <a:ext cx="2232506" cy="162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7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Diagram Types</a:t>
            </a:r>
            <a:endParaRPr lang="uk-U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94" y="1778653"/>
            <a:ext cx="7882064" cy="467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9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Describe the </a:t>
            </a:r>
            <a:r>
              <a:rPr lang="en-US" sz="2400" b="1" i="1" dirty="0" smtClean="0"/>
              <a:t>types</a:t>
            </a:r>
            <a:r>
              <a:rPr lang="en-US" sz="2400" dirty="0" smtClean="0"/>
              <a:t> </a:t>
            </a:r>
            <a:r>
              <a:rPr lang="en-US" sz="2400" b="1" i="1" dirty="0" smtClean="0"/>
              <a:t>of </a:t>
            </a:r>
            <a:r>
              <a:rPr lang="en-US" sz="2400" b="1" i="1" dirty="0"/>
              <a:t>objects </a:t>
            </a:r>
            <a:r>
              <a:rPr lang="en-US" sz="2400" b="1" i="1" dirty="0" smtClean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the system and various </a:t>
            </a:r>
            <a:r>
              <a:rPr lang="en-US" sz="2400" b="1" i="1" dirty="0"/>
              <a:t>kinds of static relationship</a:t>
            </a:r>
            <a:r>
              <a:rPr lang="en-US" sz="2400" dirty="0"/>
              <a:t> </a:t>
            </a:r>
            <a:r>
              <a:rPr lang="en-US" sz="2400" dirty="0" smtClean="0"/>
              <a:t> that </a:t>
            </a:r>
            <a:r>
              <a:rPr lang="en-US" sz="2400" dirty="0"/>
              <a:t>exist among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Used </a:t>
            </a:r>
            <a:r>
              <a:rPr lang="en-US" sz="2400" dirty="0"/>
              <a:t>for </a:t>
            </a:r>
            <a:r>
              <a:rPr lang="en-US" sz="2400" b="1" i="1" dirty="0"/>
              <a:t>requirement </a:t>
            </a:r>
            <a:r>
              <a:rPr lang="en-US" sz="2400" b="1" i="1" dirty="0" smtClean="0"/>
              <a:t>capture</a:t>
            </a:r>
            <a:r>
              <a:rPr lang="en-US" sz="2400" dirty="0" smtClean="0"/>
              <a:t> </a:t>
            </a:r>
            <a:r>
              <a:rPr lang="en-US" sz="2400" dirty="0"/>
              <a:t>end-user interaction.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Detailed class diagrams are used for developers.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90" y="4180990"/>
            <a:ext cx="4187932" cy="19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4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Representation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684867"/>
            <a:ext cx="10820400" cy="3801533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uk-UA" sz="2200" dirty="0"/>
              <a:t>Each class is represented by a </a:t>
            </a:r>
            <a:r>
              <a:rPr lang="en-US" altLang="uk-UA" sz="2200" b="1" dirty="0"/>
              <a:t>rectangle</a:t>
            </a:r>
            <a:r>
              <a:rPr lang="en-US" altLang="uk-UA" sz="2200" dirty="0"/>
              <a:t> subdivided into </a:t>
            </a:r>
            <a:r>
              <a:rPr lang="en-US" altLang="uk-UA" sz="2200" b="1" i="1" dirty="0"/>
              <a:t>three</a:t>
            </a:r>
            <a:r>
              <a:rPr lang="en-US" altLang="uk-UA" sz="2200" dirty="0"/>
              <a:t> compartments:</a:t>
            </a:r>
          </a:p>
          <a:p>
            <a:pPr marL="914400" lvl="1" indent="-373063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  <a:defRPr/>
            </a:pPr>
            <a:r>
              <a:rPr lang="en-US" alt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US" alt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73063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  <a:defRPr/>
            </a:pPr>
            <a:r>
              <a:rPr lang="en-US" alt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en-US" alt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73063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  <a:defRPr/>
            </a:pPr>
            <a:r>
              <a:rPr lang="en-US" alt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en-US" alt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  <a:defRPr/>
            </a:pPr>
            <a:endParaRPr lang="en-US" altLang="uk-UA" sz="2200" dirty="0"/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uk-UA" sz="2200" dirty="0"/>
              <a:t>Modifiers are used to indicate </a:t>
            </a:r>
            <a:r>
              <a:rPr lang="en-US" altLang="uk-UA" sz="2200" b="1" i="1" dirty="0"/>
              <a:t>visibility</a:t>
            </a:r>
            <a:r>
              <a:rPr lang="en-US" altLang="uk-UA" sz="2200" dirty="0"/>
              <a:t> of attributes and operations.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’   is used to denote </a:t>
            </a:r>
            <a:r>
              <a:rPr lang="en-US" altLang="uk-UA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alt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visibility (everyone)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’   is used to denote </a:t>
            </a:r>
            <a:r>
              <a:rPr lang="en-US" altLang="uk-UA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alt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visibility (friends and derived)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’    is used to denote </a:t>
            </a:r>
            <a:r>
              <a:rPr lang="en-US" altLang="uk-UA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alt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visibility (no one)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’   is used to denote </a:t>
            </a:r>
            <a:r>
              <a:rPr lang="en-US" altLang="uk-UA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n-US" alt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uk-UA" sz="2000" dirty="0"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endParaRPr lang="en-US" altLang="uk-UA" sz="2000" dirty="0"/>
          </a:p>
          <a:p>
            <a:pPr>
              <a:spcBef>
                <a:spcPts val="400"/>
              </a:spcBef>
              <a:defRPr/>
            </a:pPr>
            <a:endParaRPr lang="en-US" altLang="uk-UA" sz="2200" dirty="0"/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uk-UA" sz="2200" dirty="0"/>
              <a:t>By default, attributes are </a:t>
            </a:r>
            <a:r>
              <a:rPr lang="en-US" altLang="uk-UA" sz="2200" b="1" i="1" dirty="0"/>
              <a:t>hidden</a:t>
            </a:r>
            <a:r>
              <a:rPr lang="en-US" altLang="uk-UA" sz="2200" dirty="0"/>
              <a:t> </a:t>
            </a:r>
            <a:r>
              <a:rPr lang="en-US" altLang="uk-UA" sz="2200" dirty="0" smtClean="0"/>
              <a:t> and </a:t>
            </a:r>
            <a:r>
              <a:rPr lang="en-US" altLang="uk-UA" sz="2200" dirty="0"/>
              <a:t>operations are </a:t>
            </a:r>
            <a:r>
              <a:rPr lang="en-US" altLang="uk-UA" sz="2200" b="1" i="1" dirty="0" smtClean="0"/>
              <a:t>visible</a:t>
            </a:r>
            <a:r>
              <a:rPr lang="en-US" altLang="uk-UA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17529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5776"/>
            <a:ext cx="10820400" cy="685800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 </a:t>
            </a:r>
            <a:r>
              <a:rPr lang="en-US" dirty="0"/>
              <a:t>of Class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799" y="4566762"/>
            <a:ext cx="3781425" cy="6519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uk-UA" dirty="0">
                <a:solidFill>
                  <a:srgbClr val="000000"/>
                </a:solidFill>
              </a:rPr>
              <a:t>The </a:t>
            </a:r>
            <a:r>
              <a:rPr lang="en-US" altLang="uk-UA" b="1" i="1" dirty="0">
                <a:solidFill>
                  <a:srgbClr val="000000"/>
                </a:solidFill>
              </a:rPr>
              <a:t>last two</a:t>
            </a:r>
            <a:r>
              <a:rPr lang="en-US" altLang="uk-UA" dirty="0">
                <a:solidFill>
                  <a:srgbClr val="000000"/>
                </a:solidFill>
              </a:rPr>
              <a:t> compartments may be omitted to </a:t>
            </a:r>
            <a:r>
              <a:rPr lang="en-US" altLang="uk-UA" b="1" i="1" dirty="0">
                <a:solidFill>
                  <a:srgbClr val="000000"/>
                </a:solidFill>
              </a:rPr>
              <a:t>simplify</a:t>
            </a:r>
            <a:r>
              <a:rPr lang="en-US" altLang="uk-UA" dirty="0">
                <a:solidFill>
                  <a:srgbClr val="000000"/>
                </a:solidFill>
              </a:rPr>
              <a:t> </a:t>
            </a:r>
            <a:r>
              <a:rPr lang="en-US" altLang="uk-UA" dirty="0" smtClean="0">
                <a:solidFill>
                  <a:srgbClr val="000000"/>
                </a:solidFill>
              </a:rPr>
              <a:t> the </a:t>
            </a:r>
            <a:r>
              <a:rPr lang="en-US" altLang="uk-UA" dirty="0">
                <a:solidFill>
                  <a:srgbClr val="000000"/>
                </a:solidFill>
              </a:rPr>
              <a:t>class diagrams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dirty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685800" y="1482706"/>
            <a:ext cx="7629012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 {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customerName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addFunds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d) {  };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withDraw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d) {  };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(Account a,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d) { 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28" y="3391161"/>
            <a:ext cx="6647572" cy="235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 of Relationships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uk-UA" sz="2200" dirty="0"/>
              <a:t>There are </a:t>
            </a:r>
            <a:r>
              <a:rPr lang="en-US" altLang="uk-UA" sz="2200" b="1" i="1" dirty="0"/>
              <a:t>two </a:t>
            </a:r>
            <a:r>
              <a:rPr lang="en-US" altLang="uk-UA" sz="2200" b="1" i="1" dirty="0" smtClean="0"/>
              <a:t>kinds</a:t>
            </a:r>
            <a:r>
              <a:rPr lang="en-US" altLang="uk-UA" sz="2200" dirty="0" smtClean="0"/>
              <a:t> </a:t>
            </a:r>
            <a:r>
              <a:rPr lang="en-US" altLang="uk-UA" sz="2200" dirty="0"/>
              <a:t>of </a:t>
            </a:r>
            <a:r>
              <a:rPr lang="en-US" altLang="uk-UA" sz="2200" b="1" dirty="0" smtClean="0"/>
              <a:t>Relationships:</a:t>
            </a:r>
            <a:endParaRPr lang="en-US" altLang="uk-UA" sz="2200" b="1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uk-UA" sz="2000" b="1" dirty="0"/>
              <a:t>Generalization</a:t>
            </a:r>
            <a:r>
              <a:rPr lang="en-US" altLang="uk-UA" sz="2000" dirty="0"/>
              <a:t> (parent-child relationship)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uk-UA" sz="2000" b="1" dirty="0"/>
              <a:t>Association</a:t>
            </a:r>
            <a:r>
              <a:rPr lang="en-US" altLang="uk-UA" sz="2000" dirty="0"/>
              <a:t> (student enrolls in course</a:t>
            </a:r>
            <a:r>
              <a:rPr lang="en-US" altLang="uk-UA" sz="2000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altLang="uk-UA" sz="2000" dirty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uk-UA" sz="2200" dirty="0" smtClean="0"/>
              <a:t>The</a:t>
            </a:r>
            <a:r>
              <a:rPr lang="en-US" altLang="uk-UA" sz="2200" b="1" i="1" dirty="0" smtClean="0"/>
              <a:t> </a:t>
            </a:r>
            <a:r>
              <a:rPr lang="en-US" altLang="uk-UA" sz="2200" b="1" dirty="0" smtClean="0"/>
              <a:t>Association</a:t>
            </a:r>
            <a:r>
              <a:rPr lang="en-US" altLang="uk-UA" sz="2200" b="1" i="1" dirty="0" smtClean="0"/>
              <a:t> </a:t>
            </a:r>
            <a:r>
              <a:rPr lang="en-US" altLang="uk-UA" sz="2200" dirty="0" smtClean="0"/>
              <a:t> </a:t>
            </a:r>
            <a:r>
              <a:rPr lang="en-US" altLang="uk-UA" sz="2200" b="1" dirty="0" smtClean="0"/>
              <a:t>Relationship </a:t>
            </a:r>
            <a:r>
              <a:rPr lang="en-US" altLang="uk-UA" sz="2200" dirty="0" smtClean="0"/>
              <a:t>can </a:t>
            </a:r>
            <a:r>
              <a:rPr lang="en-US" altLang="uk-UA" sz="2200" dirty="0"/>
              <a:t>be further classified </a:t>
            </a:r>
            <a:r>
              <a:rPr lang="en-US" altLang="uk-UA" sz="2200" dirty="0" smtClean="0"/>
              <a:t>as:</a:t>
            </a:r>
            <a:endParaRPr lang="en-US" altLang="uk-UA" sz="22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uk-UA" sz="2000" b="1" dirty="0"/>
              <a:t>Aggregation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uk-UA" sz="2000" b="1" dirty="0"/>
              <a:t>Composition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11938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Relationships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724025"/>
            <a:ext cx="10820400" cy="37623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Generalization</a:t>
            </a:r>
            <a:r>
              <a:rPr lang="en-US" sz="2200" dirty="0"/>
              <a:t> expresses a </a:t>
            </a:r>
            <a:r>
              <a:rPr lang="en-US" sz="2200" b="1" i="1" dirty="0" smtClean="0"/>
              <a:t>parent </a:t>
            </a:r>
            <a:r>
              <a:rPr lang="en-US" sz="2200" b="1" dirty="0" smtClean="0"/>
              <a:t>/</a:t>
            </a:r>
            <a:r>
              <a:rPr lang="en-US" sz="2200" b="1" i="1" dirty="0"/>
              <a:t>child relationship</a:t>
            </a:r>
            <a:r>
              <a:rPr lang="en-US" sz="2200" dirty="0"/>
              <a:t> among related classes.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Used for </a:t>
            </a:r>
            <a:r>
              <a:rPr lang="en-US" sz="2200" b="1" i="1" dirty="0"/>
              <a:t>abstracting details</a:t>
            </a:r>
            <a:r>
              <a:rPr lang="en-US" sz="2200" dirty="0"/>
              <a:t> </a:t>
            </a:r>
            <a:r>
              <a:rPr lang="en-US" sz="2200" dirty="0" smtClean="0"/>
              <a:t> in </a:t>
            </a:r>
            <a:r>
              <a:rPr lang="en-US" sz="2200" dirty="0"/>
              <a:t>several </a:t>
            </a:r>
            <a:r>
              <a:rPr lang="en-US" sz="2200" dirty="0" smtClean="0"/>
              <a:t>layers.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200" dirty="0"/>
          </a:p>
        </p:txBody>
      </p:sp>
      <p:sp>
        <p:nvSpPr>
          <p:cNvPr id="4" name="Rectangle 3"/>
          <p:cNvSpPr/>
          <p:nvPr/>
        </p:nvSpPr>
        <p:spPr>
          <a:xfrm>
            <a:off x="4303126" y="3616325"/>
            <a:ext cx="221932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uk-UA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8201" y="4864097"/>
            <a:ext cx="221932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uk-UA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5188" y="4864098"/>
            <a:ext cx="221932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uk-UA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 rot="17799927">
            <a:off x="4396298" y="4423830"/>
            <a:ext cx="730807" cy="194737"/>
          </a:xfrm>
          <a:prstGeom prst="rightArrow">
            <a:avLst>
              <a:gd name="adj1" fmla="val 2349"/>
              <a:gd name="adj2" fmla="val 109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Right Arrow 28"/>
          <p:cNvSpPr/>
          <p:nvPr/>
        </p:nvSpPr>
        <p:spPr>
          <a:xfrm rot="3800073" flipH="1">
            <a:off x="5746005" y="4423831"/>
            <a:ext cx="730807" cy="194737"/>
          </a:xfrm>
          <a:prstGeom prst="rightArrow">
            <a:avLst>
              <a:gd name="adj1" fmla="val 2349"/>
              <a:gd name="adj2" fmla="val 109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Up Arrow 29"/>
          <p:cNvSpPr/>
          <p:nvPr/>
        </p:nvSpPr>
        <p:spPr>
          <a:xfrm>
            <a:off x="2105259" y="3616325"/>
            <a:ext cx="571500" cy="1809747"/>
          </a:xfrm>
          <a:prstGeom prst="upArrow">
            <a:avLst>
              <a:gd name="adj1" fmla="val 50000"/>
              <a:gd name="adj2" fmla="val 810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Generalization</a:t>
            </a:r>
            <a:endParaRPr lang="uk-UA" dirty="0"/>
          </a:p>
        </p:txBody>
      </p:sp>
      <p:sp>
        <p:nvSpPr>
          <p:cNvPr id="31" name="Up Arrow 30"/>
          <p:cNvSpPr/>
          <p:nvPr/>
        </p:nvSpPr>
        <p:spPr>
          <a:xfrm flipV="1">
            <a:off x="8105955" y="3616325"/>
            <a:ext cx="571500" cy="1809747"/>
          </a:xfrm>
          <a:prstGeom prst="upArrow">
            <a:avLst>
              <a:gd name="adj1" fmla="val 50000"/>
              <a:gd name="adj2" fmla="val 8103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Specialization</a:t>
            </a:r>
            <a:endParaRPr lang="uk-UA" dirty="0"/>
          </a:p>
        </p:txBody>
      </p:sp>
      <p:sp>
        <p:nvSpPr>
          <p:cNvPr id="32" name="Rounded Rectangle 31"/>
          <p:cNvSpPr/>
          <p:nvPr/>
        </p:nvSpPr>
        <p:spPr>
          <a:xfrm>
            <a:off x="4729575" y="3049587"/>
            <a:ext cx="1366425" cy="4000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Supertype</a:t>
            </a:r>
            <a:endParaRPr lang="uk-UA" dirty="0"/>
          </a:p>
        </p:txBody>
      </p:sp>
      <p:cxnSp>
        <p:nvCxnSpPr>
          <p:cNvPr id="34" name="Straight Arrow Connector 33"/>
          <p:cNvCxnSpPr>
            <a:endCxn id="4" idx="0"/>
          </p:cNvCxnSpPr>
          <p:nvPr/>
        </p:nvCxnSpPr>
        <p:spPr>
          <a:xfrm>
            <a:off x="5412789" y="3449638"/>
            <a:ext cx="0" cy="16668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512676" y="5605807"/>
            <a:ext cx="1849731" cy="4000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Subtypes</a:t>
            </a:r>
            <a:endParaRPr lang="uk-UA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096000" y="5426073"/>
            <a:ext cx="0" cy="179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807951" y="5426073"/>
            <a:ext cx="1" cy="179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6624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Relationships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Represent</a:t>
            </a:r>
            <a:r>
              <a:rPr lang="en-US" sz="2200" dirty="0"/>
              <a:t>s</a:t>
            </a:r>
            <a:r>
              <a:rPr lang="en-US" sz="2200" dirty="0" smtClean="0"/>
              <a:t> </a:t>
            </a:r>
            <a:r>
              <a:rPr lang="en-US" sz="2200" dirty="0"/>
              <a:t>relationship </a:t>
            </a:r>
            <a:r>
              <a:rPr lang="en-US" sz="2200" b="1" i="1" dirty="0"/>
              <a:t>between instances</a:t>
            </a:r>
            <a:r>
              <a:rPr lang="en-US" sz="2200" dirty="0"/>
              <a:t> of </a:t>
            </a:r>
            <a:r>
              <a:rPr lang="en-US" sz="2200" dirty="0" smtClean="0"/>
              <a:t>classes.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Association </a:t>
            </a:r>
            <a:r>
              <a:rPr lang="en-US" sz="2400" dirty="0" smtClean="0"/>
              <a:t>relationship</a:t>
            </a:r>
            <a:r>
              <a:rPr lang="en-US" sz="2200" dirty="0" smtClean="0"/>
              <a:t> </a:t>
            </a:r>
            <a:r>
              <a:rPr lang="en-US" sz="2200" dirty="0"/>
              <a:t>has </a:t>
            </a:r>
            <a:r>
              <a:rPr lang="en-US" sz="2200" b="1" i="1" dirty="0"/>
              <a:t>two </a:t>
            </a:r>
            <a:r>
              <a:rPr lang="en-US" sz="2200" b="1" i="1" dirty="0" smtClean="0"/>
              <a:t>ends</a:t>
            </a:r>
            <a:r>
              <a:rPr lang="en-US" sz="2200" dirty="0" smtClean="0"/>
              <a:t>:</a:t>
            </a:r>
            <a:endParaRPr lang="en-US" sz="2200" dirty="0"/>
          </a:p>
          <a:p>
            <a:pPr marL="714375" indent="-352425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Role </a:t>
            </a:r>
            <a:r>
              <a:rPr lang="en-US" b="1" dirty="0" smtClean="0"/>
              <a:t>name </a:t>
            </a:r>
            <a:r>
              <a:rPr lang="en-US" dirty="0"/>
              <a:t>(e.g. enrolls)</a:t>
            </a:r>
          </a:p>
          <a:p>
            <a:pPr marL="714375" indent="-352425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Multiplicity</a:t>
            </a:r>
            <a:r>
              <a:rPr lang="en-US" dirty="0"/>
              <a:t> (e.g. One course can have many students)</a:t>
            </a:r>
          </a:p>
          <a:p>
            <a:pPr marL="714375" indent="-352425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Navigability</a:t>
            </a:r>
            <a:r>
              <a:rPr lang="en-US" dirty="0"/>
              <a:t> (unidirectional, bidirectional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SOFTSERVE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" id="{FAAB01F1-42A5-41CB-977D-BF026AC32651}" vid="{D346D645-9121-4FD1-825B-A7B21A89A933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" id="{FAAB01F1-42A5-41CB-977D-BF026AC32651}" vid="{70E033D8-A16F-4633-A79B-BC2B28C167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9" ma:contentTypeDescription="Create a new document." ma:contentTypeScope="" ma:versionID="b580fd240937e972acf8069cee603ed0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58bcff5ba1ed0197b34a3379c5637e7b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E72B749E-3A40-47F5-965E-3FAF56BC81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0D2DC9-9227-4721-91EF-B580702E1C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EB42E6-F40E-4174-8C57-7E086748D86B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835f28f2-30f1-4728-84d2-86d96e143488"/>
    <ds:schemaRef ds:uri="http://purl.org/dc/elements/1.1/"/>
    <ds:schemaRef ds:uri="341e6018-ac0a-4dfb-8409-db9e0d25502e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1132</TotalTime>
  <Words>464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Courier New</vt:lpstr>
      <vt:lpstr>Open Sans</vt:lpstr>
      <vt:lpstr>Proxima Nova Black</vt:lpstr>
      <vt:lpstr>Tahoma</vt:lpstr>
      <vt:lpstr>Times New Roman</vt:lpstr>
      <vt:lpstr>Verdana</vt:lpstr>
      <vt:lpstr>DARK THEME</vt:lpstr>
      <vt:lpstr>LIGHT-THEME</vt:lpstr>
      <vt:lpstr>UML. Class Diagrams</vt:lpstr>
      <vt:lpstr>What is UML?</vt:lpstr>
      <vt:lpstr>Classification of Diagram Types</vt:lpstr>
      <vt:lpstr>Class Diagrams</vt:lpstr>
      <vt:lpstr>Class Representation</vt:lpstr>
      <vt:lpstr>Example of Class</vt:lpstr>
      <vt:lpstr>Kind of Relationships</vt:lpstr>
      <vt:lpstr>Generalization Relationships</vt:lpstr>
      <vt:lpstr>Association Relationships</vt:lpstr>
      <vt:lpstr>Association Relationships</vt:lpstr>
      <vt:lpstr>Composition Relationships</vt:lpstr>
      <vt:lpstr>Aggregation Relationships </vt:lpstr>
      <vt:lpstr>Composition and Aggregation</vt:lpstr>
      <vt:lpstr>Complex Example</vt:lpstr>
      <vt:lpstr>Complex Example</vt:lpstr>
      <vt:lpstr>Complex Example</vt:lpstr>
      <vt:lpstr>Thanks for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fundamentals   ITA Remote Education</dc:title>
  <dc:creator>Mykola Demchyna</dc:creator>
  <cp:lastModifiedBy>Microsoft account</cp:lastModifiedBy>
  <cp:revision>89</cp:revision>
  <dcterms:created xsi:type="dcterms:W3CDTF">2019-12-23T08:29:41Z</dcterms:created>
  <dcterms:modified xsi:type="dcterms:W3CDTF">2020-04-08T09:29:34Z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