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9535">
          <p15:clr>
            <a:srgbClr val="A4A3A4"/>
          </p15:clr>
        </p15:guide>
        <p15:guide id="2" orient="horz"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69012ECD-51FC-41F1-AA8D-1B2483CD663E}" styleName="Helle Formatvorlage 2 - Akzent 1">
    <a:wholeTbl>
      <a:tcTxStyle>
        <a:fontRef idx="minor">
          <a:srgbClr val="00000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w="12700">
              <a:noFill/>
            </a:ln>
          </a:insideH>
          <a:insideV>
            <a:ln w="12700">
              <a:noFill/>
            </a:ln>
          </a:insideV>
        </a:tcBdr>
        <a:fill>
          <a:noFill/>
        </a:fill>
      </a:tcStyle>
    </a:wholeTbl>
    <a:band1H>
      <a:tcStyle>
        <a:tcBdr>
          <a:top>
            <a:lnRef idx="1">
              <a:schemeClr val="accent1"/>
            </a:lnRef>
          </a:top>
          <a:bottom>
            <a:lnRef idx="1">
              <a:schemeClr val="accent1"/>
            </a:lnRef>
          </a:bottom>
        </a:tcBdr>
      </a:tcStyle>
    </a:band1H>
    <a:band2H>
      <a:tcStyle>
        <a:tcBdr/>
      </a:tcStyle>
    </a:band2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Style>
        <a:tcBdr/>
      </a:tcStyle>
    </a:lastCol>
    <a:firstCol>
      <a:tcStyle>
        <a:tcBdr/>
      </a:tcStyle>
    </a:firstCol>
    <a:lastRow>
      <a:tcStyle>
        <a:tcBdr>
          <a:top>
            <a:ln w="50800">
              <a:solidFill>
                <a:schemeClr val="accent1"/>
              </a:solidFill>
            </a:ln>
          </a:top>
        </a:tcBdr>
      </a:tcStyle>
    </a:lastRow>
    <a:seCell>
      <a:tcStyle>
        <a:tcBdr/>
      </a:tcStyle>
    </a:seCell>
    <a:swCell>
      <a:tcStyle>
        <a:tcBdr/>
      </a:tcStyle>
    </a:swCell>
    <a:firstRow>
      <a:tcTxStyle b="on">
        <a:fontRef idx="minor">
          <a:srgbClr val="000000"/>
        </a:fontRef>
        <a:schemeClr val="bg1"/>
      </a:tcTxStyle>
      <a:tcStyle>
        <a:tcBdr/>
        <a:fillRef idx="1">
          <a:schemeClr val="accent1"/>
        </a:fillRef>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638" y="-102"/>
      </p:cViewPr>
      <p:guideLst>
        <p:guide pos="9535"/>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3"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9DAF600B-5FAD-AD40-8301-4C8CB7659C13}" type="datetimeFigureOut">
              <a:rPr lang="en-GB"/>
              <a:t>09/07/2024</a:t>
            </a:fld>
            <a:endParaRPr lang="en-GB"/>
          </a:p>
        </p:txBody>
      </p:sp>
      <p:sp>
        <p:nvSpPr>
          <p:cNvPr id="4" name="Folienbildplatzhalter 3"/>
          <p:cNvSpPr>
            <a:spLocks noGrp="1" noRot="1" noChangeAspect="1"/>
          </p:cNvSpPr>
          <p:nvPr>
            <p:ph type="sldImg" idx="2"/>
          </p:nvPr>
        </p:nvSpPr>
        <p:spPr bwMode="auto">
          <a:xfrm>
            <a:off x="2338388" y="1143000"/>
            <a:ext cx="2181225" cy="3086100"/>
          </a:xfrm>
          <a:prstGeom prst="rect">
            <a:avLst/>
          </a:prstGeom>
          <a:noFill/>
          <a:ln w="12700">
            <a:solidFill>
              <a:prstClr val="black"/>
            </a:solidFill>
          </a:ln>
        </p:spPr>
        <p:txBody>
          <a:bodyPr vert="horz" lIns="91440" tIns="45720" rIns="91440" bIns="45720" rtlCol="0" anchor="ctr"/>
          <a:lstStyle/>
          <a:p>
            <a:pPr>
              <a:defRPr/>
            </a:pPr>
            <a:endParaRPr lang="en-GB"/>
          </a:p>
        </p:txBody>
      </p:sp>
      <p:sp>
        <p:nvSpPr>
          <p:cNvPr id="5"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GB"/>
          </a:p>
        </p:txBody>
      </p:sp>
      <p:sp>
        <p:nvSpPr>
          <p:cNvPr id="6"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7"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693F226A-7EF1-C54D-9BC3-874F20B96307}"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487E1F-3237-ABE4-E610-C0E66C8C4C79}" type="slidenum">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elfoli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2270641" y="7005156"/>
            <a:ext cx="25733931" cy="14902051"/>
          </a:xfrm>
        </p:spPr>
        <p:txBody>
          <a:bodyPr anchor="b"/>
          <a:lstStyle>
            <a:lvl1pPr algn="ctr">
              <a:defRPr sz="19850"/>
            </a:lvl1pPr>
          </a:lstStyle>
          <a:p>
            <a:pPr>
              <a:defRPr/>
            </a:pPr>
            <a:r>
              <a:rPr lang="de-DE"/>
              <a:t>Mastertitelformat bearbeiten</a:t>
            </a:r>
            <a:endParaRPr lang="en-US"/>
          </a:p>
        </p:txBody>
      </p:sp>
      <p:sp>
        <p:nvSpPr>
          <p:cNvPr id="3" name="Subtitle 2"/>
          <p:cNvSpPr>
            <a:spLocks noGrp="1"/>
          </p:cNvSpPr>
          <p:nvPr>
            <p:ph type="subTitle" idx="1"/>
          </p:nvPr>
        </p:nvSpPr>
        <p:spPr bwMode="auto">
          <a:xfrm>
            <a:off x="3784402" y="22481887"/>
            <a:ext cx="22706410" cy="10334331"/>
          </a:xfrm>
        </p:spPr>
        <p:txBody>
          <a:bodyPr/>
          <a:lstStyle>
            <a:lvl1pPr marL="0" indent="0" algn="ctr">
              <a:buNone/>
              <a:defRPr sz="7950"/>
            </a:lvl1pPr>
            <a:lvl2pPr marL="1513743" indent="0" algn="ctr">
              <a:buNone/>
              <a:defRPr sz="6600"/>
            </a:lvl2pPr>
            <a:lvl3pPr marL="3027487" indent="0" algn="ctr">
              <a:buNone/>
              <a:defRPr sz="5950"/>
            </a:lvl3pPr>
            <a:lvl4pPr marL="4541230" indent="0" algn="ctr">
              <a:buNone/>
              <a:defRPr sz="5300"/>
            </a:lvl4pPr>
            <a:lvl5pPr marL="6054974" indent="0" algn="ctr">
              <a:buNone/>
              <a:defRPr sz="5300"/>
            </a:lvl5pPr>
            <a:lvl6pPr marL="7568717" indent="0" algn="ctr">
              <a:buNone/>
              <a:defRPr sz="5300"/>
            </a:lvl6pPr>
            <a:lvl7pPr marL="9082461" indent="0" algn="ctr">
              <a:buNone/>
              <a:defRPr sz="5300"/>
            </a:lvl7pPr>
            <a:lvl8pPr marL="10596204" indent="0" algn="ctr">
              <a:buNone/>
              <a:defRPr sz="5300"/>
            </a:lvl8pPr>
            <a:lvl9pPr marL="12109948" indent="0" algn="ctr">
              <a:buNone/>
              <a:defRPr sz="5300"/>
            </a:lvl9pPr>
          </a:lstStyle>
          <a:p>
            <a:pPr>
              <a:defRPr/>
            </a:pPr>
            <a:r>
              <a:rPr lang="de-DE"/>
              <a:t>Master-Untertitelformat bearbeiten</a:t>
            </a:r>
            <a:endParaRPr lang="en-US"/>
          </a:p>
        </p:txBody>
      </p:sp>
      <p:sp>
        <p:nvSpPr>
          <p:cNvPr id="4" name="Date Placeholder 3"/>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und vertikaler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Mastertitelformat bearbeiten</a:t>
            </a:r>
            <a:endParaRPr lang="en-US"/>
          </a:p>
        </p:txBody>
      </p:sp>
      <p:sp>
        <p:nvSpPr>
          <p:cNvPr id="3" name="Vertical Text Placeholder 2"/>
          <p:cNvSpPr>
            <a:spLocks noGrp="1"/>
          </p:cNvSpPr>
          <p:nvPr>
            <p:ph type="body" orient="vert" idx="1"/>
          </p:nvPr>
        </p:nvSpPr>
        <p:spPr bwMode="auto"/>
        <p:txBody>
          <a:bodyPr vert="eaVert"/>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Date Placeholder 3"/>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kaler Titel u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21665701" y="2278904"/>
            <a:ext cx="6528093" cy="36274211"/>
          </a:xfrm>
        </p:spPr>
        <p:txBody>
          <a:bodyPr vert="eaVert"/>
          <a:lstStyle/>
          <a:p>
            <a:pPr>
              <a:defRPr/>
            </a:pPr>
            <a:r>
              <a:rPr lang="de-DE"/>
              <a:t>Mastertitelformat bearbeiten</a:t>
            </a:r>
            <a:endParaRPr lang="en-US"/>
          </a:p>
        </p:txBody>
      </p:sp>
      <p:sp>
        <p:nvSpPr>
          <p:cNvPr id="3" name="Vertical Text Placeholder 2"/>
          <p:cNvSpPr>
            <a:spLocks noGrp="1"/>
          </p:cNvSpPr>
          <p:nvPr>
            <p:ph type="body" orient="vert" idx="1"/>
          </p:nvPr>
        </p:nvSpPr>
        <p:spPr bwMode="auto">
          <a:xfrm>
            <a:off x="2081423" y="2278904"/>
            <a:ext cx="19205838" cy="36274211"/>
          </a:xfrm>
        </p:spPr>
        <p:txBody>
          <a:bodyPr vert="eaVert"/>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Date Placeholder 3"/>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el und Inhal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Mastertitelformat bearbeiten</a:t>
            </a:r>
            <a:endParaRPr lang="en-US"/>
          </a:p>
        </p:txBody>
      </p:sp>
      <p:sp>
        <p:nvSpPr>
          <p:cNvPr id="3" name="Content Placeholder 2"/>
          <p:cNvSpPr>
            <a:spLocks noGrp="1"/>
          </p:cNvSpPr>
          <p:nvPr>
            <p:ph idx="1"/>
          </p:nvPr>
        </p:nvSpPr>
        <p:spPr bwMode="auto"/>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Date Placeholder 3"/>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Abschnitts-&#10;überschrif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065654" y="10671229"/>
            <a:ext cx="26112371" cy="17805173"/>
          </a:xfrm>
        </p:spPr>
        <p:txBody>
          <a:bodyPr anchor="b"/>
          <a:lstStyle>
            <a:lvl1pPr>
              <a:defRPr sz="19850"/>
            </a:lvl1pPr>
          </a:lstStyle>
          <a:p>
            <a:pPr>
              <a:defRPr/>
            </a:pPr>
            <a:r>
              <a:rPr lang="de-DE"/>
              <a:t>Mastertitelformat bearbeiten</a:t>
            </a:r>
            <a:endParaRPr lang="en-US"/>
          </a:p>
        </p:txBody>
      </p:sp>
      <p:sp>
        <p:nvSpPr>
          <p:cNvPr id="3" name="Text Placeholder 2"/>
          <p:cNvSpPr>
            <a:spLocks noGrp="1"/>
          </p:cNvSpPr>
          <p:nvPr>
            <p:ph type="body" idx="1"/>
          </p:nvPr>
        </p:nvSpPr>
        <p:spPr bwMode="auto">
          <a:xfrm>
            <a:off x="2065654" y="28644846"/>
            <a:ext cx="26112371" cy="9363320"/>
          </a:xfrm>
        </p:spPr>
        <p:txBody>
          <a:bodyPr/>
          <a:lstStyle>
            <a:lvl1pPr marL="0" indent="0">
              <a:buNone/>
              <a:defRPr sz="7950">
                <a:solidFill>
                  <a:schemeClr val="tx1"/>
                </a:solidFill>
              </a:defRPr>
            </a:lvl1pPr>
            <a:lvl2pPr marL="1513743" indent="0">
              <a:buNone/>
              <a:defRPr sz="6600">
                <a:solidFill>
                  <a:schemeClr val="tx1">
                    <a:tint val="75000"/>
                  </a:schemeClr>
                </a:solidFill>
              </a:defRPr>
            </a:lvl2pPr>
            <a:lvl3pPr marL="3027487" indent="0">
              <a:buNone/>
              <a:defRPr sz="5950">
                <a:solidFill>
                  <a:schemeClr val="tx1">
                    <a:tint val="75000"/>
                  </a:schemeClr>
                </a:solidFill>
              </a:defRPr>
            </a:lvl3pPr>
            <a:lvl4pPr marL="4541230" indent="0">
              <a:buNone/>
              <a:defRPr sz="5300">
                <a:solidFill>
                  <a:schemeClr val="tx1">
                    <a:tint val="75000"/>
                  </a:schemeClr>
                </a:solidFill>
              </a:defRPr>
            </a:lvl4pPr>
            <a:lvl5pPr marL="6054974" indent="0">
              <a:buNone/>
              <a:defRPr sz="5300">
                <a:solidFill>
                  <a:schemeClr val="tx1">
                    <a:tint val="75000"/>
                  </a:schemeClr>
                </a:solidFill>
              </a:defRPr>
            </a:lvl5pPr>
            <a:lvl6pPr marL="7568717" indent="0">
              <a:buNone/>
              <a:defRPr sz="5300">
                <a:solidFill>
                  <a:schemeClr val="tx1">
                    <a:tint val="75000"/>
                  </a:schemeClr>
                </a:solidFill>
              </a:defRPr>
            </a:lvl6pPr>
            <a:lvl7pPr marL="9082461" indent="0">
              <a:buNone/>
              <a:defRPr sz="5300">
                <a:solidFill>
                  <a:schemeClr val="tx1">
                    <a:tint val="75000"/>
                  </a:schemeClr>
                </a:solidFill>
              </a:defRPr>
            </a:lvl7pPr>
            <a:lvl8pPr marL="10596204" indent="0">
              <a:buNone/>
              <a:defRPr sz="5300">
                <a:solidFill>
                  <a:schemeClr val="tx1">
                    <a:tint val="75000"/>
                  </a:schemeClr>
                </a:solidFill>
              </a:defRPr>
            </a:lvl8pPr>
            <a:lvl9pPr marL="12109948" indent="0">
              <a:buNone/>
              <a:defRPr sz="5300">
                <a:solidFill>
                  <a:schemeClr val="tx1">
                    <a:tint val="75000"/>
                  </a:schemeClr>
                </a:solidFill>
              </a:defRPr>
            </a:lvl9pPr>
          </a:lstStyle>
          <a:p>
            <a:pPr lvl="0">
              <a:defRPr/>
            </a:pPr>
            <a:r>
              <a:rPr lang="de-DE"/>
              <a:t>Mastertextformat bearbeiten</a:t>
            </a:r>
            <a:endParaRPr/>
          </a:p>
        </p:txBody>
      </p:sp>
      <p:sp>
        <p:nvSpPr>
          <p:cNvPr id="4" name="Date Placeholder 3"/>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Zwei Inhalt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Mastertitelformat bearbeiten</a:t>
            </a:r>
            <a:endParaRPr lang="en-US"/>
          </a:p>
        </p:txBody>
      </p:sp>
      <p:sp>
        <p:nvSpPr>
          <p:cNvPr id="3" name="Content Placeholder 2"/>
          <p:cNvSpPr>
            <a:spLocks noGrp="1"/>
          </p:cNvSpPr>
          <p:nvPr>
            <p:ph sz="half" idx="1"/>
          </p:nvPr>
        </p:nvSpPr>
        <p:spPr bwMode="auto">
          <a:xfrm>
            <a:off x="2081421" y="11394520"/>
            <a:ext cx="12866966" cy="27158594"/>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Content Placeholder 3"/>
          <p:cNvSpPr>
            <a:spLocks noGrp="1"/>
          </p:cNvSpPr>
          <p:nvPr>
            <p:ph sz="half" idx="2"/>
          </p:nvPr>
        </p:nvSpPr>
        <p:spPr bwMode="auto">
          <a:xfrm>
            <a:off x="15326826" y="11394520"/>
            <a:ext cx="12866966" cy="27158594"/>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5" name="Date Placeholder 4"/>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6" name="Footer Placeholder 5"/>
          <p:cNvSpPr>
            <a:spLocks noGrp="1"/>
          </p:cNvSpPr>
          <p:nvPr>
            <p:ph type="ftr" sz="quarter" idx="11"/>
          </p:nvPr>
        </p:nvSpPr>
        <p:spPr bwMode="auto"/>
        <p:txBody>
          <a:bodyPr/>
          <a:lstStyle/>
          <a:p>
            <a:pPr>
              <a:defRPr/>
            </a:pPr>
            <a:endParaRPr lang="de-DE"/>
          </a:p>
        </p:txBody>
      </p:sp>
      <p:sp>
        <p:nvSpPr>
          <p:cNvPr id="7" name="Slide Number Placeholder 6"/>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Vergleich">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085364" y="2278913"/>
            <a:ext cx="26112371" cy="8273416"/>
          </a:xfrm>
        </p:spPr>
        <p:txBody>
          <a:bodyPr/>
          <a:lstStyle/>
          <a:p>
            <a:pPr>
              <a:defRPr/>
            </a:pPr>
            <a:r>
              <a:rPr lang="de-DE"/>
              <a:t>Mastertitelformat bearbeiten</a:t>
            </a:r>
            <a:endParaRPr lang="en-US"/>
          </a:p>
        </p:txBody>
      </p:sp>
      <p:sp>
        <p:nvSpPr>
          <p:cNvPr id="3" name="Text Placeholder 2"/>
          <p:cNvSpPr>
            <a:spLocks noGrp="1"/>
          </p:cNvSpPr>
          <p:nvPr>
            <p:ph type="body" idx="1"/>
          </p:nvPr>
        </p:nvSpPr>
        <p:spPr bwMode="auto">
          <a:xfrm>
            <a:off x="2085368" y="10492870"/>
            <a:ext cx="12807832" cy="5142393"/>
          </a:xfrm>
        </p:spPr>
        <p:txBody>
          <a:bodyPr anchor="b"/>
          <a:lstStyle>
            <a:lvl1pPr marL="0" indent="0">
              <a:buNone/>
              <a:defRPr sz="7950" b="1"/>
            </a:lvl1pPr>
            <a:lvl2pPr marL="1513743" indent="0">
              <a:buNone/>
              <a:defRPr sz="6600" b="1"/>
            </a:lvl2pPr>
            <a:lvl3pPr marL="3027487" indent="0">
              <a:buNone/>
              <a:defRPr sz="5950" b="1"/>
            </a:lvl3pPr>
            <a:lvl4pPr marL="4541230" indent="0">
              <a:buNone/>
              <a:defRPr sz="5300" b="1"/>
            </a:lvl4pPr>
            <a:lvl5pPr marL="6054974" indent="0">
              <a:buNone/>
              <a:defRPr sz="5300" b="1"/>
            </a:lvl5pPr>
            <a:lvl6pPr marL="7568717" indent="0">
              <a:buNone/>
              <a:defRPr sz="5300" b="1"/>
            </a:lvl6pPr>
            <a:lvl7pPr marL="9082461" indent="0">
              <a:buNone/>
              <a:defRPr sz="5300" b="1"/>
            </a:lvl7pPr>
            <a:lvl8pPr marL="10596204" indent="0">
              <a:buNone/>
              <a:defRPr sz="5300" b="1"/>
            </a:lvl8pPr>
            <a:lvl9pPr marL="12109948" indent="0">
              <a:buNone/>
              <a:defRPr sz="5300" b="1"/>
            </a:lvl9pPr>
          </a:lstStyle>
          <a:p>
            <a:pPr lvl="0">
              <a:defRPr/>
            </a:pPr>
            <a:r>
              <a:rPr lang="de-DE"/>
              <a:t>Mastertextformat bearbeiten</a:t>
            </a:r>
            <a:endParaRPr/>
          </a:p>
        </p:txBody>
      </p:sp>
      <p:sp>
        <p:nvSpPr>
          <p:cNvPr id="4" name="Content Placeholder 3"/>
          <p:cNvSpPr>
            <a:spLocks noGrp="1"/>
          </p:cNvSpPr>
          <p:nvPr>
            <p:ph sz="half" idx="2"/>
          </p:nvPr>
        </p:nvSpPr>
        <p:spPr bwMode="auto">
          <a:xfrm>
            <a:off x="2085368" y="15635264"/>
            <a:ext cx="12807832" cy="22997117"/>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5" name="Text Placeholder 4"/>
          <p:cNvSpPr>
            <a:spLocks noGrp="1"/>
          </p:cNvSpPr>
          <p:nvPr>
            <p:ph type="body" sz="quarter" idx="3"/>
          </p:nvPr>
        </p:nvSpPr>
        <p:spPr bwMode="auto">
          <a:xfrm>
            <a:off x="15326827" y="10492870"/>
            <a:ext cx="12870909" cy="5142393"/>
          </a:xfrm>
        </p:spPr>
        <p:txBody>
          <a:bodyPr anchor="b"/>
          <a:lstStyle>
            <a:lvl1pPr marL="0" indent="0">
              <a:buNone/>
              <a:defRPr sz="7950" b="1"/>
            </a:lvl1pPr>
            <a:lvl2pPr marL="1513743" indent="0">
              <a:buNone/>
              <a:defRPr sz="6600" b="1"/>
            </a:lvl2pPr>
            <a:lvl3pPr marL="3027487" indent="0">
              <a:buNone/>
              <a:defRPr sz="5950" b="1"/>
            </a:lvl3pPr>
            <a:lvl4pPr marL="4541230" indent="0">
              <a:buNone/>
              <a:defRPr sz="5300" b="1"/>
            </a:lvl4pPr>
            <a:lvl5pPr marL="6054974" indent="0">
              <a:buNone/>
              <a:defRPr sz="5300" b="1"/>
            </a:lvl5pPr>
            <a:lvl6pPr marL="7568717" indent="0">
              <a:buNone/>
              <a:defRPr sz="5300" b="1"/>
            </a:lvl6pPr>
            <a:lvl7pPr marL="9082461" indent="0">
              <a:buNone/>
              <a:defRPr sz="5300" b="1"/>
            </a:lvl7pPr>
            <a:lvl8pPr marL="10596204" indent="0">
              <a:buNone/>
              <a:defRPr sz="5300" b="1"/>
            </a:lvl8pPr>
            <a:lvl9pPr marL="12109948" indent="0">
              <a:buNone/>
              <a:defRPr sz="5300" b="1"/>
            </a:lvl9pPr>
          </a:lstStyle>
          <a:p>
            <a:pPr lvl="0">
              <a:defRPr/>
            </a:pPr>
            <a:r>
              <a:rPr lang="de-DE"/>
              <a:t>Mastertextformat bearbeiten</a:t>
            </a:r>
            <a:endParaRPr/>
          </a:p>
        </p:txBody>
      </p:sp>
      <p:sp>
        <p:nvSpPr>
          <p:cNvPr id="6" name="Content Placeholder 5"/>
          <p:cNvSpPr>
            <a:spLocks noGrp="1"/>
          </p:cNvSpPr>
          <p:nvPr>
            <p:ph sz="quarter" idx="4"/>
          </p:nvPr>
        </p:nvSpPr>
        <p:spPr bwMode="auto">
          <a:xfrm>
            <a:off x="15326827" y="15635264"/>
            <a:ext cx="12870909" cy="22997117"/>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7" name="Date Placeholder 6"/>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8" name="Footer Placeholder 7"/>
          <p:cNvSpPr>
            <a:spLocks noGrp="1"/>
          </p:cNvSpPr>
          <p:nvPr>
            <p:ph type="ftr" sz="quarter" idx="11"/>
          </p:nvPr>
        </p:nvSpPr>
        <p:spPr bwMode="auto"/>
        <p:txBody>
          <a:bodyPr/>
          <a:lstStyle/>
          <a:p>
            <a:pPr>
              <a:defRPr/>
            </a:pPr>
            <a:endParaRPr lang="de-DE"/>
          </a:p>
        </p:txBody>
      </p:sp>
      <p:sp>
        <p:nvSpPr>
          <p:cNvPr id="9" name="Slide Number Placeholder 8"/>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Nur Titel">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Mastertitelformat bearbeiten</a:t>
            </a:r>
            <a:endParaRPr lang="en-US"/>
          </a:p>
        </p:txBody>
      </p:sp>
      <p:sp>
        <p:nvSpPr>
          <p:cNvPr id="3" name="Date Placeholder 2"/>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4" name="Footer Placeholder 3"/>
          <p:cNvSpPr>
            <a:spLocks noGrp="1"/>
          </p:cNvSpPr>
          <p:nvPr>
            <p:ph type="ftr" sz="quarter" idx="11"/>
          </p:nvPr>
        </p:nvSpPr>
        <p:spPr bwMode="auto"/>
        <p:txBody>
          <a:bodyPr/>
          <a:lstStyle/>
          <a:p>
            <a:pPr>
              <a:defRPr/>
            </a:pPr>
            <a:endParaRPr lang="de-DE"/>
          </a:p>
        </p:txBody>
      </p:sp>
      <p:sp>
        <p:nvSpPr>
          <p:cNvPr id="5" name="Slide Number Placeholder 4"/>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Leer">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3" name="Footer Placeholder 2"/>
          <p:cNvSpPr>
            <a:spLocks noGrp="1"/>
          </p:cNvSpPr>
          <p:nvPr>
            <p:ph type="ftr" sz="quarter" idx="11"/>
          </p:nvPr>
        </p:nvSpPr>
        <p:spPr bwMode="auto"/>
        <p:txBody>
          <a:bodyPr/>
          <a:lstStyle/>
          <a:p>
            <a:pPr>
              <a:defRPr/>
            </a:pPr>
            <a:endParaRPr lang="de-DE"/>
          </a:p>
        </p:txBody>
      </p:sp>
      <p:sp>
        <p:nvSpPr>
          <p:cNvPr id="4" name="Slide Number Placeholder 3"/>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Inhalt mit Überschrif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085364" y="2853584"/>
            <a:ext cx="9764544" cy="9987545"/>
          </a:xfrm>
        </p:spPr>
        <p:txBody>
          <a:bodyPr anchor="b"/>
          <a:lstStyle>
            <a:lvl1pPr>
              <a:defRPr sz="10600"/>
            </a:lvl1pPr>
          </a:lstStyle>
          <a:p>
            <a:pPr>
              <a:defRPr/>
            </a:pPr>
            <a:r>
              <a:rPr lang="de-DE"/>
              <a:t>Mastertitelformat bearbeiten</a:t>
            </a:r>
            <a:endParaRPr lang="en-US"/>
          </a:p>
        </p:txBody>
      </p:sp>
      <p:sp>
        <p:nvSpPr>
          <p:cNvPr id="3" name="Content Placeholder 2"/>
          <p:cNvSpPr>
            <a:spLocks noGrp="1"/>
          </p:cNvSpPr>
          <p:nvPr>
            <p:ph idx="1"/>
          </p:nvPr>
        </p:nvSpPr>
        <p:spPr bwMode="auto">
          <a:xfrm>
            <a:off x="12870909" y="6162959"/>
            <a:ext cx="15326827" cy="30418415"/>
          </a:xfrm>
        </p:spPr>
        <p:txBody>
          <a:bodyPr/>
          <a:lstStyle>
            <a:lvl1pPr>
              <a:defRPr sz="10600"/>
            </a:lvl1pPr>
            <a:lvl2pPr>
              <a:defRPr sz="9250"/>
            </a:lvl2pPr>
            <a:lvl3pPr>
              <a:defRPr sz="7950"/>
            </a:lvl3pPr>
            <a:lvl4pPr>
              <a:defRPr sz="6600"/>
            </a:lvl4pPr>
            <a:lvl5pPr>
              <a:defRPr sz="6600"/>
            </a:lvl5pPr>
            <a:lvl6pPr>
              <a:defRPr sz="6600"/>
            </a:lvl6pPr>
            <a:lvl7pPr>
              <a:defRPr sz="6600"/>
            </a:lvl7pPr>
            <a:lvl8pPr>
              <a:defRPr sz="6600"/>
            </a:lvl8pPr>
            <a:lvl9pPr>
              <a:defRPr sz="6600"/>
            </a:lvl9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Text Placeholder 3"/>
          <p:cNvSpPr>
            <a:spLocks noGrp="1"/>
          </p:cNvSpPr>
          <p:nvPr>
            <p:ph type="body" sz="half" idx="2"/>
          </p:nvPr>
        </p:nvSpPr>
        <p:spPr bwMode="auto">
          <a:xfrm>
            <a:off x="2085364" y="12841129"/>
            <a:ext cx="9764544" cy="23789780"/>
          </a:xfrm>
        </p:spPr>
        <p:txBody>
          <a:bodyPr/>
          <a:lstStyle>
            <a:lvl1pPr marL="0" indent="0">
              <a:buNone/>
              <a:defRPr sz="5300"/>
            </a:lvl1pPr>
            <a:lvl2pPr marL="1513743" indent="0">
              <a:buNone/>
              <a:defRPr sz="4650"/>
            </a:lvl2pPr>
            <a:lvl3pPr marL="3027487" indent="0">
              <a:buNone/>
              <a:defRPr sz="3950"/>
            </a:lvl3pPr>
            <a:lvl4pPr marL="4541230" indent="0">
              <a:buNone/>
              <a:defRPr sz="3300"/>
            </a:lvl4pPr>
            <a:lvl5pPr marL="6054974" indent="0">
              <a:buNone/>
              <a:defRPr sz="3300"/>
            </a:lvl5pPr>
            <a:lvl6pPr marL="7568717" indent="0">
              <a:buNone/>
              <a:defRPr sz="3300"/>
            </a:lvl6pPr>
            <a:lvl7pPr marL="9082461" indent="0">
              <a:buNone/>
              <a:defRPr sz="3300"/>
            </a:lvl7pPr>
            <a:lvl8pPr marL="10596204" indent="0">
              <a:buNone/>
              <a:defRPr sz="3300"/>
            </a:lvl8pPr>
            <a:lvl9pPr marL="12109948" indent="0">
              <a:buNone/>
              <a:defRPr sz="3300"/>
            </a:lvl9pPr>
          </a:lstStyle>
          <a:p>
            <a:pPr lvl="0">
              <a:defRPr/>
            </a:pPr>
            <a:r>
              <a:rPr lang="de-DE"/>
              <a:t>Mastertextformat bearbeiten</a:t>
            </a:r>
            <a:endParaRPr/>
          </a:p>
        </p:txBody>
      </p:sp>
      <p:sp>
        <p:nvSpPr>
          <p:cNvPr id="5" name="Date Placeholder 4"/>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6" name="Footer Placeholder 5"/>
          <p:cNvSpPr>
            <a:spLocks noGrp="1"/>
          </p:cNvSpPr>
          <p:nvPr>
            <p:ph type="ftr" sz="quarter" idx="11"/>
          </p:nvPr>
        </p:nvSpPr>
        <p:spPr bwMode="auto"/>
        <p:txBody>
          <a:bodyPr/>
          <a:lstStyle/>
          <a:p>
            <a:pPr>
              <a:defRPr/>
            </a:pPr>
            <a:endParaRPr lang="de-DE"/>
          </a:p>
        </p:txBody>
      </p:sp>
      <p:sp>
        <p:nvSpPr>
          <p:cNvPr id="7" name="Slide Number Placeholder 6"/>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Bild mit Überschrif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085364" y="2853584"/>
            <a:ext cx="9764544" cy="9987545"/>
          </a:xfrm>
        </p:spPr>
        <p:txBody>
          <a:bodyPr anchor="b"/>
          <a:lstStyle>
            <a:lvl1pPr>
              <a:defRPr sz="10600"/>
            </a:lvl1pPr>
          </a:lstStyle>
          <a:p>
            <a:pPr>
              <a:defRPr/>
            </a:pPr>
            <a:r>
              <a:rPr lang="de-DE"/>
              <a:t>Mastertitelformat bearbeiten</a:t>
            </a:r>
            <a:endParaRPr lang="en-US"/>
          </a:p>
        </p:txBody>
      </p:sp>
      <p:sp>
        <p:nvSpPr>
          <p:cNvPr id="3" name="Picture Placeholder 2"/>
          <p:cNvSpPr>
            <a:spLocks noGrp="1" noChangeAspect="1"/>
          </p:cNvSpPr>
          <p:nvPr>
            <p:ph type="pic" idx="1"/>
          </p:nvPr>
        </p:nvSpPr>
        <p:spPr bwMode="auto">
          <a:xfrm>
            <a:off x="12870909" y="6162959"/>
            <a:ext cx="15326827" cy="30418415"/>
          </a:xfrm>
        </p:spPr>
        <p:txBody>
          <a:bodyPr anchor="t"/>
          <a:lstStyle>
            <a:lvl1pPr marL="0" indent="0">
              <a:buNone/>
              <a:defRPr sz="10600"/>
            </a:lvl1pPr>
            <a:lvl2pPr marL="1513743" indent="0">
              <a:buNone/>
              <a:defRPr sz="9250"/>
            </a:lvl2pPr>
            <a:lvl3pPr marL="3027487" indent="0">
              <a:buNone/>
              <a:defRPr sz="7950"/>
            </a:lvl3pPr>
            <a:lvl4pPr marL="4541230" indent="0">
              <a:buNone/>
              <a:defRPr sz="6600"/>
            </a:lvl4pPr>
            <a:lvl5pPr marL="6054974" indent="0">
              <a:buNone/>
              <a:defRPr sz="6600"/>
            </a:lvl5pPr>
            <a:lvl6pPr marL="7568717" indent="0">
              <a:buNone/>
              <a:defRPr sz="6600"/>
            </a:lvl6pPr>
            <a:lvl7pPr marL="9082461" indent="0">
              <a:buNone/>
              <a:defRPr sz="6600"/>
            </a:lvl7pPr>
            <a:lvl8pPr marL="10596204" indent="0">
              <a:buNone/>
              <a:defRPr sz="6600"/>
            </a:lvl8pPr>
            <a:lvl9pPr marL="12109948" indent="0">
              <a:buNone/>
              <a:defRPr sz="6600"/>
            </a:lvl9pPr>
          </a:lstStyle>
          <a:p>
            <a:pPr>
              <a:defRPr/>
            </a:pPr>
            <a:r>
              <a:rPr lang="de-DE"/>
              <a:t>Bild durch Klicken auf Symbol hinzufügen</a:t>
            </a:r>
            <a:endParaRPr lang="en-US"/>
          </a:p>
        </p:txBody>
      </p:sp>
      <p:sp>
        <p:nvSpPr>
          <p:cNvPr id="4" name="Text Placeholder 3"/>
          <p:cNvSpPr>
            <a:spLocks noGrp="1"/>
          </p:cNvSpPr>
          <p:nvPr>
            <p:ph type="body" sz="half" idx="2"/>
          </p:nvPr>
        </p:nvSpPr>
        <p:spPr bwMode="auto">
          <a:xfrm>
            <a:off x="2085364" y="12841129"/>
            <a:ext cx="9764544" cy="23789780"/>
          </a:xfrm>
        </p:spPr>
        <p:txBody>
          <a:bodyPr/>
          <a:lstStyle>
            <a:lvl1pPr marL="0" indent="0">
              <a:buNone/>
              <a:defRPr sz="5300"/>
            </a:lvl1pPr>
            <a:lvl2pPr marL="1513743" indent="0">
              <a:buNone/>
              <a:defRPr sz="4650"/>
            </a:lvl2pPr>
            <a:lvl3pPr marL="3027487" indent="0">
              <a:buNone/>
              <a:defRPr sz="3950"/>
            </a:lvl3pPr>
            <a:lvl4pPr marL="4541230" indent="0">
              <a:buNone/>
              <a:defRPr sz="3300"/>
            </a:lvl4pPr>
            <a:lvl5pPr marL="6054974" indent="0">
              <a:buNone/>
              <a:defRPr sz="3300"/>
            </a:lvl5pPr>
            <a:lvl6pPr marL="7568717" indent="0">
              <a:buNone/>
              <a:defRPr sz="3300"/>
            </a:lvl6pPr>
            <a:lvl7pPr marL="9082461" indent="0">
              <a:buNone/>
              <a:defRPr sz="3300"/>
            </a:lvl7pPr>
            <a:lvl8pPr marL="10596204" indent="0">
              <a:buNone/>
              <a:defRPr sz="3300"/>
            </a:lvl8pPr>
            <a:lvl9pPr marL="12109948" indent="0">
              <a:buNone/>
              <a:defRPr sz="3300"/>
            </a:lvl9pPr>
          </a:lstStyle>
          <a:p>
            <a:pPr lvl="0">
              <a:defRPr/>
            </a:pPr>
            <a:r>
              <a:rPr lang="de-DE"/>
              <a:t>Mastertextformat bearbeiten</a:t>
            </a:r>
            <a:endParaRPr/>
          </a:p>
        </p:txBody>
      </p:sp>
      <p:sp>
        <p:nvSpPr>
          <p:cNvPr id="5" name="Date Placeholder 4"/>
          <p:cNvSpPr>
            <a:spLocks noGrp="1"/>
          </p:cNvSpPr>
          <p:nvPr>
            <p:ph type="dt" sz="half" idx="10"/>
          </p:nvPr>
        </p:nvSpPr>
        <p:spPr bwMode="auto"/>
        <p:txBody>
          <a:bodyPr/>
          <a:lstStyle/>
          <a:p>
            <a:pPr>
              <a:defRPr/>
            </a:pPr>
            <a:fld id="{DD0638F2-96AF-4FFC-94C8-82474F2FCD68}" type="datetimeFigureOut">
              <a:rPr lang="de-DE"/>
              <a:t>09.07.2024</a:t>
            </a:fld>
            <a:endParaRPr lang="de-DE"/>
          </a:p>
        </p:txBody>
      </p:sp>
      <p:sp>
        <p:nvSpPr>
          <p:cNvPr id="6" name="Footer Placeholder 5"/>
          <p:cNvSpPr>
            <a:spLocks noGrp="1"/>
          </p:cNvSpPr>
          <p:nvPr>
            <p:ph type="ftr" sz="quarter" idx="11"/>
          </p:nvPr>
        </p:nvSpPr>
        <p:spPr bwMode="auto"/>
        <p:txBody>
          <a:bodyPr/>
          <a:lstStyle/>
          <a:p>
            <a:pPr>
              <a:defRPr/>
            </a:pPr>
            <a:endParaRPr lang="de-DE"/>
          </a:p>
        </p:txBody>
      </p:sp>
      <p:sp>
        <p:nvSpPr>
          <p:cNvPr id="7" name="Slide Number Placeholder 6"/>
          <p:cNvSpPr>
            <a:spLocks noGrp="1"/>
          </p:cNvSpPr>
          <p:nvPr>
            <p:ph type="sldNum" sz="quarter" idx="12"/>
          </p:nvPr>
        </p:nvSpPr>
        <p:spPr bwMode="auto"/>
        <p:txBody>
          <a:bodyPr/>
          <a:lstStyle/>
          <a:p>
            <a:pPr>
              <a:defRPr/>
            </a:pPr>
            <a:fld id="{B8DC3D14-D400-4DE4-87E7-25BDD7CAC7B0}" type="slidenum">
              <a:rPr lang="de-DE"/>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2081421" y="6368444"/>
            <a:ext cx="26112371" cy="8273416"/>
          </a:xfrm>
          <a:prstGeom prst="rect">
            <a:avLst/>
          </a:prstGeom>
        </p:spPr>
        <p:txBody>
          <a:bodyPr vert="horz" lIns="91440" tIns="45720" rIns="91440" bIns="45720" rtlCol="0" anchor="ctr">
            <a:normAutofit/>
          </a:bodyPr>
          <a:lstStyle/>
          <a:p>
            <a:pPr>
              <a:defRPr/>
            </a:pPr>
            <a:r>
              <a:rPr lang="de-DE"/>
              <a:t>Mastertitelformat bearbeiten</a:t>
            </a:r>
            <a:endParaRPr lang="en-US"/>
          </a:p>
        </p:txBody>
      </p:sp>
      <p:sp>
        <p:nvSpPr>
          <p:cNvPr id="3" name="Text Placeholder 2"/>
          <p:cNvSpPr>
            <a:spLocks noGrp="1"/>
          </p:cNvSpPr>
          <p:nvPr>
            <p:ph type="body" idx="1"/>
          </p:nvPr>
        </p:nvSpPr>
        <p:spPr bwMode="auto">
          <a:xfrm>
            <a:off x="2081421" y="16413480"/>
            <a:ext cx="26112371" cy="22139634"/>
          </a:xfrm>
          <a:prstGeom prst="rect">
            <a:avLst/>
          </a:prstGeom>
        </p:spPr>
        <p:txBody>
          <a:bodyPr vert="horz" lIns="91440" tIns="45720" rIns="91440" bIns="45720" rtlCol="0">
            <a:normAutofit/>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Date Placeholder 3"/>
          <p:cNvSpPr>
            <a:spLocks noGrp="1"/>
          </p:cNvSpPr>
          <p:nvPr>
            <p:ph type="dt" sz="half" idx="2"/>
          </p:nvPr>
        </p:nvSpPr>
        <p:spPr bwMode="auto">
          <a:xfrm>
            <a:off x="2081421" y="39672756"/>
            <a:ext cx="6811923" cy="2278904"/>
          </a:xfrm>
          <a:prstGeom prst="rect">
            <a:avLst/>
          </a:prstGeom>
        </p:spPr>
        <p:txBody>
          <a:bodyPr vert="horz" lIns="91440" tIns="45720" rIns="91440" bIns="45720" rtlCol="0" anchor="ctr"/>
          <a:lstStyle>
            <a:lvl1pPr algn="l">
              <a:defRPr sz="3950">
                <a:solidFill>
                  <a:schemeClr val="tx1">
                    <a:tint val="75000"/>
                  </a:schemeClr>
                </a:solidFill>
              </a:defRPr>
            </a:lvl1pPr>
          </a:lstStyle>
          <a:p>
            <a:pPr>
              <a:defRPr/>
            </a:pPr>
            <a:fld id="{DD0638F2-96AF-4FFC-94C8-82474F2FCD68}" type="datetimeFigureOut">
              <a:rPr lang="de-DE"/>
              <a:t>09.07.2024</a:t>
            </a:fld>
            <a:endParaRPr lang="de-DE"/>
          </a:p>
        </p:txBody>
      </p:sp>
      <p:sp>
        <p:nvSpPr>
          <p:cNvPr id="5" name="Footer Placeholder 4"/>
          <p:cNvSpPr>
            <a:spLocks noGrp="1"/>
          </p:cNvSpPr>
          <p:nvPr>
            <p:ph type="ftr" sz="quarter" idx="3"/>
          </p:nvPr>
        </p:nvSpPr>
        <p:spPr bwMode="auto">
          <a:xfrm>
            <a:off x="10028665" y="39672756"/>
            <a:ext cx="10217884" cy="2278904"/>
          </a:xfrm>
          <a:prstGeom prst="rect">
            <a:avLst/>
          </a:prstGeom>
        </p:spPr>
        <p:txBody>
          <a:bodyPr vert="horz" lIns="91440" tIns="45720" rIns="91440" bIns="45720" rtlCol="0" anchor="ctr"/>
          <a:lstStyle>
            <a:lvl1pPr algn="ctr">
              <a:defRPr sz="3950">
                <a:solidFill>
                  <a:schemeClr val="tx1">
                    <a:tint val="75000"/>
                  </a:schemeClr>
                </a:solidFill>
              </a:defRPr>
            </a:lvl1pPr>
          </a:lstStyle>
          <a:p>
            <a:pPr>
              <a:defRPr/>
            </a:pPr>
            <a:endParaRPr lang="de-DE"/>
          </a:p>
        </p:txBody>
      </p:sp>
      <p:sp>
        <p:nvSpPr>
          <p:cNvPr id="6" name="Slide Number Placeholder 5"/>
          <p:cNvSpPr>
            <a:spLocks noGrp="1"/>
          </p:cNvSpPr>
          <p:nvPr>
            <p:ph type="sldNum" sz="quarter" idx="4"/>
          </p:nvPr>
        </p:nvSpPr>
        <p:spPr bwMode="auto">
          <a:xfrm>
            <a:off x="21381869" y="39672756"/>
            <a:ext cx="6811923" cy="2278904"/>
          </a:xfrm>
          <a:prstGeom prst="rect">
            <a:avLst/>
          </a:prstGeom>
        </p:spPr>
        <p:txBody>
          <a:bodyPr vert="horz" lIns="91440" tIns="45720" rIns="91440" bIns="45720" rtlCol="0" anchor="ctr"/>
          <a:lstStyle>
            <a:lvl1pPr algn="r">
              <a:defRPr sz="3950">
                <a:solidFill>
                  <a:schemeClr val="tx1">
                    <a:tint val="75000"/>
                  </a:schemeClr>
                </a:solidFill>
              </a:defRPr>
            </a:lvl1pPr>
          </a:lstStyle>
          <a:p>
            <a:pPr>
              <a:defRPr/>
            </a:pPr>
            <a:fld id="{B8DC3D14-D400-4DE4-87E7-25BDD7CAC7B0}" type="slidenum">
              <a:rPr lang="de-DE"/>
              <a:t>‹#›</a:t>
            </a:fld>
            <a:endParaRPr lang="de-DE"/>
          </a:p>
        </p:txBody>
      </p:sp>
      <p:pic>
        <p:nvPicPr>
          <p:cNvPr id="8" name="Grafik 7"/>
          <p:cNvPicPr>
            <a:picLocks noChangeAspect="1"/>
          </p:cNvPicPr>
          <p:nvPr userDrawn="1"/>
        </p:nvPicPr>
        <p:blipFill>
          <a:blip r:embed="rId13"/>
          <a:stretch/>
        </p:blipFill>
        <p:spPr bwMode="auto">
          <a:xfrm>
            <a:off x="-1" y="0"/>
            <a:ext cx="30275213" cy="524880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487">
        <a:lnSpc>
          <a:spcPct val="90000"/>
        </a:lnSpc>
        <a:spcBef>
          <a:spcPts val="0"/>
        </a:spcBef>
        <a:buNone/>
        <a:defRPr sz="14550">
          <a:solidFill>
            <a:schemeClr val="tx1"/>
          </a:solidFill>
          <a:latin typeface="+mj-lt"/>
          <a:ea typeface="+mj-ea"/>
          <a:cs typeface="+mj-cs"/>
        </a:defRPr>
      </a:lvl1pPr>
    </p:titleStyle>
    <p:bodyStyle>
      <a:lvl1pPr marL="756872" indent="-756872" algn="l" defTabSz="3027487">
        <a:lnSpc>
          <a:spcPct val="90000"/>
        </a:lnSpc>
        <a:spcBef>
          <a:spcPts val="3310"/>
        </a:spcBef>
        <a:buFont typeface="Arial"/>
        <a:buChar char="•"/>
        <a:defRPr sz="9250">
          <a:solidFill>
            <a:schemeClr val="tx1"/>
          </a:solidFill>
          <a:latin typeface="+mn-lt"/>
          <a:ea typeface="+mn-ea"/>
          <a:cs typeface="+mn-cs"/>
        </a:defRPr>
      </a:lvl1pPr>
      <a:lvl2pPr marL="2270615" indent="-756872" algn="l" defTabSz="3027487">
        <a:lnSpc>
          <a:spcPct val="90000"/>
        </a:lnSpc>
        <a:spcBef>
          <a:spcPts val="1655"/>
        </a:spcBef>
        <a:buFont typeface="Arial"/>
        <a:buChar char="•"/>
        <a:defRPr sz="7950">
          <a:solidFill>
            <a:schemeClr val="tx1"/>
          </a:solidFill>
          <a:latin typeface="+mn-lt"/>
          <a:ea typeface="+mn-ea"/>
          <a:cs typeface="+mn-cs"/>
        </a:defRPr>
      </a:lvl2pPr>
      <a:lvl3pPr marL="3784359" indent="-756872" algn="l" defTabSz="3027487">
        <a:lnSpc>
          <a:spcPct val="90000"/>
        </a:lnSpc>
        <a:spcBef>
          <a:spcPts val="1655"/>
        </a:spcBef>
        <a:buFont typeface="Arial"/>
        <a:buChar char="•"/>
        <a:defRPr sz="6600">
          <a:solidFill>
            <a:schemeClr val="tx1"/>
          </a:solidFill>
          <a:latin typeface="+mn-lt"/>
          <a:ea typeface="+mn-ea"/>
          <a:cs typeface="+mn-cs"/>
        </a:defRPr>
      </a:lvl3pPr>
      <a:lvl4pPr marL="5298102" indent="-756872" algn="l" defTabSz="3027487">
        <a:lnSpc>
          <a:spcPct val="90000"/>
        </a:lnSpc>
        <a:spcBef>
          <a:spcPts val="1655"/>
        </a:spcBef>
        <a:buFont typeface="Arial"/>
        <a:buChar char="•"/>
        <a:defRPr sz="5950">
          <a:solidFill>
            <a:schemeClr val="tx1"/>
          </a:solidFill>
          <a:latin typeface="+mn-lt"/>
          <a:ea typeface="+mn-ea"/>
          <a:cs typeface="+mn-cs"/>
        </a:defRPr>
      </a:lvl4pPr>
      <a:lvl5pPr marL="6811846" indent="-756872" algn="l" defTabSz="3027487">
        <a:lnSpc>
          <a:spcPct val="90000"/>
        </a:lnSpc>
        <a:spcBef>
          <a:spcPts val="1655"/>
        </a:spcBef>
        <a:buFont typeface="Arial"/>
        <a:buChar char="•"/>
        <a:defRPr sz="5950">
          <a:solidFill>
            <a:schemeClr val="tx1"/>
          </a:solidFill>
          <a:latin typeface="+mn-lt"/>
          <a:ea typeface="+mn-ea"/>
          <a:cs typeface="+mn-cs"/>
        </a:defRPr>
      </a:lvl5pPr>
      <a:lvl6pPr marL="8325589" indent="-756872" algn="l" defTabSz="3027487">
        <a:lnSpc>
          <a:spcPct val="90000"/>
        </a:lnSpc>
        <a:spcBef>
          <a:spcPts val="1655"/>
        </a:spcBef>
        <a:buFont typeface="Arial"/>
        <a:buChar char="•"/>
        <a:defRPr sz="5950">
          <a:solidFill>
            <a:schemeClr val="tx1"/>
          </a:solidFill>
          <a:latin typeface="+mn-lt"/>
          <a:ea typeface="+mn-ea"/>
          <a:cs typeface="+mn-cs"/>
        </a:defRPr>
      </a:lvl6pPr>
      <a:lvl7pPr marL="9839333" indent="-756872" algn="l" defTabSz="3027487">
        <a:lnSpc>
          <a:spcPct val="90000"/>
        </a:lnSpc>
        <a:spcBef>
          <a:spcPts val="1655"/>
        </a:spcBef>
        <a:buFont typeface="Arial"/>
        <a:buChar char="•"/>
        <a:defRPr sz="5950">
          <a:solidFill>
            <a:schemeClr val="tx1"/>
          </a:solidFill>
          <a:latin typeface="+mn-lt"/>
          <a:ea typeface="+mn-ea"/>
          <a:cs typeface="+mn-cs"/>
        </a:defRPr>
      </a:lvl7pPr>
      <a:lvl8pPr marL="11353076" indent="-756872" algn="l" defTabSz="3027487">
        <a:lnSpc>
          <a:spcPct val="90000"/>
        </a:lnSpc>
        <a:spcBef>
          <a:spcPts val="1655"/>
        </a:spcBef>
        <a:buFont typeface="Arial"/>
        <a:buChar char="•"/>
        <a:defRPr sz="5950">
          <a:solidFill>
            <a:schemeClr val="tx1"/>
          </a:solidFill>
          <a:latin typeface="+mn-lt"/>
          <a:ea typeface="+mn-ea"/>
          <a:cs typeface="+mn-cs"/>
        </a:defRPr>
      </a:lvl8pPr>
      <a:lvl9pPr marL="12866820" indent="-756872" algn="l" defTabSz="3027487">
        <a:lnSpc>
          <a:spcPct val="90000"/>
        </a:lnSpc>
        <a:spcBef>
          <a:spcPts val="1655"/>
        </a:spcBef>
        <a:buFont typeface="Arial"/>
        <a:buChar char="•"/>
        <a:defRPr sz="5950">
          <a:solidFill>
            <a:schemeClr val="tx1"/>
          </a:solidFill>
          <a:latin typeface="+mn-lt"/>
          <a:ea typeface="+mn-ea"/>
          <a:cs typeface="+mn-cs"/>
        </a:defRPr>
      </a:lvl9pPr>
    </p:bodyStyle>
    <p:otherStyle>
      <a:defPPr>
        <a:defRPr lang="en-US"/>
      </a:defPPr>
      <a:lvl1pPr marL="0" algn="l" defTabSz="3027487">
        <a:defRPr sz="5950">
          <a:solidFill>
            <a:schemeClr val="tx1"/>
          </a:solidFill>
          <a:latin typeface="+mn-lt"/>
          <a:ea typeface="+mn-ea"/>
          <a:cs typeface="+mn-cs"/>
        </a:defRPr>
      </a:lvl1pPr>
      <a:lvl2pPr marL="1513743" algn="l" defTabSz="3027487">
        <a:defRPr sz="5950">
          <a:solidFill>
            <a:schemeClr val="tx1"/>
          </a:solidFill>
          <a:latin typeface="+mn-lt"/>
          <a:ea typeface="+mn-ea"/>
          <a:cs typeface="+mn-cs"/>
        </a:defRPr>
      </a:lvl2pPr>
      <a:lvl3pPr marL="3027487" algn="l" defTabSz="3027487">
        <a:defRPr sz="5950">
          <a:solidFill>
            <a:schemeClr val="tx1"/>
          </a:solidFill>
          <a:latin typeface="+mn-lt"/>
          <a:ea typeface="+mn-ea"/>
          <a:cs typeface="+mn-cs"/>
        </a:defRPr>
      </a:lvl3pPr>
      <a:lvl4pPr marL="4541230" algn="l" defTabSz="3027487">
        <a:defRPr sz="5950">
          <a:solidFill>
            <a:schemeClr val="tx1"/>
          </a:solidFill>
          <a:latin typeface="+mn-lt"/>
          <a:ea typeface="+mn-ea"/>
          <a:cs typeface="+mn-cs"/>
        </a:defRPr>
      </a:lvl4pPr>
      <a:lvl5pPr marL="6054974" algn="l" defTabSz="3027487">
        <a:defRPr sz="5950">
          <a:solidFill>
            <a:schemeClr val="tx1"/>
          </a:solidFill>
          <a:latin typeface="+mn-lt"/>
          <a:ea typeface="+mn-ea"/>
          <a:cs typeface="+mn-cs"/>
        </a:defRPr>
      </a:lvl5pPr>
      <a:lvl6pPr marL="7568717" algn="l" defTabSz="3027487">
        <a:defRPr sz="5950">
          <a:solidFill>
            <a:schemeClr val="tx1"/>
          </a:solidFill>
          <a:latin typeface="+mn-lt"/>
          <a:ea typeface="+mn-ea"/>
          <a:cs typeface="+mn-cs"/>
        </a:defRPr>
      </a:lvl6pPr>
      <a:lvl7pPr marL="9082461" algn="l" defTabSz="3027487">
        <a:defRPr sz="5950">
          <a:solidFill>
            <a:schemeClr val="tx1"/>
          </a:solidFill>
          <a:latin typeface="+mn-lt"/>
          <a:ea typeface="+mn-ea"/>
          <a:cs typeface="+mn-cs"/>
        </a:defRPr>
      </a:lvl7pPr>
      <a:lvl8pPr marL="10596204" algn="l" defTabSz="3027487">
        <a:defRPr sz="5950">
          <a:solidFill>
            <a:schemeClr val="tx1"/>
          </a:solidFill>
          <a:latin typeface="+mn-lt"/>
          <a:ea typeface="+mn-ea"/>
          <a:cs typeface="+mn-cs"/>
        </a:defRPr>
      </a:lvl8pPr>
      <a:lvl9pPr marL="12109948" algn="l" defTabSz="3027487">
        <a:defRPr sz="59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link.springer.com/referenceworkentry/10.1007/978-1-4614-7320-6_151-1" TargetMode="Externa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feld 3"/>
          <p:cNvSpPr txBox="1"/>
          <p:nvPr/>
        </p:nvSpPr>
        <p:spPr bwMode="auto">
          <a:xfrm>
            <a:off x="831528" y="368155"/>
            <a:ext cx="20428268" cy="3444020"/>
          </a:xfrm>
          <a:prstGeom prst="rect">
            <a:avLst/>
          </a:prstGeom>
          <a:noFill/>
        </p:spPr>
        <p:txBody>
          <a:bodyPr wrap="square" rtlCol="0">
            <a:spAutoFit/>
          </a:bodyPr>
          <a:lstStyle/>
          <a:p>
            <a:pPr algn="just">
              <a:lnSpc>
                <a:spcPct val="130000"/>
              </a:lnSpc>
              <a:defRPr/>
            </a:pPr>
            <a:r>
              <a:rPr lang="en-US" sz="6600" dirty="0" err="1">
                <a:solidFill>
                  <a:srgbClr val="F0F0F0"/>
                </a:solidFill>
                <a:latin typeface="Arial" panose="020B0604020202020204" pitchFamily="34" charset="0"/>
                <a:cs typeface="Arial" panose="020B0604020202020204" pitchFamily="34" charset="0"/>
              </a:rPr>
              <a:t>Coupleccino</a:t>
            </a:r>
            <a:r>
              <a:rPr lang="en-US" sz="6600" dirty="0">
                <a:solidFill>
                  <a:srgbClr val="F0F0F0"/>
                </a:solidFill>
                <a:latin typeface="Arial" panose="020B0604020202020204" pitchFamily="34" charset="0"/>
                <a:cs typeface="Arial" panose="020B0604020202020204" pitchFamily="34" charset="0"/>
              </a:rPr>
              <a:t> Model</a:t>
            </a:r>
            <a:r>
              <a:rPr lang="de-DE" sz="6600" dirty="0">
                <a:solidFill>
                  <a:schemeClr val="bg1">
                    <a:lumMod val="95000"/>
                  </a:schemeClr>
                </a:solidFill>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algn="just">
              <a:defRPr/>
            </a:pPr>
            <a:r>
              <a:rPr lang="en-US" sz="6600" dirty="0">
                <a:solidFill>
                  <a:schemeClr val="bg1">
                    <a:lumMod val="95000"/>
                  </a:schemeClr>
                </a:solidFill>
                <a:latin typeface="Arial" panose="020B0604020202020204" pitchFamily="34" charset="0"/>
                <a:cs typeface="Arial" panose="020B0604020202020204" pitchFamily="34" charset="0"/>
              </a:rPr>
              <a:t>Coupling Strength effect on Features of HH Double Retzius Cell model</a:t>
            </a:r>
          </a:p>
        </p:txBody>
      </p:sp>
      <p:graphicFrame>
        <p:nvGraphicFramePr>
          <p:cNvPr id="3" name="Tabelle 2"/>
          <p:cNvGraphicFramePr>
            <a:graphicFrameLocks noGrp="1"/>
          </p:cNvGraphicFramePr>
          <p:nvPr>
            <p:extLst>
              <p:ext uri="{D42A27DB-BD31-4B8C-83A1-F6EECF244321}">
                <p14:modId xmlns:p14="http://schemas.microsoft.com/office/powerpoint/2010/main" val="2480628272"/>
              </p:ext>
            </p:extLst>
          </p:nvPr>
        </p:nvGraphicFramePr>
        <p:xfrm>
          <a:off x="831533" y="36144962"/>
          <a:ext cx="28612146" cy="2633984"/>
        </p:xfrm>
        <a:graphic>
          <a:graphicData uri="http://schemas.openxmlformats.org/drawingml/2006/table">
            <a:tbl>
              <a:tblPr firstRow="1" bandRow="1">
                <a:tableStyleId>{69012ECD-51FC-41F1-AA8D-1B2483CD663E}</a:tableStyleId>
              </a:tblPr>
              <a:tblGrid>
                <a:gridCol w="28612146">
                  <a:extLst>
                    <a:ext uri="{9D8B030D-6E8A-4147-A177-3AD203B41FA5}">
                      <a16:colId xmlns:a16="http://schemas.microsoft.com/office/drawing/2014/main" val="20000"/>
                    </a:ext>
                  </a:extLst>
                </a:gridCol>
              </a:tblGrid>
              <a:tr h="650307">
                <a:tc>
                  <a:txBody>
                    <a:bodyPr/>
                    <a:lstStyle/>
                    <a:p>
                      <a:pPr algn="ctr">
                        <a:defRPr/>
                      </a:pPr>
                      <a:r>
                        <a:rPr lang="en-GB" sz="3500" dirty="0"/>
                        <a:t>Conclusion / Discussion</a:t>
                      </a:r>
                      <a:endParaRPr dirty="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0"/>
                  </a:ext>
                </a:extLst>
              </a:tr>
              <a:tr h="1395421">
                <a:tc>
                  <a:txBody>
                    <a:bodyPr/>
                    <a:lstStyle/>
                    <a:p>
                      <a:pPr marL="12700" marR="5080" algn="just">
                        <a:lnSpc>
                          <a:spcPct val="102099"/>
                        </a:lnSpc>
                        <a:spcBef>
                          <a:spcPts val="55"/>
                        </a:spcBef>
                      </a:pPr>
                      <a:r>
                        <a:rPr lang="en-US" sz="2400" dirty="0">
                          <a:latin typeface="Arial" panose="020B0604020202020204" pitchFamily="34" charset="0"/>
                          <a:cs typeface="Arial" panose="020B0604020202020204" pitchFamily="34" charset="0"/>
                        </a:rPr>
                        <a:t>Conclude</a:t>
                      </a:r>
                    </a:p>
                    <a:p>
                      <a:pPr marL="12700" marR="5080" algn="just">
                        <a:lnSpc>
                          <a:spcPct val="102099"/>
                        </a:lnSpc>
                        <a:spcBef>
                          <a:spcPts val="55"/>
                        </a:spcBef>
                      </a:pPr>
                      <a:r>
                        <a:rPr lang="en-US" sz="2400" dirty="0">
                          <a:latin typeface="Arial" panose="020B0604020202020204" pitchFamily="34" charset="0"/>
                          <a:cs typeface="Arial" panose="020B0604020202020204" pitchFamily="34" charset="0"/>
                        </a:rPr>
                        <a:t>Limitation/applicability of model; future perspectives</a:t>
                      </a:r>
                    </a:p>
                    <a:p>
                      <a:pPr marL="12700" marR="5080" algn="just">
                        <a:lnSpc>
                          <a:spcPct val="102099"/>
                        </a:lnSpc>
                        <a:spcBef>
                          <a:spcPts val="55"/>
                        </a:spcBef>
                      </a:pPr>
                      <a:r>
                        <a:rPr lang="en-US" sz="2400" dirty="0">
                          <a:latin typeface="Arial" panose="020B0604020202020204" pitchFamily="34" charset="0"/>
                          <a:cs typeface="Arial" panose="020B0604020202020204" pitchFamily="34" charset="0"/>
                        </a:rPr>
                        <a:t>Passive and active responses of neurons are modulated by the dynamics if gating variables of ion channels. </a:t>
                      </a:r>
                    </a:p>
                    <a:p>
                      <a:pPr marL="12700" marR="5080" algn="just">
                        <a:lnSpc>
                          <a:spcPct val="102099"/>
                        </a:lnSpc>
                        <a:spcBef>
                          <a:spcPts val="55"/>
                        </a:spcBef>
                      </a:pPr>
                      <a:r>
                        <a:rPr lang="en-US" sz="2400" dirty="0">
                          <a:latin typeface="Arial" panose="020B0604020202020204" pitchFamily="34" charset="0"/>
                          <a:cs typeface="Arial" panose="020B0604020202020204" pitchFamily="34" charset="0"/>
                        </a:rPr>
                        <a:t>More fitting and optimization. Probably, using evolution algorithm for fitting parameters better.</a:t>
                      </a:r>
                    </a:p>
                    <a:p>
                      <a:pPr marL="12700" marR="5080" algn="just">
                        <a:lnSpc>
                          <a:spcPct val="102099"/>
                        </a:lnSpc>
                        <a:spcBef>
                          <a:spcPts val="55"/>
                        </a:spcBef>
                      </a:pPr>
                      <a:endParaRPr lang="en-US" sz="2400" dirty="0">
                        <a:latin typeface="Arial" panose="020B0604020202020204" pitchFamily="34" charset="0"/>
                        <a:cs typeface="Arial" panose="020B0604020202020204" pitchFamily="34" charset="0"/>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1"/>
                  </a:ext>
                </a:extLst>
              </a:tr>
            </a:tbl>
          </a:graphicData>
        </a:graphic>
      </p:graphicFrame>
      <p:sp>
        <p:nvSpPr>
          <p:cNvPr id="5" name="Textfeld 4"/>
          <p:cNvSpPr txBox="1"/>
          <p:nvPr/>
        </p:nvSpPr>
        <p:spPr bwMode="auto">
          <a:xfrm>
            <a:off x="831528" y="3792297"/>
            <a:ext cx="20428268" cy="584775"/>
          </a:xfrm>
          <a:prstGeom prst="rect">
            <a:avLst/>
          </a:prstGeom>
          <a:noFill/>
        </p:spPr>
        <p:txBody>
          <a:bodyPr wrap="square" rtlCol="0">
            <a:spAutoFit/>
          </a:bodyPr>
          <a:lstStyle/>
          <a:p>
            <a:pPr>
              <a:defRPr/>
            </a:pPr>
            <a:r>
              <a:rPr lang="de-DE" sz="3200" dirty="0">
                <a:solidFill>
                  <a:schemeClr val="bg1"/>
                </a:solidFill>
                <a:latin typeface="Arial" panose="020B0604020202020204" pitchFamily="34" charset="0"/>
                <a:cs typeface="Arial" panose="020B0604020202020204" pitchFamily="34" charset="0"/>
              </a:rPr>
              <a:t>Elnur Imamaliyev and Maren Duken, 08.07.2024</a:t>
            </a:r>
          </a:p>
        </p:txBody>
      </p:sp>
      <p:sp>
        <p:nvSpPr>
          <p:cNvPr id="10" name="Textfeld 9"/>
          <p:cNvSpPr txBox="1"/>
          <p:nvPr/>
        </p:nvSpPr>
        <p:spPr bwMode="auto">
          <a:xfrm>
            <a:off x="831528" y="4444726"/>
            <a:ext cx="8167621" cy="400110"/>
          </a:xfrm>
          <a:prstGeom prst="rect">
            <a:avLst/>
          </a:prstGeom>
          <a:noFill/>
        </p:spPr>
        <p:txBody>
          <a:bodyPr wrap="none" rtlCol="0">
            <a:spAutoFit/>
          </a:bodyPr>
          <a:lstStyle/>
          <a:p>
            <a:pPr>
              <a:defRPr/>
            </a:pPr>
            <a:r>
              <a:rPr lang="en-GB" sz="2000" dirty="0">
                <a:solidFill>
                  <a:schemeClr val="bg1"/>
                </a:solidFill>
                <a:latin typeface="Arial" panose="020B0604020202020204" pitchFamily="34" charset="0"/>
                <a:cs typeface="Arial" panose="020B0604020202020204" pitchFamily="34" charset="0"/>
              </a:rPr>
              <a:t>Team Project (neu650) SS2024- Computational Neuroscience division</a:t>
            </a:r>
          </a:p>
        </p:txBody>
      </p:sp>
      <p:graphicFrame>
        <p:nvGraphicFramePr>
          <p:cNvPr id="11" name="Tabelle 10"/>
          <p:cNvGraphicFramePr>
            <a:graphicFrameLocks noGrp="1"/>
          </p:cNvGraphicFramePr>
          <p:nvPr>
            <p:extLst>
              <p:ext uri="{D42A27DB-BD31-4B8C-83A1-F6EECF244321}">
                <p14:modId xmlns:p14="http://schemas.microsoft.com/office/powerpoint/2010/main" val="2956389847"/>
              </p:ext>
            </p:extLst>
          </p:nvPr>
        </p:nvGraphicFramePr>
        <p:xfrm>
          <a:off x="831528" y="5477701"/>
          <a:ext cx="18075904" cy="2364684"/>
        </p:xfrm>
        <a:graphic>
          <a:graphicData uri="http://schemas.openxmlformats.org/drawingml/2006/table">
            <a:tbl>
              <a:tblPr firstRow="1" bandRow="1">
                <a:tableStyleId>{69012ECD-51FC-41F1-AA8D-1B2483CD663E}</a:tableStyleId>
              </a:tblPr>
              <a:tblGrid>
                <a:gridCol w="18075904">
                  <a:extLst>
                    <a:ext uri="{9D8B030D-6E8A-4147-A177-3AD203B41FA5}">
                      <a16:colId xmlns:a16="http://schemas.microsoft.com/office/drawing/2014/main" val="20000"/>
                    </a:ext>
                  </a:extLst>
                </a:gridCol>
              </a:tblGrid>
              <a:tr h="375543">
                <a:tc>
                  <a:txBody>
                    <a:bodyPr/>
                    <a:lstStyle/>
                    <a:p>
                      <a:pPr algn="ctr">
                        <a:defRPr/>
                      </a:pPr>
                      <a:r>
                        <a:rPr lang="en-GB" sz="3500" dirty="0"/>
                        <a:t>Introduction</a:t>
                      </a:r>
                      <a:endParaRPr sz="3500" dirty="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0"/>
                  </a:ext>
                </a:extLst>
              </a:tr>
              <a:tr h="1739844">
                <a:tc>
                  <a:txBody>
                    <a:bodyPr/>
                    <a:lstStyle/>
                    <a:p>
                      <a:pPr marL="0" marR="0" lvl="0" indent="0" algn="just" defTabSz="3027487">
                        <a:lnSpc>
                          <a:spcPct val="100000"/>
                        </a:lnSpc>
                        <a:spcBef>
                          <a:spcPts val="0"/>
                        </a:spcBef>
                        <a:spcAft>
                          <a:spcPts val="0"/>
                        </a:spcAft>
                        <a:buClrTx/>
                        <a:buSzTx/>
                        <a:buFontTx/>
                        <a:buNone/>
                        <a:defRPr/>
                      </a:pPr>
                      <a:r>
                        <a:rPr lang="en-US" sz="2400" dirty="0"/>
                        <a:t>Previous findings show that </a:t>
                      </a:r>
                      <a:r>
                        <a:rPr lang="en-US" sz="2400" b="0" dirty="0"/>
                        <a:t>caffeine</a:t>
                      </a:r>
                      <a:r>
                        <a:rPr lang="en-US" sz="2400" dirty="0"/>
                        <a:t> may have an affect on gap junctions of electrically coupled cells. Changes in coupling strength may also lead to variations in different physiological response parameters (features) such as hyperpolarization amplitude, spike count, spike latency, inter-spike interval (ISI). To investigate the effect of coupling strength on these features, we simulated a Hodgkin-Huxley (HH) type model. </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12" name="Tabelle 11"/>
              <p:cNvGraphicFramePr>
                <a:graphicFrameLocks noGrp="1"/>
              </p:cNvGraphicFramePr>
              <p:nvPr>
                <p:extLst>
                  <p:ext uri="{D42A27DB-BD31-4B8C-83A1-F6EECF244321}">
                    <p14:modId xmlns:p14="http://schemas.microsoft.com/office/powerpoint/2010/main" val="595808044"/>
                  </p:ext>
                </p:extLst>
              </p:nvPr>
            </p:nvGraphicFramePr>
            <p:xfrm>
              <a:off x="831524" y="8199752"/>
              <a:ext cx="18075904" cy="5417696"/>
            </p:xfrm>
            <a:graphic>
              <a:graphicData uri="http://schemas.openxmlformats.org/drawingml/2006/table">
                <a:tbl>
                  <a:tblPr firstRow="1" bandRow="1">
                    <a:tableStyleId>{69012ECD-51FC-41F1-AA8D-1B2483CD663E}</a:tableStyleId>
                  </a:tblPr>
                  <a:tblGrid>
                    <a:gridCol w="18075904">
                      <a:extLst>
                        <a:ext uri="{9D8B030D-6E8A-4147-A177-3AD203B41FA5}">
                          <a16:colId xmlns:a16="http://schemas.microsoft.com/office/drawing/2014/main" val="20000"/>
                        </a:ext>
                      </a:extLst>
                    </a:gridCol>
                  </a:tblGrid>
                  <a:tr h="664848">
                    <a:tc>
                      <a:txBody>
                        <a:bodyPr/>
                        <a:lstStyle/>
                        <a:p>
                          <a:pPr algn="ctr">
                            <a:defRPr/>
                          </a:pPr>
                          <a:r>
                            <a:rPr lang="en-GB" sz="3500" dirty="0">
                              <a:latin typeface="Arial" panose="020B0604020202020204" pitchFamily="34" charset="0"/>
                              <a:cs typeface="Arial" panose="020B0604020202020204" pitchFamily="34" charset="0"/>
                            </a:rPr>
                            <a:t>Methods</a:t>
                          </a:r>
                        </a:p>
                      </a:txBody>
                      <a:tcPr>
                        <a:lnB w="12700" algn="ctr">
                          <a:solidFill>
                            <a:schemeClr val="tx1"/>
                          </a:solidFill>
                        </a:lnB>
                      </a:tcPr>
                    </a:tc>
                    <a:extLst>
                      <a:ext uri="{0D108BD9-81ED-4DB2-BD59-A6C34878D82A}">
                        <a16:rowId xmlns:a16="http://schemas.microsoft.com/office/drawing/2014/main" val="10000"/>
                      </a:ext>
                    </a:extLst>
                  </a:tr>
                  <a:tr h="4549831">
                    <a:tc>
                      <a:txBody>
                        <a:bodyPr/>
                        <a:lstStyle/>
                        <a:p>
                          <a:pPr marL="12700" marR="5080" lvl="0" indent="0" algn="just" defTabSz="914400" rtl="0" eaLnBrk="1" fontAlgn="auto" latinLnBrk="0" hangingPunct="1">
                            <a:lnSpc>
                              <a:spcPct val="100000"/>
                            </a:lnSpc>
                            <a:spcBef>
                              <a:spcPts val="10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 description: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modified a previous one-cell, two-compartment model to a three-compartment model, which contains the soma (compartment 1), gap junction (compartment 2), and spike initiation zone (compartment 3) (figure 1). The soma contains leak and hyperpolarization activated current regulated by gL and gH, while the spike initiation zone, which is responsible for generating action potentials, has sodium, slow and fast potassium activation/inactivation currents regulated by gA, gK, gKA. These two identical cells were then combined from the gap junction compartment side and current is applied to soma compartment of presynaptic cell. </a:t>
                          </a:r>
                        </a:p>
                        <a:p>
                          <a:pPr marL="12700" marR="5080" lvl="0" indent="0" algn="ctr" defTabSz="914400" rtl="0" eaLnBrk="1" fontAlgn="auto" latinLnBrk="0" hangingPunct="1">
                            <a:lnSpc>
                              <a:spcPct val="100000"/>
                            </a:lnSpc>
                            <a:spcBef>
                              <a:spcPts val="100"/>
                            </a:spcBef>
                            <a:spcAft>
                              <a:spcPts val="0"/>
                            </a:spcAft>
                            <a:buClrTx/>
                            <a:buSzTx/>
                            <a:buFontTx/>
                            <a:buNone/>
                            <a:tabLst/>
                            <a:defRPr/>
                          </a:pPr>
                          <a14:m>
                            <m:oMath xmlns:m="http://schemas.openxmlformats.org/officeDocument/2006/math">
                              <m:sSub>
                                <m:sSubPr>
                                  <m:ctrlP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𝐈</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𝐆𝐂𝐨𝐮𝐩</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14:m>
                            <m:oMath xmlns:m="http://schemas.openxmlformats.org/officeDocument/2006/math">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𝐠</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𝐆𝐂𝐨𝐮𝐩</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Arial MT"/>
                                </a:rPr>
                                <m:t>×</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𝐏𝐫𝐞</m:t>
                                  </m:r>
                                </m:sub>
                              </m:sSub>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14:m>
                            <m:oMath xmlns:m="http://schemas.openxmlformats.org/officeDocument/2006/math">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𝐕𝟐</m:t>
                                  </m:r>
                                </m:e>
                                <m:sub>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𝐏𝐨𝐬𝐭</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𝐂𝐮𝐫𝐫𝐞𝐧𝐭</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𝐟𝐥𝐨𝐰</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𝐛𝐞𝐭𝐰𝐞𝐞𝐧</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𝟐</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𝐜𝐞𝐥𝐥</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𝐜𝐨𝐦𝐩𝐚𝐫𝐭𝐦𝐞𝐧𝐭</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𝐫𝐞𝐠𝐮𝐥𝐚𝐭𝐞𝐝</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𝐛𝐲</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𝐭𝐡𝐞</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𝐠𝐆𝐂𝐨𝐮𝐩</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𝐩𝐚𝐫𝐚𝐦𝐞𝐭𝐞𝐫</m:t>
                              </m:r>
                            </m:oMath>
                          </a14:m>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700" marR="5080" lvl="0" indent="0" algn="ctr" defTabSz="914400" rtl="0" eaLnBrk="1" fontAlgn="auto" latinLnBrk="0" hangingPunct="1">
                            <a:lnSpc>
                              <a:spcPct val="100000"/>
                            </a:lnSpc>
                            <a:spcBef>
                              <a:spcPts val="100"/>
                            </a:spcBef>
                            <a:spcAft>
                              <a:spcPts val="0"/>
                            </a:spcAft>
                            <a:buClrTx/>
                            <a:buSzTx/>
                            <a:buFontTx/>
                            <a:buNone/>
                            <a:tabLst/>
                            <a:defRPr/>
                          </a:pPr>
                          <a14:m>
                            <m:oMath xmlns:m="http://schemas.openxmlformats.org/officeDocument/2006/math">
                              <m:f>
                                <m:fPr>
                                  <m:ctrlP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𝐝</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𝐏𝐫𝐞</m:t>
                                      </m:r>
                                    </m:sub>
                                  </m:sSub>
                                </m:num>
                                <m:den>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𝐝𝐭</m:t>
                                  </m:r>
                                </m:den>
                              </m:f>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14:m>
                            <m:oMath xmlns:m="http://schemas.openxmlformats.org/officeDocument/2006/math">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𝐈𝐂𝟐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𝐏𝐫𝐞</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𝐈𝐂𝟑</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𝐏𝐫𝐞</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𝐈</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𝐆𝐂𝐨𝐮𝐩</m:t>
                                          </m:r>
                                        </m:sub>
                                      </m:sSub>
                                    </m:e>
                                  </m:d>
                                </m:num>
                                <m:den>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𝐂𝟐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𝐏𝐫𝐞</m:t>
                                      </m:r>
                                    </m:sub>
                                  </m:sSub>
                                </m:den>
                              </m:f>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14:m>
                            <m:oMath xmlns:m="http://schemas.openxmlformats.org/officeDocument/2006/math">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𝐔𝐩𝐝𝐚𝐭𝐞</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𝐕𝐦</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𝐟𝐨𝐫</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𝐞𝐚𝐜𝐡</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𝐭𝐢𝐦𝐞</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𝐩𝐨𝐢𝐧𝐭</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𝐕𝟐</m:t>
                                  </m:r>
                                </m:e>
                                <m:sub>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𝐩𝐫𝐞</m:t>
                                  </m:r>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𝐣</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e>
                                  </m:d>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𝑽</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𝟐</m:t>
                                  </m:r>
                                </m:e>
                                <m:sub>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𝐩𝐫𝐞</m:t>
                                  </m:r>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𝒋</m:t>
                                      </m:r>
                                    </m:e>
                                  </m:d>
                                </m:sub>
                              </m:sSub>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𝐝</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𝐏𝐫𝐞</m:t>
                                      </m:r>
                                    </m:sub>
                                  </m:sSub>
                                </m:num>
                                <m:den>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𝐝𝐭</m:t>
                                  </m:r>
                                </m:den>
                              </m:f>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MT"/>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𝐝𝐭</m:t>
                              </m:r>
                            </m:oMath>
                          </a14:m>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700" marR="5080" lvl="0" indent="0" algn="ctr" defTabSz="914400" rtl="0" eaLnBrk="1" fontAlgn="auto" latinLnBrk="0" hangingPunct="1">
                            <a:lnSpc>
                              <a:spcPct val="100000"/>
                            </a:lnSpc>
                            <a:spcBef>
                              <a:spcPts val="100"/>
                            </a:spcBef>
                            <a:spcAft>
                              <a:spcPts val="0"/>
                            </a:spcAft>
                            <a:buClrTx/>
                            <a:buSzTx/>
                            <a:buFontTx/>
                            <a:buNone/>
                            <a:tabLst/>
                            <a:defRPr/>
                          </a:pPr>
                          <a14:m>
                            <m:oMath xmlns:m="http://schemas.openxmlformats.org/officeDocument/2006/math">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𝐝</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𝐨𝐬𝐭</m:t>
                                      </m:r>
                                    </m:sub>
                                  </m:sSub>
                                </m:num>
                                <m:den>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𝐝𝐭</m:t>
                                  </m:r>
                                </m:den>
                              </m:f>
                            </m:oMath>
                          </a14:m>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14:m>
                            <m:oMath xmlns:m="http://schemas.openxmlformats.org/officeDocument/2006/math">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𝐈𝐂𝟐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𝐨𝐬𝐭</m:t>
                                          </m:r>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𝐈𝐂𝟑</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𝐨𝐬𝐭</m:t>
                                          </m:r>
                                        </m:sub>
                                      </m:sSub>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𝐈</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𝐆𝐂𝐨𝐮𝐩</m:t>
                                          </m:r>
                                        </m:sub>
                                      </m:sSub>
                                    </m:e>
                                  </m:d>
                                </m:num>
                                <m:den>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𝐂𝟐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𝐨𝐬𝐭</m:t>
                                      </m:r>
                                    </m:sub>
                                  </m:sSub>
                                </m:den>
                              </m:f>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𝐔𝐩𝐝𝐚𝐭𝐞</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𝐕𝐦</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𝐟𝐨𝐫</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𝐞𝐚𝐜𝐡</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𝐭𝐢𝐦𝐞</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𝐩𝐨𝐢𝐧𝐭</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 </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𝐩𝐨𝐬𝐭</m:t>
                                  </m:r>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𝐣</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e>
                                  </m:d>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𝐩</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𝐨𝐬𝐭</m:t>
                                  </m:r>
                                  <m:d>
                                    <m:d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𝐣</m:t>
                                      </m:r>
                                    </m:e>
                                  </m:d>
                                </m:sub>
                              </m:s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𝐝</m:t>
                                  </m:r>
                                  <m:sSub>
                                    <m:sSub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𝐕𝟐</m:t>
                                      </m:r>
                                    </m:e>
                                    <m:sub>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𝐏</m:t>
                                      </m:r>
                                      <m:r>
                                        <a:rPr kumimoji="0" lang="en-US"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MT"/>
                                        </a:rPr>
                                        <m:t>𝐨𝐬𝐭</m:t>
                                      </m:r>
                                    </m:sub>
                                  </m:sSub>
                                </m:num>
                                <m:den>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Arial MT"/>
                                    </a:rPr>
                                    <m:t>𝐝𝐭</m:t>
                                  </m:r>
                                </m:den>
                              </m:f>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Arial MT"/>
                                </a:rPr>
                                <m:t>×</m:t>
                              </m:r>
                              <m:r>
                                <a:rPr kumimoji="0" lang="en-US"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𝐝𝐭</m:t>
                              </m:r>
                            </m:oMath>
                          </a14:m>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700" marR="5080" lvl="0" indent="0" algn="just" defTabSz="9144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Hyperpolarization amplitude, spike count, and latency were fitted to the average range of the four experimental datasets, which included 40 control trials of large leech Retzius cells. Hyperpolarization was fitted to a -1 nA current based on experimental measurements, while depolarization fitting was applied using +1.5 nA current, as it initiated average spike properties.</a:t>
                          </a: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1"/>
                      </a:ext>
                    </a:extLst>
                  </a:tr>
                </a:tbl>
              </a:graphicData>
            </a:graphic>
          </p:graphicFrame>
        </mc:Choice>
        <mc:Fallback xmlns="">
          <p:graphicFrame>
            <p:nvGraphicFramePr>
              <p:cNvPr id="12" name="Tabelle 11"/>
              <p:cNvGraphicFramePr>
                <a:graphicFrameLocks noGrp="1"/>
              </p:cNvGraphicFramePr>
              <p:nvPr>
                <p:extLst>
                  <p:ext uri="{D42A27DB-BD31-4B8C-83A1-F6EECF244321}">
                    <p14:modId xmlns:p14="http://schemas.microsoft.com/office/powerpoint/2010/main" val="595808044"/>
                  </p:ext>
                </p:extLst>
              </p:nvPr>
            </p:nvGraphicFramePr>
            <p:xfrm>
              <a:off x="831524" y="8199752"/>
              <a:ext cx="18075904" cy="5417696"/>
            </p:xfrm>
            <a:graphic>
              <a:graphicData uri="http://schemas.openxmlformats.org/drawingml/2006/table">
                <a:tbl>
                  <a:tblPr firstRow="1" bandRow="1">
                    <a:tableStyleId>{69012ECD-51FC-41F1-AA8D-1B2483CD663E}</a:tableStyleId>
                  </a:tblPr>
                  <a:tblGrid>
                    <a:gridCol w="18075904">
                      <a:extLst>
                        <a:ext uri="{9D8B030D-6E8A-4147-A177-3AD203B41FA5}">
                          <a16:colId xmlns:a16="http://schemas.microsoft.com/office/drawing/2014/main" val="20000"/>
                        </a:ext>
                      </a:extLst>
                    </a:gridCol>
                  </a:tblGrid>
                  <a:tr h="664848">
                    <a:tc>
                      <a:txBody>
                        <a:bodyPr/>
                        <a:lstStyle/>
                        <a:p>
                          <a:pPr algn="ctr">
                            <a:defRPr/>
                          </a:pPr>
                          <a:r>
                            <a:rPr lang="en-GB" sz="3500" dirty="0">
                              <a:latin typeface="Arial" panose="020B0604020202020204" pitchFamily="34" charset="0"/>
                              <a:cs typeface="Arial" panose="020B0604020202020204" pitchFamily="34" charset="0"/>
                            </a:rPr>
                            <a:t>Methods</a:t>
                          </a:r>
                        </a:p>
                      </a:txBody>
                      <a:tcPr>
                        <a:lnB w="12700" algn="ctr">
                          <a:solidFill>
                            <a:schemeClr val="tx1"/>
                          </a:solidFill>
                        </a:lnB>
                      </a:tcPr>
                    </a:tc>
                    <a:extLst>
                      <a:ext uri="{0D108BD9-81ED-4DB2-BD59-A6C34878D82A}">
                        <a16:rowId xmlns:a16="http://schemas.microsoft.com/office/drawing/2014/main" val="10000"/>
                      </a:ext>
                    </a:extLst>
                  </a:tr>
                  <a:tr h="4752848">
                    <a:tc>
                      <a:txBody>
                        <a:bodyPr/>
                        <a:lstStyle/>
                        <a:p>
                          <a:endParaRPr lang="de-DE"/>
                        </a:p>
                      </a:txBody>
                      <a:tcPr>
                        <a:lnL w="12700" algn="ctr">
                          <a:solidFill>
                            <a:schemeClr val="tx1"/>
                          </a:solidFill>
                        </a:lnL>
                        <a:lnR w="12700" algn="ctr">
                          <a:solidFill>
                            <a:schemeClr val="tx1"/>
                          </a:solidFill>
                        </a:lnR>
                        <a:lnT w="12700" algn="ctr">
                          <a:solidFill>
                            <a:schemeClr val="tx1"/>
                          </a:solidFill>
                        </a:lnT>
                        <a:lnB w="12700" algn="ctr">
                          <a:solidFill>
                            <a:schemeClr val="tx1"/>
                          </a:solidFill>
                        </a:lnB>
                        <a:blipFill>
                          <a:blip r:embed="rId3"/>
                          <a:stretch>
                            <a:fillRect l="-34" t="-16026" r="-67" b="-2949"/>
                          </a:stretch>
                        </a:blipFill>
                      </a:tcPr>
                    </a:tc>
                    <a:extLst>
                      <a:ext uri="{0D108BD9-81ED-4DB2-BD59-A6C34878D82A}">
                        <a16:rowId xmlns:a16="http://schemas.microsoft.com/office/drawing/2014/main" val="10001"/>
                      </a:ext>
                    </a:extLst>
                  </a:tr>
                </a:tbl>
              </a:graphicData>
            </a:graphic>
          </p:graphicFrame>
        </mc:Fallback>
      </mc:AlternateContent>
      <p:graphicFrame>
        <p:nvGraphicFramePr>
          <p:cNvPr id="13" name="Tabelle 12"/>
          <p:cNvGraphicFramePr>
            <a:graphicFrameLocks noGrp="1"/>
          </p:cNvGraphicFramePr>
          <p:nvPr>
            <p:extLst>
              <p:ext uri="{D42A27DB-BD31-4B8C-83A1-F6EECF244321}">
                <p14:modId xmlns:p14="http://schemas.microsoft.com/office/powerpoint/2010/main" val="389189313"/>
              </p:ext>
            </p:extLst>
          </p:nvPr>
        </p:nvGraphicFramePr>
        <p:xfrm>
          <a:off x="831523" y="14037092"/>
          <a:ext cx="28612146" cy="21672026"/>
        </p:xfrm>
        <a:graphic>
          <a:graphicData uri="http://schemas.openxmlformats.org/drawingml/2006/table">
            <a:tbl>
              <a:tblPr firstRow="1" bandRow="1">
                <a:tableStyleId>{69012ECD-51FC-41F1-AA8D-1B2483CD663E}</a:tableStyleId>
              </a:tblPr>
              <a:tblGrid>
                <a:gridCol w="14306073">
                  <a:extLst>
                    <a:ext uri="{9D8B030D-6E8A-4147-A177-3AD203B41FA5}">
                      <a16:colId xmlns:a16="http://schemas.microsoft.com/office/drawing/2014/main" val="20001"/>
                    </a:ext>
                  </a:extLst>
                </a:gridCol>
                <a:gridCol w="14306073">
                  <a:extLst>
                    <a:ext uri="{9D8B030D-6E8A-4147-A177-3AD203B41FA5}">
                      <a16:colId xmlns:a16="http://schemas.microsoft.com/office/drawing/2014/main" val="1175362314"/>
                    </a:ext>
                  </a:extLst>
                </a:gridCol>
              </a:tblGrid>
              <a:tr h="639396">
                <a:tc>
                  <a:txBody>
                    <a:bodyPr/>
                    <a:lstStyle/>
                    <a:p>
                      <a:endParaRPr/>
                    </a:p>
                  </a:txBody>
                  <a:tcPr/>
                </a:tc>
                <a:tc>
                  <a:txBody>
                    <a:bodyPr/>
                    <a:lstStyle/>
                    <a:p>
                      <a:pPr algn="ctr">
                        <a:defRPr/>
                      </a:pPr>
                      <a:endParaRPr dirty="0"/>
                    </a:p>
                  </a:txBody>
                  <a:tcPr>
                    <a:lnR w="12700" algn="ctr">
                      <a:solidFill>
                        <a:schemeClr val="tx1"/>
                      </a:solidFill>
                    </a:lnR>
                    <a:lnT w="12700" algn="ctr">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36903">
                <a:tc>
                  <a:txBody>
                    <a:bodyPr/>
                    <a:lstStyle/>
                    <a:p>
                      <a:pPr marL="0" marR="0" lvl="0" indent="0" algn="l" defTabSz="3027487" eaLnBrk="1" fontAlgn="auto" latinLnBrk="0" hangingPunct="1">
                        <a:lnSpc>
                          <a:spcPct val="100000"/>
                        </a:lnSpc>
                        <a:spcBef>
                          <a:spcPts val="0"/>
                        </a:spcBef>
                        <a:spcAft>
                          <a:spcPts val="0"/>
                        </a:spcAft>
                        <a:buClrTx/>
                        <a:buSzTx/>
                        <a:buFontTx/>
                        <a:buNone/>
                        <a:tabLst/>
                        <a:defRPr/>
                      </a:pPr>
                      <a:r>
                        <a:rPr lang="en-US" sz="3200" b="1" spc="-5" dirty="0">
                          <a:latin typeface="+mn-lt"/>
                          <a:cs typeface="+mn-cs"/>
                        </a:rPr>
                        <a:t>Result 1.1 – Model Retzius Parameter combinations</a:t>
                      </a:r>
                    </a:p>
                    <a:p>
                      <a:pPr marL="12065" marR="41275" lvl="0" indent="0" algn="l" defTabSz="457200" eaLnBrk="1" fontAlgn="auto" latinLnBrk="0" hangingPunct="1">
                        <a:lnSpc>
                          <a:spcPct val="100000"/>
                        </a:lnSpc>
                        <a:spcBef>
                          <a:spcPts val="95"/>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3027487" eaLnBrk="1" fontAlgn="auto" latinLnBrk="0" hangingPunct="1">
                        <a:lnSpc>
                          <a:spcPct val="100000"/>
                        </a:lnSpc>
                        <a:spcBef>
                          <a:spcPts val="0"/>
                        </a:spcBef>
                        <a:spcAft>
                          <a:spcPts val="0"/>
                        </a:spcAft>
                        <a:buClrTx/>
                        <a:buSzTx/>
                        <a:buFontTx/>
                        <a:buNone/>
                        <a:tabLst/>
                        <a:defRPr/>
                      </a:pPr>
                      <a:endParaRPr lang="en-US" sz="3200" b="1" spc="-5" dirty="0">
                        <a:latin typeface="+mn-lt"/>
                        <a:cs typeface="+mn-cs"/>
                      </a:endParaRPr>
                    </a:p>
                  </a:txBody>
                  <a:tcPr>
                    <a:lnL w="12700" algn="ctr">
                      <a:solidFill>
                        <a:schemeClr val="tx1"/>
                      </a:solidFill>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3027487">
                        <a:lnSpc>
                          <a:spcPct val="100000"/>
                        </a:lnSpc>
                        <a:spcBef>
                          <a:spcPts val="0"/>
                        </a:spcBef>
                        <a:spcAft>
                          <a:spcPts val="0"/>
                        </a:spcAft>
                        <a:buClrTx/>
                        <a:buSzTx/>
                        <a:buFontTx/>
                        <a:buNone/>
                        <a:defRPr/>
                      </a:pPr>
                      <a:endParaRPr lang="en-GB" sz="3000" dirty="0"/>
                    </a:p>
                  </a:txBody>
                  <a:tcPr>
                    <a:lnL w="12700" algn="ctr">
                      <a:solidFill>
                        <a:schemeClr val="tx1"/>
                      </a:solidFill>
                    </a:lnL>
                    <a:lnR w="12700" algn="ctr">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336903">
                <a:tc>
                  <a:txBody>
                    <a:bodyPr/>
                    <a:lstStyle/>
                    <a:p>
                      <a:pPr marL="0" marR="0" lvl="0" indent="0" algn="l" defTabSz="3027487" eaLnBrk="1" fontAlgn="auto" latinLnBrk="0" hangingPunct="1">
                        <a:lnSpc>
                          <a:spcPct val="100000"/>
                        </a:lnSpc>
                        <a:spcBef>
                          <a:spcPts val="0"/>
                        </a:spcBef>
                        <a:spcAft>
                          <a:spcPts val="0"/>
                        </a:spcAft>
                        <a:buClrTx/>
                        <a:buSzTx/>
                        <a:buFontTx/>
                        <a:buNone/>
                        <a:tabLst/>
                        <a:defRPr/>
                      </a:pPr>
                      <a:endParaRPr lang="en-US" sz="3200" b="1" spc="-5" dirty="0">
                        <a:latin typeface="+mn-lt"/>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lgn="ctr">
                      <a:solidFill>
                        <a:schemeClr val="tx1"/>
                      </a:solidFill>
                    </a:lnB>
                  </a:tcPr>
                </a:tc>
                <a:tc>
                  <a:txBody>
                    <a:bodyPr/>
                    <a:lstStyle/>
                    <a:p>
                      <a:pPr marL="0" marR="0" lvl="0" indent="0" algn="l" defTabSz="3027487">
                        <a:lnSpc>
                          <a:spcPct val="100000"/>
                        </a:lnSpc>
                        <a:spcBef>
                          <a:spcPts val="0"/>
                        </a:spcBef>
                        <a:spcAft>
                          <a:spcPts val="0"/>
                        </a:spcAft>
                        <a:buClrTx/>
                        <a:buSzTx/>
                        <a:buFontTx/>
                        <a:buNone/>
                        <a:defRPr/>
                      </a:pPr>
                      <a:endParaRPr lang="en-GB"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lgn="ctr">
                      <a:solidFill>
                        <a:schemeClr val="tx1"/>
                      </a:solidFill>
                    </a:lnB>
                  </a:tcPr>
                </a:tc>
                <a:extLst>
                  <a:ext uri="{0D108BD9-81ED-4DB2-BD59-A6C34878D82A}">
                    <a16:rowId xmlns:a16="http://schemas.microsoft.com/office/drawing/2014/main" val="2608675317"/>
                  </a:ext>
                </a:extLst>
              </a:tr>
            </a:tbl>
          </a:graphicData>
        </a:graphic>
      </p:graphicFrame>
      <p:sp>
        <p:nvSpPr>
          <p:cNvPr id="2" name="Rectangle 1">
            <a:extLst>
              <a:ext uri="{FF2B5EF4-FFF2-40B4-BE49-F238E27FC236}">
                <a16:creationId xmlns:a16="http://schemas.microsoft.com/office/drawing/2014/main" id="{A4068A84-C4B0-4C74-9C30-D27966884928}"/>
              </a:ext>
            </a:extLst>
          </p:cNvPr>
          <p:cNvSpPr/>
          <p:nvPr/>
        </p:nvSpPr>
        <p:spPr>
          <a:xfrm>
            <a:off x="19059470" y="5395782"/>
            <a:ext cx="4391079" cy="3072636"/>
          </a:xfrm>
          <a:prstGeom prst="rect">
            <a:avLst/>
          </a:prstGeom>
        </p:spPr>
        <p:txBody>
          <a:bodyPr wrap="square">
            <a:spAutoFit/>
          </a:bodyPr>
          <a:lstStyle/>
          <a:p>
            <a:pPr marL="12700" marR="5080" algn="just">
              <a:lnSpc>
                <a:spcPct val="100000"/>
              </a:lnSpc>
              <a:spcBef>
                <a:spcPts val="100"/>
              </a:spcBef>
            </a:pPr>
            <a:r>
              <a:rPr lang="en-US" sz="2400" b="1" dirty="0">
                <a:latin typeface="Arial" panose="020B0604020202020204" pitchFamily="34" charset="0"/>
                <a:cs typeface="Arial" panose="020B0604020202020204" pitchFamily="34" charset="0"/>
              </a:rPr>
              <a:t>Figure 1. HH Model of the electrically coupled Retzius cells </a:t>
            </a:r>
          </a:p>
          <a:p>
            <a:pPr marL="12700" marR="5080" algn="just">
              <a:lnSpc>
                <a:spcPct val="100000"/>
              </a:lnSpc>
              <a:spcBef>
                <a:spcPts val="100"/>
              </a:spcBef>
            </a:pPr>
            <a:r>
              <a:rPr lang="en-US" sz="2400" dirty="0">
                <a:latin typeface="Arial" panose="020B0604020202020204" pitchFamily="34" charset="0"/>
                <a:cs typeface="Arial" panose="020B0604020202020204" pitchFamily="34" charset="0"/>
              </a:rPr>
              <a:t>Injected current goes into the presynaptic gap junction compartment and then flows to the spike initiation zone (SIZ). </a:t>
            </a:r>
            <a:endParaRPr lang="en-US" sz="2400" b="1" dirty="0">
              <a:latin typeface="Arial" panose="020B0604020202020204" pitchFamily="34" charset="0"/>
              <a:cs typeface="Arial" panose="020B0604020202020204" pitchFamily="34" charset="0"/>
            </a:endParaRPr>
          </a:p>
          <a:p>
            <a:pPr marL="12700" marR="5080" algn="just">
              <a:lnSpc>
                <a:spcPct val="100000"/>
              </a:lnSpc>
              <a:spcBef>
                <a:spcPts val="100"/>
              </a:spcBef>
            </a:pPr>
            <a:endParaRPr lang="en-US" sz="2400" b="1" dirty="0">
              <a:latin typeface="Arial" panose="020B0604020202020204" pitchFamily="34" charset="0"/>
              <a:cs typeface="Arial" panose="020B0604020202020204" pitchFamily="34" charset="0"/>
            </a:endParaRPr>
          </a:p>
        </p:txBody>
      </p:sp>
      <p:graphicFrame>
        <p:nvGraphicFramePr>
          <p:cNvPr id="20" name="Table 19">
            <a:extLst>
              <a:ext uri="{FF2B5EF4-FFF2-40B4-BE49-F238E27FC236}">
                <a16:creationId xmlns:a16="http://schemas.microsoft.com/office/drawing/2014/main" id="{F1D3F02C-98F1-419F-918A-D467BFF69A51}"/>
              </a:ext>
            </a:extLst>
          </p:cNvPr>
          <p:cNvGraphicFramePr>
            <a:graphicFrameLocks noGrp="1"/>
          </p:cNvGraphicFramePr>
          <p:nvPr>
            <p:extLst>
              <p:ext uri="{D42A27DB-BD31-4B8C-83A1-F6EECF244321}">
                <p14:modId xmlns:p14="http://schemas.microsoft.com/office/powerpoint/2010/main" val="2895740864"/>
              </p:ext>
            </p:extLst>
          </p:nvPr>
        </p:nvGraphicFramePr>
        <p:xfrm>
          <a:off x="10151775" y="15726531"/>
          <a:ext cx="4846970" cy="6309360"/>
        </p:xfrm>
        <a:graphic>
          <a:graphicData uri="http://schemas.openxmlformats.org/drawingml/2006/table">
            <a:tbl>
              <a:tblPr firstRow="1" bandRow="1">
                <a:tableStyleId>{5C22544A-7EE6-4342-B048-85BDC9FD1C3A}</a:tableStyleId>
              </a:tblPr>
              <a:tblGrid>
                <a:gridCol w="2105920">
                  <a:extLst>
                    <a:ext uri="{9D8B030D-6E8A-4147-A177-3AD203B41FA5}">
                      <a16:colId xmlns:a16="http://schemas.microsoft.com/office/drawing/2014/main" val="521589628"/>
                    </a:ext>
                  </a:extLst>
                </a:gridCol>
                <a:gridCol w="2741050">
                  <a:extLst>
                    <a:ext uri="{9D8B030D-6E8A-4147-A177-3AD203B41FA5}">
                      <a16:colId xmlns:a16="http://schemas.microsoft.com/office/drawing/2014/main" val="164739302"/>
                    </a:ext>
                  </a:extLst>
                </a:gridCol>
              </a:tblGrid>
              <a:tr h="428107">
                <a:tc>
                  <a:txBody>
                    <a:bodyPr/>
                    <a:lstStyle/>
                    <a:p>
                      <a:r>
                        <a:rPr lang="en-US" sz="2400" dirty="0">
                          <a:latin typeface="Arial MT"/>
                        </a:rPr>
                        <a:t>Parameter type</a:t>
                      </a:r>
                      <a:endParaRPr lang="de-DE" sz="2400" dirty="0">
                        <a:latin typeface="Arial MT"/>
                      </a:endParaRPr>
                    </a:p>
                  </a:txBody>
                  <a:tcPr/>
                </a:tc>
                <a:tc>
                  <a:txBody>
                    <a:bodyPr/>
                    <a:lstStyle/>
                    <a:p>
                      <a:endParaRPr lang="de-DE" sz="2400" dirty="0">
                        <a:latin typeface="Arial MT"/>
                      </a:endParaRPr>
                    </a:p>
                  </a:txBody>
                  <a:tcPr/>
                </a:tc>
                <a:extLst>
                  <a:ext uri="{0D108BD9-81ED-4DB2-BD59-A6C34878D82A}">
                    <a16:rowId xmlns:a16="http://schemas.microsoft.com/office/drawing/2014/main" val="1145932869"/>
                  </a:ext>
                </a:extLst>
              </a:tr>
              <a:tr h="932662">
                <a:tc>
                  <a:txBody>
                    <a:bodyPr/>
                    <a:lstStyle/>
                    <a:p>
                      <a:r>
                        <a:rPr lang="en-US" sz="2400" dirty="0">
                          <a:latin typeface="Arial MT"/>
                          <a:cs typeface="Arial MT"/>
                        </a:rPr>
                        <a:t>Channel Conductance</a:t>
                      </a:r>
                      <a:endParaRPr lang="de-DE" sz="2400" dirty="0">
                        <a:latin typeface="Arial MT"/>
                      </a:endParaRPr>
                    </a:p>
                  </a:txBody>
                  <a:tcPr/>
                </a:tc>
                <a:tc>
                  <a:txBody>
                    <a:bodyPr/>
                    <a:lstStyle/>
                    <a:p>
                      <a:r>
                        <a:rPr lang="en-US" sz="2400" dirty="0">
                          <a:latin typeface="Arial MT"/>
                        </a:rPr>
                        <a:t>gK = 57    mS</a:t>
                      </a:r>
                    </a:p>
                    <a:p>
                      <a:r>
                        <a:rPr lang="en-US" sz="2400" dirty="0">
                          <a:latin typeface="Arial MT"/>
                        </a:rPr>
                        <a:t>gA = 166  mS</a:t>
                      </a:r>
                    </a:p>
                    <a:p>
                      <a:r>
                        <a:rPr lang="en-US" sz="2400" dirty="0">
                          <a:latin typeface="Arial MT"/>
                        </a:rPr>
                        <a:t>gN = 650  mS</a:t>
                      </a:r>
                    </a:p>
                    <a:p>
                      <a:r>
                        <a:rPr lang="en-US" sz="2400" dirty="0">
                          <a:latin typeface="Arial MT"/>
                        </a:rPr>
                        <a:t>gL = 12     mS</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a:latin typeface="Arial MT"/>
                        </a:rPr>
                        <a:t>gH = 1      mS</a:t>
                      </a:r>
                      <a:endParaRPr lang="de-DE" sz="2400" dirty="0">
                        <a:latin typeface="Arial MT"/>
                      </a:endParaRPr>
                    </a:p>
                  </a:txBody>
                  <a:tcPr/>
                </a:tc>
                <a:extLst>
                  <a:ext uri="{0D108BD9-81ED-4DB2-BD59-A6C34878D82A}">
                    <a16:rowId xmlns:a16="http://schemas.microsoft.com/office/drawing/2014/main" val="3108482995"/>
                  </a:ext>
                </a:extLst>
              </a:tr>
              <a:tr h="428107">
                <a:tc>
                  <a:txBody>
                    <a:bodyPr/>
                    <a:lstStyle/>
                    <a:p>
                      <a:r>
                        <a:rPr lang="de-DE" sz="2400" dirty="0">
                          <a:latin typeface="Arial MT"/>
                        </a:rPr>
                        <a:t>Compartment Conductance</a:t>
                      </a:r>
                    </a:p>
                  </a:txBody>
                  <a:tcPr/>
                </a:tc>
                <a:tc>
                  <a:txBody>
                    <a:bodyPr/>
                    <a:lstStyle/>
                    <a:p>
                      <a:r>
                        <a:rPr lang="en-US" sz="2400" dirty="0">
                          <a:latin typeface="Arial MT"/>
                        </a:rPr>
                        <a:t>gComp = 55</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a:latin typeface="Arial MT"/>
                        </a:rPr>
                        <a:t>gGCoup = (21:22) </a:t>
                      </a:r>
                      <a:endParaRPr lang="de-DE" sz="2400" dirty="0">
                        <a:latin typeface="Arial MT"/>
                      </a:endParaRPr>
                    </a:p>
                  </a:txBody>
                  <a:tcPr/>
                </a:tc>
                <a:extLst>
                  <a:ext uri="{0D108BD9-81ED-4DB2-BD59-A6C34878D82A}">
                    <a16:rowId xmlns:a16="http://schemas.microsoft.com/office/drawing/2014/main" val="4141142982"/>
                  </a:ext>
                </a:extLst>
              </a:tr>
              <a:tr h="764477">
                <a:tc>
                  <a:txBody>
                    <a:bodyPr/>
                    <a:lstStyle/>
                    <a:p>
                      <a:r>
                        <a:rPr lang="en-US" sz="2400" dirty="0">
                          <a:latin typeface="Arial MT"/>
                          <a:cs typeface="Arial MT"/>
                        </a:rPr>
                        <a:t>Reversal Potentials </a:t>
                      </a:r>
                      <a:endParaRPr lang="de-DE" sz="2400" dirty="0">
                        <a:latin typeface="Arial MT"/>
                      </a:endParaRPr>
                    </a:p>
                  </a:txBody>
                  <a:tcPr/>
                </a:tc>
                <a:tc>
                  <a:txBody>
                    <a:bodyPr/>
                    <a:lstStyle/>
                    <a:p>
                      <a:r>
                        <a:rPr lang="en-US" sz="2400" dirty="0">
                          <a:latin typeface="Arial MT"/>
                        </a:rPr>
                        <a:t>EL = -40</a:t>
                      </a:r>
                    </a:p>
                    <a:p>
                      <a:r>
                        <a:rPr lang="en-US" sz="2400" dirty="0">
                          <a:latin typeface="Arial MT"/>
                        </a:rPr>
                        <a:t>EH = -20</a:t>
                      </a:r>
                    </a:p>
                    <a:p>
                      <a:r>
                        <a:rPr lang="en-US" sz="2400" dirty="0">
                          <a:latin typeface="Arial MT"/>
                        </a:rPr>
                        <a:t>EN = +43</a:t>
                      </a:r>
                    </a:p>
                    <a:p>
                      <a:r>
                        <a:rPr lang="en-US" sz="2400" dirty="0">
                          <a:latin typeface="Arial MT"/>
                        </a:rPr>
                        <a:t>EK = -50</a:t>
                      </a:r>
                      <a:endParaRPr lang="de-DE" sz="2400" dirty="0">
                        <a:latin typeface="Arial MT"/>
                      </a:endParaRPr>
                    </a:p>
                  </a:txBody>
                  <a:tcPr/>
                </a:tc>
                <a:extLst>
                  <a:ext uri="{0D108BD9-81ED-4DB2-BD59-A6C34878D82A}">
                    <a16:rowId xmlns:a16="http://schemas.microsoft.com/office/drawing/2014/main" val="2501591691"/>
                  </a:ext>
                </a:extLst>
              </a:tr>
              <a:tr h="596292">
                <a:tc>
                  <a:txBody>
                    <a:bodyPr/>
                    <a:lstStyle/>
                    <a:p>
                      <a:r>
                        <a:rPr lang="en-US" sz="2400" dirty="0">
                          <a:latin typeface="Arial MT"/>
                        </a:rPr>
                        <a:t>Time Scale in/activation functions</a:t>
                      </a:r>
                      <a:endParaRPr lang="de-DE" sz="2400" dirty="0">
                        <a:latin typeface="Arial MT"/>
                      </a:endParaRPr>
                    </a:p>
                  </a:txBody>
                  <a:tcPr/>
                </a:tc>
                <a:tc>
                  <a:txBody>
                    <a:bodyPr/>
                    <a:lstStyle/>
                    <a:p>
                      <a:r>
                        <a:rPr lang="en-US" sz="2400" dirty="0">
                          <a:latin typeface="Arial MT"/>
                        </a:rPr>
                        <a:t>TauK = 19.55</a:t>
                      </a:r>
                    </a:p>
                    <a:p>
                      <a:r>
                        <a:rPr lang="en-US" sz="2400" dirty="0">
                          <a:latin typeface="Arial MT"/>
                        </a:rPr>
                        <a:t>TauKA = 20.1</a:t>
                      </a:r>
                    </a:p>
                    <a:p>
                      <a:r>
                        <a:rPr lang="en-US" sz="2400" dirty="0">
                          <a:latin typeface="Arial MT"/>
                        </a:rPr>
                        <a:t>TauIh = 70 </a:t>
                      </a:r>
                      <a:endParaRPr lang="de-DE" sz="2400" dirty="0">
                        <a:latin typeface="Arial MT"/>
                      </a:endParaRPr>
                    </a:p>
                  </a:txBody>
                  <a:tcPr/>
                </a:tc>
                <a:extLst>
                  <a:ext uri="{0D108BD9-81ED-4DB2-BD59-A6C34878D82A}">
                    <a16:rowId xmlns:a16="http://schemas.microsoft.com/office/drawing/2014/main" val="2000746728"/>
                  </a:ext>
                </a:extLst>
              </a:tr>
            </a:tbl>
          </a:graphicData>
        </a:graphic>
      </p:graphicFrame>
      <p:sp>
        <p:nvSpPr>
          <p:cNvPr id="21" name="Rectangle 20">
            <a:extLst>
              <a:ext uri="{FF2B5EF4-FFF2-40B4-BE49-F238E27FC236}">
                <a16:creationId xmlns:a16="http://schemas.microsoft.com/office/drawing/2014/main" id="{302BA773-CCC4-4E6B-AA6C-81A1EEAE6652}"/>
              </a:ext>
            </a:extLst>
          </p:cNvPr>
          <p:cNvSpPr/>
          <p:nvPr/>
        </p:nvSpPr>
        <p:spPr>
          <a:xfrm>
            <a:off x="10151774" y="22307972"/>
            <a:ext cx="4846971" cy="830997"/>
          </a:xfrm>
          <a:prstGeom prst="rect">
            <a:avLst/>
          </a:prstGeom>
        </p:spPr>
        <p:txBody>
          <a:bodyPr wrap="square">
            <a:spAutoFit/>
          </a:bodyPr>
          <a:lstStyle/>
          <a:p>
            <a:pPr marL="12065" marR="41275" algn="r">
              <a:spcBef>
                <a:spcPts val="95"/>
              </a:spcBef>
            </a:pPr>
            <a:r>
              <a:rPr lang="en-US" sz="2400" b="1" dirty="0">
                <a:latin typeface="Arial MT"/>
                <a:cs typeface="Arial MT"/>
              </a:rPr>
              <a:t>Table 1. Model coupled Retzius cell Parameters</a:t>
            </a:r>
          </a:p>
        </p:txBody>
      </p:sp>
      <p:sp>
        <p:nvSpPr>
          <p:cNvPr id="7" name="TextBox 6">
            <a:extLst>
              <a:ext uri="{FF2B5EF4-FFF2-40B4-BE49-F238E27FC236}">
                <a16:creationId xmlns:a16="http://schemas.microsoft.com/office/drawing/2014/main" id="{07E305C8-B882-44EE-90C1-E0AEE06FE238}"/>
              </a:ext>
            </a:extLst>
          </p:cNvPr>
          <p:cNvSpPr txBox="1"/>
          <p:nvPr/>
        </p:nvSpPr>
        <p:spPr>
          <a:xfrm>
            <a:off x="1238863" y="15726531"/>
            <a:ext cx="8912911" cy="6524863"/>
          </a:xfrm>
          <a:prstGeom prst="rect">
            <a:avLst/>
          </a:prstGeom>
          <a:noFill/>
        </p:spPr>
        <p:txBody>
          <a:bodyPr wrap="square" rtlCol="0">
            <a:spAutoFit/>
          </a:bodyPr>
          <a:lstStyle/>
          <a:p>
            <a:pPr marL="56515" marR="41275" lvl="0" indent="-44450">
              <a:spcBef>
                <a:spcPts val="95"/>
              </a:spcBef>
              <a:defRPr/>
            </a:pPr>
            <a:r>
              <a:rPr lang="en-US" sz="2400" dirty="0">
                <a:solidFill>
                  <a:prstClr val="black"/>
                </a:solidFill>
                <a:latin typeface="Arial" panose="020B0604020202020204" pitchFamily="34" charset="0"/>
                <a:cs typeface="Arial" panose="020B0604020202020204" pitchFamily="34" charset="0"/>
              </a:rPr>
              <a:t>Changing other parameters</a:t>
            </a:r>
          </a:p>
          <a:p>
            <a:pPr marL="56515" marR="41275" lvl="0" indent="-44450">
              <a:spcBef>
                <a:spcPts val="95"/>
              </a:spcBef>
              <a:defRPr/>
            </a:pPr>
            <a:r>
              <a:rPr lang="en-US" sz="2400" dirty="0">
                <a:solidFill>
                  <a:prstClr val="black"/>
                </a:solidFill>
                <a:latin typeface="Arial" panose="020B0604020202020204" pitchFamily="34" charset="0"/>
                <a:cs typeface="Arial" panose="020B0604020202020204" pitchFamily="34" charset="0"/>
              </a:rPr>
              <a:t>Type I and Type II responses (A and K ratio)</a:t>
            </a:r>
          </a:p>
          <a:p>
            <a:pPr marL="56515" marR="41275" lvl="0" indent="-44450">
              <a:spcBef>
                <a:spcPts val="95"/>
              </a:spcBef>
              <a:defRPr/>
            </a:pPr>
            <a:endParaRPr lang="en-US" sz="2400" dirty="0">
              <a:solidFill>
                <a:prstClr val="black"/>
              </a:solidFill>
              <a:latin typeface="Arial" panose="020B0604020202020204" pitchFamily="34" charset="0"/>
              <a:cs typeface="Arial" panose="020B0604020202020204" pitchFamily="34" charset="0"/>
            </a:endParaRPr>
          </a:p>
          <a:p>
            <a:pPr marL="56515" marR="41275" lvl="0" indent="-44450">
              <a:spcBef>
                <a:spcPts val="95"/>
              </a:spcBef>
              <a:defRPr/>
            </a:pPr>
            <a:r>
              <a:rPr lang="en-US" sz="2400" dirty="0">
                <a:solidFill>
                  <a:prstClr val="black"/>
                </a:solidFill>
                <a:latin typeface="Arial" panose="020B0604020202020204" pitchFamily="34" charset="0"/>
                <a:cs typeface="Arial" panose="020B0604020202020204" pitchFamily="34" charset="0"/>
              </a:rPr>
              <a:t>It’s possible to modify different classes of parameters</a:t>
            </a:r>
          </a:p>
          <a:p>
            <a:pPr marL="240665" marR="41275" lvl="0" indent="-228600">
              <a:spcBef>
                <a:spcPts val="95"/>
              </a:spcBef>
              <a:buFontTx/>
              <a:buAutoNum type="arabicPeriod"/>
              <a:defRPr/>
            </a:pPr>
            <a:r>
              <a:rPr lang="en-US" sz="2400" dirty="0">
                <a:solidFill>
                  <a:prstClr val="black"/>
                </a:solidFill>
                <a:latin typeface="Arial" panose="020B0604020202020204" pitchFamily="34" charset="0"/>
                <a:cs typeface="Arial" panose="020B0604020202020204" pitchFamily="34" charset="0"/>
              </a:rPr>
              <a:t>c1 (Soma Capacitance) ,c2 (Gap Junction Capacitance), c3 (SIZ Capacitance)</a:t>
            </a:r>
          </a:p>
          <a:p>
            <a:pPr marL="240665" marR="41275" lvl="0" indent="-228600">
              <a:spcBef>
                <a:spcPts val="95"/>
              </a:spcBef>
              <a:buFontTx/>
              <a:buAutoNum type="arabicPeriod"/>
              <a:defRPr/>
            </a:pPr>
            <a:r>
              <a:rPr lang="en-US" sz="2400" dirty="0">
                <a:solidFill>
                  <a:prstClr val="black"/>
                </a:solidFill>
                <a:latin typeface="Arial" panose="020B0604020202020204" pitchFamily="34" charset="0"/>
                <a:cs typeface="Arial" panose="020B0604020202020204" pitchFamily="34" charset="0"/>
              </a:rPr>
              <a:t>Conductance (gK, gA, gN, gL, gH, gComp, gGCoup)</a:t>
            </a:r>
          </a:p>
          <a:p>
            <a:pPr marL="240665" marR="41275" lvl="0" indent="-228600">
              <a:spcBef>
                <a:spcPts val="95"/>
              </a:spcBef>
              <a:buFontTx/>
              <a:buAutoNum type="arabicPeriod"/>
              <a:defRPr/>
            </a:pPr>
            <a:r>
              <a:rPr lang="en-US" sz="2400" dirty="0">
                <a:solidFill>
                  <a:prstClr val="black"/>
                </a:solidFill>
                <a:latin typeface="Arial" panose="020B0604020202020204" pitchFamily="34" charset="0"/>
                <a:cs typeface="Arial" panose="020B0604020202020204" pitchFamily="34" charset="0"/>
              </a:rPr>
              <a:t>Activation functions (steady-state function for Na activation/inactivation, K activation/inactivation, Ih activation)</a:t>
            </a:r>
          </a:p>
          <a:p>
            <a:pPr marL="240665" marR="41275" lvl="0" indent="-228600">
              <a:spcBef>
                <a:spcPts val="95"/>
              </a:spcBef>
              <a:buFontTx/>
              <a:buAutoNum type="arabicPeriod"/>
              <a:defRPr/>
            </a:pPr>
            <a:r>
              <a:rPr lang="en-US" sz="2400" dirty="0">
                <a:solidFill>
                  <a:prstClr val="black"/>
                </a:solidFill>
                <a:latin typeface="Arial" panose="020B0604020202020204" pitchFamily="34" charset="0"/>
                <a:cs typeface="Arial" panose="020B0604020202020204" pitchFamily="34" charset="0"/>
              </a:rPr>
              <a:t>Time Scale (Na inactivation, K activation/ inactivation, Ih activation) </a:t>
            </a:r>
          </a:p>
          <a:p>
            <a:pPr marL="240665" marR="41275" lvl="0" indent="-228600">
              <a:spcBef>
                <a:spcPts val="95"/>
              </a:spcBef>
              <a:buFontTx/>
              <a:buAutoNum type="arabicPeriod"/>
              <a:defRPr/>
            </a:pPr>
            <a:endParaRPr lang="en-US" sz="2400" dirty="0">
              <a:solidFill>
                <a:prstClr val="black"/>
              </a:solidFill>
              <a:latin typeface="Arial" panose="020B0604020202020204" pitchFamily="34" charset="0"/>
              <a:cs typeface="Arial" panose="020B0604020202020204" pitchFamily="34" charset="0"/>
            </a:endParaRPr>
          </a:p>
          <a:p>
            <a:pPr marL="12065" marR="41275" lvl="0">
              <a:spcBef>
                <a:spcPts val="95"/>
              </a:spcBef>
              <a:defRPr/>
            </a:pPr>
            <a:r>
              <a:rPr lang="en-US" sz="2400" dirty="0">
                <a:solidFill>
                  <a:prstClr val="black"/>
                </a:solidFill>
                <a:latin typeface="Arial" panose="020B0604020202020204" pitchFamily="34" charset="0"/>
                <a:cs typeface="Arial" panose="020B0604020202020204" pitchFamily="34" charset="0"/>
              </a:rPr>
              <a:t>Mainly by changing ratio of gA and gK it’s possible to change spike latency. </a:t>
            </a:r>
          </a:p>
          <a:p>
            <a:pPr marL="12065" marR="41275" lvl="0">
              <a:spcBef>
                <a:spcPts val="95"/>
              </a:spcBef>
              <a:defRPr/>
            </a:pPr>
            <a:endParaRPr lang="en-US" sz="2400" dirty="0">
              <a:solidFill>
                <a:prstClr val="black"/>
              </a:solidFill>
              <a:latin typeface="Arial" panose="020B0604020202020204" pitchFamily="34" charset="0"/>
              <a:cs typeface="Arial" panose="020B0604020202020204" pitchFamily="34" charset="0"/>
            </a:endParaRPr>
          </a:p>
          <a:p>
            <a:pPr marL="12065" marR="41275" lvl="0">
              <a:spcBef>
                <a:spcPts val="95"/>
              </a:spcBef>
              <a:defRPr/>
            </a:pPr>
            <a:r>
              <a:rPr lang="en-US" sz="2400" dirty="0">
                <a:solidFill>
                  <a:prstClr val="black"/>
                </a:solidFill>
                <a:latin typeface="Arial" panose="020B0604020202020204" pitchFamily="34" charset="0"/>
                <a:cs typeface="Arial" panose="020B0604020202020204" pitchFamily="34" charset="0"/>
              </a:rPr>
              <a:t>Which parameters include which is not</a:t>
            </a:r>
          </a:p>
          <a:p>
            <a:pPr marL="12065" marR="41275" lvl="0">
              <a:spcBef>
                <a:spcPts val="95"/>
              </a:spcBef>
              <a:defRPr/>
            </a:pPr>
            <a:endParaRPr lang="en-US" sz="2400" dirty="0">
              <a:solidFill>
                <a:prstClr val="black"/>
              </a:solidFill>
              <a:latin typeface="Arial" panose="020B0604020202020204" pitchFamily="34" charset="0"/>
              <a:cs typeface="Arial" panose="020B0604020202020204" pitchFamily="34" charset="0"/>
            </a:endParaRPr>
          </a:p>
        </p:txBody>
      </p:sp>
      <p:sp>
        <p:nvSpPr>
          <p:cNvPr id="23" name="object 19">
            <a:extLst>
              <a:ext uri="{FF2B5EF4-FFF2-40B4-BE49-F238E27FC236}">
                <a16:creationId xmlns:a16="http://schemas.microsoft.com/office/drawing/2014/main" id="{42C78A18-186D-489C-96DD-00C0E9F2A990}"/>
              </a:ext>
            </a:extLst>
          </p:cNvPr>
          <p:cNvSpPr txBox="1"/>
          <p:nvPr/>
        </p:nvSpPr>
        <p:spPr>
          <a:xfrm>
            <a:off x="23911656" y="15784196"/>
            <a:ext cx="5124692" cy="11615359"/>
          </a:xfrm>
          <a:prstGeom prst="rect">
            <a:avLst/>
          </a:prstGeom>
        </p:spPr>
        <p:txBody>
          <a:bodyPr vert="horz" wrap="square" lIns="0" tIns="12065" rIns="0" bIns="0" rtlCol="0">
            <a:spAutoFit/>
          </a:bodyPr>
          <a:lstStyle/>
          <a:p>
            <a:pPr marL="34290" marR="5080">
              <a:spcBef>
                <a:spcPts val="95"/>
              </a:spcBef>
            </a:pPr>
            <a:r>
              <a:rPr lang="en-US" sz="2400" b="1" i="1" spc="-10" dirty="0">
                <a:latin typeface="Arial" panose="020B0604020202020204" pitchFamily="34" charset="0"/>
                <a:cs typeface="Arial" panose="020B0604020202020204" pitchFamily="34" charset="0"/>
              </a:rPr>
              <a:t>Figure 3. Figure explores how changes in gap junction conductance (gGCoup) affect various neural features. </a:t>
            </a:r>
            <a:r>
              <a:rPr lang="en-US" sz="2400" i="1" spc="-10" dirty="0">
                <a:latin typeface="Arial" panose="020B0604020202020204" pitchFamily="34" charset="0"/>
                <a:cs typeface="Arial" panose="020B0604020202020204" pitchFamily="34" charset="0"/>
              </a:rPr>
              <a:t>The left plot depicts pre- (blue) and post- (red) values of these features as a function of coupling strength. The right plot focuses on the ratio or difference changes between pre- and post- values for each feature induced by gGCoup.</a:t>
            </a:r>
            <a:endParaRPr lang="en-US" sz="2400" spc="-10" dirty="0">
              <a:latin typeface="Arial" panose="020B0604020202020204" pitchFamily="34" charset="0"/>
              <a:cs typeface="Arial" panose="020B0604020202020204" pitchFamily="34" charset="0"/>
            </a:endParaRPr>
          </a:p>
          <a:p>
            <a:pPr marL="262890" marR="5080" indent="-228600">
              <a:spcBef>
                <a:spcPts val="95"/>
              </a:spcBef>
              <a:buAutoNum type="arabicPeriod"/>
            </a:pPr>
            <a:r>
              <a:rPr lang="en-US" sz="2400" spc="-10" dirty="0">
                <a:latin typeface="Arial" panose="020B0604020202020204" pitchFamily="34" charset="0"/>
                <a:cs typeface="Arial" panose="020B0604020202020204" pitchFamily="34" charset="0"/>
              </a:rPr>
              <a:t>Increasing gGCoup leads to a slight decrease in hyperpolarization amplitude, lower spike counts, higher spike latency, and an increase in ISI.</a:t>
            </a:r>
          </a:p>
          <a:p>
            <a:pPr marL="34290" marR="5080">
              <a:spcBef>
                <a:spcPts val="95"/>
              </a:spcBef>
            </a:pPr>
            <a:r>
              <a:rPr lang="en-US" sz="2400" spc="-10" dirty="0">
                <a:latin typeface="Arial" panose="020B0604020202020204" pitchFamily="34" charset="0"/>
                <a:cs typeface="Arial" panose="020B0604020202020204" pitchFamily="34" charset="0"/>
              </a:rPr>
              <a:t>2. hyperpolarization amplitude, spike count, ISI ratios are not changing as well as difference of spike latency.</a:t>
            </a:r>
          </a:p>
          <a:p>
            <a:pPr marL="34290" marR="5080">
              <a:spcBef>
                <a:spcPts val="95"/>
              </a:spcBef>
            </a:pPr>
            <a:endParaRPr lang="en-US" sz="2400" spc="-10" dirty="0">
              <a:latin typeface="Arial" panose="020B0604020202020204" pitchFamily="34" charset="0"/>
              <a:cs typeface="Arial" panose="020B0604020202020204" pitchFamily="34" charset="0"/>
            </a:endParaRPr>
          </a:p>
          <a:p>
            <a:pPr marL="34290" marR="5080">
              <a:spcBef>
                <a:spcPts val="95"/>
              </a:spcBef>
            </a:pPr>
            <a:r>
              <a:rPr lang="en-US" sz="2400" spc="-10" dirty="0">
                <a:latin typeface="Arial" panose="020B0604020202020204" pitchFamily="34" charset="0"/>
                <a:cs typeface="Arial" panose="020B0604020202020204" pitchFamily="34" charset="0"/>
              </a:rPr>
              <a:t>2.2. </a:t>
            </a:r>
          </a:p>
          <a:p>
            <a:pPr marL="34290" marR="5080">
              <a:spcBef>
                <a:spcPts val="95"/>
              </a:spcBef>
            </a:pPr>
            <a:r>
              <a:rPr lang="en-US" sz="2400" spc="-10" dirty="0">
                <a:latin typeface="Arial" panose="020B0604020202020204" pitchFamily="34" charset="0"/>
                <a:cs typeface="Arial" panose="020B0604020202020204" pitchFamily="34" charset="0"/>
              </a:rPr>
              <a:t>What can be improved:</a:t>
            </a:r>
          </a:p>
          <a:p>
            <a:pPr marL="34290" marR="5080">
              <a:spcBef>
                <a:spcPts val="95"/>
              </a:spcBef>
            </a:pPr>
            <a:endParaRPr lang="en-US" sz="2400" spc="-10" dirty="0">
              <a:latin typeface="Arial" panose="020B0604020202020204" pitchFamily="34" charset="0"/>
              <a:cs typeface="Arial" panose="020B0604020202020204" pitchFamily="34" charset="0"/>
            </a:endParaRPr>
          </a:p>
          <a:p>
            <a:pPr marL="34290" marR="5080">
              <a:spcBef>
                <a:spcPts val="95"/>
              </a:spcBef>
            </a:pPr>
            <a:r>
              <a:rPr lang="en-US" sz="2400" spc="-10" dirty="0">
                <a:latin typeface="Arial" panose="020B0604020202020204" pitchFamily="34" charset="0"/>
                <a:cs typeface="Arial" panose="020B0604020202020204" pitchFamily="34" charset="0"/>
              </a:rPr>
              <a:t>Only 3 or 4 concentration - ?</a:t>
            </a:r>
          </a:p>
          <a:p>
            <a:pPr marL="34290" marR="5080">
              <a:spcBef>
                <a:spcPts val="95"/>
              </a:spcBef>
            </a:pPr>
            <a:endParaRPr lang="en-US" sz="2400" spc="-10" dirty="0">
              <a:latin typeface="Arial" panose="020B0604020202020204" pitchFamily="34" charset="0"/>
              <a:cs typeface="Arial" panose="020B0604020202020204" pitchFamily="34" charset="0"/>
            </a:endParaRPr>
          </a:p>
          <a:p>
            <a:pPr marL="34290" marR="5080">
              <a:spcBef>
                <a:spcPts val="95"/>
              </a:spcBef>
            </a:pPr>
            <a:r>
              <a:rPr lang="en-US" sz="2400" b="1" spc="-10" dirty="0">
                <a:latin typeface="Arial" panose="020B0604020202020204" pitchFamily="34" charset="0"/>
                <a:cs typeface="Arial" panose="020B0604020202020204" pitchFamily="34" charset="0"/>
              </a:rPr>
              <a:t>Note:</a:t>
            </a:r>
          </a:p>
          <a:p>
            <a:pPr marL="34290" marR="5080">
              <a:spcBef>
                <a:spcPts val="95"/>
              </a:spcBef>
            </a:pPr>
            <a:r>
              <a:rPr lang="en-US" sz="2400" b="1" spc="-10" dirty="0">
                <a:latin typeface="Arial" panose="020B0604020202020204" pitchFamily="34" charset="0"/>
                <a:cs typeface="Arial" panose="020B0604020202020204" pitchFamily="34" charset="0"/>
              </a:rPr>
              <a:t>Try long simulation without stimulation.</a:t>
            </a:r>
          </a:p>
          <a:p>
            <a:pPr marL="34290" marR="5080">
              <a:lnSpc>
                <a:spcPct val="100000"/>
              </a:lnSpc>
              <a:spcBef>
                <a:spcPts val="95"/>
              </a:spcBef>
            </a:pPr>
            <a:endParaRPr lang="en-US" sz="2400" dirty="0">
              <a:latin typeface="Arial" panose="020B0604020202020204" pitchFamily="34" charset="0"/>
              <a:cs typeface="Arial" panose="020B0604020202020204" pitchFamily="34" charset="0"/>
            </a:endParaRPr>
          </a:p>
          <a:p>
            <a:pPr marL="34290" marR="5080">
              <a:lnSpc>
                <a:spcPct val="100000"/>
              </a:lnSpc>
              <a:spcBef>
                <a:spcPts val="95"/>
              </a:spcBef>
            </a:pPr>
            <a:r>
              <a:rPr lang="en-US" sz="2400" dirty="0">
                <a:latin typeface="Arial" panose="020B0604020202020204" pitchFamily="34" charset="0"/>
                <a:cs typeface="Arial" panose="020B0604020202020204" pitchFamily="34" charset="0"/>
              </a:rPr>
              <a:t>Which features are represented well, which are not?</a:t>
            </a:r>
          </a:p>
        </p:txBody>
      </p:sp>
      <p:sp>
        <p:nvSpPr>
          <p:cNvPr id="24" name="Rectangle 23">
            <a:extLst>
              <a:ext uri="{FF2B5EF4-FFF2-40B4-BE49-F238E27FC236}">
                <a16:creationId xmlns:a16="http://schemas.microsoft.com/office/drawing/2014/main" id="{EF0D73BF-202B-4B96-9B89-C51D0F76E9E0}"/>
              </a:ext>
            </a:extLst>
          </p:cNvPr>
          <p:cNvSpPr/>
          <p:nvPr/>
        </p:nvSpPr>
        <p:spPr>
          <a:xfrm>
            <a:off x="15454407" y="15122917"/>
            <a:ext cx="13581943" cy="1077218"/>
          </a:xfrm>
          <a:prstGeom prst="rect">
            <a:avLst/>
          </a:prstGeom>
        </p:spPr>
        <p:txBody>
          <a:bodyPr wrap="square">
            <a:spAutoFit/>
          </a:bodyPr>
          <a:lstStyle/>
          <a:p>
            <a:pPr marL="12700">
              <a:lnSpc>
                <a:spcPct val="100000"/>
              </a:lnSpc>
              <a:spcBef>
                <a:spcPts val="1430"/>
              </a:spcBef>
              <a:tabLst>
                <a:tab pos="4398645" algn="l"/>
              </a:tabLst>
            </a:pPr>
            <a:r>
              <a:rPr lang="en-US" sz="3200" b="1" spc="-15" dirty="0">
                <a:latin typeface="Arial"/>
                <a:cs typeface="Arial"/>
              </a:rPr>
              <a:t>Result 2 – Impact of Coupling strength (gGCoup) changes on Neural Features (as Caffeine Effect)</a:t>
            </a:r>
            <a:endParaRPr lang="en-US" sz="3200" dirty="0">
              <a:latin typeface="Arial"/>
              <a:cs typeface="Arial"/>
            </a:endParaRPr>
          </a:p>
        </p:txBody>
      </p:sp>
      <p:sp>
        <p:nvSpPr>
          <p:cNvPr id="27" name="object 20">
            <a:extLst>
              <a:ext uri="{FF2B5EF4-FFF2-40B4-BE49-F238E27FC236}">
                <a16:creationId xmlns:a16="http://schemas.microsoft.com/office/drawing/2014/main" id="{7E8D0501-4A67-45C3-A830-5A5FBD0F02B6}"/>
              </a:ext>
            </a:extLst>
          </p:cNvPr>
          <p:cNvSpPr txBox="1"/>
          <p:nvPr/>
        </p:nvSpPr>
        <p:spPr>
          <a:xfrm>
            <a:off x="15629098" y="26444232"/>
            <a:ext cx="5625911" cy="1515158"/>
          </a:xfrm>
          <a:prstGeom prst="rect">
            <a:avLst/>
          </a:prstGeom>
        </p:spPr>
        <p:txBody>
          <a:bodyPr vert="horz" wrap="square" lIns="0" tIns="12065" rIns="0" bIns="0" rtlCol="0">
            <a:spAutoFit/>
          </a:bodyPr>
          <a:lstStyle/>
          <a:p>
            <a:pPr marL="56515" marR="41275" indent="-44450" algn="just">
              <a:lnSpc>
                <a:spcPct val="100000"/>
              </a:lnSpc>
              <a:spcBef>
                <a:spcPts val="95"/>
              </a:spcBef>
            </a:pPr>
            <a:r>
              <a:rPr lang="en-US" sz="2400" dirty="0">
                <a:latin typeface="Arial MT"/>
                <a:cs typeface="Arial MT"/>
              </a:rPr>
              <a:t>Spike shapes (Such as, double spikes, and other traces) (optional)</a:t>
            </a:r>
          </a:p>
          <a:p>
            <a:pPr marL="56515" marR="41275" indent="-44450" algn="just">
              <a:lnSpc>
                <a:spcPct val="100000"/>
              </a:lnSpc>
              <a:spcBef>
                <a:spcPts val="95"/>
              </a:spcBef>
            </a:pPr>
            <a:r>
              <a:rPr lang="en-US" sz="2400" dirty="0">
                <a:latin typeface="Arial MT"/>
                <a:cs typeface="Arial MT"/>
              </a:rPr>
              <a:t>Including pharma change</a:t>
            </a:r>
          </a:p>
          <a:p>
            <a:pPr marL="56515" marR="41275" indent="-44450" algn="just">
              <a:lnSpc>
                <a:spcPct val="100000"/>
              </a:lnSpc>
              <a:spcBef>
                <a:spcPts val="95"/>
              </a:spcBef>
            </a:pPr>
            <a:r>
              <a:rPr lang="en-US" sz="2400" dirty="0">
                <a:latin typeface="Arial MT"/>
                <a:cs typeface="Arial MT"/>
              </a:rPr>
              <a:t>Compare real and model</a:t>
            </a:r>
          </a:p>
        </p:txBody>
      </p:sp>
      <p:sp>
        <p:nvSpPr>
          <p:cNvPr id="28" name="object 25">
            <a:extLst>
              <a:ext uri="{FF2B5EF4-FFF2-40B4-BE49-F238E27FC236}">
                <a16:creationId xmlns:a16="http://schemas.microsoft.com/office/drawing/2014/main" id="{07262A1C-4ADB-46FD-A45D-B410A767470A}"/>
              </a:ext>
            </a:extLst>
          </p:cNvPr>
          <p:cNvSpPr txBox="1"/>
          <p:nvPr/>
        </p:nvSpPr>
        <p:spPr>
          <a:xfrm>
            <a:off x="15633885" y="25852183"/>
            <a:ext cx="1633855" cy="505267"/>
          </a:xfrm>
          <a:prstGeom prst="rect">
            <a:avLst/>
          </a:prstGeom>
        </p:spPr>
        <p:txBody>
          <a:bodyPr vert="horz" wrap="square" lIns="0" tIns="12700" rIns="0" bIns="0" rtlCol="0">
            <a:spAutoFit/>
          </a:bodyPr>
          <a:lstStyle/>
          <a:p>
            <a:pPr marL="12700">
              <a:lnSpc>
                <a:spcPct val="100000"/>
              </a:lnSpc>
              <a:spcBef>
                <a:spcPts val="100"/>
              </a:spcBef>
            </a:pPr>
            <a:r>
              <a:rPr lang="en-US" sz="3200" b="1" spc="-5" dirty="0">
                <a:latin typeface="Arial"/>
                <a:cs typeface="Arial"/>
              </a:rPr>
              <a:t>Result 3</a:t>
            </a:r>
            <a:endParaRPr sz="3200" dirty="0">
              <a:latin typeface="Arial"/>
              <a:cs typeface="Arial"/>
            </a:endParaRPr>
          </a:p>
        </p:txBody>
      </p:sp>
      <p:pic>
        <p:nvPicPr>
          <p:cNvPr id="63" name="Picture 62">
            <a:extLst>
              <a:ext uri="{FF2B5EF4-FFF2-40B4-BE49-F238E27FC236}">
                <a16:creationId xmlns:a16="http://schemas.microsoft.com/office/drawing/2014/main" id="{A7477E8E-E90C-472D-9958-DB3AC498AEE3}"/>
              </a:ext>
            </a:extLst>
          </p:cNvPr>
          <p:cNvPicPr>
            <a:picLocks noChangeAspect="1"/>
          </p:cNvPicPr>
          <p:nvPr/>
        </p:nvPicPr>
        <p:blipFill rotWithShape="1">
          <a:blip r:embed="rId4">
            <a:extLst>
              <a:ext uri="{28A0092B-C50C-407E-A947-70E740481C1C}">
                <a14:useLocalDpi xmlns:a14="http://schemas.microsoft.com/office/drawing/2010/main" val="0"/>
              </a:ext>
            </a:extLst>
          </a:blip>
          <a:srcRect l="28831" t="3235" r="51298" b="5121"/>
          <a:stretch/>
        </p:blipFill>
        <p:spPr>
          <a:xfrm>
            <a:off x="7847479" y="26026352"/>
            <a:ext cx="1618026" cy="5596419"/>
          </a:xfrm>
          <a:prstGeom prst="rect">
            <a:avLst/>
          </a:prstGeom>
        </p:spPr>
      </p:pic>
      <p:pic>
        <p:nvPicPr>
          <p:cNvPr id="64" name="Picture 63">
            <a:extLst>
              <a:ext uri="{FF2B5EF4-FFF2-40B4-BE49-F238E27FC236}">
                <a16:creationId xmlns:a16="http://schemas.microsoft.com/office/drawing/2014/main" id="{40E4A855-EC56-47D0-BE9D-A361F0AA3F7D}"/>
              </a:ext>
            </a:extLst>
          </p:cNvPr>
          <p:cNvPicPr>
            <a:picLocks noChangeAspect="1"/>
          </p:cNvPicPr>
          <p:nvPr/>
        </p:nvPicPr>
        <p:blipFill rotWithShape="1">
          <a:blip r:embed="rId4">
            <a:extLst>
              <a:ext uri="{28A0092B-C50C-407E-A947-70E740481C1C}">
                <a14:useLocalDpi xmlns:a14="http://schemas.microsoft.com/office/drawing/2010/main" val="0"/>
              </a:ext>
            </a:extLst>
          </a:blip>
          <a:srcRect l="73447" t="3235" r="8053" b="5121"/>
          <a:stretch/>
        </p:blipFill>
        <p:spPr>
          <a:xfrm>
            <a:off x="9433490" y="26026352"/>
            <a:ext cx="1506355" cy="5596419"/>
          </a:xfrm>
          <a:prstGeom prst="rect">
            <a:avLst/>
          </a:prstGeom>
        </p:spPr>
      </p:pic>
      <p:pic>
        <p:nvPicPr>
          <p:cNvPr id="65" name="Picture 64">
            <a:extLst>
              <a:ext uri="{FF2B5EF4-FFF2-40B4-BE49-F238E27FC236}">
                <a16:creationId xmlns:a16="http://schemas.microsoft.com/office/drawing/2014/main" id="{9713D06E-8C87-4113-9FAD-A319E8F74888}"/>
              </a:ext>
            </a:extLst>
          </p:cNvPr>
          <p:cNvPicPr>
            <a:picLocks noChangeAspect="1"/>
          </p:cNvPicPr>
          <p:nvPr/>
        </p:nvPicPr>
        <p:blipFill rotWithShape="1">
          <a:blip r:embed="rId4">
            <a:extLst>
              <a:ext uri="{28A0092B-C50C-407E-A947-70E740481C1C}">
                <a14:useLocalDpi xmlns:a14="http://schemas.microsoft.com/office/drawing/2010/main" val="0"/>
              </a:ext>
            </a:extLst>
          </a:blip>
          <a:srcRect l="27879" t="3235" r="51298" b="5121"/>
          <a:stretch/>
        </p:blipFill>
        <p:spPr>
          <a:xfrm>
            <a:off x="11128032" y="26026352"/>
            <a:ext cx="1695488" cy="5596419"/>
          </a:xfrm>
          <a:prstGeom prst="rect">
            <a:avLst/>
          </a:prstGeom>
        </p:spPr>
      </p:pic>
      <p:pic>
        <p:nvPicPr>
          <p:cNvPr id="66" name="Picture 65">
            <a:extLst>
              <a:ext uri="{FF2B5EF4-FFF2-40B4-BE49-F238E27FC236}">
                <a16:creationId xmlns:a16="http://schemas.microsoft.com/office/drawing/2014/main" id="{A189E840-63D2-44E2-A520-6D691BF8CAB3}"/>
              </a:ext>
            </a:extLst>
          </p:cNvPr>
          <p:cNvPicPr>
            <a:picLocks noChangeAspect="1"/>
          </p:cNvPicPr>
          <p:nvPr/>
        </p:nvPicPr>
        <p:blipFill rotWithShape="1">
          <a:blip r:embed="rId4">
            <a:extLst>
              <a:ext uri="{28A0092B-C50C-407E-A947-70E740481C1C}">
                <a14:useLocalDpi xmlns:a14="http://schemas.microsoft.com/office/drawing/2010/main" val="0"/>
              </a:ext>
            </a:extLst>
          </a:blip>
          <a:srcRect l="73447" t="3235" r="8053" b="5121"/>
          <a:stretch/>
        </p:blipFill>
        <p:spPr>
          <a:xfrm>
            <a:off x="12832803" y="26026352"/>
            <a:ext cx="1506355" cy="5596419"/>
          </a:xfrm>
          <a:prstGeom prst="rect">
            <a:avLst/>
          </a:prstGeom>
        </p:spPr>
      </p:pic>
      <p:pic>
        <p:nvPicPr>
          <p:cNvPr id="67" name="Picture 66">
            <a:extLst>
              <a:ext uri="{FF2B5EF4-FFF2-40B4-BE49-F238E27FC236}">
                <a16:creationId xmlns:a16="http://schemas.microsoft.com/office/drawing/2014/main" id="{787A73C0-F019-47F5-8B90-E4E810A41DD7}"/>
              </a:ext>
            </a:extLst>
          </p:cNvPr>
          <p:cNvPicPr>
            <a:picLocks noChangeAspect="1"/>
          </p:cNvPicPr>
          <p:nvPr/>
        </p:nvPicPr>
        <p:blipFill rotWithShape="1">
          <a:blip r:embed="rId4">
            <a:extLst>
              <a:ext uri="{28A0092B-C50C-407E-A947-70E740481C1C}">
                <a14:useLocalDpi xmlns:a14="http://schemas.microsoft.com/office/drawing/2010/main" val="0"/>
              </a:ext>
            </a:extLst>
          </a:blip>
          <a:srcRect l="73447" t="3235" r="8053" b="5121"/>
          <a:stretch/>
        </p:blipFill>
        <p:spPr>
          <a:xfrm>
            <a:off x="6230396" y="26028678"/>
            <a:ext cx="1506355" cy="5596419"/>
          </a:xfrm>
          <a:prstGeom prst="rect">
            <a:avLst/>
          </a:prstGeom>
        </p:spPr>
      </p:pic>
      <p:pic>
        <p:nvPicPr>
          <p:cNvPr id="68" name="Picture 67">
            <a:extLst>
              <a:ext uri="{FF2B5EF4-FFF2-40B4-BE49-F238E27FC236}">
                <a16:creationId xmlns:a16="http://schemas.microsoft.com/office/drawing/2014/main" id="{D6B77D81-75D7-4353-8F22-E06DE474746E}"/>
              </a:ext>
            </a:extLst>
          </p:cNvPr>
          <p:cNvPicPr>
            <a:picLocks noChangeAspect="1"/>
          </p:cNvPicPr>
          <p:nvPr/>
        </p:nvPicPr>
        <p:blipFill rotWithShape="1">
          <a:blip r:embed="rId4">
            <a:extLst>
              <a:ext uri="{28A0092B-C50C-407E-A947-70E740481C1C}">
                <a14:useLocalDpi xmlns:a14="http://schemas.microsoft.com/office/drawing/2010/main" val="0"/>
              </a:ext>
            </a:extLst>
          </a:blip>
          <a:srcRect l="27879" t="3235" r="51298" b="5121"/>
          <a:stretch/>
        </p:blipFill>
        <p:spPr>
          <a:xfrm>
            <a:off x="4730209" y="26033441"/>
            <a:ext cx="1695488" cy="5596419"/>
          </a:xfrm>
          <a:prstGeom prst="rect">
            <a:avLst/>
          </a:prstGeom>
        </p:spPr>
      </p:pic>
      <p:sp>
        <p:nvSpPr>
          <p:cNvPr id="71" name="object 22">
            <a:extLst>
              <a:ext uri="{FF2B5EF4-FFF2-40B4-BE49-F238E27FC236}">
                <a16:creationId xmlns:a16="http://schemas.microsoft.com/office/drawing/2014/main" id="{6A3FE30E-83AD-49BB-B3F9-88E041DE3244}"/>
              </a:ext>
            </a:extLst>
          </p:cNvPr>
          <p:cNvSpPr txBox="1"/>
          <p:nvPr/>
        </p:nvSpPr>
        <p:spPr>
          <a:xfrm>
            <a:off x="8036492" y="32021872"/>
            <a:ext cx="6741164" cy="2279470"/>
          </a:xfrm>
          <a:prstGeom prst="rect">
            <a:avLst/>
          </a:prstGeom>
        </p:spPr>
        <p:txBody>
          <a:bodyPr vert="horz" wrap="square" lIns="0" tIns="12065" rIns="0" bIns="0" rtlCol="0">
            <a:spAutoFit/>
          </a:bodyPr>
          <a:lstStyle/>
          <a:p>
            <a:pPr marL="241300" marR="5080" indent="-228600" algn="r">
              <a:spcBef>
                <a:spcPts val="95"/>
              </a:spcBef>
              <a:buAutoNum type="arabicPeriod"/>
            </a:pPr>
            <a:r>
              <a:rPr lang="en-US" sz="2400" dirty="0">
                <a:latin typeface="Arial" panose="020B0604020202020204" pitchFamily="34" charset="0"/>
                <a:cs typeface="Arial" panose="020B0604020202020204" pitchFamily="34" charset="0"/>
              </a:rPr>
              <a:t>Include the real membrane potential</a:t>
            </a:r>
          </a:p>
          <a:p>
            <a:pPr marL="241300" marR="5080" indent="-228600" algn="r">
              <a:spcBef>
                <a:spcPts val="95"/>
              </a:spcBef>
              <a:buFontTx/>
              <a:buAutoNum type="arabicPeriod"/>
            </a:pPr>
            <a:r>
              <a:rPr lang="en-US" sz="2400" dirty="0">
                <a:latin typeface="Arial" panose="020B0604020202020204" pitchFamily="34" charset="0"/>
                <a:cs typeface="Arial" panose="020B0604020202020204" pitchFamily="34" charset="0"/>
              </a:rPr>
              <a:t>Change the time windows</a:t>
            </a:r>
          </a:p>
          <a:p>
            <a:pPr marL="241300" marR="5080" indent="-228600" algn="r">
              <a:spcBef>
                <a:spcPts val="95"/>
              </a:spcBef>
              <a:buFontTx/>
              <a:buAutoNum type="arabicPeriod"/>
            </a:pPr>
            <a:r>
              <a:rPr lang="en-US" sz="2400" dirty="0">
                <a:latin typeface="Arial" panose="020B0604020202020204" pitchFamily="34" charset="0"/>
                <a:cs typeface="Arial" panose="020B0604020202020204" pitchFamily="34" charset="0"/>
              </a:rPr>
              <a:t>1 Hyper, 2 depolarization (normal, batman, high and low gGcoup)</a:t>
            </a:r>
          </a:p>
          <a:p>
            <a:pPr marL="241300" marR="5080" indent="-228600" algn="r">
              <a:spcBef>
                <a:spcPts val="95"/>
              </a:spcBef>
              <a:buFontTx/>
              <a:buAutoNum type="arabicPeriod"/>
            </a:pPr>
            <a:r>
              <a:rPr lang="en-US" sz="2400" dirty="0">
                <a:latin typeface="Arial" panose="020B0604020202020204" pitchFamily="34" charset="0"/>
                <a:cs typeface="Arial" panose="020B0604020202020204" pitchFamily="34" charset="0"/>
              </a:rPr>
              <a:t>(!) Combine with R1</a:t>
            </a:r>
          </a:p>
          <a:p>
            <a:pPr marL="12700" marR="5080" indent="187325" algn="r">
              <a:lnSpc>
                <a:spcPct val="100000"/>
              </a:lnSpc>
              <a:spcBef>
                <a:spcPts val="95"/>
              </a:spcBef>
            </a:pPr>
            <a:endParaRPr lang="de-DE" sz="24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6DC20AB-82E6-4EDA-9FC4-E37B67943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815" y="25855537"/>
            <a:ext cx="4390671" cy="7973375"/>
          </a:xfrm>
          <a:prstGeom prst="rect">
            <a:avLst/>
          </a:prstGeom>
        </p:spPr>
      </p:pic>
      <p:sp>
        <p:nvSpPr>
          <p:cNvPr id="72" name="Rectangle 71">
            <a:extLst>
              <a:ext uri="{FF2B5EF4-FFF2-40B4-BE49-F238E27FC236}">
                <a16:creationId xmlns:a16="http://schemas.microsoft.com/office/drawing/2014/main" id="{7E71ACCE-0E33-436B-88C5-94BE6A51E4E6}"/>
              </a:ext>
            </a:extLst>
          </p:cNvPr>
          <p:cNvSpPr/>
          <p:nvPr/>
        </p:nvSpPr>
        <p:spPr>
          <a:xfrm>
            <a:off x="1267891" y="25597905"/>
            <a:ext cx="13072941" cy="461665"/>
          </a:xfrm>
          <a:prstGeom prst="rect">
            <a:avLst/>
          </a:prstGeom>
        </p:spPr>
        <p:txBody>
          <a:bodyPr wrap="square">
            <a:spAutoFit/>
          </a:bodyPr>
          <a:lstStyle/>
          <a:p>
            <a:pPr marL="12700">
              <a:lnSpc>
                <a:spcPct val="100000"/>
              </a:lnSpc>
              <a:spcBef>
                <a:spcPts val="1430"/>
              </a:spcBef>
              <a:tabLst>
                <a:tab pos="4398645" algn="l"/>
              </a:tabLst>
            </a:pPr>
            <a:r>
              <a:rPr lang="en-US" sz="2400" b="1" spc="-5" dirty="0">
                <a:latin typeface="Arial"/>
                <a:cs typeface="Arial"/>
              </a:rPr>
              <a:t>Result 1.2 – Model Successfully shows similar responses to Real cells</a:t>
            </a:r>
            <a:endParaRPr lang="en-US" sz="2400" b="1" dirty="0">
              <a:latin typeface="Arial"/>
              <a:cs typeface="Arial"/>
            </a:endParaRPr>
          </a:p>
        </p:txBody>
      </p:sp>
      <p:sp>
        <p:nvSpPr>
          <p:cNvPr id="73" name="object 22">
            <a:extLst>
              <a:ext uri="{FF2B5EF4-FFF2-40B4-BE49-F238E27FC236}">
                <a16:creationId xmlns:a16="http://schemas.microsoft.com/office/drawing/2014/main" id="{D113596A-405E-4ECE-9F75-AF9E5200F354}"/>
              </a:ext>
            </a:extLst>
          </p:cNvPr>
          <p:cNvSpPr txBox="1"/>
          <p:nvPr/>
        </p:nvSpPr>
        <p:spPr>
          <a:xfrm>
            <a:off x="1267891" y="34023284"/>
            <a:ext cx="13509765" cy="1145826"/>
          </a:xfrm>
          <a:prstGeom prst="rect">
            <a:avLst/>
          </a:prstGeom>
        </p:spPr>
        <p:txBody>
          <a:bodyPr vert="horz" wrap="square" lIns="0" tIns="12065" rIns="0" bIns="0" rtlCol="0">
            <a:spAutoFit/>
          </a:bodyPr>
          <a:lstStyle/>
          <a:p>
            <a:pPr marL="12700" marR="5080" indent="187325">
              <a:spcBef>
                <a:spcPts val="95"/>
              </a:spcBef>
            </a:pPr>
            <a:r>
              <a:rPr lang="en-US" sz="2400" b="1" dirty="0">
                <a:latin typeface="Arial" panose="020B0604020202020204" pitchFamily="34" charset="0"/>
                <a:cs typeface="Arial" panose="020B0604020202020204" pitchFamily="34" charset="0"/>
              </a:rPr>
              <a:t>Figure 2. Real and Model Cell Responses to injected Current </a:t>
            </a:r>
          </a:p>
          <a:p>
            <a:pPr marL="12700" marR="5080" indent="187325">
              <a:spcBef>
                <a:spcPts val="95"/>
              </a:spcBef>
            </a:pPr>
            <a:r>
              <a:rPr lang="en-US" sz="2400" dirty="0">
                <a:latin typeface="Arial" panose="020B0604020202020204" pitchFamily="34" charset="0"/>
                <a:cs typeface="Arial" panose="020B0604020202020204" pitchFamily="34" charset="0"/>
              </a:rPr>
              <a:t>Current injected to Presynaptic soma compartment of cell and membrane potential is measured.</a:t>
            </a:r>
          </a:p>
          <a:p>
            <a:pPr marL="12700" marR="5080" indent="187325">
              <a:spcBef>
                <a:spcPts val="95"/>
              </a:spcBef>
            </a:pPr>
            <a:r>
              <a:rPr lang="en-US" sz="2400" i="1" dirty="0">
                <a:latin typeface="Arial" panose="020B0604020202020204" pitchFamily="34" charset="0"/>
                <a:cs typeface="Arial" panose="020B0604020202020204" pitchFamily="34" charset="0"/>
              </a:rPr>
              <a:t>R stands for real, and M stands for Model.  </a:t>
            </a:r>
            <a:endParaRPr sz="2400" i="1" dirty="0">
              <a:latin typeface="Arial" panose="020B0604020202020204" pitchFamily="34" charset="0"/>
              <a:cs typeface="Arial" panose="020B0604020202020204" pitchFamily="34" charset="0"/>
            </a:endParaRPr>
          </a:p>
        </p:txBody>
      </p:sp>
      <p:sp>
        <p:nvSpPr>
          <p:cNvPr id="74" name="object 22">
            <a:extLst>
              <a:ext uri="{FF2B5EF4-FFF2-40B4-BE49-F238E27FC236}">
                <a16:creationId xmlns:a16="http://schemas.microsoft.com/office/drawing/2014/main" id="{16D85AA8-4CC3-4C1C-BCCD-32BE867E4751}"/>
              </a:ext>
            </a:extLst>
          </p:cNvPr>
          <p:cNvSpPr txBox="1"/>
          <p:nvPr/>
        </p:nvSpPr>
        <p:spPr>
          <a:xfrm>
            <a:off x="2890520" y="26521891"/>
            <a:ext cx="1651502" cy="750847"/>
          </a:xfrm>
          <a:prstGeom prst="rect">
            <a:avLst/>
          </a:prstGeom>
        </p:spPr>
        <p:txBody>
          <a:bodyPr vert="horz" wrap="square" lIns="0" tIns="12065" rIns="0" bIns="0" rtlCol="0">
            <a:spAutoFit/>
          </a:bodyPr>
          <a:lstStyle/>
          <a:p>
            <a:pPr marL="12700" marR="5080" indent="187325">
              <a:lnSpc>
                <a:spcPct val="100000"/>
              </a:lnSpc>
              <a:spcBef>
                <a:spcPts val="95"/>
              </a:spcBef>
            </a:pPr>
            <a:r>
              <a:rPr lang="en-US" sz="2400" dirty="0">
                <a:latin typeface="Arial" panose="020B0604020202020204" pitchFamily="34" charset="0"/>
                <a:cs typeface="Arial" panose="020B0604020202020204" pitchFamily="34" charset="0"/>
              </a:rPr>
              <a:t>Passive responses</a:t>
            </a:r>
            <a:endParaRPr sz="2400" dirty="0">
              <a:latin typeface="Arial" panose="020B0604020202020204" pitchFamily="34" charset="0"/>
              <a:cs typeface="Arial" panose="020B0604020202020204" pitchFamily="34" charset="0"/>
            </a:endParaRPr>
          </a:p>
        </p:txBody>
      </p:sp>
      <p:sp>
        <p:nvSpPr>
          <p:cNvPr id="75" name="object 22">
            <a:extLst>
              <a:ext uri="{FF2B5EF4-FFF2-40B4-BE49-F238E27FC236}">
                <a16:creationId xmlns:a16="http://schemas.microsoft.com/office/drawing/2014/main" id="{56C151DB-BD56-45A6-B606-2ADD46C512D4}"/>
              </a:ext>
            </a:extLst>
          </p:cNvPr>
          <p:cNvSpPr txBox="1"/>
          <p:nvPr/>
        </p:nvSpPr>
        <p:spPr>
          <a:xfrm>
            <a:off x="6373139" y="26408400"/>
            <a:ext cx="1632791" cy="1120178"/>
          </a:xfrm>
          <a:prstGeom prst="rect">
            <a:avLst/>
          </a:prstGeom>
        </p:spPr>
        <p:txBody>
          <a:bodyPr vert="horz" wrap="square" lIns="0" tIns="12065" rIns="0" bIns="0" rtlCol="0">
            <a:spAutoFit/>
          </a:bodyPr>
          <a:lstStyle/>
          <a:p>
            <a:pPr marL="12700" marR="5080" indent="187325">
              <a:lnSpc>
                <a:spcPct val="100000"/>
              </a:lnSpc>
              <a:spcBef>
                <a:spcPts val="95"/>
              </a:spcBef>
            </a:pPr>
            <a:r>
              <a:rPr lang="en-US" sz="2400" dirty="0">
                <a:latin typeface="Arial" panose="020B0604020202020204" pitchFamily="34" charset="0"/>
                <a:cs typeface="Arial" panose="020B0604020202020204" pitchFamily="34" charset="0"/>
              </a:rPr>
              <a:t>Active response parameters</a:t>
            </a:r>
            <a:endParaRPr sz="2400" dirty="0">
              <a:latin typeface="Arial" panose="020B0604020202020204" pitchFamily="34" charset="0"/>
              <a:cs typeface="Arial" panose="020B0604020202020204" pitchFamily="34" charset="0"/>
            </a:endParaRPr>
          </a:p>
        </p:txBody>
      </p:sp>
      <p:sp>
        <p:nvSpPr>
          <p:cNvPr id="76" name="object 22">
            <a:extLst>
              <a:ext uri="{FF2B5EF4-FFF2-40B4-BE49-F238E27FC236}">
                <a16:creationId xmlns:a16="http://schemas.microsoft.com/office/drawing/2014/main" id="{55D47121-6827-4FB6-B5B7-89CCE59AF352}"/>
              </a:ext>
            </a:extLst>
          </p:cNvPr>
          <p:cNvSpPr txBox="1"/>
          <p:nvPr/>
        </p:nvSpPr>
        <p:spPr>
          <a:xfrm>
            <a:off x="9572521" y="26329438"/>
            <a:ext cx="1632791" cy="1120178"/>
          </a:xfrm>
          <a:prstGeom prst="rect">
            <a:avLst/>
          </a:prstGeom>
        </p:spPr>
        <p:txBody>
          <a:bodyPr vert="horz" wrap="square" lIns="0" tIns="12065" rIns="0" bIns="0" rtlCol="0">
            <a:spAutoFit/>
          </a:bodyPr>
          <a:lstStyle/>
          <a:p>
            <a:pPr marL="12700" marR="5080" indent="187325">
              <a:lnSpc>
                <a:spcPct val="100000"/>
              </a:lnSpc>
              <a:spcBef>
                <a:spcPts val="95"/>
              </a:spcBef>
            </a:pPr>
            <a:r>
              <a:rPr lang="en-US" sz="2400" dirty="0">
                <a:latin typeface="Arial" panose="020B0604020202020204" pitchFamily="34" charset="0"/>
                <a:cs typeface="Arial" panose="020B0604020202020204" pitchFamily="34" charset="0"/>
              </a:rPr>
              <a:t>Batman Spikes and Parameters</a:t>
            </a:r>
            <a:endParaRPr sz="2400" dirty="0">
              <a:latin typeface="Arial" panose="020B0604020202020204" pitchFamily="34" charset="0"/>
              <a:cs typeface="Arial" panose="020B0604020202020204" pitchFamily="34" charset="0"/>
            </a:endParaRPr>
          </a:p>
        </p:txBody>
      </p:sp>
      <p:sp>
        <p:nvSpPr>
          <p:cNvPr id="77" name="object 22">
            <a:extLst>
              <a:ext uri="{FF2B5EF4-FFF2-40B4-BE49-F238E27FC236}">
                <a16:creationId xmlns:a16="http://schemas.microsoft.com/office/drawing/2014/main" id="{133DE145-CEC7-4155-A9BC-661911661371}"/>
              </a:ext>
            </a:extLst>
          </p:cNvPr>
          <p:cNvSpPr txBox="1"/>
          <p:nvPr/>
        </p:nvSpPr>
        <p:spPr>
          <a:xfrm>
            <a:off x="13008537" y="26326376"/>
            <a:ext cx="1632791" cy="1120178"/>
          </a:xfrm>
          <a:prstGeom prst="rect">
            <a:avLst/>
          </a:prstGeom>
        </p:spPr>
        <p:txBody>
          <a:bodyPr vert="horz" wrap="square" lIns="0" tIns="12065" rIns="0" bIns="0" rtlCol="0">
            <a:spAutoFit/>
          </a:bodyPr>
          <a:lstStyle/>
          <a:p>
            <a:pPr marL="12700" marR="5080" indent="187325">
              <a:lnSpc>
                <a:spcPct val="100000"/>
              </a:lnSpc>
              <a:spcBef>
                <a:spcPts val="95"/>
              </a:spcBef>
            </a:pPr>
            <a:r>
              <a:rPr lang="en-US" sz="2400" dirty="0">
                <a:latin typeface="Arial" panose="020B0604020202020204" pitchFamily="34" charset="0"/>
                <a:cs typeface="Arial" panose="020B0604020202020204" pitchFamily="34" charset="0"/>
              </a:rPr>
              <a:t>Active response parameters</a:t>
            </a:r>
            <a:endParaRPr sz="2400" dirty="0">
              <a:latin typeface="Arial" panose="020B0604020202020204" pitchFamily="34" charset="0"/>
              <a:cs typeface="Arial" panose="020B0604020202020204" pitchFamily="34" charset="0"/>
            </a:endParaRPr>
          </a:p>
        </p:txBody>
      </p:sp>
      <p:graphicFrame>
        <p:nvGraphicFramePr>
          <p:cNvPr id="78" name="Tabelle 2">
            <a:extLst>
              <a:ext uri="{FF2B5EF4-FFF2-40B4-BE49-F238E27FC236}">
                <a16:creationId xmlns:a16="http://schemas.microsoft.com/office/drawing/2014/main" id="{1CF99A0F-D175-4A9D-9EE8-44AA8290A747}"/>
              </a:ext>
            </a:extLst>
          </p:cNvPr>
          <p:cNvGraphicFramePr>
            <a:graphicFrameLocks noGrp="1"/>
          </p:cNvGraphicFramePr>
          <p:nvPr>
            <p:extLst>
              <p:ext uri="{D42A27DB-BD31-4B8C-83A1-F6EECF244321}">
                <p14:modId xmlns:p14="http://schemas.microsoft.com/office/powerpoint/2010/main" val="1594639174"/>
              </p:ext>
            </p:extLst>
          </p:nvPr>
        </p:nvGraphicFramePr>
        <p:xfrm>
          <a:off x="831523" y="39615512"/>
          <a:ext cx="28612146" cy="3226883"/>
        </p:xfrm>
        <a:graphic>
          <a:graphicData uri="http://schemas.openxmlformats.org/drawingml/2006/table">
            <a:tbl>
              <a:tblPr firstRow="1" bandRow="1">
                <a:tableStyleId>{69012ECD-51FC-41F1-AA8D-1B2483CD663E}</a:tableStyleId>
              </a:tblPr>
              <a:tblGrid>
                <a:gridCol w="28612146">
                  <a:extLst>
                    <a:ext uri="{9D8B030D-6E8A-4147-A177-3AD203B41FA5}">
                      <a16:colId xmlns:a16="http://schemas.microsoft.com/office/drawing/2014/main" val="20000"/>
                    </a:ext>
                  </a:extLst>
                </a:gridCol>
              </a:tblGrid>
              <a:tr h="650307">
                <a:tc>
                  <a:txBody>
                    <a:bodyPr/>
                    <a:lstStyle/>
                    <a:p>
                      <a:pPr algn="ctr">
                        <a:defRPr/>
                      </a:pPr>
                      <a:r>
                        <a:rPr lang="en-GB" sz="3500" dirty="0" err="1"/>
                        <a:t>Referencesß</a:t>
                      </a:r>
                      <a:endParaRPr dirty="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0"/>
                  </a:ext>
                </a:extLst>
              </a:tr>
              <a:tr h="1395421">
                <a:tc>
                  <a:txBody>
                    <a:bodyPr/>
                    <a:lstStyle/>
                    <a:p>
                      <a:pPr marL="12700" marR="5080" algn="just">
                        <a:lnSpc>
                          <a:spcPct val="102099"/>
                        </a:lnSpc>
                        <a:spcBef>
                          <a:spcPts val="55"/>
                        </a:spcBef>
                      </a:pPr>
                      <a:endParaRPr lang="en-US" sz="3200" dirty="0">
                        <a:latin typeface="Times New Roman" panose="02020603050405020304" pitchFamily="18" charset="0"/>
                        <a:cs typeface="Times New Roman" panose="02020603050405020304" pitchFamily="18" charset="0"/>
                      </a:endParaRPr>
                    </a:p>
                    <a:p>
                      <a:pPr marL="12700" marR="5080" algn="just">
                        <a:lnSpc>
                          <a:spcPct val="102099"/>
                        </a:lnSpc>
                        <a:spcBef>
                          <a:spcPts val="55"/>
                        </a:spcBef>
                      </a:pPr>
                      <a:r>
                        <a:rPr lang="en-US" sz="3200" dirty="0">
                          <a:latin typeface="Arial MT"/>
                          <a:cs typeface="Arial MT"/>
                        </a:rPr>
                        <a:t>1. </a:t>
                      </a:r>
                      <a:r>
                        <a:rPr lang="en-US" sz="3200" dirty="0">
                          <a:latin typeface="Arial MT"/>
                          <a:cs typeface="Arial MT"/>
                          <a:hlinkClick r:id="rId6"/>
                        </a:rPr>
                        <a:t>https://link.springer.com/referenceworkentry/10.1007/978-1-4614-7320-6_151-1</a:t>
                      </a:r>
                      <a:r>
                        <a:rPr lang="en-US" sz="3200" dirty="0">
                          <a:latin typeface="Arial MT"/>
                          <a:cs typeface="Arial MT"/>
                        </a:rPr>
                        <a:t>   </a:t>
                      </a:r>
                    </a:p>
                    <a:p>
                      <a:pPr marL="12700" marR="5080" algn="just">
                        <a:lnSpc>
                          <a:spcPct val="102099"/>
                        </a:lnSpc>
                        <a:spcBef>
                          <a:spcPts val="55"/>
                        </a:spcBef>
                      </a:pPr>
                      <a:r>
                        <a:rPr lang="en-US" sz="3200" dirty="0">
                          <a:latin typeface="Arial MT"/>
                          <a:cs typeface="Arial MT"/>
                        </a:rPr>
                        <a:t>2. Prescott, S.A. (2014). Excitability: </a:t>
                      </a:r>
                      <a:r>
                        <a:rPr lang="en-US" sz="3200" b="1" dirty="0">
                          <a:latin typeface="Arial MT"/>
                          <a:cs typeface="Arial MT"/>
                        </a:rPr>
                        <a:t>Types I, II, and III</a:t>
                      </a:r>
                      <a:r>
                        <a:rPr lang="en-US" sz="3200" dirty="0">
                          <a:latin typeface="Arial MT"/>
                          <a:cs typeface="Arial MT"/>
                        </a:rPr>
                        <a:t>. In: Jaeger, D., Jung, R. (eds)</a:t>
                      </a:r>
                    </a:p>
                    <a:p>
                      <a:pPr marL="12700" marR="5080" algn="just">
                        <a:lnSpc>
                          <a:spcPct val="102099"/>
                        </a:lnSpc>
                        <a:spcBef>
                          <a:spcPts val="55"/>
                        </a:spcBef>
                      </a:pPr>
                      <a:r>
                        <a:rPr lang="en-US" sz="3200" dirty="0">
                          <a:latin typeface="Arial MT"/>
                          <a:cs typeface="Arial MT"/>
                        </a:rPr>
                        <a:t>3.</a:t>
                      </a:r>
                    </a:p>
                    <a:p>
                      <a:pPr marL="0" marR="0" lvl="0" indent="0" algn="just" defTabSz="914400">
                        <a:lnSpc>
                          <a:spcPct val="100000"/>
                        </a:lnSpc>
                        <a:spcBef>
                          <a:spcPts val="0"/>
                        </a:spcBef>
                        <a:spcAft>
                          <a:spcPts val="0"/>
                        </a:spcAft>
                        <a:buClrTx/>
                        <a:buSzTx/>
                        <a:buFontTx/>
                        <a:buNone/>
                        <a:defRPr/>
                      </a:pPr>
                      <a:endParaRPr lang="en-GB" sz="3000" dirty="0">
                        <a:solidFill>
                          <a:schemeClr val="tx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1"/>
                  </a:ext>
                </a:extLst>
              </a:tr>
            </a:tbl>
          </a:graphicData>
        </a:graphic>
      </p:graphicFrame>
      <p:pic>
        <p:nvPicPr>
          <p:cNvPr id="40" name="Picture 39">
            <a:extLst>
              <a:ext uri="{FF2B5EF4-FFF2-40B4-BE49-F238E27FC236}">
                <a16:creationId xmlns:a16="http://schemas.microsoft.com/office/drawing/2014/main" id="{36883FA9-91B8-4BA9-A6A4-648D0B4AD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23526749" y="5356594"/>
            <a:ext cx="6667861" cy="8642398"/>
          </a:xfrm>
          <a:prstGeom prst="rect">
            <a:avLst/>
          </a:prstGeom>
        </p:spPr>
      </p:pic>
      <p:pic>
        <p:nvPicPr>
          <p:cNvPr id="31" name="Picture 30">
            <a:extLst>
              <a:ext uri="{FF2B5EF4-FFF2-40B4-BE49-F238E27FC236}">
                <a16:creationId xmlns:a16="http://schemas.microsoft.com/office/drawing/2014/main" id="{752FD288-BEB5-4FB3-BE80-5624D7033F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65607" y="16414994"/>
            <a:ext cx="4285139" cy="8836434"/>
          </a:xfrm>
          <a:prstGeom prst="rect">
            <a:avLst/>
          </a:prstGeom>
        </p:spPr>
      </p:pic>
      <p:pic>
        <p:nvPicPr>
          <p:cNvPr id="33" name="Picture 32">
            <a:extLst>
              <a:ext uri="{FF2B5EF4-FFF2-40B4-BE49-F238E27FC236}">
                <a16:creationId xmlns:a16="http://schemas.microsoft.com/office/drawing/2014/main" id="{77852C32-E8C6-48EC-850E-5D0080BD52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35357" y="16414994"/>
            <a:ext cx="4258039" cy="8836434"/>
          </a:xfrm>
          <a:prstGeom prst="rect">
            <a:avLst/>
          </a:prstGeom>
        </p:spPr>
      </p:pic>
      <p:sp>
        <p:nvSpPr>
          <p:cNvPr id="36" name="Rectangle 35">
            <a:extLst>
              <a:ext uri="{FF2B5EF4-FFF2-40B4-BE49-F238E27FC236}">
                <a16:creationId xmlns:a16="http://schemas.microsoft.com/office/drawing/2014/main" id="{95C19589-75E1-413E-9C9B-9FA6CE245BBF}"/>
              </a:ext>
            </a:extLst>
          </p:cNvPr>
          <p:cNvSpPr/>
          <p:nvPr/>
        </p:nvSpPr>
        <p:spPr>
          <a:xfrm>
            <a:off x="24030090" y="11329792"/>
            <a:ext cx="5006258" cy="2308324"/>
          </a:xfrm>
          <a:prstGeom prst="rect">
            <a:avLst/>
          </a:prstGeom>
        </p:spPr>
        <p:txBody>
          <a:bodyPr wrap="square">
            <a:spAutoFit/>
          </a:bodyPr>
          <a:lstStyle/>
          <a:p>
            <a:pPr algn="ctr"/>
            <a:r>
              <a:rPr lang="en-US" i="1" dirty="0">
                <a:latin typeface="Arial MT"/>
                <a:cs typeface="Arial MT"/>
              </a:rPr>
              <a:t>*</a:t>
            </a:r>
            <a:r>
              <a:rPr lang="en-US" i="1" dirty="0">
                <a:latin typeface="Arial MT"/>
              </a:rPr>
              <a:t>Iinj – Injected Current</a:t>
            </a:r>
            <a:endParaRPr lang="en-US" i="1" dirty="0">
              <a:latin typeface="Arial MT"/>
              <a:cs typeface="Arial MT"/>
            </a:endParaRPr>
          </a:p>
          <a:p>
            <a:pPr algn="ctr"/>
            <a:r>
              <a:rPr lang="en-US" i="1" dirty="0">
                <a:latin typeface="Arial MT"/>
                <a:cs typeface="Arial MT"/>
              </a:rPr>
              <a:t>**</a:t>
            </a:r>
            <a:r>
              <a:rPr lang="en-US" i="1" dirty="0">
                <a:latin typeface="Arial MT"/>
              </a:rPr>
              <a:t>g – conductance</a:t>
            </a:r>
            <a:endParaRPr lang="en-US" i="1" dirty="0">
              <a:latin typeface="Arial MT"/>
              <a:cs typeface="Arial MT"/>
            </a:endParaRPr>
          </a:p>
          <a:p>
            <a:pPr algn="ctr"/>
            <a:r>
              <a:rPr lang="en-US" i="1" dirty="0">
                <a:latin typeface="Arial MT"/>
                <a:cs typeface="Arial MT"/>
              </a:rPr>
              <a:t>***C – capacitance</a:t>
            </a:r>
            <a:endParaRPr lang="en-US" i="1" dirty="0">
              <a:latin typeface="Arial MT"/>
            </a:endParaRPr>
          </a:p>
          <a:p>
            <a:pPr algn="ctr"/>
            <a:r>
              <a:rPr lang="en-US" i="1" dirty="0">
                <a:latin typeface="Arial MT"/>
                <a:cs typeface="Arial MT"/>
              </a:rPr>
              <a:t>C1 &gt;&gt; C3 &gt; C2</a:t>
            </a:r>
          </a:p>
          <a:p>
            <a:pPr algn="ctr"/>
            <a:r>
              <a:rPr lang="en-US" i="1" dirty="0">
                <a:latin typeface="Arial MT"/>
              </a:rPr>
              <a:t>C1 = 119 µF</a:t>
            </a:r>
          </a:p>
          <a:p>
            <a:pPr algn="ctr"/>
            <a:r>
              <a:rPr lang="en-US" i="1" dirty="0">
                <a:latin typeface="Arial MT"/>
              </a:rPr>
              <a:t>C2 = 10 µF</a:t>
            </a:r>
          </a:p>
          <a:p>
            <a:pPr algn="ctr"/>
            <a:r>
              <a:rPr lang="en-US" i="1" dirty="0">
                <a:latin typeface="Arial MT"/>
              </a:rPr>
              <a:t>C3 = 20 µF</a:t>
            </a:r>
          </a:p>
          <a:p>
            <a:pPr algn="ctr"/>
            <a:r>
              <a:rPr lang="en-US" i="1" dirty="0">
                <a:latin typeface="Arial MT"/>
              </a:rPr>
              <a:t>gComp = 55 mS</a:t>
            </a:r>
          </a:p>
        </p:txBody>
      </p:sp>
    </p:spTree>
  </p:cSld>
  <p:clrMapOvr>
    <a:masterClrMapping/>
  </p:clrMapOvr>
</p:sld>
</file>

<file path=ppt/theme/theme1.xml><?xml version="1.0" encoding="utf-8"?>
<a:theme xmlns:a="http://schemas.openxmlformats.org/drawingml/2006/main" name="Office">
  <a:themeElements>
    <a:clrScheme name="Benutzerdefiniert 67">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962</Words>
  <Application>Microsoft Office PowerPoint</Application>
  <DocSecurity>0</DocSecurity>
  <PresentationFormat>Custom</PresentationFormat>
  <Paragraphs>96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Arial MT</vt:lpstr>
      <vt:lpstr>Cambria Math</vt:lpstr>
      <vt:lpstr>Times New Roman</vt:lpstr>
      <vt:lpstr>Office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Per Ruppel</dc:creator>
  <cp:keywords/>
  <dc:description/>
  <cp:lastModifiedBy>icbmadmin</cp:lastModifiedBy>
  <cp:revision>34</cp:revision>
  <dcterms:created xsi:type="dcterms:W3CDTF">2020-07-03T12:07:05Z</dcterms:created>
  <dcterms:modified xsi:type="dcterms:W3CDTF">2024-07-10T00:44:18Z</dcterms:modified>
  <cp:category/>
  <dc:identifier/>
  <cp:contentStatus/>
  <dc:language/>
  <cp:version/>
</cp:coreProperties>
</file>