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3A3C8B0-86FB-40C5-A1B9-49AA595522A2}">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75CA"/>
    <a:srgbClr val="F68D1A"/>
    <a:srgbClr val="F9B367"/>
    <a:srgbClr val="A76D4E"/>
    <a:srgbClr val="AF23CB"/>
    <a:srgbClr val="991EB2"/>
    <a:srgbClr val="821997"/>
    <a:srgbClr val="C84BE1"/>
    <a:srgbClr val="5F23CB"/>
    <a:srgbClr val="3063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220" autoAdjust="0"/>
  </p:normalViewPr>
  <p:slideViewPr>
    <p:cSldViewPr snapToGrid="0">
      <p:cViewPr>
        <p:scale>
          <a:sx n="50" d="100"/>
          <a:sy n="50" d="100"/>
        </p:scale>
        <p:origin x="480" y="-87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D0638F2-96AF-4FFC-94C8-82474F2FCD68}" type="datetimeFigureOut">
              <a:rPr lang="de-DE" smtClean="0"/>
              <a:t>11.07.2024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158234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D0638F2-96AF-4FFC-94C8-82474F2FCD68}" type="datetimeFigureOut">
              <a:rPr lang="de-DE" smtClean="0"/>
              <a:t>11.07.2024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29149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D0638F2-96AF-4FFC-94C8-82474F2FCD68}" type="datetimeFigureOut">
              <a:rPr lang="de-DE" smtClean="0"/>
              <a:t>11.07.2024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41673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D0638F2-96AF-4FFC-94C8-82474F2FCD68}" type="datetimeFigureOut">
              <a:rPr lang="de-DE" smtClean="0"/>
              <a:t>11.07.2024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66777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D0638F2-96AF-4FFC-94C8-82474F2FCD68}" type="datetimeFigureOut">
              <a:rPr lang="de-DE" smtClean="0"/>
              <a:t>11.07.2024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78656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D0638F2-96AF-4FFC-94C8-82474F2FCD68}" type="datetimeFigureOut">
              <a:rPr lang="de-DE" smtClean="0"/>
              <a:t>11.07.2024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297485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D0638F2-96AF-4FFC-94C8-82474F2FCD68}" type="datetimeFigureOut">
              <a:rPr lang="de-DE" smtClean="0"/>
              <a:t>11.07.2024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178930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D0638F2-96AF-4FFC-94C8-82474F2FCD68}" type="datetimeFigureOut">
              <a:rPr lang="de-DE" smtClean="0"/>
              <a:t>11.07.2024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286644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638F2-96AF-4FFC-94C8-82474F2FCD68}" type="datetimeFigureOut">
              <a:rPr lang="de-DE" smtClean="0"/>
              <a:t>11.07.2024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271089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DD0638F2-96AF-4FFC-94C8-82474F2FCD68}" type="datetimeFigureOut">
              <a:rPr lang="de-DE" smtClean="0"/>
              <a:t>11.07.2024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238085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DD0638F2-96AF-4FFC-94C8-82474F2FCD68}" type="datetimeFigureOut">
              <a:rPr lang="de-DE" smtClean="0"/>
              <a:t>11.07.2024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8DC3D14-D400-4DE4-87E7-25BDD7CAC7B0}" type="slidenum">
              <a:rPr lang="de-DE" smtClean="0"/>
              <a:t>‹#›</a:t>
            </a:fld>
            <a:endParaRPr lang="de-DE"/>
          </a:p>
        </p:txBody>
      </p:sp>
    </p:spTree>
    <p:extLst>
      <p:ext uri="{BB962C8B-B14F-4D97-AF65-F5344CB8AC3E}">
        <p14:creationId xmlns:p14="http://schemas.microsoft.com/office/powerpoint/2010/main" val="325956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6368444"/>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6413480"/>
            <a:ext cx="26112371" cy="2213963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D0638F2-96AF-4FFC-94C8-82474F2FCD68}" type="datetimeFigureOut">
              <a:rPr lang="de-DE" smtClean="0"/>
              <a:t>11.07.2024</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8DC3D14-D400-4DE4-87E7-25BDD7CAC7B0}" type="slidenum">
              <a:rPr lang="de-DE" smtClean="0"/>
              <a:t>‹#›</a:t>
            </a:fld>
            <a:endParaRPr lang="de-DE"/>
          </a:p>
        </p:txBody>
      </p:sp>
      <p:pic>
        <p:nvPicPr>
          <p:cNvPr id="8" name="Grafik 7">
            <a:extLst>
              <a:ext uri="{FF2B5EF4-FFF2-40B4-BE49-F238E27FC236}">
                <a16:creationId xmlns:a16="http://schemas.microsoft.com/office/drawing/2014/main" id="{6CB2D37B-CD9E-42EA-9E5C-86A6305D613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30275213" cy="5248802"/>
          </a:xfrm>
          <a:prstGeom prst="rect">
            <a:avLst/>
          </a:prstGeom>
        </p:spPr>
      </p:pic>
    </p:spTree>
    <p:extLst>
      <p:ext uri="{BB962C8B-B14F-4D97-AF65-F5344CB8AC3E}">
        <p14:creationId xmlns:p14="http://schemas.microsoft.com/office/powerpoint/2010/main" val="1759381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957AEDB8-AB02-4B97-A2C2-C82830805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4134" y="7916932"/>
            <a:ext cx="7319076" cy="9775710"/>
          </a:xfrm>
          <a:prstGeom prst="rect">
            <a:avLst/>
          </a:prstGeom>
        </p:spPr>
      </p:pic>
      <p:pic>
        <p:nvPicPr>
          <p:cNvPr id="48" name="Picture 47">
            <a:extLst>
              <a:ext uri="{FF2B5EF4-FFF2-40B4-BE49-F238E27FC236}">
                <a16:creationId xmlns:a16="http://schemas.microsoft.com/office/drawing/2014/main" id="{D3BAFAB8-4D9D-43A2-AE79-2EE20097B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1848" y="26067750"/>
            <a:ext cx="4049820" cy="8604165"/>
          </a:xfrm>
          <a:prstGeom prst="rect">
            <a:avLst/>
          </a:prstGeom>
        </p:spPr>
      </p:pic>
      <p:pic>
        <p:nvPicPr>
          <p:cNvPr id="46" name="Picture 45">
            <a:extLst>
              <a:ext uri="{FF2B5EF4-FFF2-40B4-BE49-F238E27FC236}">
                <a16:creationId xmlns:a16="http://schemas.microsoft.com/office/drawing/2014/main" id="{4A2E011D-82E7-4C0D-A7A1-A5E20E2D16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8674" y="26101445"/>
            <a:ext cx="4069906" cy="8604164"/>
          </a:xfrm>
          <a:prstGeom prst="rect">
            <a:avLst/>
          </a:prstGeom>
        </p:spPr>
      </p:pic>
      <p:sp>
        <p:nvSpPr>
          <p:cNvPr id="4" name="Textfeld 3">
            <a:extLst>
              <a:ext uri="{FF2B5EF4-FFF2-40B4-BE49-F238E27FC236}">
                <a16:creationId xmlns:a16="http://schemas.microsoft.com/office/drawing/2014/main" id="{A28024A9-EBEB-4099-B41A-6A68B92AB48B}"/>
              </a:ext>
            </a:extLst>
          </p:cNvPr>
          <p:cNvSpPr txBox="1"/>
          <p:nvPr/>
        </p:nvSpPr>
        <p:spPr>
          <a:xfrm>
            <a:off x="423985" y="569882"/>
            <a:ext cx="20765561" cy="3635034"/>
          </a:xfrm>
          <a:prstGeom prst="rect">
            <a:avLst/>
          </a:prstGeom>
          <a:noFill/>
        </p:spPr>
        <p:txBody>
          <a:bodyPr wrap="square" rtlCol="0">
            <a:spAutoFit/>
          </a:bodyPr>
          <a:lstStyle/>
          <a:p>
            <a:pPr>
              <a:lnSpc>
                <a:spcPct val="130000"/>
              </a:lnSpc>
            </a:pPr>
            <a:r>
              <a:rPr lang="de-DE" sz="6000" b="1" dirty="0">
                <a:solidFill>
                  <a:schemeClr val="bg1"/>
                </a:solidFill>
                <a:latin typeface="Arial" panose="020B0604020202020204" pitchFamily="34" charset="0"/>
                <a:cs typeface="Arial" panose="020B0604020202020204" pitchFamily="34" charset="0"/>
              </a:rPr>
              <a:t>Latte </a:t>
            </a:r>
            <a:r>
              <a:rPr lang="de-DE" sz="6000" b="1" dirty="0" err="1">
                <a:solidFill>
                  <a:schemeClr val="bg1"/>
                </a:solidFill>
                <a:latin typeface="Arial" panose="020B0604020202020204" pitchFamily="34" charset="0"/>
                <a:cs typeface="Arial" panose="020B0604020202020204" pitchFamily="34" charset="0"/>
              </a:rPr>
              <a:t>for</a:t>
            </a:r>
            <a:r>
              <a:rPr lang="de-DE" sz="6000" b="1" dirty="0">
                <a:solidFill>
                  <a:schemeClr val="bg1"/>
                </a:solidFill>
                <a:latin typeface="Arial" panose="020B0604020202020204" pitchFamily="34" charset="0"/>
                <a:cs typeface="Arial" panose="020B0604020202020204" pitchFamily="34" charset="0"/>
              </a:rPr>
              <a:t> Leeches</a:t>
            </a:r>
            <a:r>
              <a:rPr lang="de-DE" sz="6000" dirty="0">
                <a:solidFill>
                  <a:schemeClr val="bg1"/>
                </a:solidFill>
                <a:latin typeface="Arial" panose="020B0604020202020204" pitchFamily="34" charset="0"/>
                <a:cs typeface="Arial" panose="020B0604020202020204" pitchFamily="34" charset="0"/>
              </a:rPr>
              <a:t>:</a:t>
            </a:r>
          </a:p>
          <a:p>
            <a:pPr>
              <a:lnSpc>
                <a:spcPct val="130000"/>
              </a:lnSpc>
            </a:pPr>
            <a:r>
              <a:rPr lang="en-GB" sz="6000" dirty="0">
                <a:solidFill>
                  <a:schemeClr val="bg1"/>
                </a:solidFill>
                <a:latin typeface="Arial" panose="020B0604020202020204" pitchFamily="34" charset="0"/>
                <a:cs typeface="Arial" panose="020B0604020202020204" pitchFamily="34" charset="0"/>
              </a:rPr>
              <a:t>The Double-</a:t>
            </a:r>
            <a:r>
              <a:rPr lang="en-GB" sz="6000" dirty="0" err="1">
                <a:solidFill>
                  <a:schemeClr val="bg1"/>
                </a:solidFill>
                <a:latin typeface="Arial" panose="020B0604020202020204" pitchFamily="34" charset="0"/>
                <a:cs typeface="Arial" panose="020B0604020202020204" pitchFamily="34" charset="0"/>
              </a:rPr>
              <a:t>Coupleccino</a:t>
            </a:r>
            <a:r>
              <a:rPr lang="en-GB" sz="6000" dirty="0">
                <a:solidFill>
                  <a:schemeClr val="bg1"/>
                </a:solidFill>
                <a:latin typeface="Arial" panose="020B0604020202020204" pitchFamily="34" charset="0"/>
                <a:cs typeface="Arial" panose="020B0604020202020204" pitchFamily="34" charset="0"/>
              </a:rPr>
              <a:t> Model</a:t>
            </a:r>
            <a:endParaRPr lang="de-DE" sz="6000" dirty="0">
              <a:solidFill>
                <a:schemeClr val="bg1"/>
              </a:solidFill>
              <a:latin typeface="Arial" panose="020B0604020202020204" pitchFamily="34" charset="0"/>
              <a:cs typeface="Arial" panose="020B0604020202020204" pitchFamily="34" charset="0"/>
            </a:endParaRPr>
          </a:p>
          <a:p>
            <a:pPr>
              <a:lnSpc>
                <a:spcPct val="130000"/>
              </a:lnSpc>
            </a:pPr>
            <a:r>
              <a:rPr lang="de-DE" sz="3200" dirty="0">
                <a:solidFill>
                  <a:schemeClr val="bg1"/>
                </a:solidFill>
                <a:latin typeface="Arial" panose="020B0604020202020204" pitchFamily="34" charset="0"/>
                <a:cs typeface="Arial" panose="020B0604020202020204" pitchFamily="34" charset="0"/>
              </a:rPr>
              <a:t>Elnur Imamaliyev and Maren Duken, Based on Data </a:t>
            </a:r>
            <a:r>
              <a:rPr lang="en-GB" sz="3200" dirty="0">
                <a:solidFill>
                  <a:schemeClr val="bg1"/>
                </a:solidFill>
                <a:latin typeface="Arial" panose="020B0604020202020204" pitchFamily="34" charset="0"/>
                <a:cs typeface="Arial" panose="020B0604020202020204" pitchFamily="34" charset="0"/>
              </a:rPr>
              <a:t>from</a:t>
            </a:r>
            <a:r>
              <a:rPr lang="de-DE" sz="3200" dirty="0">
                <a:solidFill>
                  <a:schemeClr val="bg1"/>
                </a:solidFill>
                <a:latin typeface="Arial" panose="020B0604020202020204" pitchFamily="34" charset="0"/>
                <a:cs typeface="Arial" panose="020B0604020202020204" pitchFamily="34" charset="0"/>
              </a:rPr>
              <a:t>: Parvaneh Karami, Morvarid Etesami, Austin McNamara</a:t>
            </a:r>
          </a:p>
          <a:p>
            <a:pPr>
              <a:lnSpc>
                <a:spcPct val="130000"/>
              </a:lnSpc>
            </a:pPr>
            <a:r>
              <a:rPr lang="de-DE" sz="2800" dirty="0">
                <a:solidFill>
                  <a:schemeClr val="bg1"/>
                </a:solidFill>
                <a:latin typeface="Arial" panose="020B0604020202020204" pitchFamily="34" charset="0"/>
                <a:cs typeface="Arial" panose="020B0604020202020204" pitchFamily="34" charset="0"/>
              </a:rPr>
              <a:t>Neu650 Team Project 2024 (Presented on 11.07.2024, supervised by Jutta Kretzberg and Go Ashida)</a:t>
            </a:r>
            <a:endParaRPr lang="de-DE" sz="3200" dirty="0">
              <a:solidFill>
                <a:schemeClr val="bg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56A65C8E-6625-4123-B508-094CDF99F147}"/>
              </a:ext>
            </a:extLst>
          </p:cNvPr>
          <p:cNvSpPr>
            <a:spLocks noGrp="1"/>
          </p:cNvSpPr>
          <p:nvPr>
            <p:ph type="ctrTitle"/>
          </p:nvPr>
        </p:nvSpPr>
        <p:spPr>
          <a:xfrm>
            <a:off x="2138328" y="6715831"/>
            <a:ext cx="26188945" cy="1359295"/>
          </a:xfrm>
          <a:noFill/>
          <a:ln>
            <a:solidFill>
              <a:schemeClr val="tx1"/>
            </a:solidFill>
          </a:ln>
        </p:spPr>
        <p:txBody>
          <a:bodyPr>
            <a:noAutofit/>
          </a:bodyPr>
          <a:lstStyle/>
          <a:p>
            <a:pPr algn="l"/>
            <a:r>
              <a:rPr lang="en-US" sz="2800" dirty="0">
                <a:latin typeface="Arial" panose="020B0604020202020204" pitchFamily="34" charset="0"/>
                <a:cs typeface="Arial" panose="020B0604020202020204" pitchFamily="34" charset="0"/>
              </a:rPr>
              <a:t>The experimental work of this project, alongside other previous findings, show that caffeine may influence the gap junctions of electrically coupled cells. Modifications to the coupling strength of such cells may also lead to variations in the features of the electrophysiological response - such as hyperpolarization amplitude, spike count, spike latency, inter-spike interval (ISI). To gauge the effects of this, a Hodgkin-Huxley (HH) type model was built to simulate coupled Retzius cells.</a:t>
            </a:r>
          </a:p>
        </p:txBody>
      </p:sp>
      <p:sp>
        <p:nvSpPr>
          <p:cNvPr id="37" name="Rectangle: Rounded Corners 36">
            <a:extLst>
              <a:ext uri="{FF2B5EF4-FFF2-40B4-BE49-F238E27FC236}">
                <a16:creationId xmlns:a16="http://schemas.microsoft.com/office/drawing/2014/main" id="{668F4202-AD72-4811-9330-8AE018DBCE62}"/>
              </a:ext>
            </a:extLst>
          </p:cNvPr>
          <p:cNvSpPr/>
          <p:nvPr/>
        </p:nvSpPr>
        <p:spPr>
          <a:xfrm>
            <a:off x="2138327" y="24376440"/>
            <a:ext cx="12999279" cy="100693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0" b="1" dirty="0">
                <a:solidFill>
                  <a:schemeClr val="bg1"/>
                </a:solidFill>
              </a:rPr>
              <a:t>Result 2: </a:t>
            </a:r>
            <a:r>
              <a:rPr lang="en-US" sz="6000" b="1" spc="-5" dirty="0">
                <a:solidFill>
                  <a:schemeClr val="bg1"/>
                </a:solidFill>
              </a:rPr>
              <a:t>Comparison to Real Responses</a:t>
            </a:r>
            <a:endParaRPr lang="en-US" sz="6000" b="1" dirty="0">
              <a:solidFill>
                <a:schemeClr val="bg1"/>
              </a:solidFill>
            </a:endParaRPr>
          </a:p>
        </p:txBody>
      </p:sp>
      <p:sp>
        <p:nvSpPr>
          <p:cNvPr id="39" name="Rectangle: Rounded Corners 38">
            <a:extLst>
              <a:ext uri="{FF2B5EF4-FFF2-40B4-BE49-F238E27FC236}">
                <a16:creationId xmlns:a16="http://schemas.microsoft.com/office/drawing/2014/main" id="{514C885B-6D7A-48E5-867C-6CF48F7C1846}"/>
              </a:ext>
            </a:extLst>
          </p:cNvPr>
          <p:cNvSpPr/>
          <p:nvPr/>
        </p:nvSpPr>
        <p:spPr>
          <a:xfrm>
            <a:off x="2012938" y="8328164"/>
            <a:ext cx="9968471" cy="98226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5400" b="1" dirty="0">
                <a:latin typeface="Arial" panose="020B0604020202020204" pitchFamily="34" charset="0"/>
                <a:cs typeface="Arial" panose="020B0604020202020204" pitchFamily="34" charset="0"/>
              </a:rPr>
              <a:t> Methods: </a:t>
            </a:r>
          </a:p>
        </p:txBody>
      </p:sp>
      <p:sp>
        <p:nvSpPr>
          <p:cNvPr id="7" name="Rectangle: Rounded Corners 6">
            <a:extLst>
              <a:ext uri="{FF2B5EF4-FFF2-40B4-BE49-F238E27FC236}">
                <a16:creationId xmlns:a16="http://schemas.microsoft.com/office/drawing/2014/main" id="{EBDDAD02-3F02-7071-7CE3-2D8867CB356B}"/>
              </a:ext>
            </a:extLst>
          </p:cNvPr>
          <p:cNvSpPr/>
          <p:nvPr/>
        </p:nvSpPr>
        <p:spPr>
          <a:xfrm>
            <a:off x="2083146" y="5464098"/>
            <a:ext cx="26244127" cy="105948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5400" b="1" dirty="0">
                <a:latin typeface="Arial" panose="020B0604020202020204" pitchFamily="34" charset="0"/>
                <a:cs typeface="Arial" panose="020B0604020202020204" pitchFamily="34" charset="0"/>
              </a:rPr>
              <a:t> Introduction: </a:t>
            </a:r>
          </a:p>
        </p:txBody>
      </p:sp>
      <p:sp>
        <p:nvSpPr>
          <p:cNvPr id="19" name="TextBox 18">
            <a:extLst>
              <a:ext uri="{FF2B5EF4-FFF2-40B4-BE49-F238E27FC236}">
                <a16:creationId xmlns:a16="http://schemas.microsoft.com/office/drawing/2014/main" id="{6A4FC399-0360-02CE-CCD7-37A137A89B03}"/>
              </a:ext>
            </a:extLst>
          </p:cNvPr>
          <p:cNvSpPr txBox="1"/>
          <p:nvPr/>
        </p:nvSpPr>
        <p:spPr>
          <a:xfrm>
            <a:off x="2083146" y="9592302"/>
            <a:ext cx="16020842" cy="2677656"/>
          </a:xfrm>
          <a:prstGeom prst="rect">
            <a:avLst/>
          </a:prstGeom>
          <a:noFill/>
        </p:spPr>
        <p:txBody>
          <a:bodyPr wrap="square" rtlCol="0">
            <a:spAutoFit/>
          </a:bodyPr>
          <a:lstStyle/>
          <a:p>
            <a:pPr marL="12700" marR="5080" lvl="0" algn="just" defTabSz="914400">
              <a:spcBef>
                <a:spcPts val="100"/>
              </a:spcBef>
              <a:defRPr/>
            </a:pPr>
            <a:r>
              <a:rPr lang="en-US" sz="2400" dirty="0">
                <a:solidFill>
                  <a:prstClr val="black"/>
                </a:solidFill>
                <a:latin typeface="Arial" panose="020B0604020202020204" pitchFamily="34" charset="0"/>
                <a:cs typeface="Arial" panose="020B0604020202020204" pitchFamily="34" charset="0"/>
              </a:rPr>
              <a:t>A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previous one-cell, two-compartment model was used to build to a three-compartment model, which mathematically </a:t>
            </a:r>
            <a:r>
              <a:rPr lang="en-US" sz="2400" dirty="0">
                <a:solidFill>
                  <a:prstClr val="black"/>
                </a:solidFill>
                <a:latin typeface="Arial" panose="020B0604020202020204" pitchFamily="34" charset="0"/>
                <a:cs typeface="Arial" panose="020B0604020202020204" pitchFamily="34" charset="0"/>
              </a:rPr>
              <a:t>represents</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the soma (compartment 1), gap junction (GJ - compartment 2), and spike initiation zone (</a:t>
            </a:r>
            <a:r>
              <a:rPr lang="en-US" sz="2400" dirty="0">
                <a:solidFill>
                  <a:prstClr val="black"/>
                </a:solidFill>
                <a:latin typeface="Arial" panose="020B0604020202020204" pitchFamily="34" charset="0"/>
                <a:cs typeface="Arial" panose="020B0604020202020204" pitchFamily="34" charset="0"/>
              </a:rPr>
              <a:t>SIZ -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compartment 3) (figure 1). The soma contains leak and hyperpolarization activated current regulated by gL and gH, while the spike initiation zone, which is responsible for generating action potentials, has sodium alongside slow and fast potassium activation/inactivation currents, regulated by gA, gK, gKA respectively. These two identical cells were then combined at the gap junction compartment, and </a:t>
            </a:r>
            <a:r>
              <a:rPr lang="en-US" sz="2400" dirty="0">
                <a:solidFill>
                  <a:prstClr val="black"/>
                </a:solidFill>
                <a:latin typeface="Arial" panose="020B0604020202020204" pitchFamily="34" charset="0"/>
                <a:cs typeface="Arial" panose="020B0604020202020204" pitchFamily="34" charset="0"/>
              </a:rPr>
              <a:t>with current (Iinj) being</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applied to the soma compartment of the ‘presynaptic’ cell.</a:t>
            </a:r>
          </a:p>
        </p:txBody>
      </p:sp>
      <p:sp>
        <p:nvSpPr>
          <p:cNvPr id="26" name="Rectangle 25">
            <a:extLst>
              <a:ext uri="{FF2B5EF4-FFF2-40B4-BE49-F238E27FC236}">
                <a16:creationId xmlns:a16="http://schemas.microsoft.com/office/drawing/2014/main" id="{40183A9B-9EA0-FD6F-A82C-2A4036316A9B}"/>
              </a:ext>
            </a:extLst>
          </p:cNvPr>
          <p:cNvSpPr/>
          <p:nvPr/>
        </p:nvSpPr>
        <p:spPr>
          <a:xfrm>
            <a:off x="2163864" y="12461522"/>
            <a:ext cx="15940124" cy="2302994"/>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DA347C69-6750-7674-5D3D-AD81EDF4A3ED}"/>
                  </a:ext>
                </a:extLst>
              </p:cNvPr>
              <p:cNvSpPr txBox="1"/>
              <p:nvPr/>
            </p:nvSpPr>
            <p:spPr>
              <a:xfrm>
                <a:off x="2165741" y="12800221"/>
                <a:ext cx="15885298" cy="1818959"/>
              </a:xfrm>
              <a:prstGeom prst="rect">
                <a:avLst/>
              </a:prstGeom>
              <a:noFill/>
            </p:spPr>
            <p:txBody>
              <a:bodyPr wrap="square">
                <a:spAutoFit/>
              </a:bodyPr>
              <a:lstStyle/>
              <a:p>
                <a:pPr marL="12700" marR="5080" lvl="0" algn="ctr" defTabSz="914400">
                  <a:spcBef>
                    <a:spcPts val="100"/>
                  </a:spcBef>
                  <a:defRPr/>
                </a:pPr>
                <a14:m>
                  <m:oMath xmlns:m="http://schemas.openxmlformats.org/officeDocument/2006/math">
                    <m:sSub>
                      <m:sSubPr>
                        <m:ctrlP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𝐈</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𝐆𝐂𝐨𝐮𝐩</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oMath>
                </a14:m>
                <a:r>
                  <a:rPr kumimoji="0" lang="en-US" sz="2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14:m>
                  <m:oMath xmlns:m="http://schemas.openxmlformats.org/officeDocument/2006/math">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𝐠</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𝐆𝐂𝐨𝐮𝐩</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Arial MT"/>
                      </a:rPr>
                      <m:t>×</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𝐏𝐫𝐞</m:t>
                        </m:r>
                      </m:sub>
                    </m:sSub>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sSub>
                      <m:sSubPr>
                        <m:ctrlPr>
                          <a:rPr lang="en-US" sz="2400" b="1" i="1">
                            <a:solidFill>
                              <a:prstClr val="black"/>
                            </a:solidFill>
                            <a:latin typeface="Cambria Math" panose="02040503050406030204" pitchFamily="18" charset="0"/>
                          </a:rPr>
                        </m:ctrlPr>
                      </m:sSubPr>
                      <m:e>
                        <m:r>
                          <a:rPr lang="en-US" sz="2400" b="1">
                            <a:solidFill>
                              <a:prstClr val="black"/>
                            </a:solidFill>
                            <a:latin typeface="Cambria Math" panose="02040503050406030204" pitchFamily="18" charset="0"/>
                            <a:cs typeface="Arial MT"/>
                          </a:rPr>
                          <m:t>𝐕𝟐</m:t>
                        </m:r>
                      </m:e>
                      <m:sub>
                        <m:r>
                          <a:rPr lang="en-US" sz="2400" b="1">
                            <a:solidFill>
                              <a:prstClr val="black"/>
                            </a:solidFill>
                            <a:latin typeface="Cambria Math" panose="02040503050406030204" pitchFamily="18" charset="0"/>
                            <a:cs typeface="Arial MT"/>
                          </a:rPr>
                          <m:t>𝐏𝐨𝐬𝐭</m:t>
                        </m:r>
                      </m:sub>
                    </m:sSub>
                    <m:r>
                      <a:rPr lang="en-US" sz="2400" b="1">
                        <a:solidFill>
                          <a:prstClr val="black"/>
                        </a:solidFill>
                        <a:latin typeface="Cambria Math" panose="02040503050406030204" pitchFamily="18" charset="0"/>
                        <a:cs typeface="Arial MT"/>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𝐂𝐮𝐫𝐫𝐞𝐧𝐭</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𝐛𝐞𝐭𝐰𝐞𝐞𝐧</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𝟐</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𝐜𝐞𝐥𝐥</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𝐜𝐨𝐦𝐩𝐚𝐫𝐭𝐦𝐞𝐧𝐭</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𝐫𝐞𝐠𝐮𝐥𝐚𝐭𝐞𝐝</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𝐛𝐲</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𝐭𝐡𝐞</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𝐠𝐆𝐂𝐨𝐮𝐩</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𝐩𝐚𝐫𝐚𝐦𝐞𝐭𝐞𝐫</m:t>
                    </m:r>
                  </m:oMath>
                </a14:m>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2700" marR="5080" lvl="0" indent="0" algn="ctr" defTabSz="914400" rtl="0" eaLnBrk="1" fontAlgn="auto" latinLnBrk="0" hangingPunct="1">
                  <a:lnSpc>
                    <a:spcPct val="100000"/>
                  </a:lnSpc>
                  <a:spcBef>
                    <a:spcPts val="100"/>
                  </a:spcBef>
                  <a:spcAft>
                    <a:spcPts val="0"/>
                  </a:spcAft>
                  <a:buClrTx/>
                  <a:buSzTx/>
                  <a:buFontTx/>
                  <a:buNone/>
                  <a:tabLst/>
                  <a:defRPr/>
                </a:pPr>
                <a14:m>
                  <m:oMath xmlns:m="http://schemas.openxmlformats.org/officeDocument/2006/math">
                    <m:f>
                      <m:fPr>
                        <m:ctrlP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𝐝</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𝐏𝐫𝐞</m:t>
                            </m:r>
                          </m:sub>
                        </m:sSub>
                      </m:num>
                      <m:den>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𝐝𝐭</m:t>
                        </m:r>
                      </m:den>
                    </m:f>
                  </m:oMath>
                </a14:m>
                <a:r>
                  <a:rPr kumimoji="0" lang="en-US" sz="2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 </a:t>
                </a:r>
                <a14:m>
                  <m:oMath xmlns:m="http://schemas.openxmlformats.org/officeDocument/2006/math">
                    <m:f>
                      <m:f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fPr>
                      <m:num>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𝐈𝐂𝟐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𝐏𝐫𝐞</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𝐈𝐂𝟑</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𝐏𝐫𝐞</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𝐈</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𝐆𝐂𝐨𝐮𝐩</m:t>
                                </m:r>
                              </m:sub>
                            </m:sSub>
                          </m:e>
                        </m:d>
                      </m:num>
                      <m:den>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𝐂𝟐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𝐏𝐫𝐞</m:t>
                            </m:r>
                          </m:sub>
                        </m:sSub>
                      </m:den>
                    </m:f>
                  </m:oMath>
                </a14:m>
                <a:r>
                  <a:rPr kumimoji="0" lang="en-US" sz="2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14:m>
                  <m:oMath xmlns:m="http://schemas.openxmlformats.org/officeDocument/2006/math">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𝐔𝐩𝐝𝐚𝐭𝐞</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𝐕𝐦</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𝐟𝐨𝐫</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𝐞𝐚𝐜𝐡</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𝐭𝐢𝐦𝐞</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𝐩𝐨𝐢𝐧𝐭</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𝐕𝟐</m:t>
                        </m:r>
                      </m:e>
                      <m:sub>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rPr>
                          <m:t>𝐩𝐫𝐞</m:t>
                        </m:r>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𝐣</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𝟏</m:t>
                            </m:r>
                          </m:e>
                        </m:d>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m:t>
                    </m:r>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t>𝑽</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t>𝟐</m:t>
                        </m:r>
                      </m:e>
                      <m:sub>
                        <m: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t>𝐩𝐫𝐞</m:t>
                        </m:r>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t>𝒋</m:t>
                            </m:r>
                          </m:e>
                        </m:d>
                      </m:sub>
                    </m:sSub>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m:t>
                    </m:r>
                    <m:f>
                      <m:f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fPr>
                      <m:num>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𝐝</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𝐏𝐫𝐞</m:t>
                            </m:r>
                          </m:sub>
                        </m:sSub>
                      </m:num>
                      <m:den>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𝐝𝐭</m:t>
                        </m:r>
                      </m:den>
                    </m:f>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MT"/>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𝐝𝐭</m:t>
                    </m:r>
                  </m:oMath>
                </a14:m>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2700" marR="5080" lvl="0" indent="0" algn="ctr" defTabSz="914400" rtl="0" eaLnBrk="1" fontAlgn="auto" latinLnBrk="0" hangingPunct="1">
                  <a:spcBef>
                    <a:spcPts val="100"/>
                  </a:spcBef>
                  <a:spcAft>
                    <a:spcPts val="0"/>
                  </a:spcAft>
                  <a:buClrTx/>
                  <a:buSzTx/>
                  <a:buFontTx/>
                  <a:buNone/>
                  <a:tabLst/>
                  <a:defRPr/>
                </a:pPr>
                <a14:m>
                  <m:oMath xmlns:m="http://schemas.openxmlformats.org/officeDocument/2006/math">
                    <m:f>
                      <m:f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fPr>
                      <m:num>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𝐝</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𝐨𝐬𝐭</m:t>
                            </m:r>
                          </m:sub>
                        </m:sSub>
                      </m:num>
                      <m:den>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𝐝𝐭</m:t>
                        </m:r>
                      </m:den>
                    </m:f>
                  </m:oMath>
                </a14:m>
                <a:r>
                  <a:rPr kumimoji="0" lang="en-US" sz="2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 </a:t>
                </a:r>
                <a14:m>
                  <m:oMath xmlns:m="http://schemas.openxmlformats.org/officeDocument/2006/math">
                    <m:f>
                      <m:f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fPr>
                      <m:num>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𝐈𝐂𝟐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𝐨𝐬𝐭</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𝐈𝐂𝟑</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𝐨𝐬𝐭</m:t>
                                </m:r>
                              </m:sub>
                            </m:sSub>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𝐈</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𝐆𝐂𝐨𝐮𝐩</m:t>
                                </m:r>
                              </m:sub>
                            </m:sSub>
                          </m:e>
                        </m:d>
                      </m:num>
                      <m:den>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𝐂𝟐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𝐨𝐬𝐭</m:t>
                            </m:r>
                          </m:sub>
                        </m:sSub>
                      </m:den>
                    </m:f>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𝐔𝐩𝐝𝐚𝐭𝐞</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𝐕𝐦</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cs typeface="Arial MT"/>
                      </a:rPr>
                      <m:t>𝐟𝐨𝐫</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𝐞𝐚𝐜𝐡</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𝐭𝐢𝐦𝐞</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𝐩𝐨𝐢𝐧𝐭</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𝐩𝐨𝐬𝐭</m:t>
                        </m:r>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𝐣</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𝟏</m:t>
                            </m:r>
                          </m:e>
                        </m:d>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𝐩</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rPr>
                          <m:t>𝐨𝐬𝐭</m:t>
                        </m:r>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𝐣</m:t>
                            </m:r>
                          </m:e>
                        </m:d>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m:t>
                    </m:r>
                    <m:f>
                      <m:f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fPr>
                      <m:num>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𝐝</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𝐏</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cs typeface="Arial MT"/>
                              </a:rPr>
                              <m:t>𝐨𝐬𝐭</m:t>
                            </m:r>
                          </m:sub>
                        </m:sSub>
                      </m:num>
                      <m:den>
                        <m:r>
                          <a:rPr kumimoji="0" lang="en-US" sz="2400" b="1" i="0" u="none" strike="noStrike" kern="1200" cap="none" spc="0" normalizeH="0" baseline="0" noProof="0">
                            <a:ln>
                              <a:noFill/>
                            </a:ln>
                            <a:solidFill>
                              <a:prstClr val="black"/>
                            </a:solidFill>
                            <a:effectLst/>
                            <a:uLnTx/>
                            <a:uFillTx/>
                            <a:latin typeface="Cambria Math" panose="02040503050406030204" pitchFamily="18" charset="0"/>
                            <a:cs typeface="Arial MT"/>
                          </a:rPr>
                          <m:t>𝐝𝐭</m:t>
                        </m:r>
                      </m:den>
                    </m:f>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MT"/>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rPr>
                      <m:t>𝐝𝐭</m:t>
                    </m:r>
                  </m:oMath>
                </a14:m>
                <a:endParaRPr lang="en-US" sz="2400" dirty="0">
                  <a:solidFill>
                    <a:prstClr val="black"/>
                  </a:solidFill>
                  <a:latin typeface="Arial" panose="020B0604020202020204" pitchFamily="34" charset="0"/>
                  <a:cs typeface="Arial" panose="020B0604020202020204" pitchFamily="34" charset="0"/>
                </a:endParaRPr>
              </a:p>
            </p:txBody>
          </p:sp>
        </mc:Choice>
        <mc:Fallback>
          <p:sp>
            <p:nvSpPr>
              <p:cNvPr id="30" name="TextBox 29">
                <a:extLst>
                  <a:ext uri="{FF2B5EF4-FFF2-40B4-BE49-F238E27FC236}">
                    <a16:creationId xmlns:a16="http://schemas.microsoft.com/office/drawing/2014/main" id="{DA347C69-6750-7674-5D3D-AD81EDF4A3ED}"/>
                  </a:ext>
                </a:extLst>
              </p:cNvPr>
              <p:cNvSpPr txBox="1">
                <a:spLocks noRot="1" noChangeAspect="1" noMove="1" noResize="1" noEditPoints="1" noAdjustHandles="1" noChangeArrowheads="1" noChangeShapeType="1" noTextEdit="1"/>
              </p:cNvSpPr>
              <p:nvPr/>
            </p:nvSpPr>
            <p:spPr>
              <a:xfrm>
                <a:off x="2165741" y="12800221"/>
                <a:ext cx="15885298" cy="1818959"/>
              </a:xfrm>
              <a:prstGeom prst="rect">
                <a:avLst/>
              </a:prstGeom>
              <a:blipFill>
                <a:blip r:embed="rId5"/>
                <a:stretch>
                  <a:fillRect t="-2685"/>
                </a:stretch>
              </a:blipFill>
            </p:spPr>
            <p:txBody>
              <a:bodyPr/>
              <a:lstStyle/>
              <a:p>
                <a:r>
                  <a:rPr lang="de-DE">
                    <a:noFill/>
                  </a:rPr>
                  <a:t> </a:t>
                </a:r>
              </a:p>
            </p:txBody>
          </p:sp>
        </mc:Fallback>
      </mc:AlternateContent>
      <p:sp>
        <p:nvSpPr>
          <p:cNvPr id="36" name="Rectangle: Rounded Corners 35">
            <a:extLst>
              <a:ext uri="{FF2B5EF4-FFF2-40B4-BE49-F238E27FC236}">
                <a16:creationId xmlns:a16="http://schemas.microsoft.com/office/drawing/2014/main" id="{D4EB2A21-80F7-0C77-DB79-091DF87EA8C4}"/>
              </a:ext>
            </a:extLst>
          </p:cNvPr>
          <p:cNvSpPr/>
          <p:nvPr/>
        </p:nvSpPr>
        <p:spPr>
          <a:xfrm>
            <a:off x="18743728" y="8662347"/>
            <a:ext cx="3710823" cy="1468558"/>
          </a:xfrm>
          <a:prstGeom prst="roundRect">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b="1" dirty="0">
                <a:solidFill>
                  <a:schemeClr val="lt1"/>
                </a:solidFill>
                <a:latin typeface="Arial" panose="020B0604020202020204" pitchFamily="34" charset="0"/>
                <a:cs typeface="Arial" panose="020B0604020202020204" pitchFamily="34" charset="0"/>
              </a:rPr>
              <a:t>Figure 1. Graphical representation of HH model for Retzius cells</a:t>
            </a:r>
            <a:endParaRPr lang="en-US" sz="2400" b="1" dirty="0">
              <a:latin typeface="Arial" panose="020B0604020202020204" pitchFamily="34" charset="0"/>
              <a:cs typeface="Arial" panose="020B0604020202020204" pitchFamily="34" charset="0"/>
            </a:endParaRPr>
          </a:p>
        </p:txBody>
      </p:sp>
      <p:sp>
        <p:nvSpPr>
          <p:cNvPr id="52" name="Rectangle: Rounded Corners 51">
            <a:extLst>
              <a:ext uri="{FF2B5EF4-FFF2-40B4-BE49-F238E27FC236}">
                <a16:creationId xmlns:a16="http://schemas.microsoft.com/office/drawing/2014/main" id="{EA01D6EF-CC6E-FA80-8D50-7C0394E17A07}"/>
              </a:ext>
            </a:extLst>
          </p:cNvPr>
          <p:cNvSpPr/>
          <p:nvPr/>
        </p:nvSpPr>
        <p:spPr>
          <a:xfrm>
            <a:off x="18688269" y="10228655"/>
            <a:ext cx="3710823" cy="6413058"/>
          </a:xfrm>
          <a:prstGeom prst="roundRect">
            <a:avLst/>
          </a:prstGeom>
          <a:noFill/>
          <a:ln w="19050">
            <a:solidFill>
              <a:schemeClr val="tx1"/>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endParaRPr lang="en-US" sz="2400" dirty="0">
              <a:solidFill>
                <a:prstClr val="black"/>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ED77BBE6-408B-DC34-EEE9-13CB090D3C11}"/>
              </a:ext>
            </a:extLst>
          </p:cNvPr>
          <p:cNvSpPr txBox="1"/>
          <p:nvPr/>
        </p:nvSpPr>
        <p:spPr>
          <a:xfrm>
            <a:off x="18883311" y="10545282"/>
            <a:ext cx="3431658" cy="5940088"/>
          </a:xfrm>
          <a:prstGeom prst="rect">
            <a:avLst/>
          </a:prstGeom>
          <a:noFill/>
        </p:spPr>
        <p:txBody>
          <a:bodyPr wrap="square" rtlCol="0">
            <a:spAutoFit/>
          </a:bodyPr>
          <a:lstStyle/>
          <a:p>
            <a:pPr marL="12065" marR="41275" lvl="0" algn="just">
              <a:spcBef>
                <a:spcPts val="95"/>
              </a:spcBef>
              <a:defRPr/>
            </a:pPr>
            <a:r>
              <a:rPr lang="en-US" sz="2000" dirty="0">
                <a:solidFill>
                  <a:prstClr val="black"/>
                </a:solidFill>
                <a:latin typeface="Arial" panose="020B0604020202020204" pitchFamily="34" charset="0"/>
                <a:cs typeface="Arial" panose="020B0604020202020204" pitchFamily="34" charset="0"/>
              </a:rPr>
              <a:t>Injected current goes into the presynaptic soma compartment and then flows to the SIZ of presynaptic cell. This compartment initiates spikes based on the simulation of three parameters (Na activation, K activation, and KA inactivation). Initiated spikes appear in the soma of the presynaptic cell and pass through the GJs. If enough current flows to the SIZ of the postsynaptic cell and exceeds the threshold, it leads to the initiation of a spike in the postsynaptic cell, appearing in the soma.</a:t>
            </a:r>
          </a:p>
        </p:txBody>
      </p:sp>
      <p:sp>
        <p:nvSpPr>
          <p:cNvPr id="57" name="TextBox 56">
            <a:extLst>
              <a:ext uri="{FF2B5EF4-FFF2-40B4-BE49-F238E27FC236}">
                <a16:creationId xmlns:a16="http://schemas.microsoft.com/office/drawing/2014/main" id="{859D60B3-EF6C-65E6-8AC3-ECA7530CF016}"/>
              </a:ext>
            </a:extLst>
          </p:cNvPr>
          <p:cNvSpPr txBox="1"/>
          <p:nvPr/>
        </p:nvSpPr>
        <p:spPr>
          <a:xfrm>
            <a:off x="2138327" y="14957880"/>
            <a:ext cx="15965661" cy="1846659"/>
          </a:xfrm>
          <a:prstGeom prst="rect">
            <a:avLst/>
          </a:prstGeom>
          <a:noFill/>
        </p:spPr>
        <p:txBody>
          <a:bodyPr wrap="square" rtlCol="0">
            <a:spAutoFit/>
          </a:bodyPr>
          <a:lstStyle/>
          <a:p>
            <a:pPr algn="just"/>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Hyperpolarization amplitude, spike count, and latency were fitted to the average range of the experimental datasets</a:t>
            </a:r>
            <a:r>
              <a:rPr lang="en-US" sz="2400" dirty="0">
                <a:solidFill>
                  <a:prstClr val="black"/>
                </a:solidFill>
                <a:latin typeface="Arial" panose="020B0604020202020204" pitchFamily="34" charset="0"/>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of large leech Retzius cells. Passive features were fitted to a 1 s long, -1 nA current based on experimental measurements, while active features were fitted </a:t>
            </a:r>
            <a:r>
              <a:rPr lang="en-US" sz="2400" dirty="0">
                <a:solidFill>
                  <a:prstClr val="black"/>
                </a:solidFill>
                <a:latin typeface="Arial" panose="020B0604020202020204" pitchFamily="34" charset="0"/>
                <a:cs typeface="Arial" panose="020B0604020202020204" pitchFamily="34" charset="0"/>
              </a:rPr>
              <a:t>to 1 s long,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1.5 nA current, as it initiated analyzable spike properties.</a:t>
            </a:r>
          </a:p>
          <a:p>
            <a:pPr algn="just"/>
            <a:endParaRPr lang="de-DE" dirty="0"/>
          </a:p>
        </p:txBody>
      </p:sp>
      <p:sp>
        <p:nvSpPr>
          <p:cNvPr id="58" name="Rectangle: Rounded Corners 57">
            <a:extLst>
              <a:ext uri="{FF2B5EF4-FFF2-40B4-BE49-F238E27FC236}">
                <a16:creationId xmlns:a16="http://schemas.microsoft.com/office/drawing/2014/main" id="{18A9FBFA-8768-D1AE-7371-5EB18F3FF305}"/>
              </a:ext>
            </a:extLst>
          </p:cNvPr>
          <p:cNvSpPr/>
          <p:nvPr/>
        </p:nvSpPr>
        <p:spPr>
          <a:xfrm>
            <a:off x="15198001" y="24376440"/>
            <a:ext cx="13425523" cy="100693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0" b="1" dirty="0">
                <a:solidFill>
                  <a:schemeClr val="bg1"/>
                </a:solidFill>
              </a:rPr>
              <a:t>  Result 3: Impact of Coupling Strength</a:t>
            </a:r>
          </a:p>
        </p:txBody>
      </p:sp>
      <p:sp>
        <p:nvSpPr>
          <p:cNvPr id="59" name="Rectangle 58">
            <a:extLst>
              <a:ext uri="{FF2B5EF4-FFF2-40B4-BE49-F238E27FC236}">
                <a16:creationId xmlns:a16="http://schemas.microsoft.com/office/drawing/2014/main" id="{2BD537E2-2C7E-5462-05BD-8A7B35EFD23F}"/>
              </a:ext>
            </a:extLst>
          </p:cNvPr>
          <p:cNvSpPr/>
          <p:nvPr/>
        </p:nvSpPr>
        <p:spPr>
          <a:xfrm>
            <a:off x="2012937" y="9430997"/>
            <a:ext cx="16298605" cy="7412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tangle 67">
            <a:extLst>
              <a:ext uri="{FF2B5EF4-FFF2-40B4-BE49-F238E27FC236}">
                <a16:creationId xmlns:a16="http://schemas.microsoft.com/office/drawing/2014/main" id="{D4C478AD-1FA3-602D-2B9A-4C3182F23D6A}"/>
              </a:ext>
            </a:extLst>
          </p:cNvPr>
          <p:cNvSpPr/>
          <p:nvPr/>
        </p:nvSpPr>
        <p:spPr>
          <a:xfrm>
            <a:off x="2083146" y="25842337"/>
            <a:ext cx="13054460" cy="89341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tangle 68">
            <a:extLst>
              <a:ext uri="{FF2B5EF4-FFF2-40B4-BE49-F238E27FC236}">
                <a16:creationId xmlns:a16="http://schemas.microsoft.com/office/drawing/2014/main" id="{9350D886-E126-D068-068B-0021004018BD}"/>
              </a:ext>
            </a:extLst>
          </p:cNvPr>
          <p:cNvSpPr/>
          <p:nvPr/>
        </p:nvSpPr>
        <p:spPr>
          <a:xfrm>
            <a:off x="15287130" y="25842337"/>
            <a:ext cx="13336393" cy="89341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tangle: Rounded Corners 69">
            <a:extLst>
              <a:ext uri="{FF2B5EF4-FFF2-40B4-BE49-F238E27FC236}">
                <a16:creationId xmlns:a16="http://schemas.microsoft.com/office/drawing/2014/main" id="{BB4B492E-E46E-2648-FA85-F55EFD75DC41}"/>
              </a:ext>
            </a:extLst>
          </p:cNvPr>
          <p:cNvSpPr/>
          <p:nvPr/>
        </p:nvSpPr>
        <p:spPr>
          <a:xfrm>
            <a:off x="8787490" y="17147154"/>
            <a:ext cx="12999279" cy="100693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0" b="1" dirty="0">
                <a:solidFill>
                  <a:schemeClr val="bg1"/>
                </a:solidFill>
              </a:rPr>
              <a:t>   Result 1: </a:t>
            </a:r>
            <a:r>
              <a:rPr lang="en-US" sz="6000" b="1" spc="-5" dirty="0"/>
              <a:t>Parameter Combinations</a:t>
            </a:r>
            <a:endParaRPr lang="en-US" sz="6000" b="1" dirty="0">
              <a:solidFill>
                <a:schemeClr val="bg1"/>
              </a:solidFill>
            </a:endParaRPr>
          </a:p>
        </p:txBody>
      </p:sp>
      <p:sp>
        <p:nvSpPr>
          <p:cNvPr id="72" name="Rectangle 71">
            <a:extLst>
              <a:ext uri="{FF2B5EF4-FFF2-40B4-BE49-F238E27FC236}">
                <a16:creationId xmlns:a16="http://schemas.microsoft.com/office/drawing/2014/main" id="{A6F34EF2-1D16-362C-0934-3BA77EAEDE55}"/>
              </a:ext>
            </a:extLst>
          </p:cNvPr>
          <p:cNvSpPr/>
          <p:nvPr/>
        </p:nvSpPr>
        <p:spPr>
          <a:xfrm>
            <a:off x="2016940" y="18301988"/>
            <a:ext cx="26540377" cy="56960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tangle 77">
            <a:extLst>
              <a:ext uri="{FF2B5EF4-FFF2-40B4-BE49-F238E27FC236}">
                <a16:creationId xmlns:a16="http://schemas.microsoft.com/office/drawing/2014/main" id="{ECA9BB68-5D4C-9EF0-CE9F-568D1695DEE8}"/>
              </a:ext>
            </a:extLst>
          </p:cNvPr>
          <p:cNvSpPr/>
          <p:nvPr/>
        </p:nvSpPr>
        <p:spPr>
          <a:xfrm>
            <a:off x="2138325" y="36296222"/>
            <a:ext cx="26418992" cy="41253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Rectangle: Rounded Corners 80">
            <a:extLst>
              <a:ext uri="{FF2B5EF4-FFF2-40B4-BE49-F238E27FC236}">
                <a16:creationId xmlns:a16="http://schemas.microsoft.com/office/drawing/2014/main" id="{00C8107D-6D3A-1607-3764-779D0746126B}"/>
              </a:ext>
            </a:extLst>
          </p:cNvPr>
          <p:cNvSpPr/>
          <p:nvPr/>
        </p:nvSpPr>
        <p:spPr>
          <a:xfrm>
            <a:off x="2083146" y="35079369"/>
            <a:ext cx="26540376" cy="100693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0" b="1" dirty="0">
                <a:solidFill>
                  <a:schemeClr val="bg1"/>
                </a:solidFill>
              </a:rPr>
              <a:t>  Conclusion:</a:t>
            </a:r>
          </a:p>
        </p:txBody>
      </p:sp>
      <p:sp>
        <p:nvSpPr>
          <p:cNvPr id="34" name="TextBox 33">
            <a:extLst>
              <a:ext uri="{FF2B5EF4-FFF2-40B4-BE49-F238E27FC236}">
                <a16:creationId xmlns:a16="http://schemas.microsoft.com/office/drawing/2014/main" id="{957F2407-D165-4D93-AC9E-26975AE309C4}"/>
              </a:ext>
            </a:extLst>
          </p:cNvPr>
          <p:cNvSpPr txBox="1"/>
          <p:nvPr/>
        </p:nvSpPr>
        <p:spPr>
          <a:xfrm>
            <a:off x="24357786" y="26264603"/>
            <a:ext cx="4208586" cy="8440772"/>
          </a:xfrm>
          <a:prstGeom prst="rect">
            <a:avLst/>
          </a:prstGeom>
          <a:noFill/>
        </p:spPr>
        <p:txBody>
          <a:bodyPr wrap="square" rtlCol="0">
            <a:spAutoFit/>
          </a:bodyPr>
          <a:lstStyle/>
          <a:p>
            <a:pPr marL="34290" marR="5080" algn="just">
              <a:spcBef>
                <a:spcPts val="95"/>
              </a:spcBef>
            </a:pPr>
            <a:r>
              <a:rPr lang="en-US" sz="2000" b="1" kern="0" spc="-10" dirty="0">
                <a:solidFill>
                  <a:prstClr val="black"/>
                </a:solidFill>
                <a:latin typeface="Arial" panose="020B0604020202020204" pitchFamily="34" charset="0"/>
                <a:cs typeface="Arial" panose="020B0604020202020204" pitchFamily="34" charset="0"/>
              </a:rPr>
              <a:t>Figure 3. Figure shows how changes in gap junction conductance (gGCoup) affect various neural features. </a:t>
            </a:r>
            <a:endParaRPr lang="de-DE" sz="2000" dirty="0"/>
          </a:p>
          <a:p>
            <a:pPr marL="34290" marR="5080" lvl="0" algn="just">
              <a:spcBef>
                <a:spcPts val="95"/>
              </a:spcBef>
            </a:pPr>
            <a:r>
              <a:rPr lang="en-US" sz="2000" kern="0" spc="-10" dirty="0">
                <a:solidFill>
                  <a:prstClr val="black"/>
                </a:solidFill>
                <a:latin typeface="Arial" panose="020B0604020202020204" pitchFamily="34" charset="0"/>
                <a:cs typeface="Arial" panose="020B0604020202020204" pitchFamily="34" charset="0"/>
              </a:rPr>
              <a:t>The left plot depicts pre- (blue) and post- (magenta) values of these features as a function of coupling strength. The right plot focuses on the ratio or difference changes between pre- and post- values for each feature induced by gGCoup.</a:t>
            </a:r>
          </a:p>
          <a:p>
            <a:pPr marL="34290" marR="5080" lvl="0" algn="just">
              <a:spcBef>
                <a:spcPts val="95"/>
              </a:spcBef>
            </a:pPr>
            <a:r>
              <a:rPr lang="en-US" sz="2000" kern="0" spc="-10" dirty="0">
                <a:solidFill>
                  <a:prstClr val="black"/>
                </a:solidFill>
                <a:latin typeface="Arial" panose="020B0604020202020204" pitchFamily="34" charset="0"/>
                <a:cs typeface="Arial" panose="020B0604020202020204" pitchFamily="34" charset="0"/>
              </a:rPr>
              <a:t>Increasing gGCoup leads to no change in resting membrane potential; a slight decrease in hyperpolarization amplitude of presynaptic cell and increase in postsynaptic cell (therefore increase in ratio); lower spike counts; an increase in ISI values, (ratio does not change); and higher spike latency (with the difference decreasing). Model breaks down at &lt;= 6.5 mS and at &gt;= 20 </a:t>
            </a:r>
            <a:r>
              <a:rPr lang="en-US" sz="2000" kern="0" spc="-10" dirty="0" err="1">
                <a:solidFill>
                  <a:prstClr val="black"/>
                </a:solidFill>
                <a:latin typeface="Arial" panose="020B0604020202020204" pitchFamily="34" charset="0"/>
                <a:cs typeface="Arial" panose="020B0604020202020204" pitchFamily="34" charset="0"/>
              </a:rPr>
              <a:t>mS.</a:t>
            </a:r>
            <a:endParaRPr lang="en-US" sz="2000" kern="0" spc="-10" dirty="0">
              <a:solidFill>
                <a:prstClr val="black"/>
              </a:solidFill>
              <a:latin typeface="Arial" panose="020B0604020202020204" pitchFamily="34" charset="0"/>
              <a:cs typeface="Arial" panose="020B0604020202020204" pitchFamily="34" charset="0"/>
            </a:endParaRPr>
          </a:p>
          <a:p>
            <a:pPr marL="34290" marR="5080" lvl="0" algn="just">
              <a:spcBef>
                <a:spcPts val="95"/>
              </a:spcBef>
            </a:pPr>
            <a:r>
              <a:rPr lang="en-US" sz="2000" kern="0" spc="-10" dirty="0">
                <a:solidFill>
                  <a:prstClr val="black"/>
                </a:solidFill>
                <a:latin typeface="Arial" panose="020B0604020202020204" pitchFamily="34" charset="0"/>
                <a:cs typeface="Arial" panose="020B0604020202020204" pitchFamily="34" charset="0"/>
              </a:rPr>
              <a:t>Values for spike count and latency pre- and post -synaptic differ at 8 mS, then gradually equal out with increasing coupling strength.</a:t>
            </a:r>
          </a:p>
        </p:txBody>
      </p:sp>
      <p:graphicFrame>
        <p:nvGraphicFramePr>
          <p:cNvPr id="11" name="Table 10">
            <a:extLst>
              <a:ext uri="{FF2B5EF4-FFF2-40B4-BE49-F238E27FC236}">
                <a16:creationId xmlns:a16="http://schemas.microsoft.com/office/drawing/2014/main" id="{19E44D9B-DB43-4378-B7EA-2E4B223DBD5F}"/>
              </a:ext>
            </a:extLst>
          </p:cNvPr>
          <p:cNvGraphicFramePr>
            <a:graphicFrameLocks noGrp="1"/>
          </p:cNvGraphicFramePr>
          <p:nvPr>
            <p:extLst>
              <p:ext uri="{D42A27DB-BD31-4B8C-83A1-F6EECF244321}">
                <p14:modId xmlns:p14="http://schemas.microsoft.com/office/powerpoint/2010/main" val="2638053432"/>
              </p:ext>
            </p:extLst>
          </p:nvPr>
        </p:nvGraphicFramePr>
        <p:xfrm>
          <a:off x="22314969" y="18474061"/>
          <a:ext cx="5821917" cy="4976303"/>
        </p:xfrm>
        <a:graphic>
          <a:graphicData uri="http://schemas.openxmlformats.org/drawingml/2006/table">
            <a:tbl>
              <a:tblPr firstRow="1" bandRow="1">
                <a:tableStyleId>{5C22544A-7EE6-4342-B048-85BDC9FD1C3A}</a:tableStyleId>
              </a:tblPr>
              <a:tblGrid>
                <a:gridCol w="2529516">
                  <a:extLst>
                    <a:ext uri="{9D8B030D-6E8A-4147-A177-3AD203B41FA5}">
                      <a16:colId xmlns:a16="http://schemas.microsoft.com/office/drawing/2014/main" val="2457931059"/>
                    </a:ext>
                  </a:extLst>
                </a:gridCol>
                <a:gridCol w="3292401">
                  <a:extLst>
                    <a:ext uri="{9D8B030D-6E8A-4147-A177-3AD203B41FA5}">
                      <a16:colId xmlns:a16="http://schemas.microsoft.com/office/drawing/2014/main" val="2632908948"/>
                    </a:ext>
                  </a:extLst>
                </a:gridCol>
              </a:tblGrid>
              <a:tr h="460769">
                <a:tc>
                  <a:txBody>
                    <a:bodyPr/>
                    <a:lstStyle/>
                    <a:p>
                      <a:r>
                        <a:rPr lang="en-US" sz="2400" dirty="0">
                          <a:latin typeface="Arial MT"/>
                        </a:rPr>
                        <a:t>Parameter type</a:t>
                      </a:r>
                      <a:endParaRPr lang="de-DE" sz="2400" dirty="0">
                        <a:latin typeface="Arial MT"/>
                      </a:endParaRPr>
                    </a:p>
                  </a:txBody>
                  <a:tcPr/>
                </a:tc>
                <a:tc>
                  <a:txBody>
                    <a:bodyPr/>
                    <a:lstStyle/>
                    <a:p>
                      <a:r>
                        <a:rPr lang="en-US" sz="2400" dirty="0">
                          <a:latin typeface="Arial MT"/>
                        </a:rPr>
                        <a:t>Values</a:t>
                      </a:r>
                      <a:endParaRPr lang="de-DE" sz="2400" dirty="0">
                        <a:latin typeface="Arial MT"/>
                      </a:endParaRPr>
                    </a:p>
                  </a:txBody>
                  <a:tcPr/>
                </a:tc>
                <a:extLst>
                  <a:ext uri="{0D108BD9-81ED-4DB2-BD59-A6C34878D82A}">
                    <a16:rowId xmlns:a16="http://schemas.microsoft.com/office/drawing/2014/main" val="609469189"/>
                  </a:ext>
                </a:extLst>
              </a:tr>
              <a:tr h="1474460">
                <a:tc>
                  <a:txBody>
                    <a:bodyPr/>
                    <a:lstStyle/>
                    <a:p>
                      <a:r>
                        <a:rPr lang="en-US" sz="1800" dirty="0">
                          <a:latin typeface="Arial MT"/>
                          <a:cs typeface="Arial MT"/>
                        </a:rPr>
                        <a:t>Channel Conductance</a:t>
                      </a:r>
                      <a:endParaRPr lang="de-DE" sz="1800" dirty="0">
                        <a:latin typeface="Arial MT"/>
                      </a:endParaRPr>
                    </a:p>
                  </a:txBody>
                  <a:tcPr/>
                </a:tc>
                <a:tc>
                  <a:txBody>
                    <a:bodyPr/>
                    <a:lstStyle/>
                    <a:p>
                      <a:r>
                        <a:rPr lang="en-US" sz="1800" dirty="0">
                          <a:latin typeface="Arial MT"/>
                        </a:rPr>
                        <a:t>gK = 58    mS</a:t>
                      </a:r>
                    </a:p>
                    <a:p>
                      <a:r>
                        <a:rPr lang="en-US" sz="1800" dirty="0">
                          <a:latin typeface="Arial MT"/>
                        </a:rPr>
                        <a:t>gKA = 162  mS</a:t>
                      </a:r>
                    </a:p>
                    <a:p>
                      <a:r>
                        <a:rPr lang="en-US" sz="1800" dirty="0">
                          <a:latin typeface="Arial MT"/>
                        </a:rPr>
                        <a:t>gN = 645  mS</a:t>
                      </a:r>
                    </a:p>
                    <a:p>
                      <a:r>
                        <a:rPr lang="en-US" sz="1800" dirty="0">
                          <a:latin typeface="Arial MT"/>
                        </a:rPr>
                        <a:t>gL = 10     mS</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Arial MT"/>
                        </a:rPr>
                        <a:t>gH = 1      mS</a:t>
                      </a:r>
                      <a:endParaRPr lang="de-DE" sz="1800" dirty="0">
                        <a:latin typeface="Arial MT"/>
                      </a:endParaRPr>
                    </a:p>
                  </a:txBody>
                  <a:tcPr/>
                </a:tc>
                <a:extLst>
                  <a:ext uri="{0D108BD9-81ED-4DB2-BD59-A6C34878D82A}">
                    <a16:rowId xmlns:a16="http://schemas.microsoft.com/office/drawing/2014/main" val="1343536975"/>
                  </a:ext>
                </a:extLst>
              </a:tr>
              <a:tr h="1197999">
                <a:tc>
                  <a:txBody>
                    <a:bodyPr/>
                    <a:lstStyle/>
                    <a:p>
                      <a:r>
                        <a:rPr lang="en-US" sz="1800" dirty="0">
                          <a:latin typeface="Arial MT"/>
                          <a:cs typeface="Arial MT"/>
                        </a:rPr>
                        <a:t>Reversal Potentials </a:t>
                      </a:r>
                      <a:endParaRPr lang="de-DE" sz="1800" dirty="0">
                        <a:latin typeface="Arial MT"/>
                      </a:endParaRPr>
                    </a:p>
                  </a:txBody>
                  <a:tcPr/>
                </a:tc>
                <a:tc>
                  <a:txBody>
                    <a:bodyPr/>
                    <a:lstStyle/>
                    <a:p>
                      <a:r>
                        <a:rPr lang="en-US" sz="1800" dirty="0">
                          <a:latin typeface="Arial MT"/>
                        </a:rPr>
                        <a:t>EL = -50    mV</a:t>
                      </a:r>
                    </a:p>
                    <a:p>
                      <a:r>
                        <a:rPr lang="en-US" sz="1800" dirty="0">
                          <a:latin typeface="Arial MT"/>
                        </a:rPr>
                        <a:t>EH = -20   mV</a:t>
                      </a:r>
                    </a:p>
                    <a:p>
                      <a:r>
                        <a:rPr lang="en-US" sz="1800" dirty="0">
                          <a:latin typeface="Arial MT"/>
                        </a:rPr>
                        <a:t>EN = +45  mV</a:t>
                      </a:r>
                    </a:p>
                    <a:p>
                      <a:r>
                        <a:rPr lang="en-US" sz="1800" dirty="0">
                          <a:latin typeface="Arial MT"/>
                        </a:rPr>
                        <a:t>EK = -55   mV</a:t>
                      </a:r>
                      <a:endParaRPr lang="de-DE" sz="1800" dirty="0">
                        <a:latin typeface="Arial MT"/>
                      </a:endParaRPr>
                    </a:p>
                  </a:txBody>
                  <a:tcPr/>
                </a:tc>
                <a:extLst>
                  <a:ext uri="{0D108BD9-81ED-4DB2-BD59-A6C34878D82A}">
                    <a16:rowId xmlns:a16="http://schemas.microsoft.com/office/drawing/2014/main" val="1312511995"/>
                  </a:ext>
                </a:extLst>
              </a:tr>
              <a:tr h="1197999">
                <a:tc>
                  <a:txBody>
                    <a:bodyPr/>
                    <a:lstStyle/>
                    <a:p>
                      <a:r>
                        <a:rPr lang="en-US" sz="1800" dirty="0">
                          <a:latin typeface="Arial MT"/>
                        </a:rPr>
                        <a:t>Time Scale in/activation functions</a:t>
                      </a:r>
                    </a:p>
                    <a:p>
                      <a:endParaRPr lang="de-DE" sz="1800" dirty="0">
                        <a:latin typeface="Arial MT"/>
                      </a:endParaRPr>
                    </a:p>
                  </a:txBody>
                  <a:tcPr/>
                </a:tc>
                <a:tc>
                  <a:txBody>
                    <a:bodyPr/>
                    <a:lstStyle/>
                    <a:p>
                      <a:r>
                        <a:rPr lang="en-US" sz="1800" dirty="0">
                          <a:latin typeface="Arial MT"/>
                        </a:rPr>
                        <a:t>TauH = 20</a:t>
                      </a:r>
                    </a:p>
                    <a:p>
                      <a:r>
                        <a:rPr lang="en-US" sz="1800" dirty="0">
                          <a:latin typeface="Arial MT"/>
                        </a:rPr>
                        <a:t>TauN = 50</a:t>
                      </a:r>
                    </a:p>
                    <a:p>
                      <a:r>
                        <a:rPr lang="en-US" sz="1800" dirty="0">
                          <a:latin typeface="Arial MT"/>
                        </a:rPr>
                        <a:t>TauIB = 30 </a:t>
                      </a:r>
                    </a:p>
                    <a:p>
                      <a:r>
                        <a:rPr lang="de-DE" sz="1800" dirty="0">
                          <a:latin typeface="Arial MT"/>
                        </a:rPr>
                        <a:t>TauZ = 100</a:t>
                      </a:r>
                    </a:p>
                  </a:txBody>
                  <a:tcPr/>
                </a:tc>
                <a:extLst>
                  <a:ext uri="{0D108BD9-81ED-4DB2-BD59-A6C34878D82A}">
                    <a16:rowId xmlns:a16="http://schemas.microsoft.com/office/drawing/2014/main" val="1507865490"/>
                  </a:ext>
                </a:extLst>
              </a:tr>
              <a:tr h="645076">
                <a:tc>
                  <a:txBody>
                    <a:bodyPr/>
                    <a:lstStyle/>
                    <a:p>
                      <a:r>
                        <a:rPr lang="de-DE" sz="1800" dirty="0">
                          <a:latin typeface="Arial MT"/>
                        </a:rPr>
                        <a:t>Compartment Conductance</a:t>
                      </a:r>
                    </a:p>
                  </a:txBody>
                  <a:tcPr/>
                </a:tc>
                <a:tc>
                  <a:txBody>
                    <a:bodyPr/>
                    <a:lstStyle/>
                    <a:p>
                      <a:r>
                        <a:rPr lang="en-US" sz="1800" dirty="0">
                          <a:latin typeface="Arial MT"/>
                        </a:rPr>
                        <a:t>gComp = 35</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Arial MT"/>
                        </a:rPr>
                        <a:t>gGCoup = (5.0:21.5) </a:t>
                      </a:r>
                      <a:endParaRPr lang="de-DE" sz="1800" dirty="0">
                        <a:latin typeface="Arial MT"/>
                      </a:endParaRPr>
                    </a:p>
                  </a:txBody>
                  <a:tcPr/>
                </a:tc>
                <a:extLst>
                  <a:ext uri="{0D108BD9-81ED-4DB2-BD59-A6C34878D82A}">
                    <a16:rowId xmlns:a16="http://schemas.microsoft.com/office/drawing/2014/main" val="819017154"/>
                  </a:ext>
                </a:extLst>
              </a:tr>
            </a:tbl>
          </a:graphicData>
        </a:graphic>
      </p:graphicFrame>
      <p:sp>
        <p:nvSpPr>
          <p:cNvPr id="40" name="TextBox 39">
            <a:extLst>
              <a:ext uri="{FF2B5EF4-FFF2-40B4-BE49-F238E27FC236}">
                <a16:creationId xmlns:a16="http://schemas.microsoft.com/office/drawing/2014/main" id="{81DD5C6B-9CFC-4B4A-922B-223FBD124745}"/>
              </a:ext>
            </a:extLst>
          </p:cNvPr>
          <p:cNvSpPr txBox="1"/>
          <p:nvPr/>
        </p:nvSpPr>
        <p:spPr>
          <a:xfrm>
            <a:off x="2186398" y="18411744"/>
            <a:ext cx="19730674" cy="5632311"/>
          </a:xfrm>
          <a:prstGeom prst="rect">
            <a:avLst/>
          </a:prstGeom>
          <a:noFill/>
        </p:spPr>
        <p:txBody>
          <a:bodyPr wrap="square" rtlCol="0">
            <a:spAutoFit/>
          </a:bodyPr>
          <a:lstStyle/>
          <a:p>
            <a:pPr algn="just"/>
            <a:r>
              <a:rPr lang="en-US" sz="2400" dirty="0">
                <a:solidFill>
                  <a:prstClr val="black"/>
                </a:solidFill>
                <a:latin typeface="Arial" panose="020B0604020202020204" pitchFamily="34" charset="0"/>
                <a:cs typeface="Arial" panose="020B0604020202020204" pitchFamily="34" charset="0"/>
              </a:rPr>
              <a:t>The simulation aimed to faithfully reproduce key electrophysiological features observed in large leech Retzius cells by strategically adjusting ion channel conductances, capacitances, and activation parameters. Critical combinations included gK (58 mS) for precise spike repolarization, gKA (162 mS) essential for spike frequency adaptation, and gN (645 mS) ensuring robust action potential initiation. Additionally, gL (10 mS) maintained resting membrane potential stability, while gH (1 mS) contributed to membrane potential dynamics during hyperpolarization. </a:t>
            </a:r>
          </a:p>
          <a:p>
            <a:pPr algn="just"/>
            <a:endParaRPr lang="en-US" sz="2400" dirty="0">
              <a:solidFill>
                <a:prstClr val="black"/>
              </a:solidFill>
              <a:latin typeface="Arial" panose="020B0604020202020204" pitchFamily="34" charset="0"/>
              <a:cs typeface="Arial" panose="020B0604020202020204" pitchFamily="34" charset="0"/>
            </a:endParaRPr>
          </a:p>
          <a:p>
            <a:pPr algn="just"/>
            <a:r>
              <a:rPr lang="en-US" sz="2400" dirty="0">
                <a:solidFill>
                  <a:prstClr val="black"/>
                </a:solidFill>
                <a:latin typeface="Arial" panose="020B0604020202020204" pitchFamily="34" charset="0"/>
                <a:cs typeface="Arial" panose="020B0604020202020204" pitchFamily="34" charset="0"/>
              </a:rPr>
              <a:t>Capacitance parameters, such as c1 (130 µF) influencing soma dynamics, and c2 (20 µF) supporting effective electrical coupling via gap junctions, were crucial. The SIZ capacitance, c3 (30 µF), produced higher spikes at lower values. </a:t>
            </a:r>
          </a:p>
          <a:p>
            <a:pPr algn="just"/>
            <a:endParaRPr lang="en-US" sz="2400" dirty="0">
              <a:solidFill>
                <a:prstClr val="black"/>
              </a:solidFill>
              <a:latin typeface="Arial" panose="020B0604020202020204" pitchFamily="34" charset="0"/>
              <a:cs typeface="Arial" panose="020B0604020202020204" pitchFamily="34" charset="0"/>
            </a:endParaRPr>
          </a:p>
          <a:p>
            <a:pPr algn="just"/>
            <a:r>
              <a:rPr lang="en-US" sz="2400" dirty="0">
                <a:solidFill>
                  <a:prstClr val="black"/>
                </a:solidFill>
                <a:latin typeface="Arial" panose="020B0604020202020204" pitchFamily="34" charset="0"/>
                <a:cs typeface="Arial" panose="020B0604020202020204" pitchFamily="34" charset="0"/>
              </a:rPr>
              <a:t>Activation times (Tau) like TauH (20) for Hyperpolarization channel kinetics and TauN (50 </a:t>
            </a:r>
            <a:r>
              <a:rPr lang="en-US" sz="2400" dirty="0" err="1">
                <a:solidFill>
                  <a:prstClr val="black"/>
                </a:solidFill>
                <a:latin typeface="Arial" panose="020B0604020202020204" pitchFamily="34" charset="0"/>
                <a:cs typeface="Arial" panose="020B0604020202020204" pitchFamily="34" charset="0"/>
              </a:rPr>
              <a:t>ms</a:t>
            </a:r>
            <a:r>
              <a:rPr lang="en-US" sz="2400" dirty="0">
                <a:solidFill>
                  <a:prstClr val="black"/>
                </a:solidFill>
                <a:latin typeface="Arial" panose="020B0604020202020204" pitchFamily="34" charset="0"/>
                <a:cs typeface="Arial" panose="020B0604020202020204" pitchFamily="34" charset="0"/>
              </a:rPr>
              <a:t>) for sodium channel inactivation were pivotal in shaping spike properties. These parameters collectively optimized through simulation, closely mirrored experimental data, capturing membrane potential dynamics, spike features (count, latency, ISI), and responses to current injections accurately.</a:t>
            </a:r>
          </a:p>
          <a:p>
            <a:pPr algn="just"/>
            <a:endParaRPr lang="en-US" sz="2400" dirty="0">
              <a:solidFill>
                <a:prstClr val="black"/>
              </a:solidFill>
              <a:latin typeface="Arial" panose="020B0604020202020204" pitchFamily="34" charset="0"/>
              <a:cs typeface="Arial" panose="020B0604020202020204" pitchFamily="34" charset="0"/>
            </a:endParaRPr>
          </a:p>
          <a:p>
            <a:pPr algn="just"/>
            <a:r>
              <a:rPr lang="en-US" sz="2400" dirty="0">
                <a:solidFill>
                  <a:prstClr val="black"/>
                </a:solidFill>
                <a:latin typeface="Arial" panose="020B0604020202020204" pitchFamily="34" charset="0"/>
                <a:cs typeface="Arial" panose="020B0604020202020204" pitchFamily="34" charset="0"/>
              </a:rPr>
              <a:t>Certain combinations of activation time parameters can lead to other electrophysiological phenomena, such as chattering and double spikes, which are also noticed in experimental caffeine trials. </a:t>
            </a:r>
          </a:p>
          <a:p>
            <a:pPr algn="just"/>
            <a:r>
              <a:rPr lang="en-US" sz="2400" b="1" i="1" dirty="0">
                <a:solidFill>
                  <a:prstClr val="black"/>
                </a:solidFill>
                <a:latin typeface="Arial" panose="020B0604020202020204" pitchFamily="34" charset="0"/>
                <a:cs typeface="Arial" panose="020B0604020202020204" pitchFamily="34" charset="0"/>
              </a:rPr>
              <a:t>Further parameter calibration could be done over a longer time, or, for example, by an evolutionary classification algorithm.</a:t>
            </a:r>
          </a:p>
        </p:txBody>
      </p:sp>
      <p:sp>
        <p:nvSpPr>
          <p:cNvPr id="16" name="Rectangle 15">
            <a:extLst>
              <a:ext uri="{FF2B5EF4-FFF2-40B4-BE49-F238E27FC236}">
                <a16:creationId xmlns:a16="http://schemas.microsoft.com/office/drawing/2014/main" id="{17B7DFFF-5131-4CF9-B90B-88D44600B055}"/>
              </a:ext>
            </a:extLst>
          </p:cNvPr>
          <p:cNvSpPr/>
          <p:nvPr/>
        </p:nvSpPr>
        <p:spPr>
          <a:xfrm>
            <a:off x="22360619" y="23496344"/>
            <a:ext cx="5453609" cy="369332"/>
          </a:xfrm>
          <a:prstGeom prst="rect">
            <a:avLst/>
          </a:prstGeom>
        </p:spPr>
        <p:txBody>
          <a:bodyPr wrap="none">
            <a:spAutoFit/>
          </a:bodyPr>
          <a:lstStyle/>
          <a:p>
            <a:pPr marL="12065" marR="41275" algn="r">
              <a:spcBef>
                <a:spcPts val="95"/>
              </a:spcBef>
            </a:pPr>
            <a:r>
              <a:rPr lang="en-US" b="1" dirty="0">
                <a:latin typeface="Arial MT"/>
                <a:cs typeface="Arial MT"/>
              </a:rPr>
              <a:t>Table 1. Coupled Retzius cell Model Parameters</a:t>
            </a:r>
          </a:p>
        </p:txBody>
      </p:sp>
      <p:sp>
        <p:nvSpPr>
          <p:cNvPr id="17" name="Rectangle 16">
            <a:extLst>
              <a:ext uri="{FF2B5EF4-FFF2-40B4-BE49-F238E27FC236}">
                <a16:creationId xmlns:a16="http://schemas.microsoft.com/office/drawing/2014/main" id="{5BE35AA0-0F7D-486B-8051-1C6542249D0D}"/>
              </a:ext>
            </a:extLst>
          </p:cNvPr>
          <p:cNvSpPr/>
          <p:nvPr/>
        </p:nvSpPr>
        <p:spPr>
          <a:xfrm>
            <a:off x="2474374" y="31680190"/>
            <a:ext cx="12061151" cy="2677656"/>
          </a:xfrm>
          <a:prstGeom prst="rect">
            <a:avLst/>
          </a:prstGeom>
        </p:spPr>
        <p:txBody>
          <a:bodyPr wrap="square">
            <a:spAutoFit/>
          </a:bodyPr>
          <a:lstStyle/>
          <a:p>
            <a:pPr marL="12700" marR="5080" indent="187325" algn="just">
              <a:spcBef>
                <a:spcPts val="95"/>
              </a:spcBef>
            </a:pPr>
            <a:r>
              <a:rPr lang="en-US" sz="2400" b="1" dirty="0">
                <a:latin typeface="Arial" panose="020B0604020202020204" pitchFamily="34" charset="0"/>
                <a:cs typeface="Arial" panose="020B0604020202020204" pitchFamily="34" charset="0"/>
              </a:rPr>
              <a:t>Figure 2. Model and Experimental Cell Responses to Injected Current: </a:t>
            </a:r>
            <a:r>
              <a:rPr lang="en-US" sz="2400" dirty="0">
                <a:latin typeface="Arial" panose="020B0604020202020204" pitchFamily="34" charset="0"/>
                <a:cs typeface="Arial" panose="020B0604020202020204" pitchFamily="34" charset="0"/>
              </a:rPr>
              <a:t>Model capabilities of passive and active response generation compared to biological responses. The first plot shows similar amplitude of hyperpolarization (33-35mV) and resting membrane potential (-50 to -55mV) to experimental examples. Second and third plots show active response properties to 1.5 nA stimulus; at lower and higher gGCoup values respectively, showing that higher gGCoup causes lower spike counts and higher spike latency as well as Inter-Spike Interval.</a:t>
            </a:r>
          </a:p>
        </p:txBody>
      </p:sp>
      <p:sp>
        <p:nvSpPr>
          <p:cNvPr id="18" name="Rectangle 17">
            <a:extLst>
              <a:ext uri="{FF2B5EF4-FFF2-40B4-BE49-F238E27FC236}">
                <a16:creationId xmlns:a16="http://schemas.microsoft.com/office/drawing/2014/main" id="{7D043930-0920-43BF-9E6E-AE51B6DEDA56}"/>
              </a:ext>
            </a:extLst>
          </p:cNvPr>
          <p:cNvSpPr/>
          <p:nvPr/>
        </p:nvSpPr>
        <p:spPr>
          <a:xfrm>
            <a:off x="2186399" y="36499982"/>
            <a:ext cx="25950488" cy="3693319"/>
          </a:xfrm>
          <a:prstGeom prst="rect">
            <a:avLst/>
          </a:prstGeom>
        </p:spPr>
        <p:txBody>
          <a:bodyPr wrap="square">
            <a:spAutoFit/>
          </a:bodyPr>
          <a:lstStyle/>
          <a:p>
            <a:pPr marL="342900" indent="-342900" algn="just">
              <a:buFont typeface="Arial" panose="020B0604020202020204" pitchFamily="34" charset="0"/>
              <a:buChar char="•"/>
            </a:pPr>
            <a:r>
              <a:rPr lang="en-US" sz="2600" dirty="0">
                <a:latin typeface="Arial" panose="020B0604020202020204" pitchFamily="34" charset="0"/>
                <a:cs typeface="Arial" panose="020B0604020202020204" pitchFamily="34" charset="0"/>
              </a:rPr>
              <a:t>Despite not fully representing expected action potential shapes, the model exhibits response features similar to real data. By adhering to Occam's razor—being as simple as possible while still capturing essential response characteristics—the model aids in deciphering which parameters are affected in pharmacological experiments. Further fine-tuning of activation/inactivation parameters could potentially yield the anticipated spike shapes.</a:t>
            </a:r>
          </a:p>
          <a:p>
            <a:pPr marL="342900" indent="-342900" algn="just">
              <a:buFont typeface="Arial" panose="020B0604020202020204" pitchFamily="34" charset="0"/>
              <a:buChar char="•"/>
            </a:pPr>
            <a:r>
              <a:rPr lang="en-US" sz="2600" dirty="0">
                <a:latin typeface="Arial" panose="020B0604020202020204" pitchFamily="34" charset="0"/>
                <a:cs typeface="Arial" panose="020B0604020202020204" pitchFamily="34" charset="0"/>
              </a:rPr>
              <a:t>Coupling changes the active response of cells more than passive responses within the range where the model works. Interestingly, when cells are not coupled in a 1:1 ratio but both cells still initiate spikes, there are fewer spikes on the postsynaptic side than on the presynaptic side, and the spike latency difference is significantly higher. This latency difference decreases as coupling strength increases. Additionally, we observe decreasing spike count values and higher latency values with increasing coupling strength, further indicating a negative correlation between these two features in our model.</a:t>
            </a:r>
          </a:p>
          <a:p>
            <a:pPr marL="342900" indent="-342900" algn="just">
              <a:buFont typeface="Arial" panose="020B0604020202020204" pitchFamily="34" charset="0"/>
              <a:buChar char="•"/>
            </a:pPr>
            <a:r>
              <a:rPr lang="en-US" sz="2600" dirty="0">
                <a:latin typeface="Arial" panose="020B0604020202020204" pitchFamily="34" charset="0"/>
                <a:cs typeface="Arial" panose="020B0604020202020204" pitchFamily="34" charset="0"/>
              </a:rPr>
              <a:t>Finally, from observing the ratios of around 1 in all parameters produced by the model at specific ranges of gGCoup values, it can be inferred that caffeine affects not only coupling strength but also the kinetics of each cell. Further optimization of compartments in the future could produce a more robust representation of electrically coupled cells.</a:t>
            </a:r>
          </a:p>
        </p:txBody>
      </p:sp>
      <p:sp>
        <p:nvSpPr>
          <p:cNvPr id="44" name="Rectangle 43">
            <a:extLst>
              <a:ext uri="{FF2B5EF4-FFF2-40B4-BE49-F238E27FC236}">
                <a16:creationId xmlns:a16="http://schemas.microsoft.com/office/drawing/2014/main" id="{50FEAEE6-BD29-4D31-A5BF-A00D328A4DDD}"/>
              </a:ext>
            </a:extLst>
          </p:cNvPr>
          <p:cNvSpPr/>
          <p:nvPr/>
        </p:nvSpPr>
        <p:spPr bwMode="auto">
          <a:xfrm>
            <a:off x="23419944" y="14602223"/>
            <a:ext cx="5006258" cy="2308324"/>
          </a:xfrm>
          <a:prstGeom prst="rect">
            <a:avLst/>
          </a:prstGeom>
        </p:spPr>
        <p:txBody>
          <a:bodyPr wrap="square">
            <a:spAutoFit/>
          </a:bodyPr>
          <a:lstStyle/>
          <a:p>
            <a:pPr algn="ctr"/>
            <a:r>
              <a:rPr lang="en-US" b="1" i="1" dirty="0">
                <a:latin typeface="Arial MT"/>
                <a:cs typeface="Arial MT"/>
              </a:rPr>
              <a:t>*</a:t>
            </a:r>
            <a:r>
              <a:rPr lang="en-US" b="1" i="1" dirty="0">
                <a:latin typeface="Arial MT"/>
              </a:rPr>
              <a:t>Iinj – Injected Current</a:t>
            </a:r>
            <a:endParaRPr lang="en-US" b="1" i="1" dirty="0">
              <a:latin typeface="Arial MT"/>
              <a:cs typeface="Arial MT"/>
            </a:endParaRPr>
          </a:p>
          <a:p>
            <a:pPr algn="ctr"/>
            <a:r>
              <a:rPr lang="en-US" b="1" i="1" dirty="0">
                <a:latin typeface="Arial MT"/>
                <a:cs typeface="Arial MT"/>
              </a:rPr>
              <a:t>**</a:t>
            </a:r>
            <a:r>
              <a:rPr lang="en-US" b="1" i="1" dirty="0">
                <a:latin typeface="Arial MT"/>
              </a:rPr>
              <a:t>g – conductance</a:t>
            </a:r>
            <a:endParaRPr lang="en-US" b="1" i="1" dirty="0">
              <a:latin typeface="Arial MT"/>
              <a:cs typeface="Arial MT"/>
            </a:endParaRPr>
          </a:p>
          <a:p>
            <a:pPr algn="ctr"/>
            <a:r>
              <a:rPr lang="en-US" b="1" i="1" dirty="0">
                <a:latin typeface="Arial MT"/>
                <a:cs typeface="Arial MT"/>
              </a:rPr>
              <a:t>***C – capacitance</a:t>
            </a:r>
            <a:endParaRPr lang="en-US" b="1" i="1" dirty="0">
              <a:latin typeface="Arial MT"/>
            </a:endParaRPr>
          </a:p>
          <a:p>
            <a:pPr algn="ctr"/>
            <a:r>
              <a:rPr lang="en-US" b="1" i="1" dirty="0">
                <a:latin typeface="Arial MT"/>
                <a:cs typeface="Arial MT"/>
              </a:rPr>
              <a:t>C1 &gt;&gt; C3 &gt; C2</a:t>
            </a:r>
          </a:p>
          <a:p>
            <a:pPr algn="ctr"/>
            <a:r>
              <a:rPr lang="en-US" b="1" i="1" dirty="0">
                <a:latin typeface="Arial MT"/>
              </a:rPr>
              <a:t>C1 = 130 µF</a:t>
            </a:r>
          </a:p>
          <a:p>
            <a:pPr algn="ctr"/>
            <a:r>
              <a:rPr lang="en-US" b="1" i="1" dirty="0">
                <a:latin typeface="Arial MT"/>
              </a:rPr>
              <a:t>C2 = 20 µF</a:t>
            </a:r>
          </a:p>
          <a:p>
            <a:pPr algn="ctr"/>
            <a:r>
              <a:rPr lang="en-US" b="1" i="1" dirty="0">
                <a:latin typeface="Arial MT"/>
              </a:rPr>
              <a:t>C3 = 30 µF</a:t>
            </a:r>
          </a:p>
          <a:p>
            <a:pPr algn="ctr"/>
            <a:r>
              <a:rPr lang="en-US" b="1" i="1" dirty="0">
                <a:latin typeface="Arial MT"/>
              </a:rPr>
              <a:t>gComp = 35 mS</a:t>
            </a:r>
          </a:p>
        </p:txBody>
      </p:sp>
      <p:cxnSp>
        <p:nvCxnSpPr>
          <p:cNvPr id="35" name="Straight Connector 34">
            <a:extLst>
              <a:ext uri="{FF2B5EF4-FFF2-40B4-BE49-F238E27FC236}">
                <a16:creationId xmlns:a16="http://schemas.microsoft.com/office/drawing/2014/main" id="{5EFD7E21-0231-443E-86D1-C36E2353C769}"/>
              </a:ext>
            </a:extLst>
          </p:cNvPr>
          <p:cNvCxnSpPr>
            <a:cxnSpLocks/>
          </p:cNvCxnSpPr>
          <p:nvPr/>
        </p:nvCxnSpPr>
        <p:spPr>
          <a:xfrm>
            <a:off x="19113097" y="26447979"/>
            <a:ext cx="1" cy="7655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83C2627-D4E6-40DF-AE13-CF50FE1A3EEF}"/>
              </a:ext>
            </a:extLst>
          </p:cNvPr>
          <p:cNvCxnSpPr>
            <a:cxnSpLocks/>
          </p:cNvCxnSpPr>
          <p:nvPr/>
        </p:nvCxnSpPr>
        <p:spPr>
          <a:xfrm>
            <a:off x="16866471" y="26447979"/>
            <a:ext cx="1" cy="7655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7DDB6CC-36EF-4C67-B2C0-8FB9C7B1D625}"/>
              </a:ext>
            </a:extLst>
          </p:cNvPr>
          <p:cNvCxnSpPr>
            <a:cxnSpLocks/>
          </p:cNvCxnSpPr>
          <p:nvPr/>
        </p:nvCxnSpPr>
        <p:spPr>
          <a:xfrm>
            <a:off x="21189547" y="26428929"/>
            <a:ext cx="1" cy="7655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A660360-0DE7-4273-AB9A-11B85C2B55D7}"/>
              </a:ext>
            </a:extLst>
          </p:cNvPr>
          <p:cNvCxnSpPr>
            <a:cxnSpLocks/>
          </p:cNvCxnSpPr>
          <p:nvPr/>
        </p:nvCxnSpPr>
        <p:spPr>
          <a:xfrm>
            <a:off x="23510772" y="26438454"/>
            <a:ext cx="1" cy="7655976"/>
          </a:xfrm>
          <a:prstGeom prst="line">
            <a:avLst/>
          </a:prstGeom>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10514DF8-D877-4DF9-A0B5-B95B189D48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67975" y="26643248"/>
            <a:ext cx="3724906" cy="4019245"/>
          </a:xfrm>
          <a:prstGeom prst="rect">
            <a:avLst/>
          </a:prstGeom>
        </p:spPr>
      </p:pic>
      <p:pic>
        <p:nvPicPr>
          <p:cNvPr id="80" name="Picture 79">
            <a:extLst>
              <a:ext uri="{FF2B5EF4-FFF2-40B4-BE49-F238E27FC236}">
                <a16:creationId xmlns:a16="http://schemas.microsoft.com/office/drawing/2014/main" id="{8123186F-CCFE-4C87-9714-50C754AEB8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2039" y="26636859"/>
            <a:ext cx="3724906" cy="4030227"/>
          </a:xfrm>
          <a:prstGeom prst="rect">
            <a:avLst/>
          </a:prstGeom>
        </p:spPr>
      </p:pic>
      <p:pic>
        <p:nvPicPr>
          <p:cNvPr id="84" name="Picture 83">
            <a:extLst>
              <a:ext uri="{FF2B5EF4-FFF2-40B4-BE49-F238E27FC236}">
                <a16:creationId xmlns:a16="http://schemas.microsoft.com/office/drawing/2014/main" id="{4B4C6D77-1792-4D50-A473-8790489CEF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2753" y="26603822"/>
            <a:ext cx="3786404" cy="4034693"/>
          </a:xfrm>
          <a:prstGeom prst="rect">
            <a:avLst/>
          </a:prstGeom>
        </p:spPr>
      </p:pic>
      <p:sp>
        <p:nvSpPr>
          <p:cNvPr id="85" name="Rectangle 84">
            <a:extLst>
              <a:ext uri="{FF2B5EF4-FFF2-40B4-BE49-F238E27FC236}">
                <a16:creationId xmlns:a16="http://schemas.microsoft.com/office/drawing/2014/main" id="{A3B1FEB0-82F5-4F18-99DF-0F352E1F7C99}"/>
              </a:ext>
            </a:extLst>
          </p:cNvPr>
          <p:cNvSpPr/>
          <p:nvPr/>
        </p:nvSpPr>
        <p:spPr>
          <a:xfrm>
            <a:off x="3071501" y="26097702"/>
            <a:ext cx="2907270" cy="369332"/>
          </a:xfrm>
          <a:prstGeom prst="rect">
            <a:avLst/>
          </a:prstGeom>
        </p:spPr>
        <p:txBody>
          <a:bodyPr wrap="square">
            <a:spAutoFit/>
          </a:bodyPr>
          <a:lstStyle/>
          <a:p>
            <a:pPr marL="12700" marR="5080" indent="187325">
              <a:spcBef>
                <a:spcPts val="95"/>
              </a:spcBef>
            </a:pPr>
            <a:r>
              <a:rPr lang="en-US" b="1" dirty="0">
                <a:latin typeface="Arial" panose="020B0604020202020204" pitchFamily="34" charset="0"/>
                <a:cs typeface="Arial" panose="020B0604020202020204" pitchFamily="34" charset="0"/>
              </a:rPr>
              <a:t>-1.0 nA Stimulus  (1 s) </a:t>
            </a:r>
          </a:p>
        </p:txBody>
      </p:sp>
      <p:sp>
        <p:nvSpPr>
          <p:cNvPr id="86" name="Rectangle 85">
            <a:extLst>
              <a:ext uri="{FF2B5EF4-FFF2-40B4-BE49-F238E27FC236}">
                <a16:creationId xmlns:a16="http://schemas.microsoft.com/office/drawing/2014/main" id="{9BF63647-4519-4E62-AC29-525DEE63CD3C}"/>
              </a:ext>
            </a:extLst>
          </p:cNvPr>
          <p:cNvSpPr/>
          <p:nvPr/>
        </p:nvSpPr>
        <p:spPr>
          <a:xfrm>
            <a:off x="10585273" y="26120716"/>
            <a:ext cx="3098738" cy="369332"/>
          </a:xfrm>
          <a:prstGeom prst="rect">
            <a:avLst/>
          </a:prstGeom>
        </p:spPr>
        <p:txBody>
          <a:bodyPr wrap="square">
            <a:spAutoFit/>
          </a:bodyPr>
          <a:lstStyle/>
          <a:p>
            <a:pPr marL="12700" marR="5080" indent="187325">
              <a:spcBef>
                <a:spcPts val="95"/>
              </a:spcBef>
            </a:pPr>
            <a:r>
              <a:rPr lang="en-US" b="1" dirty="0">
                <a:latin typeface="Arial" panose="020B0604020202020204" pitchFamily="34" charset="0"/>
                <a:cs typeface="Arial" panose="020B0604020202020204" pitchFamily="34" charset="0"/>
              </a:rPr>
              <a:t>+1.5 nA Stimulus (1 s)</a:t>
            </a:r>
          </a:p>
        </p:txBody>
      </p:sp>
      <p:sp>
        <p:nvSpPr>
          <p:cNvPr id="87" name="Rectangle 86">
            <a:extLst>
              <a:ext uri="{FF2B5EF4-FFF2-40B4-BE49-F238E27FC236}">
                <a16:creationId xmlns:a16="http://schemas.microsoft.com/office/drawing/2014/main" id="{DF378BA6-643C-4772-B6EE-D342FF6A4A4C}"/>
              </a:ext>
            </a:extLst>
          </p:cNvPr>
          <p:cNvSpPr/>
          <p:nvPr/>
        </p:nvSpPr>
        <p:spPr>
          <a:xfrm>
            <a:off x="6828386" y="26097702"/>
            <a:ext cx="3165991" cy="369332"/>
          </a:xfrm>
          <a:prstGeom prst="rect">
            <a:avLst/>
          </a:prstGeom>
        </p:spPr>
        <p:txBody>
          <a:bodyPr wrap="square">
            <a:spAutoFit/>
          </a:bodyPr>
          <a:lstStyle/>
          <a:p>
            <a:pPr marL="12700" marR="5080" indent="187325">
              <a:spcBef>
                <a:spcPts val="95"/>
              </a:spcBef>
            </a:pPr>
            <a:r>
              <a:rPr lang="en-US" b="1" dirty="0">
                <a:latin typeface="Arial" panose="020B0604020202020204" pitchFamily="34" charset="0"/>
                <a:cs typeface="Arial" panose="020B0604020202020204" pitchFamily="34" charset="0"/>
              </a:rPr>
              <a:t>+1.5 nA Stimulus  (1 s)</a:t>
            </a:r>
          </a:p>
        </p:txBody>
      </p:sp>
      <p:sp>
        <p:nvSpPr>
          <p:cNvPr id="88" name="Rectangle 87">
            <a:extLst>
              <a:ext uri="{FF2B5EF4-FFF2-40B4-BE49-F238E27FC236}">
                <a16:creationId xmlns:a16="http://schemas.microsoft.com/office/drawing/2014/main" id="{C28AAFFC-8999-47E0-85FB-BBD9C41239CA}"/>
              </a:ext>
            </a:extLst>
          </p:cNvPr>
          <p:cNvSpPr/>
          <p:nvPr/>
        </p:nvSpPr>
        <p:spPr>
          <a:xfrm>
            <a:off x="3042925" y="30831879"/>
            <a:ext cx="2576826" cy="369332"/>
          </a:xfrm>
          <a:prstGeom prst="rect">
            <a:avLst/>
          </a:prstGeom>
        </p:spPr>
        <p:txBody>
          <a:bodyPr wrap="square">
            <a:spAutoFit/>
          </a:bodyPr>
          <a:lstStyle/>
          <a:p>
            <a:pPr marL="12700" marR="5080" indent="187325">
              <a:spcBef>
                <a:spcPts val="95"/>
              </a:spcBef>
            </a:pPr>
            <a:r>
              <a:rPr lang="en-US" b="1" dirty="0">
                <a:latin typeface="Arial" panose="020B0604020202020204" pitchFamily="34" charset="0"/>
                <a:cs typeface="Arial" panose="020B0604020202020204" pitchFamily="34" charset="0"/>
              </a:rPr>
              <a:t>Passive responses</a:t>
            </a:r>
          </a:p>
        </p:txBody>
      </p:sp>
      <p:sp>
        <p:nvSpPr>
          <p:cNvPr id="89" name="Rectangle 88">
            <a:extLst>
              <a:ext uri="{FF2B5EF4-FFF2-40B4-BE49-F238E27FC236}">
                <a16:creationId xmlns:a16="http://schemas.microsoft.com/office/drawing/2014/main" id="{2E2752ED-005A-4C68-9DD6-6AF393508D93}"/>
              </a:ext>
            </a:extLst>
          </p:cNvPr>
          <p:cNvSpPr/>
          <p:nvPr/>
        </p:nvSpPr>
        <p:spPr>
          <a:xfrm>
            <a:off x="7147280" y="30831879"/>
            <a:ext cx="2576826" cy="369332"/>
          </a:xfrm>
          <a:prstGeom prst="rect">
            <a:avLst/>
          </a:prstGeom>
        </p:spPr>
        <p:txBody>
          <a:bodyPr wrap="square">
            <a:spAutoFit/>
          </a:bodyPr>
          <a:lstStyle/>
          <a:p>
            <a:pPr marL="12700" marR="5080" indent="187325">
              <a:spcBef>
                <a:spcPts val="95"/>
              </a:spcBef>
            </a:pPr>
            <a:r>
              <a:rPr lang="en-US" b="1" dirty="0">
                <a:latin typeface="Arial" panose="020B0604020202020204" pitchFamily="34" charset="0"/>
                <a:cs typeface="Arial" panose="020B0604020202020204" pitchFamily="34" charset="0"/>
              </a:rPr>
              <a:t>Lower gGCoup</a:t>
            </a:r>
          </a:p>
        </p:txBody>
      </p:sp>
      <p:sp>
        <p:nvSpPr>
          <p:cNvPr id="90" name="Rectangle 89">
            <a:extLst>
              <a:ext uri="{FF2B5EF4-FFF2-40B4-BE49-F238E27FC236}">
                <a16:creationId xmlns:a16="http://schemas.microsoft.com/office/drawing/2014/main" id="{FCC73DBD-1954-4BFB-A90A-C7A52A6BD5C8}"/>
              </a:ext>
            </a:extLst>
          </p:cNvPr>
          <p:cNvSpPr/>
          <p:nvPr/>
        </p:nvSpPr>
        <p:spPr>
          <a:xfrm>
            <a:off x="10846229" y="30851895"/>
            <a:ext cx="2576826" cy="369332"/>
          </a:xfrm>
          <a:prstGeom prst="rect">
            <a:avLst/>
          </a:prstGeom>
        </p:spPr>
        <p:txBody>
          <a:bodyPr wrap="square">
            <a:spAutoFit/>
          </a:bodyPr>
          <a:lstStyle/>
          <a:p>
            <a:pPr marL="12700" marR="5080" indent="187325">
              <a:spcBef>
                <a:spcPts val="95"/>
              </a:spcBef>
            </a:pPr>
            <a:r>
              <a:rPr lang="en-US" b="1" dirty="0">
                <a:latin typeface="Arial" panose="020B0604020202020204" pitchFamily="34" charset="0"/>
                <a:cs typeface="Arial" panose="020B0604020202020204" pitchFamily="34" charset="0"/>
              </a:rPr>
              <a:t>Higher gGCoup</a:t>
            </a:r>
          </a:p>
        </p:txBody>
      </p:sp>
      <p:sp>
        <p:nvSpPr>
          <p:cNvPr id="91" name="Rectangle 90">
            <a:extLst>
              <a:ext uri="{FF2B5EF4-FFF2-40B4-BE49-F238E27FC236}">
                <a16:creationId xmlns:a16="http://schemas.microsoft.com/office/drawing/2014/main" id="{95D65C2F-2406-4CA9-A0AC-9B3863A44283}"/>
              </a:ext>
            </a:extLst>
          </p:cNvPr>
          <p:cNvSpPr/>
          <p:nvPr/>
        </p:nvSpPr>
        <p:spPr>
          <a:xfrm>
            <a:off x="13684011" y="27468172"/>
            <a:ext cx="851515"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Model</a:t>
            </a:r>
            <a:endParaRPr lang="de-DE" b="1" dirty="0"/>
          </a:p>
        </p:txBody>
      </p:sp>
      <p:sp>
        <p:nvSpPr>
          <p:cNvPr id="92" name="Rectangle 91">
            <a:extLst>
              <a:ext uri="{FF2B5EF4-FFF2-40B4-BE49-F238E27FC236}">
                <a16:creationId xmlns:a16="http://schemas.microsoft.com/office/drawing/2014/main" id="{AFB653DA-BD4E-4A15-B9D7-8EF80D4F6EC1}"/>
              </a:ext>
            </a:extLst>
          </p:cNvPr>
          <p:cNvSpPr/>
          <p:nvPr/>
        </p:nvSpPr>
        <p:spPr>
          <a:xfrm>
            <a:off x="13684011" y="29177588"/>
            <a:ext cx="1441420" cy="369332"/>
          </a:xfrm>
          <a:prstGeom prst="rect">
            <a:avLst/>
          </a:prstGeom>
        </p:spPr>
        <p:txBody>
          <a:bodyPr wrap="none">
            <a:spAutoFit/>
          </a:bodyPr>
          <a:lstStyle/>
          <a:p>
            <a:r>
              <a:rPr lang="en-US" b="1">
                <a:latin typeface="Arial" panose="020B0604020202020204" pitchFamily="34" charset="0"/>
                <a:cs typeface="Arial" panose="020B0604020202020204" pitchFamily="34" charset="0"/>
              </a:rPr>
              <a:t>Experiment</a:t>
            </a:r>
            <a:endParaRPr lang="de-DE" b="1"/>
          </a:p>
        </p:txBody>
      </p:sp>
      <p:cxnSp>
        <p:nvCxnSpPr>
          <p:cNvPr id="94" name="Straight Arrow Connector 93">
            <a:extLst>
              <a:ext uri="{FF2B5EF4-FFF2-40B4-BE49-F238E27FC236}">
                <a16:creationId xmlns:a16="http://schemas.microsoft.com/office/drawing/2014/main" id="{EB3DB444-9529-4F58-B7AE-763D9C564B79}"/>
              </a:ext>
            </a:extLst>
          </p:cNvPr>
          <p:cNvCxnSpPr>
            <a:stCxn id="92" idx="1"/>
          </p:cNvCxnSpPr>
          <p:nvPr/>
        </p:nvCxnSpPr>
        <p:spPr>
          <a:xfrm flipH="1">
            <a:off x="13451628" y="29362254"/>
            <a:ext cx="232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F6FCC5C5-2F4F-452F-B66F-E0E1A7A5CE48}"/>
              </a:ext>
            </a:extLst>
          </p:cNvPr>
          <p:cNvCxnSpPr/>
          <p:nvPr/>
        </p:nvCxnSpPr>
        <p:spPr>
          <a:xfrm flipH="1">
            <a:off x="13451628" y="27652838"/>
            <a:ext cx="232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38B127CA-001D-411A-9BF6-06CC0DCFB2BD}"/>
              </a:ext>
            </a:extLst>
          </p:cNvPr>
          <p:cNvSpPr/>
          <p:nvPr/>
        </p:nvSpPr>
        <p:spPr>
          <a:xfrm>
            <a:off x="2138326" y="40580844"/>
            <a:ext cx="26418991" cy="1927451"/>
          </a:xfrm>
          <a:prstGeom prst="rect">
            <a:avLst/>
          </a:prstGeom>
          <a:solidFill>
            <a:srgbClr val="4775CA"/>
          </a:solidFill>
          <a:ln>
            <a:solidFill>
              <a:srgbClr val="4775CA"/>
            </a:solidFill>
          </a:ln>
        </p:spPr>
        <p:txBody>
          <a:bodyPr wrap="square">
            <a:spAutoFit/>
          </a:bodyPr>
          <a:lstStyle/>
          <a:p>
            <a:pPr marL="12700" marR="5080" algn="just">
              <a:lnSpc>
                <a:spcPct val="102099"/>
              </a:lnSpc>
              <a:spcBef>
                <a:spcPts val="55"/>
              </a:spcBef>
            </a:pPr>
            <a:r>
              <a:rPr lang="en-US" sz="4000" b="1" dirty="0">
                <a:solidFill>
                  <a:schemeClr val="bg1"/>
                </a:solidFill>
              </a:rPr>
              <a:t>References:</a:t>
            </a:r>
            <a:endParaRPr lang="en-US" sz="3200" b="1" dirty="0">
              <a:solidFill>
                <a:schemeClr val="bg1"/>
              </a:solidFill>
              <a:latin typeface="Arial" panose="020B0604020202020204" pitchFamily="34" charset="0"/>
              <a:cs typeface="Arial" panose="020B0604020202020204" pitchFamily="34" charset="0"/>
            </a:endParaRPr>
          </a:p>
          <a:p>
            <a:pPr marL="469900" marR="5080" indent="-457200" algn="just">
              <a:lnSpc>
                <a:spcPct val="102099"/>
              </a:lnSpc>
              <a:spcBef>
                <a:spcPts val="55"/>
              </a:spcBef>
              <a:buFontTx/>
              <a:buAutoNum type="arabicPeriod"/>
            </a:pPr>
            <a:r>
              <a:rPr lang="en-US" sz="2400" b="1" dirty="0">
                <a:solidFill>
                  <a:schemeClr val="bg1"/>
                </a:solidFill>
                <a:latin typeface="Arial" panose="020B0604020202020204" pitchFamily="34" charset="0"/>
                <a:cs typeface="Arial" panose="020B0604020202020204" pitchFamily="34" charset="0"/>
              </a:rPr>
              <a:t>Prescott, S.A. (2014). Excitability: Types I, II, and III. In: Jaeger, D., Jung, R. (eds)</a:t>
            </a:r>
          </a:p>
          <a:p>
            <a:pPr marL="469900" marR="5080" indent="-457200" algn="just">
              <a:lnSpc>
                <a:spcPct val="102099"/>
              </a:lnSpc>
              <a:spcBef>
                <a:spcPts val="55"/>
              </a:spcBef>
              <a:buFontTx/>
              <a:buAutoNum type="arabicPeriod"/>
            </a:pPr>
            <a:r>
              <a:rPr lang="en-US" sz="2400" b="1" dirty="0">
                <a:solidFill>
                  <a:schemeClr val="bg1"/>
                </a:solidFill>
                <a:latin typeface="Arial" panose="020B0604020202020204" pitchFamily="34" charset="0"/>
                <a:cs typeface="Arial" panose="020B0604020202020204" pitchFamily="34" charset="0"/>
              </a:rPr>
              <a:t>Lamb DG, Calabrese RL. Correlated conductance parameters in leech heart motor neurons contribute to motor pattern formation. </a:t>
            </a:r>
            <a:r>
              <a:rPr lang="en-US" sz="2400" b="1" dirty="0" err="1">
                <a:solidFill>
                  <a:schemeClr val="bg1"/>
                </a:solidFill>
                <a:latin typeface="Arial" panose="020B0604020202020204" pitchFamily="34" charset="0"/>
                <a:cs typeface="Arial" panose="020B0604020202020204" pitchFamily="34" charset="0"/>
              </a:rPr>
              <a:t>PLoS</a:t>
            </a:r>
            <a:r>
              <a:rPr lang="en-US" sz="2400" b="1" dirty="0">
                <a:solidFill>
                  <a:schemeClr val="bg1"/>
                </a:solidFill>
                <a:latin typeface="Arial" panose="020B0604020202020204" pitchFamily="34" charset="0"/>
                <a:cs typeface="Arial" panose="020B0604020202020204" pitchFamily="34" charset="0"/>
              </a:rPr>
              <a:t> One. 2013 Nov 18;8(11)</a:t>
            </a:r>
          </a:p>
          <a:p>
            <a:pPr marL="469900" marR="5080" indent="-457200" algn="just">
              <a:lnSpc>
                <a:spcPct val="102099"/>
              </a:lnSpc>
              <a:spcBef>
                <a:spcPts val="55"/>
              </a:spcBef>
              <a:buFontTx/>
              <a:buAutoNum type="arabicPeriod"/>
            </a:pPr>
            <a:r>
              <a:rPr lang="en-US" sz="2400" b="1" dirty="0">
                <a:solidFill>
                  <a:schemeClr val="bg1"/>
                </a:solidFill>
                <a:latin typeface="Arial" panose="020B0604020202020204" pitchFamily="34" charset="0"/>
                <a:cs typeface="Arial" panose="020B0604020202020204" pitchFamily="34" charset="0"/>
              </a:rPr>
              <a:t>Synaptic Integration in Electrically Coupled Neurons, Elizabeth García-Pérez, et al. Biophysical Journal,</a:t>
            </a:r>
          </a:p>
        </p:txBody>
      </p:sp>
    </p:spTree>
    <p:extLst>
      <p:ext uri="{BB962C8B-B14F-4D97-AF65-F5344CB8AC3E}">
        <p14:creationId xmlns:p14="http://schemas.microsoft.com/office/powerpoint/2010/main" val="18848539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1457</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MT</vt:lpstr>
      <vt:lpstr>Calibri</vt:lpstr>
      <vt:lpstr>Calibri Light</vt:lpstr>
      <vt:lpstr>Cambria Math</vt:lpstr>
      <vt:lpstr>Office</vt:lpstr>
      <vt:lpstr>The experimental work of this project, alongside other previous findings, show that caffeine may influence the gap junctions of electrically coupled cells. Modifications to the coupling strength of such cells may also lead to variations in the features of the electrophysiological response - such as hyperpolarization amplitude, spike count, spike latency, inter-spike interval (ISI). To gauge the effects of this, a Hodgkin-Huxley (HH) type model was built to simulate coupled Retzius cells.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Per Ruppel</dc:creator>
  <cp:lastModifiedBy>icbmadmin</cp:lastModifiedBy>
  <cp:revision>170</cp:revision>
  <dcterms:created xsi:type="dcterms:W3CDTF">2020-07-03T12:07:05Z</dcterms:created>
  <dcterms:modified xsi:type="dcterms:W3CDTF">2024-07-11T14:43:35Z</dcterms:modified>
</cp:coreProperties>
</file>