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hammas" userId="530160569a962c6f" providerId="LiveId" clId="{33928B29-265F-4229-B1BC-3E23B294CF0D}"/>
    <pc:docChg chg="custSel modSld">
      <pc:chgData name="jennifer shammas" userId="530160569a962c6f" providerId="LiveId" clId="{33928B29-265F-4229-B1BC-3E23B294CF0D}" dt="2023-07-13T10:03:18.327" v="36" actId="478"/>
      <pc:docMkLst>
        <pc:docMk/>
      </pc:docMkLst>
      <pc:sldChg chg="delSp mod">
        <pc:chgData name="jennifer shammas" userId="530160569a962c6f" providerId="LiveId" clId="{33928B29-265F-4229-B1BC-3E23B294CF0D}" dt="2023-07-13T09:56:42.158" v="12" actId="478"/>
        <pc:sldMkLst>
          <pc:docMk/>
          <pc:sldMk cId="3982877768" sldId="256"/>
        </pc:sldMkLst>
        <pc:spChg chg="del">
          <ac:chgData name="jennifer shammas" userId="530160569a962c6f" providerId="LiveId" clId="{33928B29-265F-4229-B1BC-3E23B294CF0D}" dt="2023-07-13T09:56:42.158" v="12" actId="478"/>
          <ac:spMkLst>
            <pc:docMk/>
            <pc:sldMk cId="3982877768" sldId="256"/>
            <ac:spMk id="3" creationId="{2E09A07D-CE6E-840A-DAE2-2DE67EF4787E}"/>
          </ac:spMkLst>
        </pc:spChg>
      </pc:sldChg>
      <pc:sldChg chg="modSp mod">
        <pc:chgData name="jennifer shammas" userId="530160569a962c6f" providerId="LiveId" clId="{33928B29-265F-4229-B1BC-3E23B294CF0D}" dt="2023-07-13T09:23:19.604" v="9" actId="313"/>
        <pc:sldMkLst>
          <pc:docMk/>
          <pc:sldMk cId="949366389" sldId="257"/>
        </pc:sldMkLst>
        <pc:spChg chg="mod">
          <ac:chgData name="jennifer shammas" userId="530160569a962c6f" providerId="LiveId" clId="{33928B29-265F-4229-B1BC-3E23B294CF0D}" dt="2023-07-13T09:23:19.604" v="9" actId="313"/>
          <ac:spMkLst>
            <pc:docMk/>
            <pc:sldMk cId="949366389" sldId="257"/>
            <ac:spMk id="3" creationId="{A02E7D16-8D2E-C288-8352-910E4A85D4C5}"/>
          </ac:spMkLst>
        </pc:spChg>
      </pc:sldChg>
      <pc:sldChg chg="modSp mod">
        <pc:chgData name="jennifer shammas" userId="530160569a962c6f" providerId="LiveId" clId="{33928B29-265F-4229-B1BC-3E23B294CF0D}" dt="2023-07-13T09:59:04.693" v="16" actId="20577"/>
        <pc:sldMkLst>
          <pc:docMk/>
          <pc:sldMk cId="2027223427" sldId="258"/>
        </pc:sldMkLst>
        <pc:spChg chg="mod">
          <ac:chgData name="jennifer shammas" userId="530160569a962c6f" providerId="LiveId" clId="{33928B29-265F-4229-B1BC-3E23B294CF0D}" dt="2023-07-13T09:59:04.693" v="16" actId="20577"/>
          <ac:spMkLst>
            <pc:docMk/>
            <pc:sldMk cId="2027223427" sldId="258"/>
            <ac:spMk id="3" creationId="{BDE5B74D-F332-6A49-FB3F-15595CFDE33F}"/>
          </ac:spMkLst>
        </pc:spChg>
      </pc:sldChg>
      <pc:sldChg chg="modSp mod">
        <pc:chgData name="jennifer shammas" userId="530160569a962c6f" providerId="LiveId" clId="{33928B29-265F-4229-B1BC-3E23B294CF0D}" dt="2023-07-13T10:01:20.710" v="31" actId="20577"/>
        <pc:sldMkLst>
          <pc:docMk/>
          <pc:sldMk cId="154093451" sldId="259"/>
        </pc:sldMkLst>
        <pc:spChg chg="mod">
          <ac:chgData name="jennifer shammas" userId="530160569a962c6f" providerId="LiveId" clId="{33928B29-265F-4229-B1BC-3E23B294CF0D}" dt="2023-07-13T10:01:20.710" v="31" actId="20577"/>
          <ac:spMkLst>
            <pc:docMk/>
            <pc:sldMk cId="154093451" sldId="259"/>
            <ac:spMk id="3" creationId="{57EE77B9-E81C-4D21-7831-8DD01EC9B069}"/>
          </ac:spMkLst>
        </pc:spChg>
      </pc:sldChg>
      <pc:sldChg chg="modSp mod">
        <pc:chgData name="jennifer shammas" userId="530160569a962c6f" providerId="LiveId" clId="{33928B29-265F-4229-B1BC-3E23B294CF0D}" dt="2023-07-13T10:02:47.053" v="35" actId="20577"/>
        <pc:sldMkLst>
          <pc:docMk/>
          <pc:sldMk cId="1656359255" sldId="261"/>
        </pc:sldMkLst>
        <pc:spChg chg="mod">
          <ac:chgData name="jennifer shammas" userId="530160569a962c6f" providerId="LiveId" clId="{33928B29-265F-4229-B1BC-3E23B294CF0D}" dt="2023-07-13T10:02:47.053" v="35" actId="20577"/>
          <ac:spMkLst>
            <pc:docMk/>
            <pc:sldMk cId="1656359255" sldId="261"/>
            <ac:spMk id="3" creationId="{3700D60C-484F-EB80-9675-778FA5D1B56A}"/>
          </ac:spMkLst>
        </pc:spChg>
      </pc:sldChg>
      <pc:sldChg chg="delSp mod">
        <pc:chgData name="jennifer shammas" userId="530160569a962c6f" providerId="LiveId" clId="{33928B29-265F-4229-B1BC-3E23B294CF0D}" dt="2023-07-13T10:03:18.327" v="36" actId="478"/>
        <pc:sldMkLst>
          <pc:docMk/>
          <pc:sldMk cId="2833112633" sldId="262"/>
        </pc:sldMkLst>
        <pc:spChg chg="del">
          <ac:chgData name="jennifer shammas" userId="530160569a962c6f" providerId="LiveId" clId="{33928B29-265F-4229-B1BC-3E23B294CF0D}" dt="2023-07-13T10:03:18.327" v="36" actId="478"/>
          <ac:spMkLst>
            <pc:docMk/>
            <pc:sldMk cId="2833112633" sldId="262"/>
            <ac:spMk id="3" creationId="{9AD2FDEA-A268-0BB0-3C27-CBBF9B5BB8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4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957AF5-5CB6-43AB-B744-428622FF1C0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A21709-353B-4DF7-AE62-AEAE8F67D5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7902B-8115-7236-405B-91E02F8E1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Points of Interest (POIs) in New York City: A Geospatial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8287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670F9-F3AC-4881-9932-798AF092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E7D16-8D2E-C288-8352-910E4A85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 and objectives: The objective of this project is to conduct a geospatial data analysis of Points of Interest (POIs) in New York City. By leveraging GIS data and statistical analysis, </a:t>
            </a:r>
            <a:r>
              <a:rPr lang="en-US" dirty="0" smtClean="0"/>
              <a:t>we aim </a:t>
            </a:r>
            <a:r>
              <a:rPr lang="en-US" dirty="0"/>
              <a:t>to gain insights into the demographic characteristics and spatial distribution of various POI types.</a:t>
            </a:r>
          </a:p>
          <a:p>
            <a:r>
              <a:rPr lang="en-US" dirty="0"/>
              <a:t>Importance of geospatial analysis for understanding urban demographics: Geospatial analysis provides valuable information for urban planning, market research, and decision-making processes. It allows us to uncover spatial patterns, identify hotspots, and understand the relationship between demographics and POIs.</a:t>
            </a:r>
          </a:p>
          <a:p>
            <a:r>
              <a:rPr lang="en-US" dirty="0" smtClean="0"/>
              <a:t>I am </a:t>
            </a:r>
            <a:r>
              <a:rPr lang="en-US" dirty="0"/>
              <a:t>utilizing Python programming language for data processing and analysis, SQL for querying and manipulating the data in the database, and QGIS for visualizing the geospatial data and conducting spatial analysis.</a:t>
            </a:r>
          </a:p>
        </p:txBody>
      </p:sp>
    </p:spTree>
    <p:extLst>
      <p:ext uri="{BB962C8B-B14F-4D97-AF65-F5344CB8AC3E}">
        <p14:creationId xmlns:p14="http://schemas.microsoft.com/office/powerpoint/2010/main" val="9493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B3952-AF9A-552B-CE96-6023355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 and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5B74D-F332-6A49-FB3F-15595CFD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Geofencing: Focused on New York City</a:t>
            </a:r>
            <a:r>
              <a:rPr lang="en-US" dirty="0" smtClean="0"/>
              <a:t>: My </a:t>
            </a:r>
            <a:r>
              <a:rPr lang="en-US" dirty="0"/>
              <a:t>study area encompasses the five boroughs of New York City: Manhattan, Brooklyn, Queens, Bronx, and Staten Island. This area provides a diverse and rich dataset for our analysis.</a:t>
            </a:r>
          </a:p>
          <a:p>
            <a:r>
              <a:rPr lang="en-US" dirty="0"/>
              <a:t>Data sources: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acquired geospatial data from multiple sources, including OpenStreetMap (OSM) and the official New York City government GIS website. These sources offer comprehensive and up-to-date data on the city's infrastructure</a:t>
            </a:r>
            <a:r>
              <a:rPr lang="en-US" dirty="0" smtClean="0"/>
              <a:t>, </a:t>
            </a:r>
            <a:r>
              <a:rPr lang="en-US" dirty="0"/>
              <a:t>and POIs.</a:t>
            </a:r>
          </a:p>
          <a:p>
            <a:r>
              <a:rPr lang="en-US" dirty="0"/>
              <a:t>The process of gathering relevant data: The data acquisition process involved web scraping, data extraction, and cleaning procedures to ensure the dataset's accuracy and completeness.</a:t>
            </a:r>
          </a:p>
        </p:txBody>
      </p:sp>
    </p:spTree>
    <p:extLst>
      <p:ext uri="{BB962C8B-B14F-4D97-AF65-F5344CB8AC3E}">
        <p14:creationId xmlns:p14="http://schemas.microsoft.com/office/powerpoint/2010/main" val="20272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A5298-7EE6-7186-50E4-B7914AF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EE77B9-E81C-4D21-7831-8DD01EC9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taken to clean and preprocess the acquired data: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conducted data cleaning procedures such as removing duplicates, handling missing values, and standardizing attribute formats. This ensured the data's consistency and quality for further analysis.</a:t>
            </a:r>
          </a:p>
          <a:p>
            <a:r>
              <a:rPr lang="en-US" dirty="0"/>
              <a:t>The challenges encountered during data integration: Integrating data from different sources often involved aligning attribute names, resolving discrepancies, and merging relevant attributes for analysis. Data integration required careful consideration to ensure accurate and meaningful results.</a:t>
            </a:r>
          </a:p>
          <a:p>
            <a:r>
              <a:rPr lang="en-US" dirty="0"/>
              <a:t>The importance of data quality and reliability: Data quality is crucial for reliable analysis outcomes. By ensuring data cleanliness and addressing potential errors, we increase the robustness and validity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540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B9FA1-B5B5-FA3F-E2C3-D748AAA2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3A5BCE-727D-7D18-EBA0-DB5C4523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demographic analysis techniques used: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employed statistical analysis methods to explore demographic factors such as population density, age distribution, and income levels across different neighborhoods in New York City.</a:t>
            </a:r>
          </a:p>
          <a:p>
            <a:r>
              <a:rPr lang="en-US" dirty="0"/>
              <a:t>Explore population density, age distribution, and income levels in New York City: By analyzing census data and other demographic sources,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visualized population density using choropleth maps, examined age distribution patterns through bar charts, and compared income levels across neighborhoods.</a:t>
            </a:r>
          </a:p>
          <a:p>
            <a:r>
              <a:rPr lang="en-US" dirty="0"/>
              <a:t>Present relevant visualizations, such as choropleth maps or bar charts: Visualizations help </a:t>
            </a:r>
            <a:r>
              <a:rPr lang="en-US" dirty="0" smtClean="0"/>
              <a:t>us</a:t>
            </a:r>
            <a:r>
              <a:rPr lang="en-US" dirty="0" smtClean="0"/>
              <a:t> </a:t>
            </a:r>
            <a:r>
              <a:rPr lang="en-US" dirty="0"/>
              <a:t>grasp spatial patterns and understand the demographic characteristics of different areas within the city.</a:t>
            </a:r>
          </a:p>
        </p:txBody>
      </p:sp>
    </p:spTree>
    <p:extLst>
      <p:ext uri="{BB962C8B-B14F-4D97-AF65-F5344CB8AC3E}">
        <p14:creationId xmlns:p14="http://schemas.microsoft.com/office/powerpoint/2010/main" val="33976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21F09-CB27-1790-A6C5-1EC07B18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Interest (POIs)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0D60C-484F-EB80-9675-778FA5D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specific type of POI (e.g., restaurants, parks, shopping centers): For this analysis, </a:t>
            </a:r>
            <a:r>
              <a:rPr lang="en-US" dirty="0" smtClean="0"/>
              <a:t>I </a:t>
            </a:r>
            <a:r>
              <a:rPr lang="en-US" dirty="0"/>
              <a:t>narrowed our focus to restaurants as a representative POI type, considering their significance in urban areas and the availability of relevant data.</a:t>
            </a:r>
          </a:p>
          <a:p>
            <a:r>
              <a:rPr lang="en-US" dirty="0"/>
              <a:t>The methodology used to analyze the distribution and characteristics of the selected POI type: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employed spatial clustering techniques to identify restaurant clusters, calculated proximity to other amenities, and analyzed the relationship between restaurant density and demographic factors.</a:t>
            </a:r>
          </a:p>
          <a:p>
            <a:r>
              <a:rPr lang="en-US" dirty="0"/>
              <a:t>Present maps, graphs, or tables showcasing the findings: Visualizations such as heatmaps, scatter plots, and tables will be used to highlight the distribution, proximity, and characteristics of restaurants in relation to other geographic features and demographics.</a:t>
            </a:r>
          </a:p>
        </p:txBody>
      </p:sp>
    </p:spTree>
    <p:extLst>
      <p:ext uri="{BB962C8B-B14F-4D97-AF65-F5344CB8AC3E}">
        <p14:creationId xmlns:p14="http://schemas.microsoft.com/office/powerpoint/2010/main" val="16563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8C14C-CA3E-7B52-A5B4-483C5370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3311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1657BD-3333-446A-A16A-CBDC77C8E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AFF06-4D3A-42A5-8614-B1FA47EA0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xmlns="" id="{F1975017-5774-8470-5FAA-F8DA2588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5" y="804333"/>
            <a:ext cx="8952270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1657BD-3333-446A-A16A-CBDC77C8E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AFF06-4D3A-42A5-8614-B1FA47EA0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a restaurant">
            <a:extLst>
              <a:ext uri="{FF2B5EF4-FFF2-40B4-BE49-F238E27FC236}">
                <a16:creationId xmlns:a16="http://schemas.microsoft.com/office/drawing/2014/main" xmlns="" id="{EAFC7A35-DC46-B91C-2205-57B2234A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04333"/>
            <a:ext cx="10905066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2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</TotalTime>
  <Words>645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Analyzing Points of Interest (POIs) in New York City: A Geospatial Data Analysis</vt:lpstr>
      <vt:lpstr>Introduction</vt:lpstr>
      <vt:lpstr>Study Area and Data Acquisition</vt:lpstr>
      <vt:lpstr>Data Preprocessing and Integration</vt:lpstr>
      <vt:lpstr>Demographic Analysis</vt:lpstr>
      <vt:lpstr>Points of Interest (POIs) Analysis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Points of Interest (POIs) in New York City: A Geospatial Data Analysis</dc:title>
  <dc:creator>Umer Ehsan Dar</dc:creator>
  <cp:lastModifiedBy>helenakhalilieh@outlook.com</cp:lastModifiedBy>
  <cp:revision>10</cp:revision>
  <dcterms:created xsi:type="dcterms:W3CDTF">2023-06-26T17:18:50Z</dcterms:created>
  <dcterms:modified xsi:type="dcterms:W3CDTF">2023-07-19T19:13:16Z</dcterms:modified>
</cp:coreProperties>
</file>