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9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bookmarkIdSeed="8" embedTrueTypeFonts="1" saveSubsetFonts="1">
  <p:sldMasterIdLst>
    <p:sldMasterId id="2147483648" r:id="rId1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8288000" cy="10287000"/>
  <p:notesSz cx="6858000" cy="9144000"/>
  <p:defaultTextStyle>
    <a:defPPr>
      <a:defRPr lang="fr-FR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40" d="100"/>
          <a:sy n="40" d="100"/>
        </p:scale>
        <p:origin x="-446" y="-96"/>
      </p:cViewPr>
      <p:guideLst>
        <p:guide pos="2160" orient="horz"/>
        <p:guide pos="2880"/>
      </p:guideLst>
    </p:cSldViewPr>
  </p:slideViewPr>
  <p:gridSpacing cx="78028800" cy="780288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111016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357469374" name="Date Placeholder 2"/>
          <p:cNvSpPr>
            <a:spLocks noGrp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7268E1E-0E44-426D-905E-8AD9B19D2182}" type="datetimeFigureOut">
              <a:rPr lang="cs-CZ"/>
              <a:t>30.04.2025</a:t>
            </a:fld>
            <a:endParaRPr lang="cs-CZ"/>
          </a:p>
        </p:txBody>
      </p:sp>
      <p:sp>
        <p:nvSpPr>
          <p:cNvPr id="23818868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cs-CZ"/>
          </a:p>
        </p:txBody>
      </p:sp>
      <p:sp>
        <p:nvSpPr>
          <p:cNvPr id="110712099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cs-CZ"/>
          </a:p>
        </p:txBody>
      </p:sp>
      <p:sp>
        <p:nvSpPr>
          <p:cNvPr id="2096315295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382443091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71B2431-D351-4C6E-A3CF-9DFAC0E3E050}" type="slidenum">
              <a:rPr lang="cs-CZ"/>
              <a:t>‹N°›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08115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071668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036989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ED74F9-8A4A-DD81-55F1-F2B2B6D0029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056375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93751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816734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B1B5C5-8FEE-2AC4-C360-E7384B65DA7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28554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552245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224692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CFD2C7C-50A9-7F32-CB37-36A34FF3AD0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61870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636790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5717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EABF10-B85B-1040-1BA3-A654C051CC5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77495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311687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980628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A0A5D1-F9D4-0815-D6B1-954C834E3A5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695093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252746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314473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468D1B-9920-153C-0E7D-B927E9B68D1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439832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220858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/>
          </a:p>
        </p:txBody>
      </p:sp>
      <p:sp>
        <p:nvSpPr>
          <p:cNvPr id="424233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9B0AA1-4102-8FE0-E090-64924499E91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37635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779266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200"/>
          </a:p>
        </p:txBody>
      </p:sp>
      <p:sp>
        <p:nvSpPr>
          <p:cNvPr id="5422359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CC86908-7D98-195C-9B82-B768BEB6936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23562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785412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232001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AA521E-59E1-4A85-DD43-E25BF19F467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039054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29898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4539656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C2C6142-856A-616E-A3CB-196432D0C2A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7596663" name="Espace réservé des commentaires 1"/>
          <p:cNvSpPr>
            <a:spLocks noGrp="1"/>
          </p:cNvSpPr>
          <p:nvPr>
            <p:ph type="body"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632991" name="Espace réservé des commentaires 1"/>
          <p:cNvSpPr>
            <a:spLocks noGrp="1"/>
          </p:cNvSpPr>
          <p:nvPr>
            <p:ph type="body"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46569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949550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726053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267D71-0F42-4487-9AA8-4228DE6F522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434931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599122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69764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73A99E-49DC-F5EE-AC75-1E66B33A40E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57763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639157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611657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3DC90A-7DC2-19C1-E254-6EB2BA6126D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49086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338784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608650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FA108E-A5DD-CE67-490D-95E441EBACA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140868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689613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208680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673640-446C-436A-29D7-F1A243F665D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49825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59458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469674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CD6EF1-D6D8-8626-816E-780C9F921A2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826567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56035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026007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E06B3F-419D-65B9-5DB7-ABE96777E06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798575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4030349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0143698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93043869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4232281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106186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2358709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0759579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124177005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635168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7746089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01071032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07092171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71227589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5400588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712230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3327427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5926557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115469329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6383599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2470945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8151451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6436137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124064189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8678114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182713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1645085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0992160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013997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797500952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538019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41705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9466571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3172447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73934452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759581309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85682454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1625866551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72131920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770005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05397576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1914585438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01287816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2098989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126986827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2033558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2003689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10207014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4341543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01437643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516980104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14720044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6100624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61073445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96860598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69742846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117650971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9967394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0D0D0D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84820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216309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80789603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973763962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748603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hyperlink" Target="https://github.com/Elo3534/Le-Secret-de-Netflix" TargetMode="External"/><Relationship Id="rId5" Type="http://schemas.openxmlformats.org/officeDocument/2006/relationships/image" Target="../media/image2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08674942" name="Group 9"/>
          <p:cNvGrpSpPr/>
          <p:nvPr/>
        </p:nvGrpSpPr>
        <p:grpSpPr bwMode="auto">
          <a:xfrm>
            <a:off x="5916928" y="6505575"/>
            <a:ext cx="336231" cy="345756"/>
            <a:chOff x="0" y="0"/>
            <a:chExt cx="448308" cy="461009"/>
          </a:xfrm>
        </p:grpSpPr>
        <p:sp>
          <p:nvSpPr>
            <p:cNvPr id="366083457" name="Freeform 10"/>
            <p:cNvSpPr/>
            <p:nvPr/>
          </p:nvSpPr>
          <p:spPr bwMode="auto">
            <a:xfrm>
              <a:off x="0" y="0"/>
              <a:ext cx="448308" cy="461009"/>
            </a:xfrm>
            <a:custGeom>
              <a:avLst/>
              <a:gdLst/>
              <a:ahLst/>
              <a:cxnLst/>
              <a:rect l="l" t="t" r="r" b="b"/>
              <a:pathLst>
                <a:path w="448310" h="461010" fill="norm" stroke="1" extrusionOk="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4180"/>
                    <a:pt x="323850" y="439420"/>
                  </a:cubicBezTo>
                  <a:cubicBezTo>
                    <a:pt x="292100" y="453390"/>
                    <a:pt x="251460" y="461010"/>
                    <a:pt x="215900" y="45847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79400"/>
                    <a:pt x="254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4140"/>
                    <a:pt x="6096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2860"/>
                    <a:pt x="392430" y="68580"/>
                    <a:pt x="392430" y="68580"/>
                  </a:cubicBezTo>
                </a:path>
              </a:pathLst>
            </a:custGeom>
            <a:solidFill>
              <a:srgbClr val="00DBD0">
                <a:alpha val="0"/>
              </a:srgbClr>
            </a:solidFill>
          </p:spPr>
        </p:sp>
      </p:grpSp>
      <p:grpSp>
        <p:nvGrpSpPr>
          <p:cNvPr id="1700808183" name="Group 11"/>
          <p:cNvGrpSpPr/>
          <p:nvPr/>
        </p:nvGrpSpPr>
        <p:grpSpPr bwMode="auto">
          <a:xfrm>
            <a:off x="5916928" y="6505575"/>
            <a:ext cx="336231" cy="345756"/>
            <a:chOff x="0" y="0"/>
            <a:chExt cx="448308" cy="461009"/>
          </a:xfrm>
        </p:grpSpPr>
        <p:sp>
          <p:nvSpPr>
            <p:cNvPr id="1996196006" name="Freeform 12"/>
            <p:cNvSpPr/>
            <p:nvPr/>
          </p:nvSpPr>
          <p:spPr bwMode="auto">
            <a:xfrm>
              <a:off x="0" y="0"/>
              <a:ext cx="448308" cy="461009"/>
            </a:xfrm>
            <a:custGeom>
              <a:avLst/>
              <a:gdLst/>
              <a:ahLst/>
              <a:cxnLst/>
              <a:rect l="l" t="t" r="r" b="b"/>
              <a:pathLst>
                <a:path w="448310" h="461010" fill="norm" stroke="1" extrusionOk="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4180"/>
                    <a:pt x="323850" y="439420"/>
                  </a:cubicBezTo>
                  <a:cubicBezTo>
                    <a:pt x="292100" y="453390"/>
                    <a:pt x="251460" y="461010"/>
                    <a:pt x="215900" y="45847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79400"/>
                    <a:pt x="254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4140"/>
                    <a:pt x="6096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2860"/>
                    <a:pt x="392430" y="68580"/>
                    <a:pt x="392430" y="68580"/>
                  </a:cubicBezTo>
                </a:path>
              </a:pathLst>
            </a:custGeom>
            <a:solidFill>
              <a:srgbClr val="00DBD0">
                <a:alpha val="0"/>
              </a:srgbClr>
            </a:solidFill>
          </p:spPr>
        </p:sp>
      </p:grpSp>
      <p:grpSp>
        <p:nvGrpSpPr>
          <p:cNvPr id="2062331276" name="Group 13"/>
          <p:cNvGrpSpPr/>
          <p:nvPr/>
        </p:nvGrpSpPr>
        <p:grpSpPr bwMode="auto">
          <a:xfrm>
            <a:off x="6328409" y="6757987"/>
            <a:ext cx="336231" cy="346708"/>
            <a:chOff x="0" y="0"/>
            <a:chExt cx="448308" cy="462278"/>
          </a:xfrm>
        </p:grpSpPr>
        <p:sp>
          <p:nvSpPr>
            <p:cNvPr id="1269889977" name="Freeform 14"/>
            <p:cNvSpPr/>
            <p:nvPr/>
          </p:nvSpPr>
          <p:spPr bwMode="auto">
            <a:xfrm>
              <a:off x="0" y="0"/>
              <a:ext cx="448308" cy="462279"/>
            </a:xfrm>
            <a:custGeom>
              <a:avLst/>
              <a:gdLst/>
              <a:ahLst/>
              <a:cxnLst/>
              <a:rect l="l" t="t" r="r" b="b"/>
              <a:pathLst>
                <a:path w="448310" h="462280" fill="norm" stroke="1" extrusionOk="0">
                  <a:moveTo>
                    <a:pt x="448310" y="163830"/>
                  </a:moveTo>
                  <a:cubicBezTo>
                    <a:pt x="448310" y="307340"/>
                    <a:pt x="431800" y="345440"/>
                    <a:pt x="410210" y="373380"/>
                  </a:cubicBezTo>
                  <a:cubicBezTo>
                    <a:pt x="388620" y="401320"/>
                    <a:pt x="356870" y="425450"/>
                    <a:pt x="323850" y="440690"/>
                  </a:cubicBezTo>
                  <a:cubicBezTo>
                    <a:pt x="292100" y="454660"/>
                    <a:pt x="251460" y="462280"/>
                    <a:pt x="215900" y="459740"/>
                  </a:cubicBezTo>
                  <a:cubicBezTo>
                    <a:pt x="181610" y="458470"/>
                    <a:pt x="142240" y="445770"/>
                    <a:pt x="111760" y="427990"/>
                  </a:cubicBezTo>
                  <a:cubicBezTo>
                    <a:pt x="81280" y="408940"/>
                    <a:pt x="53340" y="381000"/>
                    <a:pt x="34290" y="350520"/>
                  </a:cubicBezTo>
                  <a:cubicBezTo>
                    <a:pt x="16510" y="320040"/>
                    <a:pt x="3810" y="280670"/>
                    <a:pt x="2540" y="245110"/>
                  </a:cubicBezTo>
                  <a:cubicBezTo>
                    <a:pt x="0" y="210820"/>
                    <a:pt x="7620" y="170180"/>
                    <a:pt x="21590" y="138430"/>
                  </a:cubicBezTo>
                  <a:cubicBezTo>
                    <a:pt x="36830" y="105410"/>
                    <a:pt x="60960" y="73660"/>
                    <a:pt x="88900" y="52070"/>
                  </a:cubicBezTo>
                  <a:cubicBezTo>
                    <a:pt x="116840" y="30480"/>
                    <a:pt x="154940" y="13970"/>
                    <a:pt x="189230" y="7620"/>
                  </a:cubicBezTo>
                  <a:cubicBezTo>
                    <a:pt x="223520" y="0"/>
                    <a:pt x="26416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00DBD0">
                <a:alpha val="0"/>
              </a:srgbClr>
            </a:solidFill>
          </p:spPr>
        </p:sp>
      </p:grpSp>
      <p:sp>
        <p:nvSpPr>
          <p:cNvPr id="626132146" name="ZoneTexte 17"/>
          <p:cNvSpPr txBox="1"/>
          <p:nvPr/>
        </p:nvSpPr>
        <p:spPr bwMode="auto">
          <a:xfrm rot="10799989" flipH="0" flipV="1">
            <a:off x="1699210" y="9164262"/>
            <a:ext cx="6411690" cy="762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2400" b="1">
                <a:solidFill>
                  <a:schemeClr val="bg1">
                    <a:lumMod val="7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   </a:t>
            </a:r>
            <a:r>
              <a:rPr lang="fr-FR" sz="2600" b="1">
                <a:solidFill>
                  <a:schemeClr val="bg1">
                    <a:lumMod val="7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HEINRY ELODIE</a:t>
            </a:r>
            <a:endParaRPr b="1">
              <a:solidFill>
                <a:schemeClr val="bg1">
                  <a:lumMod val="75000"/>
                </a:schemeClr>
              </a:solidFill>
              <a:latin typeface="Neue Haas Grotesk Text Pro"/>
              <a:ea typeface="Neue Haas Grotesk Text Pro"/>
              <a:cs typeface="Neue Haas Grotesk Text Pro"/>
            </a:endParaRPr>
          </a:p>
          <a:p>
            <a:pPr algn="ctr">
              <a:defRPr/>
            </a:pPr>
            <a:r>
              <a:rPr lang="fr-FR" b="1">
                <a:solidFill>
                  <a:schemeClr val="bg1">
                    <a:lumMod val="7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24 octobre 2025</a:t>
            </a:r>
            <a:endParaRPr b="1">
              <a:solidFill>
                <a:schemeClr val="bg1">
                  <a:lumMod val="75000"/>
                </a:schemeClr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1928739939" name="Rectangle 14"/>
          <p:cNvSpPr/>
          <p:nvPr/>
        </p:nvSpPr>
        <p:spPr bwMode="auto">
          <a:xfrm flipH="0" flipV="0">
            <a:off x="155408" y="533396"/>
            <a:ext cx="9598368" cy="64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1800" b="1" i="0" u="none" strike="noStrike" cap="none" spc="0">
                <a:solidFill>
                  <a:schemeClr val="bg1">
                    <a:lumMod val="7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Fullstack Data Analysis </a:t>
            </a:r>
            <a:endParaRPr sz="1800" b="1">
              <a:solidFill>
                <a:schemeClr val="bg1">
                  <a:lumMod val="75000"/>
                </a:schemeClr>
              </a:solidFill>
              <a:latin typeface="Neue Haas Grotesk Text Pro"/>
              <a:ea typeface="Neue Haas Grotesk Text Pro"/>
              <a:cs typeface="Neue Haas Grotesk Text Pro"/>
            </a:endParaRPr>
          </a:p>
          <a:p>
            <a:pPr algn="ctr">
              <a:defRPr/>
            </a:pPr>
            <a:r>
              <a:rPr lang="fr-FR" sz="1800" b="1">
                <a:solidFill>
                  <a:schemeClr val="bg1">
                    <a:lumMod val="7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Certification  Bloc 2 - CDSD</a:t>
            </a:r>
            <a:endParaRPr sz="2000" b="1">
              <a:solidFill>
                <a:schemeClr val="bg1">
                  <a:lumMod val="75000"/>
                </a:schemeClr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2143541215" name=""/>
          <p:cNvSpPr/>
          <p:nvPr/>
        </p:nvSpPr>
        <p:spPr bwMode="auto">
          <a:xfrm flipH="0" flipV="0">
            <a:off x="319527" y="2809362"/>
            <a:ext cx="9223247" cy="51514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lang="fr-FR" sz="10000" b="1" i="1" u="none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Netflix</a:t>
            </a:r>
            <a:r>
              <a:rPr sz="7200" b="1" i="1" u="none">
                <a:solidFill>
                  <a:srgbClr val="E50914"/>
                </a:solidFill>
                <a:latin typeface="Neue Haas Grotesk Text Pro"/>
                <a:cs typeface="Neue Haas Grotesk Text Pro"/>
              </a:rPr>
              <a:t>,</a:t>
            </a:r>
            <a:endParaRPr sz="7200" b="1" i="1" u="none">
              <a:solidFill>
                <a:srgbClr val="E50914"/>
              </a:solidFill>
              <a:latin typeface="Neue Haas Grotesk Text Pro"/>
              <a:cs typeface="Neue Haas Grotesk Text Pro"/>
            </a:endParaRPr>
          </a:p>
          <a:p>
            <a:pPr algn="ctr">
              <a:defRPr/>
            </a:pPr>
            <a:r>
              <a:rPr sz="7200" b="1" i="1" u="none">
                <a:solidFill>
                  <a:srgbClr val="E50914"/>
                </a:solidFill>
                <a:latin typeface="Neue Haas Grotesk Text Pro"/>
                <a:cs typeface="Neue Haas Grotesk Text Pro"/>
              </a:rPr>
              <a:t>une stratégie</a:t>
            </a:r>
            <a:endParaRPr sz="7200" b="1" i="1" u="none">
              <a:solidFill>
                <a:srgbClr val="E50914"/>
              </a:solidFill>
              <a:latin typeface="Neue Haas Grotesk Text Pro"/>
              <a:ea typeface="Neue Haas Grotesk Text Pro"/>
              <a:cs typeface="Neue Haas Grotesk Text Pro"/>
            </a:endParaRPr>
          </a:p>
          <a:p>
            <a:pPr algn="ctr">
              <a:defRPr/>
            </a:pPr>
            <a:r>
              <a:rPr lang="fr-FR" sz="7200" b="1" i="1" u="none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en 3 piliers</a:t>
            </a:r>
            <a:endParaRPr sz="10000" u="none">
              <a:solidFill>
                <a:srgbClr val="E50914"/>
              </a:solidFill>
              <a:latin typeface="Neue Haas Grotesk Text Pro"/>
              <a:cs typeface="Neue Haas Grotesk Text Pro"/>
            </a:endParaRPr>
          </a:p>
          <a:p>
            <a:pPr algn="ctr">
              <a:defRPr/>
            </a:pPr>
            <a:endParaRPr sz="2200" u="none">
              <a:solidFill>
                <a:srgbClr val="E50914"/>
              </a:solidFill>
              <a:latin typeface="Neue Haas Grotesk Text Pro"/>
              <a:ea typeface="Neue Haas Grotesk Text Pro"/>
              <a:cs typeface="Neue Haas Grotesk Text Pro"/>
            </a:endParaRPr>
          </a:p>
          <a:p>
            <a:pPr algn="ctr">
              <a:defRPr/>
            </a:pPr>
            <a:endParaRPr sz="2800" u="none">
              <a:solidFill>
                <a:srgbClr val="E50914"/>
              </a:solidFill>
              <a:latin typeface="Neue Haas Grotesk Text Pro"/>
              <a:ea typeface="Neue Haas Grotesk Text Pro"/>
              <a:cs typeface="Neue Haas Grotesk Text Pro"/>
            </a:endParaRPr>
          </a:p>
          <a:p>
            <a:pPr algn="ctr">
              <a:defRPr/>
            </a:pPr>
            <a:r>
              <a:rPr lang="fr-FR" sz="3800" i="1" u="none">
                <a:solidFill>
                  <a:schemeClr val="bg1">
                    <a:lumMod val="75000"/>
                  </a:schemeClr>
                </a:solidFill>
              </a:rPr>
              <a:t>Comment le géant crée l’engagement addictif</a:t>
            </a:r>
            <a:endParaRPr sz="8000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  <p:pic>
        <p:nvPicPr>
          <p:cNvPr id="157385630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556749" y="1452384"/>
            <a:ext cx="8241507" cy="8241507"/>
          </a:xfrm>
          <a:prstGeom prst="flowChartInputOutput">
            <a:avLst/>
          </a:prstGeom>
          <a:effectLst>
            <a:outerShdw blurRad="50800" dist="355600" dir="2700000" sx="100000" sy="100000" algn="tl" rotWithShape="0">
              <a:srgbClr val="E50914">
                <a:alpha val="56000"/>
              </a:srgbClr>
            </a:outerShdw>
          </a:effectLst>
        </p:spPr>
      </p:pic>
      <p:grpSp>
        <p:nvGrpSpPr>
          <p:cNvPr id="591091414" name=""/>
          <p:cNvGrpSpPr/>
          <p:nvPr/>
        </p:nvGrpSpPr>
        <p:grpSpPr bwMode="auto">
          <a:xfrm>
            <a:off x="8576487" y="263331"/>
            <a:ext cx="2053051" cy="1882692"/>
            <a:chOff x="0" y="0"/>
            <a:chExt cx="2053051" cy="1882692"/>
          </a:xfrm>
        </p:grpSpPr>
        <p:sp>
          <p:nvSpPr>
            <p:cNvPr id="633628650" name="Rectangle 18"/>
            <p:cNvSpPr/>
            <p:nvPr/>
          </p:nvSpPr>
          <p:spPr bwMode="auto">
            <a:xfrm flipH="0" flipV="0">
              <a:off x="0" y="1455612"/>
              <a:ext cx="1961957" cy="42707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fr-FR" sz="2200">
                  <a:solidFill>
                    <a:srgbClr val="C00000"/>
                  </a:solidFill>
                  <a:latin typeface="Neue Haas Grotesk Text Pro"/>
                  <a:ea typeface="Neue Haas Grotesk Text Pro"/>
                  <a:cs typeface="Neue Haas Grotesk Text Pro"/>
                </a:rPr>
                <a:t>Jedha</a:t>
              </a:r>
              <a:endParaRPr sz="2200">
                <a:solidFill>
                  <a:srgbClr val="C00000"/>
                </a:solidFill>
                <a:latin typeface="Neue Haas Grotesk Text Pro"/>
                <a:cs typeface="Neue Haas Grotesk Text Pro"/>
              </a:endParaRPr>
            </a:p>
          </p:txBody>
        </p:sp>
        <p:pic>
          <p:nvPicPr>
            <p:cNvPr id="202001793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flipH="0" flipV="0">
              <a:off x="77290" y="0"/>
              <a:ext cx="1975761" cy="135480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1410946" name=""/>
          <p:cNvSpPr txBox="1"/>
          <p:nvPr/>
        </p:nvSpPr>
        <p:spPr bwMode="auto">
          <a:xfrm rot="0" flipH="0" flipV="0">
            <a:off x="17037888" y="109693"/>
            <a:ext cx="1420674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7200">
                <a:solidFill>
                  <a:srgbClr val="E50914"/>
                </a:solidFill>
              </a:rPr>
              <a:t>📈</a:t>
            </a:r>
            <a:endParaRPr sz="7200">
              <a:solidFill>
                <a:srgbClr val="C00000"/>
              </a:solidFill>
            </a:endParaRPr>
          </a:p>
        </p:txBody>
      </p:sp>
      <p:sp>
        <p:nvSpPr>
          <p:cNvPr id="249665873" name=""/>
          <p:cNvSpPr txBox="1"/>
          <p:nvPr/>
        </p:nvSpPr>
        <p:spPr bwMode="auto">
          <a:xfrm rot="0" flipH="0" flipV="0">
            <a:off x="696562" y="9405936"/>
            <a:ext cx="10915862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 i="1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Expansion mondiale de 2015 à 2021</a:t>
            </a:r>
            <a:endParaRPr sz="2200" b="1" i="1">
              <a:solidFill>
                <a:schemeClr val="bg1">
                  <a:lumMod val="65000"/>
                </a:schemeClr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2102136429" name="Title 1"/>
          <p:cNvSpPr>
            <a:spLocks noGrp="1"/>
          </p:cNvSpPr>
          <p:nvPr/>
        </p:nvSpPr>
        <p:spPr bwMode="auto">
          <a:xfrm flipH="0" flipV="0">
            <a:off x="134141" y="109693"/>
            <a:ext cx="16619979" cy="147002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ctr" defTabSz="914400" rtl="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sz="48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Le Volume : Saturer le marché et Capturer le spectateur</a:t>
            </a:r>
            <a:r>
              <a:rPr sz="48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 </a:t>
            </a:r>
            <a:endParaRPr sz="4800">
              <a:latin typeface="Neue Haas Grotesk Text Pro"/>
              <a:cs typeface="Neue Haas Grotesk Text Pro"/>
            </a:endParaRPr>
          </a:p>
        </p:txBody>
      </p:sp>
      <p:pic>
        <p:nvPicPr>
          <p:cNvPr id="133687380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856799" y="1785600"/>
            <a:ext cx="10958400" cy="7599600"/>
          </a:xfrm>
          <a:prstGeom prst="rect">
            <a:avLst/>
          </a:prstGeom>
        </p:spPr>
      </p:pic>
      <p:sp>
        <p:nvSpPr>
          <p:cNvPr id="133096071" name=""/>
          <p:cNvSpPr txBox="1"/>
          <p:nvPr/>
        </p:nvSpPr>
        <p:spPr bwMode="auto">
          <a:xfrm rot="0" flipH="0" flipV="0">
            <a:off x="830206" y="2745596"/>
            <a:ext cx="10624324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jan</a:t>
            </a: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v</a:t>
            </a: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ier  2021</a:t>
            </a:r>
            <a:endParaRPr sz="2200" b="1">
              <a:solidFill>
                <a:schemeClr val="tx1"/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1561935745" name=""/>
          <p:cNvSpPr/>
          <p:nvPr/>
        </p:nvSpPr>
        <p:spPr bwMode="auto">
          <a:xfrm rot="0" flipH="0" flipV="0">
            <a:off x="3733555" y="5328850"/>
            <a:ext cx="2420937" cy="873124"/>
          </a:xfrm>
          <a:prstGeom prst="wedgeRoundRectCallout">
            <a:avLst>
              <a:gd name="adj1" fmla="val -54177"/>
              <a:gd name="adj2" fmla="val -85380"/>
              <a:gd name="adj3" fmla="val 16667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368924" name=""/>
          <p:cNvSpPr txBox="1"/>
          <p:nvPr/>
        </p:nvSpPr>
        <p:spPr bwMode="auto">
          <a:xfrm rot="0" flipH="0" flipV="0">
            <a:off x="3721199" y="5384232"/>
            <a:ext cx="2449245" cy="7623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>
                <a:latin typeface="Neue Haas Grotesk Text Pro"/>
                <a:ea typeface="Neue Haas Grotesk Text Pro"/>
                <a:cs typeface="Neue Haas Grotesk Text Pro"/>
              </a:rPr>
              <a:t>USA</a:t>
            </a:r>
            <a:endParaRPr sz="2200">
              <a:latin typeface="Neue Haas Grotesk Text Pro"/>
              <a:cs typeface="Neue Haas Grotesk Text Pro"/>
            </a:endParaRPr>
          </a:p>
          <a:p>
            <a:pPr algn="ctr">
              <a:defRPr/>
            </a:pPr>
            <a:r>
              <a:rPr sz="2200">
                <a:latin typeface="Neue Haas Grotesk Text Pro"/>
                <a:ea typeface="Neue Haas Grotesk Text Pro"/>
                <a:cs typeface="Neue Haas Grotesk Text Pro"/>
              </a:rPr>
              <a:t>3680 réalisations</a:t>
            </a:r>
            <a:endParaRPr sz="2200">
              <a:latin typeface="Neue Haas Grotesk Text Pro"/>
              <a:cs typeface="Neue Haas Grotesk Text Pro"/>
            </a:endParaRPr>
          </a:p>
        </p:txBody>
      </p:sp>
      <p:grpSp>
        <p:nvGrpSpPr>
          <p:cNvPr id="2037864421" name=""/>
          <p:cNvGrpSpPr/>
          <p:nvPr/>
        </p:nvGrpSpPr>
        <p:grpSpPr bwMode="auto">
          <a:xfrm>
            <a:off x="8083263" y="6518403"/>
            <a:ext cx="2420937" cy="873124"/>
            <a:chOff x="0" y="0"/>
            <a:chExt cx="2420937" cy="873124"/>
          </a:xfrm>
        </p:grpSpPr>
        <p:sp>
          <p:nvSpPr>
            <p:cNvPr id="468783897" name=""/>
            <p:cNvSpPr/>
            <p:nvPr/>
          </p:nvSpPr>
          <p:spPr bwMode="auto">
            <a:xfrm rot="0" flipH="0" flipV="0">
              <a:off x="0" y="0"/>
              <a:ext cx="2420937" cy="873124"/>
            </a:xfrm>
            <a:prstGeom prst="wedgeRoundRectCallout">
              <a:avLst>
                <a:gd name="adj1" fmla="val -12668"/>
                <a:gd name="adj2" fmla="val -103685"/>
                <a:gd name="adj3" fmla="val 16667"/>
              </a:avLst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34815306" name=""/>
            <p:cNvSpPr txBox="1"/>
            <p:nvPr/>
          </p:nvSpPr>
          <p:spPr bwMode="auto">
            <a:xfrm rot="0" flipH="0" flipV="0">
              <a:off x="19663" y="55381"/>
              <a:ext cx="2386648" cy="76235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200">
                  <a:latin typeface="Neue Haas Grotesk Text Pro"/>
                  <a:cs typeface="Neue Haas Grotesk Text Pro"/>
                </a:rPr>
                <a:t>Inde</a:t>
              </a:r>
              <a:endParaRPr sz="2200">
                <a:latin typeface="Neue Haas Grotesk Text Pro"/>
                <a:cs typeface="Neue Haas Grotesk Text Pro"/>
              </a:endParaRPr>
            </a:p>
            <a:p>
              <a:pPr algn="ctr">
                <a:defRPr/>
              </a:pPr>
              <a:r>
                <a:rPr sz="2200">
                  <a:latin typeface="Neue Haas Grotesk Text Pro"/>
                  <a:ea typeface="Neue Haas Grotesk Text Pro"/>
                  <a:cs typeface="Neue Haas Grotesk Text Pro"/>
                </a:rPr>
                <a:t>1046 réalisations</a:t>
              </a:r>
              <a:endParaRPr sz="2200">
                <a:latin typeface="Neue Haas Grotesk Text Pro"/>
                <a:cs typeface="Neue Haas Grotesk Text Pro"/>
              </a:endParaRPr>
            </a:p>
          </p:txBody>
        </p:sp>
      </p:grpSp>
      <p:grpSp>
        <p:nvGrpSpPr>
          <p:cNvPr id="1291664740" name=""/>
          <p:cNvGrpSpPr/>
          <p:nvPr/>
        </p:nvGrpSpPr>
        <p:grpSpPr bwMode="auto">
          <a:xfrm>
            <a:off x="13775270" y="1390133"/>
            <a:ext cx="4221891" cy="1467363"/>
            <a:chOff x="0" y="0"/>
            <a:chExt cx="4221891" cy="1467363"/>
          </a:xfrm>
        </p:grpSpPr>
        <p:sp>
          <p:nvSpPr>
            <p:cNvPr id="1945394970" name=""/>
            <p:cNvSpPr/>
            <p:nvPr/>
          </p:nvSpPr>
          <p:spPr bwMode="auto">
            <a:xfrm rot="0" flipH="0" flipV="0">
              <a:off x="0" y="0"/>
              <a:ext cx="4221891" cy="146736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E50914"/>
            </a:solidFill>
            <a:ln w="25400" cap="flat" cmpd="sng" algn="ctr">
              <a:solidFill>
                <a:srgbClr val="E5091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28448934" name=""/>
            <p:cNvSpPr txBox="1"/>
            <p:nvPr/>
          </p:nvSpPr>
          <p:spPr bwMode="auto">
            <a:xfrm rot="0" flipH="0" flipV="0">
              <a:off x="389757" y="300470"/>
              <a:ext cx="3584277" cy="8842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600" b="1" i="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Expansion Mondiale quasi-complète</a:t>
              </a:r>
              <a:endParaRPr sz="2400" b="0" i="1">
                <a:solidFill>
                  <a:schemeClr val="bg1">
                    <a:lumMod val="75000"/>
                  </a:schemeClr>
                </a:solidFill>
                <a:latin typeface="Neue Haas Grotesk Text Pro"/>
                <a:cs typeface="Neue Haas Grotesk Text Pro"/>
              </a:endParaRPr>
            </a:p>
          </p:txBody>
        </p:sp>
      </p:grpSp>
      <p:grpSp>
        <p:nvGrpSpPr>
          <p:cNvPr id="709992370" name=""/>
          <p:cNvGrpSpPr/>
          <p:nvPr/>
        </p:nvGrpSpPr>
        <p:grpSpPr bwMode="auto">
          <a:xfrm>
            <a:off x="13172387" y="3272046"/>
            <a:ext cx="3536574" cy="5744981"/>
            <a:chOff x="0" y="0"/>
            <a:chExt cx="3536574" cy="5744981"/>
          </a:xfrm>
        </p:grpSpPr>
        <p:grpSp>
          <p:nvGrpSpPr>
            <p:cNvPr id="1255111566" name=""/>
            <p:cNvGrpSpPr/>
            <p:nvPr/>
          </p:nvGrpSpPr>
          <p:grpSpPr bwMode="auto">
            <a:xfrm rot="0" flipH="0" flipV="0">
              <a:off x="7508" y="4240809"/>
              <a:ext cx="2962255" cy="1504172"/>
              <a:chOff x="0" y="0"/>
              <a:chExt cx="2962255" cy="1504172"/>
            </a:xfrm>
          </p:grpSpPr>
          <p:sp>
            <p:nvSpPr>
              <p:cNvPr id="1577425008" name=""/>
              <p:cNvSpPr/>
              <p:nvPr/>
            </p:nvSpPr>
            <p:spPr bwMode="auto">
              <a:xfrm rot="0" flipH="0" flipV="0">
                <a:off x="0" y="0"/>
                <a:ext cx="2962255" cy="1504172"/>
              </a:xfrm>
              <a:prstGeom prst="flowChartAlternateProces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 cap="flat" cmpd="sng" algn="ctr">
                <a:solidFill>
                  <a:schemeClr val="tx1">
                    <a:lumMod val="65098"/>
                    <a:lumOff val="34902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>
                  <a:solidFill>
                    <a:schemeClr val="bg1"/>
                  </a:solidFill>
                  <a:latin typeface="Neue Haas Grotesk Text Pro"/>
                  <a:cs typeface="Neue Haas Grotesk Text Pro"/>
                </a:endParaRPr>
              </a:p>
            </p:txBody>
          </p:sp>
          <p:sp>
            <p:nvSpPr>
              <p:cNvPr id="924009084" name="Text 10"/>
              <p:cNvSpPr/>
              <p:nvPr/>
            </p:nvSpPr>
            <p:spPr bwMode="auto">
              <a:xfrm rot="0" flipH="0" flipV="0">
                <a:off x="998111" y="420597"/>
                <a:ext cx="969986" cy="43069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3298"/>
                  </a:lnSpc>
                  <a:buNone/>
                  <a:defRPr/>
                </a:pPr>
                <a:r>
                  <a:rPr lang="en-US" sz="4800">
                    <a:solidFill>
                      <a:schemeClr val="bg1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122</a:t>
                </a:r>
                <a:endParaRPr sz="4800">
                  <a:solidFill>
                    <a:schemeClr val="bg1"/>
                  </a:solidFill>
                  <a:latin typeface="Neue Haas Grotesk Text Pro"/>
                  <a:cs typeface="Neue Haas Grotesk Text Pro"/>
                </a:endParaRPr>
              </a:p>
            </p:txBody>
          </p:sp>
          <p:sp>
            <p:nvSpPr>
              <p:cNvPr id="1055133089" name="Text 11"/>
              <p:cNvSpPr/>
              <p:nvPr/>
            </p:nvSpPr>
            <p:spPr bwMode="auto">
              <a:xfrm rot="0" flipH="0" flipV="0">
                <a:off x="854150" y="1005907"/>
                <a:ext cx="1257909" cy="21769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1648"/>
                  </a:lnSpc>
                  <a:buNone/>
                  <a:defRPr/>
                </a:pPr>
                <a:r>
                  <a:rPr lang="en-US" sz="1600">
                    <a:solidFill>
                      <a:schemeClr val="bg1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Pays en 2021</a:t>
                </a:r>
                <a:endParaRPr sz="1600">
                  <a:solidFill>
                    <a:schemeClr val="bg1"/>
                  </a:solidFill>
                  <a:latin typeface="Neue Haas Grotesk Text Pro"/>
                  <a:cs typeface="Neue Haas Grotesk Text Pro"/>
                </a:endParaRPr>
              </a:p>
            </p:txBody>
          </p:sp>
        </p:grpSp>
        <p:grpSp>
          <p:nvGrpSpPr>
            <p:cNvPr id="902933140" name=""/>
            <p:cNvGrpSpPr/>
            <p:nvPr/>
          </p:nvGrpSpPr>
          <p:grpSpPr bwMode="auto">
            <a:xfrm rot="0" flipH="0" flipV="0">
              <a:off x="0" y="0"/>
              <a:ext cx="2962255" cy="1504172"/>
              <a:chOff x="0" y="0"/>
              <a:chExt cx="2962255" cy="1504172"/>
            </a:xfrm>
          </p:grpSpPr>
          <p:sp>
            <p:nvSpPr>
              <p:cNvPr id="523332410" name=""/>
              <p:cNvSpPr/>
              <p:nvPr/>
            </p:nvSpPr>
            <p:spPr bwMode="auto">
              <a:xfrm rot="0" flipH="0" flipV="0">
                <a:off x="0" y="0"/>
                <a:ext cx="2962255" cy="1504172"/>
              </a:xfrm>
              <a:prstGeom prst="flowChartAlternateProces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 cap="flat" cmpd="sng" algn="ctr">
                <a:solidFill>
                  <a:schemeClr val="tx1">
                    <a:lumMod val="65098"/>
                    <a:lumOff val="34902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>
                  <a:solidFill>
                    <a:schemeClr val="bg1"/>
                  </a:solidFill>
                  <a:latin typeface="Neue Haas Grotesk Text Pro"/>
                  <a:cs typeface="Neue Haas Grotesk Text Pro"/>
                </a:endParaRPr>
              </a:p>
            </p:txBody>
          </p:sp>
          <p:sp>
            <p:nvSpPr>
              <p:cNvPr id="1352559774" name="Text 7"/>
              <p:cNvSpPr/>
              <p:nvPr/>
            </p:nvSpPr>
            <p:spPr bwMode="auto">
              <a:xfrm rot="0" flipH="0" flipV="0">
                <a:off x="1244600" y="416997"/>
                <a:ext cx="383553" cy="43069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3298"/>
                  </a:lnSpc>
                  <a:buNone/>
                  <a:defRPr/>
                </a:pPr>
                <a:r>
                  <a:rPr lang="en-US" sz="4800">
                    <a:solidFill>
                      <a:schemeClr val="bg1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8</a:t>
                </a:r>
                <a:endParaRPr sz="4800">
                  <a:solidFill>
                    <a:schemeClr val="bg1"/>
                  </a:solidFill>
                  <a:latin typeface="Neue Haas Grotesk Text Pro"/>
                  <a:cs typeface="Neue Haas Grotesk Text Pro"/>
                </a:endParaRPr>
              </a:p>
            </p:txBody>
          </p:sp>
          <p:sp>
            <p:nvSpPr>
              <p:cNvPr id="1682926664" name="Text 8"/>
              <p:cNvSpPr/>
              <p:nvPr/>
            </p:nvSpPr>
            <p:spPr bwMode="auto">
              <a:xfrm rot="0" flipH="0" flipV="0">
                <a:off x="804825" y="1002307"/>
                <a:ext cx="1262985" cy="21769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1648"/>
                  </a:lnSpc>
                  <a:buNone/>
                  <a:defRPr/>
                </a:pPr>
                <a:r>
                  <a:rPr lang="en-US" sz="1600">
                    <a:solidFill>
                      <a:schemeClr val="bg1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Pays en 2014</a:t>
                </a:r>
                <a:endParaRPr sz="1600">
                  <a:solidFill>
                    <a:schemeClr val="bg1"/>
                  </a:solidFill>
                  <a:latin typeface="Neue Haas Grotesk Text Pro"/>
                  <a:cs typeface="Neue Haas Grotesk Text Pro"/>
                </a:endParaRPr>
              </a:p>
            </p:txBody>
          </p:sp>
        </p:grpSp>
        <p:grpSp>
          <p:nvGrpSpPr>
            <p:cNvPr id="1346283735" name=""/>
            <p:cNvGrpSpPr/>
            <p:nvPr/>
          </p:nvGrpSpPr>
          <p:grpSpPr bwMode="auto">
            <a:xfrm flipH="0" flipV="0">
              <a:off x="861486" y="1827335"/>
              <a:ext cx="2675088" cy="2101508"/>
              <a:chOff x="0" y="0"/>
              <a:chExt cx="2675088" cy="2101508"/>
            </a:xfrm>
          </p:grpSpPr>
          <p:sp>
            <p:nvSpPr>
              <p:cNvPr id="1209611775" name=""/>
              <p:cNvSpPr/>
              <p:nvPr/>
            </p:nvSpPr>
            <p:spPr bwMode="auto">
              <a:xfrm rot="5399942" flipH="0" flipV="0">
                <a:off x="-493283" y="493283"/>
                <a:ext cx="2101509" cy="111494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E50914"/>
              </a:solidFill>
              <a:ln w="25400" cap="flat" cmpd="sng" algn="ctr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57814897" name=""/>
              <p:cNvSpPr txBox="1"/>
              <p:nvPr/>
            </p:nvSpPr>
            <p:spPr bwMode="auto">
              <a:xfrm rot="0" flipH="0" flipV="0">
                <a:off x="1072112" y="451999"/>
                <a:ext cx="1602974" cy="640440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3600" b="1">
                    <a:solidFill>
                      <a:srgbClr val="E50914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x 15</a:t>
                </a:r>
                <a:endParaRPr sz="3600" b="1">
                  <a:solidFill>
                    <a:srgbClr val="E50914"/>
                  </a:solidFill>
                  <a:latin typeface="Neue Haas Grotesk Text Pro"/>
                  <a:cs typeface="Neue Haas Grotesk Text Pro"/>
                </a:endParaRPr>
              </a:p>
            </p:txBody>
          </p:sp>
        </p:grpSp>
      </p:grpSp>
      <p:sp>
        <p:nvSpPr>
          <p:cNvPr id="914297321" name=""/>
          <p:cNvSpPr txBox="1"/>
          <p:nvPr/>
        </p:nvSpPr>
        <p:spPr bwMode="auto">
          <a:xfrm rot="0" flipH="0" flipV="0">
            <a:off x="13703845" y="4689229"/>
            <a:ext cx="3105329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2021</a:t>
            </a:r>
            <a:endParaRPr sz="7200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2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99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66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73357380" name=""/>
          <p:cNvGrpSpPr/>
          <p:nvPr/>
        </p:nvGrpSpPr>
        <p:grpSpPr bwMode="auto">
          <a:xfrm flipH="0" flipV="0">
            <a:off x="4425948" y="8225273"/>
            <a:ext cx="13460061" cy="1685874"/>
            <a:chOff x="0" y="0"/>
            <a:chExt cx="13460061" cy="1685874"/>
          </a:xfrm>
        </p:grpSpPr>
        <p:sp>
          <p:nvSpPr>
            <p:cNvPr id="253532585" name=""/>
            <p:cNvSpPr/>
            <p:nvPr/>
          </p:nvSpPr>
          <p:spPr bwMode="auto">
            <a:xfrm rot="0" flipH="0" flipV="0">
              <a:off x="0" y="0"/>
              <a:ext cx="13460061" cy="1685874"/>
            </a:xfrm>
            <a:prstGeom prst="wedgeEllipseCallout">
              <a:avLst>
                <a:gd name="adj1" fmla="val 29365"/>
                <a:gd name="adj2" fmla="val -68956"/>
              </a:avLst>
            </a:prstGeom>
            <a:solidFill>
              <a:srgbClr val="E50914"/>
            </a:solidFill>
            <a:ln w="25400" cap="flat" cmpd="sng" algn="ctr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4506336" name=""/>
            <p:cNvSpPr txBox="1"/>
            <p:nvPr/>
          </p:nvSpPr>
          <p:spPr bwMode="auto">
            <a:xfrm rot="0" flipH="0" flipV="0">
              <a:off x="581467" y="316564"/>
              <a:ext cx="12273959" cy="911265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260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	</a:t>
              </a:r>
              <a:r>
                <a:rPr lang="fr-FR" sz="2600" b="1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→</a:t>
              </a:r>
              <a:r>
                <a:rPr lang="fr-FR" sz="2600" b="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 </a:t>
              </a:r>
              <a:r>
                <a:rPr lang="fr-FR" sz="2600" b="0" i="0" u="none" strike="noStrike" cap="none" spc="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L'</a:t>
              </a:r>
              <a:r>
                <a:rPr lang="fr-FR" sz="2600" b="1" i="0" u="none" strike="noStrike" cap="none" spc="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adaptation culturelle</a:t>
              </a:r>
              <a:r>
                <a:rPr lang="fr-FR" sz="2600" b="0" i="0" u="none" strike="noStrike" cap="none" spc="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 par marché</a:t>
              </a:r>
              <a:r>
                <a:rPr lang="fr-FR" sz="2600" b="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 </a:t>
              </a:r>
              <a:endParaRPr lang="fr-FR" sz="2600" b="0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endParaRPr>
            </a:p>
            <a:p>
              <a:pPr algn="ctr">
                <a:defRPr/>
              </a:pPr>
              <a:r>
                <a:rPr lang="fr-FR" sz="2600" b="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P</a:t>
              </a:r>
              <a:r>
                <a:rPr lang="fr-FR" sz="260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reuve qu'on peut être un géant mondial </a:t>
              </a:r>
              <a:r>
                <a:rPr lang="fr-FR" sz="260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tout en restant pertinent localement</a:t>
              </a:r>
              <a:endParaRPr lang="fr-FR" sz="2600">
                <a:latin typeface="Neue Haas Grotesk Text Pro"/>
                <a:cs typeface="Neue Haas Grotesk Text Pro"/>
              </a:endParaRPr>
            </a:p>
          </p:txBody>
        </p:sp>
      </p:grpSp>
      <p:grpSp>
        <p:nvGrpSpPr>
          <p:cNvPr id="468318184" name=""/>
          <p:cNvGrpSpPr/>
          <p:nvPr/>
        </p:nvGrpSpPr>
        <p:grpSpPr bwMode="auto">
          <a:xfrm flipH="0" flipV="0">
            <a:off x="910563" y="2570658"/>
            <a:ext cx="2887861" cy="6798866"/>
            <a:chOff x="0" y="0"/>
            <a:chExt cx="2887861" cy="6798866"/>
          </a:xfrm>
        </p:grpSpPr>
        <p:sp>
          <p:nvSpPr>
            <p:cNvPr id="957237897" name="Text 1"/>
            <p:cNvSpPr/>
            <p:nvPr/>
          </p:nvSpPr>
          <p:spPr bwMode="auto">
            <a:xfrm flipH="0" flipV="0">
              <a:off x="854255" y="1213315"/>
              <a:ext cx="1322268" cy="40373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099"/>
                </a:lnSpc>
                <a:buNone/>
                <a:defRPr/>
              </a:pPr>
              <a:r>
                <a:rPr lang="en-US" sz="2800" b="1">
                  <a:solidFill>
                    <a:schemeClr val="bg1">
                      <a:lumMod val="75000"/>
                    </a:schemeClr>
                  </a:solidFill>
                  <a:latin typeface="Neue Haas Grotesk Text Pro"/>
                  <a:ea typeface="Neue Haas Grotesk Text Pro"/>
                  <a:cs typeface="Neue Haas Grotesk Text Pro"/>
                </a:rPr>
                <a:t>70%</a:t>
              </a:r>
              <a:endParaRPr sz="2800" b="1">
                <a:solidFill>
                  <a:schemeClr val="bg1">
                    <a:lumMod val="75000"/>
                  </a:schemeClr>
                </a:solidFill>
                <a:latin typeface="Neue Haas Grotesk Text Pro"/>
                <a:cs typeface="Neue Haas Grotesk Text Pro"/>
              </a:endParaRPr>
            </a:p>
          </p:txBody>
        </p:sp>
        <p:pic>
          <p:nvPicPr>
            <p:cNvPr id="211938840" name="Image 0" descr="preencoded.png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37741" y="0"/>
              <a:ext cx="2850120" cy="2614511"/>
            </a:xfrm>
            <a:prstGeom prst="rect">
              <a:avLst/>
            </a:prstGeom>
          </p:spPr>
        </p:pic>
        <p:sp>
          <p:nvSpPr>
            <p:cNvPr id="1119105274" name="Text 4"/>
            <p:cNvSpPr/>
            <p:nvPr/>
          </p:nvSpPr>
          <p:spPr bwMode="auto">
            <a:xfrm flipH="0" flipV="0">
              <a:off x="798424" y="4889965"/>
              <a:ext cx="1358443" cy="40373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099"/>
                </a:lnSpc>
                <a:buNone/>
                <a:defRPr/>
              </a:pPr>
              <a:r>
                <a:rPr lang="en-US" sz="2800" b="1">
                  <a:solidFill>
                    <a:schemeClr val="bg1">
                      <a:lumMod val="75000"/>
                    </a:schemeClr>
                  </a:solidFill>
                  <a:latin typeface="Neue Haas Grotesk Text Pro"/>
                  <a:ea typeface="Neue Haas Grotesk Text Pro"/>
                  <a:cs typeface="Neue Haas Grotesk Text Pro"/>
                </a:rPr>
                <a:t>30%</a:t>
              </a:r>
              <a:endParaRPr sz="2800" b="1">
                <a:solidFill>
                  <a:schemeClr val="bg1">
                    <a:lumMod val="75000"/>
                  </a:schemeClr>
                </a:solidFill>
                <a:latin typeface="Neue Haas Grotesk Text Pro"/>
                <a:cs typeface="Neue Haas Grotesk Text Pro"/>
              </a:endParaRPr>
            </a:p>
          </p:txBody>
        </p:sp>
        <p:pic>
          <p:nvPicPr>
            <p:cNvPr id="1310767084" name="Image 1" descr="preencoded.png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flipH="0" flipV="0">
              <a:off x="0" y="3619498"/>
              <a:ext cx="2850120" cy="2614511"/>
            </a:xfrm>
            <a:prstGeom prst="rect">
              <a:avLst/>
            </a:prstGeom>
          </p:spPr>
        </p:pic>
        <p:sp>
          <p:nvSpPr>
            <p:cNvPr id="13329083" name="Text 2"/>
            <p:cNvSpPr/>
            <p:nvPr/>
          </p:nvSpPr>
          <p:spPr bwMode="auto">
            <a:xfrm flipH="0" flipV="0">
              <a:off x="1024798" y="2878263"/>
              <a:ext cx="981180" cy="26688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1399"/>
                </a:lnSpc>
                <a:buNone/>
                <a:defRPr/>
              </a:pPr>
              <a:r>
                <a:rPr lang="en-US" sz="2000" b="1">
                  <a:solidFill>
                    <a:schemeClr val="bg1">
                      <a:lumMod val="75000"/>
                    </a:schemeClr>
                  </a:solidFill>
                  <a:latin typeface="Neue Haas Grotesk Text Pro"/>
                  <a:ea typeface="Neue Haas Grotesk Text Pro"/>
                  <a:cs typeface="Neue Haas Grotesk Text Pro"/>
                </a:rPr>
                <a:t>Films</a:t>
              </a:r>
              <a:endParaRPr sz="1800">
                <a:solidFill>
                  <a:schemeClr val="bg1">
                    <a:lumMod val="75000"/>
                  </a:schemeClr>
                </a:solidFill>
                <a:latin typeface="Neue Haas Grotesk Text Pro"/>
                <a:cs typeface="Neue Haas Grotesk Text Pro"/>
              </a:endParaRPr>
            </a:p>
          </p:txBody>
        </p:sp>
        <p:sp>
          <p:nvSpPr>
            <p:cNvPr id="1699595984" name="Text 5"/>
            <p:cNvSpPr/>
            <p:nvPr/>
          </p:nvSpPr>
          <p:spPr bwMode="auto">
            <a:xfrm flipH="0" flipV="0">
              <a:off x="477378" y="6521349"/>
              <a:ext cx="1895359" cy="27751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1399"/>
                </a:lnSpc>
                <a:buNone/>
                <a:defRPr/>
              </a:pPr>
              <a:r>
                <a:rPr lang="en-US" sz="2000" b="1">
                  <a:solidFill>
                    <a:schemeClr val="bg1">
                      <a:lumMod val="75000"/>
                    </a:schemeClr>
                  </a:solidFill>
                  <a:latin typeface="Neue Haas Grotesk Text Pro"/>
                  <a:ea typeface="Neue Haas Grotesk Text Pro"/>
                  <a:cs typeface="Neue Haas Grotesk Text Pro"/>
                </a:rPr>
                <a:t>TV</a:t>
              </a:r>
              <a:r>
                <a:rPr lang="fr-FR" sz="2000" b="1">
                  <a:solidFill>
                    <a:schemeClr val="bg1">
                      <a:lumMod val="75000"/>
                    </a:schemeClr>
                  </a:solidFill>
                  <a:latin typeface="Neue Haas Grotesk Text Pro"/>
                  <a:ea typeface="Neue Haas Grotesk Text Pro"/>
                  <a:cs typeface="Neue Haas Grotesk Text Pro"/>
                </a:rPr>
                <a:t> Shows</a:t>
              </a:r>
              <a:endParaRPr sz="2000" b="1">
                <a:solidFill>
                  <a:schemeClr val="bg1">
                    <a:lumMod val="75000"/>
                  </a:schemeClr>
                </a:solidFill>
                <a:latin typeface="Neue Haas Grotesk Text Pro"/>
                <a:cs typeface="Neue Haas Grotesk Text Pro"/>
              </a:endParaRPr>
            </a:p>
          </p:txBody>
        </p:sp>
      </p:grpSp>
      <p:sp>
        <p:nvSpPr>
          <p:cNvPr id="1904146343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313529" y="79373"/>
            <a:ext cx="16758885" cy="1470024"/>
          </a:xfrm>
        </p:spPr>
        <p:txBody>
          <a:bodyPr/>
          <a:lstStyle/>
          <a:p>
            <a:pPr algn="l">
              <a:defRPr/>
            </a:pPr>
            <a:r>
              <a:rPr sz="46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La Pertinence : Viser juste et Satisfaire le client</a:t>
            </a:r>
            <a:endParaRPr sz="4600">
              <a:latin typeface="Neue Haas Grotesk Text Pro"/>
              <a:cs typeface="Neue Haas Grotesk Text Pro"/>
            </a:endParaRPr>
          </a:p>
        </p:txBody>
      </p:sp>
      <p:sp>
        <p:nvSpPr>
          <p:cNvPr id="289660548" name=""/>
          <p:cNvSpPr txBox="1"/>
          <p:nvPr/>
        </p:nvSpPr>
        <p:spPr bwMode="auto">
          <a:xfrm rot="0" flipH="0" flipV="0">
            <a:off x="17127185" y="79372"/>
            <a:ext cx="1097998" cy="1189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rgbClr val="E50914"/>
                </a:solidFill>
                <a:latin typeface="Gill Sans MT"/>
                <a:ea typeface="Arial"/>
                <a:cs typeface="Arial"/>
              </a:rPr>
              <a:t>🎯</a:t>
            </a:r>
            <a:endParaRPr/>
          </a:p>
        </p:txBody>
      </p:sp>
      <p:grpSp>
        <p:nvGrpSpPr>
          <p:cNvPr id="1824790934" name=""/>
          <p:cNvGrpSpPr/>
          <p:nvPr/>
        </p:nvGrpSpPr>
        <p:grpSpPr bwMode="auto">
          <a:xfrm>
            <a:off x="5768115" y="1808658"/>
            <a:ext cx="11558116" cy="5747215"/>
            <a:chOff x="0" y="0"/>
            <a:chExt cx="11558116" cy="5747215"/>
          </a:xfrm>
        </p:grpSpPr>
        <p:pic>
          <p:nvPicPr>
            <p:cNvPr id="397543430" name="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 flipH="0" flipV="0">
              <a:off x="0" y="857610"/>
              <a:ext cx="11552357" cy="4889606"/>
            </a:xfrm>
            <a:prstGeom prst="rect">
              <a:avLst/>
            </a:prstGeom>
          </p:spPr>
        </p:pic>
        <p:sp>
          <p:nvSpPr>
            <p:cNvPr id="604641098" name=""/>
            <p:cNvSpPr txBox="1"/>
            <p:nvPr/>
          </p:nvSpPr>
          <p:spPr bwMode="auto">
            <a:xfrm rot="0" flipH="0" flipV="0">
              <a:off x="0" y="0"/>
              <a:ext cx="11558116" cy="7623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200" b="1" i="1">
                  <a:solidFill>
                    <a:schemeClr val="bg1">
                      <a:lumMod val="65000"/>
                    </a:schemeClr>
                  </a:solidFill>
                  <a:latin typeface="Neue Haas Grotesk Text Pro"/>
                  <a:ea typeface="Neue Haas Grotesk Text Pro"/>
                  <a:cs typeface="Neue Haas Grotesk Text Pro"/>
                </a:rPr>
                <a:t>L’hyper-localisation, </a:t>
              </a:r>
              <a:endParaRPr sz="2200" b="1" i="1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endParaRPr>
            </a:p>
            <a:p>
              <a:pPr algn="ctr">
                <a:defRPr/>
              </a:pPr>
              <a:r>
                <a:rPr sz="2200" b="1" i="1">
                  <a:solidFill>
                    <a:schemeClr val="bg1">
                      <a:lumMod val="65000"/>
                    </a:schemeClr>
                  </a:solidFill>
                  <a:latin typeface="Neue Haas Grotesk Text Pro"/>
                  <a:ea typeface="Neue Haas Grotesk Text Pro"/>
                  <a:cs typeface="Neue Haas Grotesk Text Pro"/>
                </a:rPr>
                <a:t>quand le volume rencontre la pertinence :</a:t>
              </a:r>
              <a:endParaRPr sz="2200" b="1" i="1">
                <a:solidFill>
                  <a:schemeClr val="bg1">
                    <a:lumMod val="65000"/>
                  </a:schemeClr>
                </a:solidFill>
                <a:latin typeface="Neue Haas Grotesk Text Pro"/>
                <a:cs typeface="Neue Haas Grotesk Text Pro"/>
              </a:endParaRPr>
            </a:p>
          </p:txBody>
        </p:sp>
      </p:grpSp>
      <p:sp>
        <p:nvSpPr>
          <p:cNvPr id="19522869" name=""/>
          <p:cNvSpPr txBox="1"/>
          <p:nvPr/>
        </p:nvSpPr>
        <p:spPr bwMode="auto">
          <a:xfrm rot="0" flipH="0" flipV="0">
            <a:off x="95449" y="1695449"/>
            <a:ext cx="4661732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 i="1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Stabilité :</a:t>
            </a:r>
            <a:endParaRPr sz="2200" b="1" i="1">
              <a:solidFill>
                <a:schemeClr val="bg1">
                  <a:lumMod val="65000"/>
                </a:schemeClr>
              </a:solidFill>
              <a:latin typeface="Neue Haas Grotesk Text Pro"/>
              <a:cs typeface="Neue Haas Grotesk Text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79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5718459" name=""/>
          <p:cNvSpPr txBox="1"/>
          <p:nvPr/>
        </p:nvSpPr>
        <p:spPr bwMode="auto">
          <a:xfrm rot="0" flipH="0" flipV="0">
            <a:off x="17127186" y="79373"/>
            <a:ext cx="1097998" cy="1189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rgbClr val="E50914"/>
                </a:solidFill>
                <a:latin typeface="+mn-lt"/>
                <a:ea typeface="+mn-ea"/>
                <a:cs typeface="+mn-cs"/>
              </a:rPr>
              <a:t>🎯</a:t>
            </a:r>
            <a:endParaRPr>
              <a:solidFill>
                <a:srgbClr val="E50914"/>
              </a:solidFill>
            </a:endParaRPr>
          </a:p>
        </p:txBody>
      </p:sp>
      <p:sp>
        <p:nvSpPr>
          <p:cNvPr id="1567445620" name="Title 1"/>
          <p:cNvSpPr>
            <a:spLocks noGrp="1"/>
          </p:cNvSpPr>
          <p:nvPr/>
        </p:nvSpPr>
        <p:spPr bwMode="auto">
          <a:xfrm flipH="0" flipV="0">
            <a:off x="313529" y="79373"/>
            <a:ext cx="16758885" cy="1470024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sz="46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La Pertinence : Viser juste et Satisfaire le client</a:t>
            </a:r>
            <a:endParaRPr sz="4600">
              <a:latin typeface="Neue Haas Grotesk Text Pro"/>
              <a:cs typeface="Neue Haas Grotesk Text Pro"/>
            </a:endParaRPr>
          </a:p>
        </p:txBody>
      </p:sp>
      <p:grpSp>
        <p:nvGrpSpPr>
          <p:cNvPr id="855627640" name=""/>
          <p:cNvGrpSpPr/>
          <p:nvPr/>
        </p:nvGrpSpPr>
        <p:grpSpPr bwMode="auto">
          <a:xfrm>
            <a:off x="403042" y="1904157"/>
            <a:ext cx="8643600" cy="5745600"/>
            <a:chOff x="0" y="0"/>
            <a:chExt cx="8643600" cy="5745600"/>
          </a:xfrm>
        </p:grpSpPr>
        <p:pic>
          <p:nvPicPr>
            <p:cNvPr id="737056107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0" y="684000"/>
              <a:ext cx="8424000" cy="5061600"/>
            </a:xfrm>
            <a:prstGeom prst="rect">
              <a:avLst/>
            </a:prstGeom>
          </p:spPr>
        </p:pic>
        <p:sp>
          <p:nvSpPr>
            <p:cNvPr id="72317216" name=""/>
            <p:cNvSpPr txBox="1"/>
            <p:nvPr/>
          </p:nvSpPr>
          <p:spPr bwMode="auto">
            <a:xfrm rot="0" flipH="0" flipV="0">
              <a:off x="17813" y="0"/>
              <a:ext cx="8625785" cy="4270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200" b="1" i="1">
                  <a:solidFill>
                    <a:schemeClr val="bg1">
                      <a:lumMod val="65000"/>
                    </a:schemeClr>
                  </a:solidFill>
                  <a:latin typeface="Neue Haas Grotesk Text Pro"/>
                  <a:cs typeface="Neue Haas Grotesk Text Pro"/>
                </a:rPr>
                <a:t>Les Drames : catégorie phare historique</a:t>
              </a:r>
              <a:endParaRPr sz="2200" b="1" i="1">
                <a:solidFill>
                  <a:schemeClr val="bg1">
                    <a:lumMod val="65000"/>
                  </a:schemeClr>
                </a:solidFill>
                <a:latin typeface="Neue Haas Grotesk Text Pro"/>
                <a:cs typeface="Neue Haas Grotesk Text Pro"/>
              </a:endParaRPr>
            </a:p>
          </p:txBody>
        </p:sp>
      </p:grpSp>
      <p:sp>
        <p:nvSpPr>
          <p:cNvPr id="155475743" name=""/>
          <p:cNvSpPr txBox="1"/>
          <p:nvPr/>
        </p:nvSpPr>
        <p:spPr bwMode="auto">
          <a:xfrm rot="0" flipH="0" flipV="0">
            <a:off x="9235085" y="1904157"/>
            <a:ext cx="8816441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2200" b="1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Les Adultes : public cible</a:t>
            </a:r>
            <a:endParaRPr sz="2200" b="1" i="1">
              <a:solidFill>
                <a:schemeClr val="bg1">
                  <a:lumMod val="65000"/>
                </a:schemeClr>
              </a:solidFill>
              <a:latin typeface="Neue Haas Grotesk Text Pro"/>
              <a:cs typeface="Neue Haas Grotesk Text Pro"/>
            </a:endParaRPr>
          </a:p>
        </p:txBody>
      </p:sp>
      <p:pic>
        <p:nvPicPr>
          <p:cNvPr id="98126308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9403200" y="2588400"/>
            <a:ext cx="8424000" cy="5058000"/>
          </a:xfrm>
          <a:prstGeom prst="rect">
            <a:avLst/>
          </a:prstGeom>
        </p:spPr>
      </p:pic>
      <p:sp>
        <p:nvSpPr>
          <p:cNvPr id="2124633409" name=""/>
          <p:cNvSpPr txBox="1"/>
          <p:nvPr/>
        </p:nvSpPr>
        <p:spPr bwMode="auto">
          <a:xfrm rot="0" flipH="0" flipV="0">
            <a:off x="12516489" y="8033870"/>
            <a:ext cx="2526293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2015-2016</a:t>
            </a:r>
            <a:endParaRPr sz="3600" b="1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7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26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63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6189466" name=""/>
          <p:cNvSpPr txBox="1"/>
          <p:nvPr/>
        </p:nvSpPr>
        <p:spPr bwMode="auto">
          <a:xfrm rot="0" flipH="0" flipV="0">
            <a:off x="17127185" y="79372"/>
            <a:ext cx="1097998" cy="1189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rgbClr val="E50914"/>
                </a:solidFill>
                <a:latin typeface="Gill Sans MT"/>
                <a:ea typeface="Arial"/>
                <a:cs typeface="Arial"/>
              </a:rPr>
              <a:t>🎯</a:t>
            </a:r>
            <a:endParaRPr>
              <a:solidFill>
                <a:srgbClr val="E50914"/>
              </a:solidFill>
            </a:endParaRPr>
          </a:p>
        </p:txBody>
      </p:sp>
      <p:sp>
        <p:nvSpPr>
          <p:cNvPr id="46235435" name="Title 1"/>
          <p:cNvSpPr>
            <a:spLocks noGrp="1"/>
          </p:cNvSpPr>
          <p:nvPr/>
        </p:nvSpPr>
        <p:spPr bwMode="auto">
          <a:xfrm flipH="0" flipV="0">
            <a:off x="313528" y="79372"/>
            <a:ext cx="16758884" cy="1470024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sz="46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La Pertinence : Viser juste et Satisfaire le client</a:t>
            </a:r>
            <a:endParaRPr sz="4600">
              <a:latin typeface="Neue Haas Grotesk Text Pro"/>
              <a:cs typeface="Neue Haas Grotesk Text Pro"/>
            </a:endParaRPr>
          </a:p>
        </p:txBody>
      </p:sp>
      <p:grpSp>
        <p:nvGrpSpPr>
          <p:cNvPr id="972179714" name=""/>
          <p:cNvGrpSpPr/>
          <p:nvPr/>
        </p:nvGrpSpPr>
        <p:grpSpPr bwMode="auto">
          <a:xfrm>
            <a:off x="403042" y="1904157"/>
            <a:ext cx="8643600" cy="5742512"/>
            <a:chOff x="0" y="0"/>
            <a:chExt cx="8643600" cy="5742512"/>
          </a:xfrm>
        </p:grpSpPr>
        <p:pic>
          <p:nvPicPr>
            <p:cNvPr id="1976583390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0" y="684512"/>
              <a:ext cx="8416800" cy="5058000"/>
            </a:xfrm>
            <a:prstGeom prst="rect">
              <a:avLst/>
            </a:prstGeom>
          </p:spPr>
        </p:pic>
        <p:sp>
          <p:nvSpPr>
            <p:cNvPr id="69067686" name=""/>
            <p:cNvSpPr txBox="1"/>
            <p:nvPr/>
          </p:nvSpPr>
          <p:spPr bwMode="auto">
            <a:xfrm rot="0" flipH="0" flipV="0">
              <a:off x="17813" y="0"/>
              <a:ext cx="8625785" cy="4270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200" b="1" i="1">
                  <a:solidFill>
                    <a:schemeClr val="bg1">
                      <a:lumMod val="65000"/>
                    </a:schemeClr>
                  </a:solidFill>
                  <a:latin typeface="Neue Haas Grotesk Text Pro"/>
                  <a:cs typeface="Neue Haas Grotesk Text Pro"/>
                </a:rPr>
                <a:t>Les Drames : catégorie phare historique</a:t>
              </a:r>
              <a:endParaRPr sz="2200" b="1" i="1">
                <a:solidFill>
                  <a:schemeClr val="bg1">
                    <a:lumMod val="65000"/>
                  </a:schemeClr>
                </a:solidFill>
                <a:latin typeface="Neue Haas Grotesk Text Pro"/>
                <a:cs typeface="Neue Haas Grotesk Text Pro"/>
              </a:endParaRPr>
            </a:p>
          </p:txBody>
        </p:sp>
      </p:grpSp>
      <p:sp>
        <p:nvSpPr>
          <p:cNvPr id="2015366910" name=""/>
          <p:cNvSpPr txBox="1"/>
          <p:nvPr/>
        </p:nvSpPr>
        <p:spPr bwMode="auto">
          <a:xfrm rot="0" flipH="0" flipV="0">
            <a:off x="9235085" y="1878413"/>
            <a:ext cx="8816441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2200" b="1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Les Adultes : public cible</a:t>
            </a:r>
            <a:endParaRPr sz="2200" b="1" i="1">
              <a:solidFill>
                <a:schemeClr val="bg1">
                  <a:lumMod val="65000"/>
                </a:schemeClr>
              </a:solidFill>
              <a:latin typeface="Neue Haas Grotesk Text Pro"/>
              <a:cs typeface="Neue Haas Grotesk Text Pro"/>
            </a:endParaRPr>
          </a:p>
        </p:txBody>
      </p:sp>
      <p:pic>
        <p:nvPicPr>
          <p:cNvPr id="1795831027" name=""/>
          <p:cNvPicPr/>
          <p:nvPr/>
        </p:nvPicPr>
        <p:blipFill>
          <a:blip r:embed="rId4"/>
          <a:stretch/>
        </p:blipFill>
        <p:spPr bwMode="auto">
          <a:xfrm rot="0" flipH="0" flipV="0">
            <a:off x="9403200" y="2588400"/>
            <a:ext cx="8424000" cy="5058000"/>
          </a:xfrm>
          <a:prstGeom prst="rect">
            <a:avLst/>
          </a:prstGeom>
        </p:spPr>
      </p:pic>
      <p:sp>
        <p:nvSpPr>
          <p:cNvPr id="1453310355" name=""/>
          <p:cNvSpPr txBox="1"/>
          <p:nvPr/>
        </p:nvSpPr>
        <p:spPr bwMode="auto">
          <a:xfrm rot="0" flipH="0" flipV="0">
            <a:off x="12516489" y="8033869"/>
            <a:ext cx="2523551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2015-2018</a:t>
            </a:r>
            <a:endParaRPr sz="3600" b="1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73406592" name=""/>
          <p:cNvGrpSpPr/>
          <p:nvPr/>
        </p:nvGrpSpPr>
        <p:grpSpPr bwMode="auto">
          <a:xfrm flipH="0" flipV="0">
            <a:off x="2374833" y="8486516"/>
            <a:ext cx="13460059" cy="1257298"/>
            <a:chOff x="0" y="0"/>
            <a:chExt cx="13460059" cy="1257298"/>
          </a:xfrm>
        </p:grpSpPr>
        <p:sp>
          <p:nvSpPr>
            <p:cNvPr id="116400673" name=""/>
            <p:cNvSpPr/>
            <p:nvPr/>
          </p:nvSpPr>
          <p:spPr bwMode="auto">
            <a:xfrm rot="0" flipH="0" flipV="0">
              <a:off x="0" y="0"/>
              <a:ext cx="13460060" cy="1257299"/>
            </a:xfrm>
            <a:prstGeom prst="wedgeEllipseCallout">
              <a:avLst>
                <a:gd name="adj1" fmla="val 463"/>
                <a:gd name="adj2" fmla="val -84111"/>
              </a:avLst>
            </a:prstGeom>
            <a:solidFill>
              <a:srgbClr val="E50914"/>
            </a:solidFill>
            <a:ln w="25400" cap="flat" cmpd="sng" algn="ctr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>
                <a:latin typeface="Neue Haas Grotesk Text Pro"/>
                <a:cs typeface="Neue Haas Grotesk Text Pro"/>
              </a:endParaRPr>
            </a:p>
          </p:txBody>
        </p:sp>
        <p:sp>
          <p:nvSpPr>
            <p:cNvPr id="1415244808" name=""/>
            <p:cNvSpPr txBox="1"/>
            <p:nvPr/>
          </p:nvSpPr>
          <p:spPr bwMode="auto">
            <a:xfrm rot="0" flipH="0" flipV="0">
              <a:off x="746597" y="174681"/>
              <a:ext cx="11990980" cy="941745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60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	</a:t>
              </a:r>
              <a:r>
                <a:rPr sz="2600" b="1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→</a:t>
              </a:r>
              <a:r>
                <a:rPr sz="260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 </a:t>
              </a:r>
              <a:r>
                <a:rPr lang="fr-FR" sz="2600" b="0" i="0" u="none" strike="noStrike" cap="none" spc="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 Netflix optimise une </a:t>
              </a:r>
              <a:r>
                <a:rPr lang="fr-FR" sz="2600" b="1" i="0" u="none" strike="noStrike" cap="none" spc="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stratégie</a:t>
              </a:r>
              <a:r>
                <a:rPr lang="fr-FR" sz="2600" b="0" i="0" u="none" strike="noStrike" cap="none" spc="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 </a:t>
              </a:r>
              <a:r>
                <a:rPr lang="fr-FR" sz="2600" b="1" i="0" u="none" strike="noStrike" cap="none" spc="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stable</a:t>
              </a:r>
              <a:r>
                <a:rPr lang="fr-FR" sz="2600" b="0" i="0" u="none" strike="noStrike" cap="none" spc="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 </a:t>
              </a:r>
              <a:r>
                <a:rPr lang="fr-FR" sz="2600" b="0" i="0" u="none" strike="noStrike" cap="none" spc="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plutôt que de la réinventer</a:t>
              </a:r>
              <a:r>
                <a:rPr sz="2600">
                  <a:latin typeface="Neue Haas Grotesk Text Pro"/>
                  <a:ea typeface="Neue Haas Grotesk Text Pro"/>
                  <a:cs typeface="Neue Haas Grotesk Text Pro"/>
                </a:rPr>
                <a:t> :</a:t>
              </a:r>
              <a:endParaRPr sz="2600">
                <a:latin typeface="Neue Haas Grotesk Text Pro"/>
                <a:ea typeface="Neue Haas Grotesk Text Pro"/>
                <a:cs typeface="Neue Haas Grotesk Text Pro"/>
              </a:endParaRPr>
            </a:p>
            <a:p>
              <a:pPr algn="ctr">
                <a:defRPr/>
              </a:pPr>
              <a:r>
                <a:rPr sz="2600" b="1" i="0" u="none" strike="noStrike" cap="none" spc="0">
                  <a:solidFill>
                    <a:schemeClr val="tx1"/>
                  </a:solidFill>
                  <a:latin typeface="Neue Haas Grotesk Text Pro"/>
                  <a:cs typeface="Neue Haas Grotesk Text Pro"/>
                </a:rPr>
                <a:t>Drames - Adultes </a:t>
              </a:r>
              <a:r>
                <a:rPr sz="2600" b="1">
                  <a:latin typeface="Neue Haas Grotesk Text Pro"/>
                  <a:ea typeface="Neue Haas Grotesk Text Pro"/>
                  <a:cs typeface="Neue Haas Grotesk Text Pro"/>
                </a:rPr>
                <a:t>- Ma</a:t>
              </a:r>
              <a:r>
                <a:rPr sz="2800" b="1">
                  <a:latin typeface="Neue Haas Grotesk Text Pro"/>
                  <a:ea typeface="Neue Haas Grotesk Text Pro"/>
                  <a:cs typeface="Neue Haas Grotesk Text Pro"/>
                </a:rPr>
                <a:t>ximum lo</a:t>
              </a:r>
              <a:r>
                <a:rPr sz="2600" b="1">
                  <a:latin typeface="Neue Haas Grotesk Text Pro"/>
                  <a:ea typeface="Neue Haas Grotesk Text Pro"/>
                  <a:cs typeface="Neue Haas Grotesk Text Pro"/>
                </a:rPr>
                <a:t>cal</a:t>
              </a:r>
              <a:endParaRPr sz="2600" b="0" i="0" u="none" strike="noStrike" cap="none" spc="0">
                <a:solidFill>
                  <a:schemeClr val="tx1"/>
                </a:solidFill>
                <a:latin typeface="Neue Haas Grotesk Text Pro"/>
                <a:cs typeface="Neue Haas Grotesk Text Pro"/>
              </a:endParaRPr>
            </a:p>
          </p:txBody>
        </p:sp>
      </p:grpSp>
      <p:sp>
        <p:nvSpPr>
          <p:cNvPr id="2101532539" name=""/>
          <p:cNvSpPr txBox="1"/>
          <p:nvPr/>
        </p:nvSpPr>
        <p:spPr bwMode="auto">
          <a:xfrm rot="0" flipH="0" flipV="0">
            <a:off x="17127185" y="79372"/>
            <a:ext cx="1097998" cy="1189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rgbClr val="E50914"/>
                </a:solidFill>
                <a:latin typeface="Gill Sans MT"/>
                <a:ea typeface="Arial"/>
                <a:cs typeface="Arial"/>
              </a:rPr>
              <a:t>🎯</a:t>
            </a:r>
            <a:endParaRPr>
              <a:solidFill>
                <a:srgbClr val="E50914"/>
              </a:solidFill>
            </a:endParaRPr>
          </a:p>
        </p:txBody>
      </p:sp>
      <p:sp>
        <p:nvSpPr>
          <p:cNvPr id="839409512" name="Title 1"/>
          <p:cNvSpPr>
            <a:spLocks noGrp="1"/>
          </p:cNvSpPr>
          <p:nvPr/>
        </p:nvSpPr>
        <p:spPr bwMode="auto">
          <a:xfrm flipH="0" flipV="0">
            <a:off x="313528" y="79372"/>
            <a:ext cx="16758884" cy="1470024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sz="46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La Pertinence : Viser juste et Satisfaire le client</a:t>
            </a:r>
            <a:endParaRPr sz="4600">
              <a:latin typeface="Neue Haas Grotesk Text Pro"/>
              <a:cs typeface="Neue Haas Grotesk Text Pro"/>
            </a:endParaRPr>
          </a:p>
        </p:txBody>
      </p:sp>
      <p:grpSp>
        <p:nvGrpSpPr>
          <p:cNvPr id="1559507043" name=""/>
          <p:cNvGrpSpPr/>
          <p:nvPr/>
        </p:nvGrpSpPr>
        <p:grpSpPr bwMode="auto">
          <a:xfrm>
            <a:off x="403042" y="1904157"/>
            <a:ext cx="8643600" cy="5742512"/>
            <a:chOff x="0" y="0"/>
            <a:chExt cx="8643600" cy="5742512"/>
          </a:xfrm>
        </p:grpSpPr>
        <p:pic>
          <p:nvPicPr>
            <p:cNvPr id="1081165212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0" y="684512"/>
              <a:ext cx="8416800" cy="5058000"/>
            </a:xfrm>
            <a:prstGeom prst="rect">
              <a:avLst/>
            </a:prstGeom>
          </p:spPr>
        </p:pic>
        <p:sp>
          <p:nvSpPr>
            <p:cNvPr id="1242566262" name=""/>
            <p:cNvSpPr txBox="1"/>
            <p:nvPr/>
          </p:nvSpPr>
          <p:spPr bwMode="auto">
            <a:xfrm rot="0" flipH="0" flipV="0">
              <a:off x="17813" y="0"/>
              <a:ext cx="8625785" cy="4270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200" b="1" i="1">
                  <a:solidFill>
                    <a:schemeClr val="bg1">
                      <a:lumMod val="65000"/>
                    </a:schemeClr>
                  </a:solidFill>
                  <a:latin typeface="Neue Haas Grotesk Text Pro"/>
                  <a:cs typeface="Neue Haas Grotesk Text Pro"/>
                </a:rPr>
                <a:t>Les Drames : catégorie phare historique</a:t>
              </a:r>
              <a:endParaRPr sz="2200" b="1" i="1">
                <a:solidFill>
                  <a:schemeClr val="bg1">
                    <a:lumMod val="65000"/>
                  </a:schemeClr>
                </a:solidFill>
                <a:latin typeface="Neue Haas Grotesk Text Pro"/>
                <a:cs typeface="Neue Haas Grotesk Text Pro"/>
              </a:endParaRPr>
            </a:p>
          </p:txBody>
        </p:sp>
      </p:grpSp>
      <p:sp>
        <p:nvSpPr>
          <p:cNvPr id="1098139359" name=""/>
          <p:cNvSpPr txBox="1"/>
          <p:nvPr/>
        </p:nvSpPr>
        <p:spPr bwMode="auto">
          <a:xfrm rot="0" flipH="0" flipV="0">
            <a:off x="9235085" y="1878413"/>
            <a:ext cx="8821481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 i="1">
                <a:solidFill>
                  <a:schemeClr val="bg1">
                    <a:lumMod val="65000"/>
                  </a:schemeClr>
                </a:solidFill>
                <a:latin typeface="Neue Haas Grotesk Text Pro"/>
                <a:cs typeface="Neue Haas Grotesk Text Pro"/>
              </a:rPr>
              <a:t>Les Adultes : public cible</a:t>
            </a:r>
            <a:endParaRPr sz="2200" b="1" i="1">
              <a:solidFill>
                <a:schemeClr val="bg1">
                  <a:lumMod val="65000"/>
                </a:schemeClr>
              </a:solidFill>
              <a:latin typeface="Neue Haas Grotesk Text Pro"/>
              <a:cs typeface="Neue Haas Grotesk Text Pro"/>
            </a:endParaRPr>
          </a:p>
        </p:txBody>
      </p:sp>
      <p:pic>
        <p:nvPicPr>
          <p:cNvPr id="275260671" name=""/>
          <p:cNvPicPr/>
          <p:nvPr/>
        </p:nvPicPr>
        <p:blipFill>
          <a:blip r:embed="rId4"/>
          <a:stretch/>
        </p:blipFill>
        <p:spPr bwMode="auto">
          <a:xfrm rot="0" flipH="0" flipV="0">
            <a:off x="9403200" y="2588400"/>
            <a:ext cx="8424000" cy="5058000"/>
          </a:xfrm>
          <a:prstGeom prst="rect">
            <a:avLst/>
          </a:prstGeom>
        </p:spPr>
      </p:pic>
      <p:sp>
        <p:nvSpPr>
          <p:cNvPr id="1913944016" name=""/>
          <p:cNvSpPr txBox="1"/>
          <p:nvPr/>
        </p:nvSpPr>
        <p:spPr bwMode="auto">
          <a:xfrm rot="0" flipH="0" flipV="0">
            <a:off x="15422835" y="2831754"/>
            <a:ext cx="1945544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 b="1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2015-2020</a:t>
            </a:r>
            <a:endParaRPr sz="2600" b="1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721567265" name=""/>
          <p:cNvSpPr txBox="1"/>
          <p:nvPr/>
        </p:nvSpPr>
        <p:spPr bwMode="auto">
          <a:xfrm rot="0" flipH="0" flipV="0">
            <a:off x="12516489" y="8033869"/>
            <a:ext cx="262321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2015-2020</a:t>
            </a:r>
            <a:endParaRPr sz="3600" b="1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0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6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94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1655516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328612" y="93186"/>
            <a:ext cx="12095606" cy="1470024"/>
          </a:xfrm>
        </p:spPr>
        <p:txBody>
          <a:bodyPr/>
          <a:lstStyle/>
          <a:p>
            <a:pPr algn="l">
              <a:defRPr/>
            </a:pPr>
            <a:r>
              <a:rPr sz="46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Le Timing : Un calendrier éditorial structuré</a:t>
            </a:r>
            <a:endParaRPr sz="4600">
              <a:latin typeface="Neue Haas Grotesk Text Pro"/>
              <a:cs typeface="Neue Haas Grotesk Text Pro"/>
            </a:endParaRPr>
          </a:p>
        </p:txBody>
      </p:sp>
      <p:sp>
        <p:nvSpPr>
          <p:cNvPr id="22178301" name=""/>
          <p:cNvSpPr txBox="1"/>
          <p:nvPr/>
        </p:nvSpPr>
        <p:spPr bwMode="auto">
          <a:xfrm rot="0" flipH="0" flipV="0">
            <a:off x="17087499" y="172559"/>
            <a:ext cx="1097998" cy="1189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rgbClr val="E50914"/>
                </a:solidFill>
                <a:latin typeface="+mn-lt"/>
                <a:ea typeface="+mn-ea"/>
                <a:cs typeface="+mn-cs"/>
              </a:rPr>
              <a:t>⏰</a:t>
            </a:r>
            <a:endParaRPr sz="7200"/>
          </a:p>
        </p:txBody>
      </p:sp>
      <p:pic>
        <p:nvPicPr>
          <p:cNvPr id="5789137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660000" y="1908000"/>
            <a:ext cx="10249200" cy="6177600"/>
          </a:xfrm>
          <a:prstGeom prst="rect">
            <a:avLst/>
          </a:prstGeom>
        </p:spPr>
      </p:pic>
      <p:sp>
        <p:nvSpPr>
          <p:cNvPr id="52119181" name=""/>
          <p:cNvSpPr txBox="1"/>
          <p:nvPr/>
        </p:nvSpPr>
        <p:spPr bwMode="auto">
          <a:xfrm rot="0" flipH="0" flipV="0">
            <a:off x="1246973" y="4096391"/>
            <a:ext cx="4263959" cy="1798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2800" b="1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Calendrier Secret,</a:t>
            </a:r>
            <a:r>
              <a:rPr lang="fr-FR" sz="2800" b="0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 </a:t>
            </a:r>
            <a:endParaRPr lang="fr-FR" sz="4800" b="0" i="1" u="none" strike="noStrike" cap="none" spc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sz="2800" b="0" i="1" u="none" strike="noStrike" cap="none" spc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fr-FR" sz="2800" b="0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à la recherche des pics de nouveautés</a:t>
            </a:r>
            <a:endParaRPr sz="4800" i="1">
              <a:latin typeface="Neue Haas Grotesk Text Pro"/>
              <a:cs typeface="Neue Haas Grotesk Text Pro"/>
            </a:endParaRPr>
          </a:p>
        </p:txBody>
      </p:sp>
      <p:sp>
        <p:nvSpPr>
          <p:cNvPr id="526789604" name=""/>
          <p:cNvSpPr txBox="1"/>
          <p:nvPr/>
        </p:nvSpPr>
        <p:spPr bwMode="auto">
          <a:xfrm rot="0" flipH="0" flipV="0">
            <a:off x="10681238" y="8598809"/>
            <a:ext cx="2984865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par ANNÉES </a:t>
            </a:r>
            <a:endParaRPr sz="3600" b="1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4154937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328610" y="93184"/>
            <a:ext cx="12095604" cy="1470024"/>
          </a:xfrm>
        </p:spPr>
        <p:txBody>
          <a:bodyPr/>
          <a:lstStyle/>
          <a:p>
            <a:pPr algn="l">
              <a:defRPr/>
            </a:pPr>
            <a:r>
              <a:rPr sz="46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Le Timing : Un calendrier éditorial structuré</a:t>
            </a:r>
            <a:endParaRPr sz="4600">
              <a:latin typeface="Neue Haas Grotesk Text Pro"/>
              <a:cs typeface="Neue Haas Grotesk Text Pro"/>
            </a:endParaRPr>
          </a:p>
        </p:txBody>
      </p:sp>
      <p:sp>
        <p:nvSpPr>
          <p:cNvPr id="1740606303" name=""/>
          <p:cNvSpPr txBox="1"/>
          <p:nvPr/>
        </p:nvSpPr>
        <p:spPr bwMode="auto">
          <a:xfrm rot="0" flipH="0" flipV="0">
            <a:off x="17087499" y="172556"/>
            <a:ext cx="1097997" cy="118907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rgbClr val="E50914"/>
                </a:solidFill>
                <a:latin typeface="Gill Sans MT"/>
                <a:ea typeface="Arial"/>
                <a:cs typeface="Arial"/>
              </a:rPr>
              <a:t>⏰</a:t>
            </a:r>
            <a:endParaRPr sz="7200"/>
          </a:p>
        </p:txBody>
      </p:sp>
      <p:sp>
        <p:nvSpPr>
          <p:cNvPr id="966479334" name=""/>
          <p:cNvSpPr txBox="1"/>
          <p:nvPr/>
        </p:nvSpPr>
        <p:spPr bwMode="auto">
          <a:xfrm rot="0" flipH="0" flipV="0">
            <a:off x="6736129" y="1456732"/>
            <a:ext cx="10103302" cy="43352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2200" b="1" i="1" u="none" strike="noStrike" cap="none" spc="0">
                <a:solidFill>
                  <a:schemeClr val="bg1">
                    <a:lumMod val="65000"/>
                  </a:schemeClr>
                </a:solidFill>
                <a:latin typeface="Cambria Math"/>
                <a:ea typeface="Cambria Math"/>
                <a:cs typeface="Cambria Math"/>
              </a:rPr>
              <a:t>À</a:t>
            </a:r>
            <a:r>
              <a:rPr lang="fr-FR" sz="2200" b="1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 la recherche des pics de nouveautés</a:t>
            </a:r>
            <a:endParaRPr sz="2200" b="1" i="1">
              <a:solidFill>
                <a:schemeClr val="bg1">
                  <a:lumMod val="65000"/>
                </a:schemeClr>
              </a:solidFill>
              <a:latin typeface="Neue Haas Grotesk Text Pro"/>
              <a:cs typeface="Neue Haas Grotesk Text Pro"/>
            </a:endParaRPr>
          </a:p>
        </p:txBody>
      </p:sp>
      <p:pic>
        <p:nvPicPr>
          <p:cNvPr id="462206697" name=""/>
          <p:cNvPicPr/>
          <p:nvPr/>
        </p:nvPicPr>
        <p:blipFill>
          <a:blip r:embed="rId3"/>
          <a:stretch/>
        </p:blipFill>
        <p:spPr bwMode="auto">
          <a:xfrm rot="0" flipH="0" flipV="0">
            <a:off x="6660000" y="1908000"/>
            <a:ext cx="10249200" cy="6177600"/>
          </a:xfrm>
          <a:prstGeom prst="rect">
            <a:avLst/>
          </a:prstGeom>
        </p:spPr>
      </p:pic>
      <p:sp>
        <p:nvSpPr>
          <p:cNvPr id="1685657402" name=""/>
          <p:cNvSpPr txBox="1"/>
          <p:nvPr/>
        </p:nvSpPr>
        <p:spPr bwMode="auto">
          <a:xfrm rot="0" flipH="0" flipV="0">
            <a:off x="1246971" y="4096389"/>
            <a:ext cx="4279437" cy="179867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2800" b="1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Calendrier Secret :</a:t>
            </a:r>
            <a:endParaRPr lang="fr-FR" sz="4800" b="0" i="1" u="none" strike="noStrike" cap="none" spc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sz="2800" b="0" i="1" u="none" strike="noStrike" cap="none" spc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fr-FR" sz="2800" b="0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Pic systématique</a:t>
            </a:r>
            <a:endParaRPr lang="fr-FR" sz="2800" b="0" i="1" u="none" strike="noStrike" cap="none" spc="0">
              <a:solidFill>
                <a:schemeClr val="bg1">
                  <a:lumMod val="65000"/>
                </a:schemeClr>
              </a:solidFill>
              <a:latin typeface="Neue Haas Grotesk Text Pro"/>
              <a:ea typeface="Neue Haas Grotesk Text Pro"/>
              <a:cs typeface="Neue Haas Grotesk Text Pro"/>
            </a:endParaRPr>
          </a:p>
          <a:p>
            <a:pPr algn="ctr">
              <a:defRPr/>
            </a:pPr>
            <a:r>
              <a:rPr lang="fr-FR" sz="2800" b="0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aux 1ers Trimestres</a:t>
            </a:r>
            <a:endParaRPr sz="4800" i="1">
              <a:latin typeface="Neue Haas Grotesk Text Pro"/>
              <a:cs typeface="Neue Haas Grotesk Text Pro"/>
            </a:endParaRPr>
          </a:p>
        </p:txBody>
      </p:sp>
      <p:sp>
        <p:nvSpPr>
          <p:cNvPr id="2144970178" name=""/>
          <p:cNvSpPr txBox="1"/>
          <p:nvPr/>
        </p:nvSpPr>
        <p:spPr bwMode="auto">
          <a:xfrm rot="0" flipH="0" flipV="0">
            <a:off x="9747630" y="8598809"/>
            <a:ext cx="4080298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par TRIMESTRES </a:t>
            </a:r>
            <a:endParaRPr sz="3600" b="1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5374963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328611" y="93185"/>
            <a:ext cx="12095605" cy="1470024"/>
          </a:xfrm>
        </p:spPr>
        <p:txBody>
          <a:bodyPr/>
          <a:lstStyle/>
          <a:p>
            <a:pPr algn="l">
              <a:defRPr/>
            </a:pPr>
            <a:r>
              <a:rPr sz="46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Le Timing : Un calendrier éditorial structuré</a:t>
            </a:r>
            <a:endParaRPr sz="4600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691097394" name=""/>
          <p:cNvSpPr txBox="1"/>
          <p:nvPr/>
        </p:nvSpPr>
        <p:spPr bwMode="auto">
          <a:xfrm rot="0" flipH="0" flipV="0">
            <a:off x="17087499" y="172558"/>
            <a:ext cx="1097998" cy="1189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rgbClr val="E50914"/>
                </a:solidFill>
                <a:latin typeface="Gill Sans MT"/>
                <a:ea typeface="Arial"/>
                <a:cs typeface="Arial"/>
              </a:rPr>
              <a:t>⏰</a:t>
            </a:r>
            <a:endParaRPr sz="7200">
              <a:solidFill>
                <a:srgbClr val="E50914"/>
              </a:solidFill>
            </a:endParaRPr>
          </a:p>
        </p:txBody>
      </p:sp>
      <p:pic>
        <p:nvPicPr>
          <p:cNvPr id="289321685" name=""/>
          <p:cNvPicPr/>
          <p:nvPr/>
        </p:nvPicPr>
        <p:blipFill>
          <a:blip r:embed="rId3"/>
          <a:stretch/>
        </p:blipFill>
        <p:spPr bwMode="auto">
          <a:xfrm rot="0" flipH="0" flipV="0">
            <a:off x="5256000" y="1982229"/>
            <a:ext cx="12319200" cy="6006169"/>
          </a:xfrm>
          <a:prstGeom prst="rect">
            <a:avLst/>
          </a:prstGeom>
        </p:spPr>
      </p:pic>
      <p:grpSp>
        <p:nvGrpSpPr>
          <p:cNvPr id="1196522397" name=""/>
          <p:cNvGrpSpPr/>
          <p:nvPr/>
        </p:nvGrpSpPr>
        <p:grpSpPr bwMode="auto">
          <a:xfrm>
            <a:off x="392903" y="8425161"/>
            <a:ext cx="15725000" cy="1526067"/>
            <a:chOff x="0" y="0"/>
            <a:chExt cx="15725000" cy="1526067"/>
          </a:xfrm>
        </p:grpSpPr>
        <p:sp>
          <p:nvSpPr>
            <p:cNvPr id="1681825997" name=""/>
            <p:cNvSpPr/>
            <p:nvPr/>
          </p:nvSpPr>
          <p:spPr bwMode="auto">
            <a:xfrm rot="0" flipH="0" flipV="0">
              <a:off x="0" y="0"/>
              <a:ext cx="15725000" cy="1526067"/>
            </a:xfrm>
            <a:prstGeom prst="wedgeEllipseCallout">
              <a:avLst>
                <a:gd name="adj1" fmla="val -25086"/>
                <a:gd name="adj2" fmla="val -89655"/>
              </a:avLst>
            </a:prstGeom>
            <a:solidFill>
              <a:srgbClr val="E50914"/>
            </a:solidFill>
            <a:ln w="25400" cap="flat" cmpd="sng" algn="ctr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>
                <a:latin typeface="Neue Haas Grotesk Text Pro"/>
                <a:cs typeface="Neue Haas Grotesk Text Pro"/>
              </a:endParaRPr>
            </a:p>
          </p:txBody>
        </p:sp>
        <p:sp>
          <p:nvSpPr>
            <p:cNvPr id="1035034199" name=""/>
            <p:cNvSpPr txBox="1"/>
            <p:nvPr/>
          </p:nvSpPr>
          <p:spPr bwMode="auto">
            <a:xfrm rot="0" flipH="0" flipV="0">
              <a:off x="1171413" y="246417"/>
              <a:ext cx="11564540" cy="914595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720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	</a:t>
              </a:r>
              <a:r>
                <a:rPr sz="260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→</a:t>
              </a:r>
              <a:r>
                <a:rPr sz="720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 </a:t>
              </a:r>
              <a:r>
                <a:rPr sz="260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Après les fêtes, Netflix</a:t>
              </a:r>
              <a:r>
                <a:rPr sz="2600" b="1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 inonde</a:t>
              </a:r>
              <a:r>
                <a:rPr sz="260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 la plateforme pour </a:t>
              </a:r>
              <a:r>
                <a:rPr sz="2600" b="1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captiver et retenir</a:t>
              </a:r>
              <a:r>
                <a:rPr sz="260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 son audience. </a:t>
              </a:r>
              <a:r>
                <a:rPr sz="2600" b="1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Une machine à fidéliser.</a:t>
              </a:r>
              <a:r>
                <a:rPr sz="260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 </a:t>
              </a:r>
              <a:r>
                <a:rPr sz="720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 </a:t>
              </a:r>
              <a:endParaRPr sz="7200">
                <a:solidFill>
                  <a:schemeClr val="tx1"/>
                </a:solidFill>
                <a:latin typeface="Neue Haas Grotesk Text Pro"/>
                <a:cs typeface="Neue Haas Grotesk Text Pro"/>
              </a:endParaRPr>
            </a:p>
          </p:txBody>
        </p:sp>
      </p:grpSp>
      <p:sp>
        <p:nvSpPr>
          <p:cNvPr id="1584438214" name=""/>
          <p:cNvSpPr txBox="1"/>
          <p:nvPr/>
        </p:nvSpPr>
        <p:spPr bwMode="auto">
          <a:xfrm rot="0" flipH="0" flipV="0">
            <a:off x="6736130" y="1456733"/>
            <a:ext cx="10103663" cy="43352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2200" b="1" i="1" u="none" strike="noStrike" cap="none" spc="0">
                <a:solidFill>
                  <a:schemeClr val="bg1">
                    <a:lumMod val="65000"/>
                  </a:schemeClr>
                </a:solidFill>
                <a:latin typeface="Cambria Math"/>
                <a:ea typeface="Cambria Math"/>
                <a:cs typeface="Cambria Math"/>
              </a:rPr>
              <a:t>À</a:t>
            </a:r>
            <a:r>
              <a:rPr lang="fr-FR" sz="2200" b="1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 la recherche des pics de nouveautés</a:t>
            </a:r>
            <a:endParaRPr sz="2200" b="1" i="1">
              <a:solidFill>
                <a:schemeClr val="bg1">
                  <a:lumMod val="65000"/>
                </a:schemeClr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1170129924" name=""/>
          <p:cNvSpPr txBox="1"/>
          <p:nvPr/>
        </p:nvSpPr>
        <p:spPr bwMode="auto">
          <a:xfrm rot="0" flipH="0" flipV="0">
            <a:off x="13119858" y="3314133"/>
            <a:ext cx="1678061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 b="1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par MOIS  </a:t>
            </a:r>
            <a:endParaRPr sz="2600" b="1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627079658" name=""/>
          <p:cNvSpPr txBox="1"/>
          <p:nvPr/>
        </p:nvSpPr>
        <p:spPr bwMode="auto">
          <a:xfrm rot="0" flipH="0" flipV="0">
            <a:off x="610431" y="4085974"/>
            <a:ext cx="4294198" cy="1798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2800" b="1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Calendrier Secret :</a:t>
            </a:r>
            <a:endParaRPr lang="fr-FR" sz="4800" b="0" i="1" u="none" strike="noStrike" cap="none" spc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sz="2800" b="0" i="1" u="none" strike="noStrike" cap="none" spc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fr-FR" sz="2800" b="0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Netflix mise tout sur le mois de janvier</a:t>
            </a:r>
            <a:endParaRPr sz="4800" i="1">
              <a:latin typeface="Neue Haas Grotesk Text Pro"/>
              <a:cs typeface="Neue Haas Grotesk Text Pro"/>
            </a:endParaRPr>
          </a:p>
        </p:txBody>
      </p:sp>
      <p:sp>
        <p:nvSpPr>
          <p:cNvPr id="1578340043" name=""/>
          <p:cNvSpPr txBox="1"/>
          <p:nvPr/>
        </p:nvSpPr>
        <p:spPr bwMode="auto">
          <a:xfrm rot="0" flipH="0" flipV="0">
            <a:off x="10289166" y="8598809"/>
            <a:ext cx="2252865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par MOIS </a:t>
            </a:r>
            <a:endParaRPr sz="3600" b="1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34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12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52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2839967" name=""/>
          <p:cNvSpPr txBox="1"/>
          <p:nvPr/>
        </p:nvSpPr>
        <p:spPr bwMode="auto">
          <a:xfrm rot="0" flipH="0" flipV="0">
            <a:off x="10408884" y="937797"/>
            <a:ext cx="6798874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prstTxWarp prst="textDeflateBottom">
              <a:avLst>
                <a:gd name="adj" fmla="val 50000"/>
              </a:avLst>
            </a:prstTxWarp>
            <a:spAutoFit/>
          </a:bodyPr>
          <a:p>
            <a:pPr algn="ctr">
              <a:defRPr/>
            </a:pPr>
            <a:r>
              <a:rPr sz="4800" b="0" i="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TRIO GAGNANT</a:t>
            </a:r>
            <a:endParaRPr sz="4800" b="0">
              <a:solidFill>
                <a:srgbClr val="E50914"/>
              </a:solidFill>
              <a:latin typeface="Neue Haas Grotesk Text Pro"/>
              <a:ea typeface="Neue Haas Grotesk Text Pro"/>
              <a:cs typeface="Neue Haas Grotesk Text Pro"/>
            </a:endParaRPr>
          </a:p>
        </p:txBody>
      </p:sp>
      <p:sp>
        <p:nvSpPr>
          <p:cNvPr id="1350417122" name="Title 1"/>
          <p:cNvSpPr>
            <a:spLocks noGrp="1"/>
          </p:cNvSpPr>
          <p:nvPr/>
        </p:nvSpPr>
        <p:spPr bwMode="auto">
          <a:xfrm flipH="0" flipV="0">
            <a:off x="116248" y="85725"/>
            <a:ext cx="7677868" cy="1470024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sz="46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Conclusion</a:t>
            </a:r>
            <a:endParaRPr sz="4600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  <p:grpSp>
        <p:nvGrpSpPr>
          <p:cNvPr id="413168126" name=""/>
          <p:cNvGrpSpPr/>
          <p:nvPr/>
        </p:nvGrpSpPr>
        <p:grpSpPr bwMode="auto">
          <a:xfrm>
            <a:off x="374955" y="1821176"/>
            <a:ext cx="17604742" cy="4107654"/>
            <a:chOff x="0" y="0"/>
            <a:chExt cx="17604742" cy="4107654"/>
          </a:xfrm>
        </p:grpSpPr>
        <p:sp>
          <p:nvSpPr>
            <p:cNvPr id="1875812010" name=""/>
            <p:cNvSpPr txBox="1"/>
            <p:nvPr/>
          </p:nvSpPr>
          <p:spPr bwMode="auto">
            <a:xfrm rot="0" flipH="0" flipV="0">
              <a:off x="10033929" y="1198652"/>
              <a:ext cx="7570812" cy="1071257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482137" indent="-482137" algn="l">
                <a:buFont typeface="Wingdings"/>
                <a:buChar char="ü"/>
                <a:defRPr/>
              </a:pPr>
              <a:r>
                <a:rPr sz="3200" b="1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rPr>
                <a:t>Volume</a:t>
              </a:r>
              <a:r>
                <a:rPr sz="3200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rPr>
                <a:t> = </a:t>
              </a:r>
              <a:r>
                <a:rPr sz="3200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rPr>
                <a:t>Attirer + Dominer</a:t>
              </a:r>
              <a:endParaRPr sz="3200">
                <a:solidFill>
                  <a:srgbClr val="E50914"/>
                </a:solidFill>
                <a:latin typeface="Neue Haas Grotesk Text Pro"/>
                <a:cs typeface="Neue Haas Grotesk Text Pro"/>
              </a:endParaRPr>
            </a:p>
            <a:p>
              <a:pPr algn="l">
                <a:defRPr/>
              </a:pPr>
              <a:endParaRPr sz="3200">
                <a:solidFill>
                  <a:srgbClr val="E50914"/>
                </a:solidFill>
                <a:latin typeface="Neue Haas Grotesk Text Pro"/>
                <a:cs typeface="Neue Haas Grotesk Text Pro"/>
              </a:endParaRPr>
            </a:p>
          </p:txBody>
        </p:sp>
        <p:grpSp>
          <p:nvGrpSpPr>
            <p:cNvPr id="744625705" name=""/>
            <p:cNvGrpSpPr/>
            <p:nvPr/>
          </p:nvGrpSpPr>
          <p:grpSpPr bwMode="auto">
            <a:xfrm>
              <a:off x="0" y="0"/>
              <a:ext cx="6128225" cy="4107654"/>
              <a:chOff x="0" y="0"/>
              <a:chExt cx="6128225" cy="4107654"/>
            </a:xfrm>
          </p:grpSpPr>
          <p:sp>
            <p:nvSpPr>
              <p:cNvPr id="1787878254" name=""/>
              <p:cNvSpPr/>
              <p:nvPr/>
            </p:nvSpPr>
            <p:spPr bwMode="auto">
              <a:xfrm rot="0" flipH="0" flipV="0">
                <a:off x="950213" y="0"/>
                <a:ext cx="4226717" cy="4107655"/>
              </a:xfrm>
              <a:prstGeom prst="flowChartConnector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 cap="flat" cmpd="sng" algn="ctr">
                <a:solidFill>
                  <a:schemeClr val="tx1">
                    <a:lumMod val="74901"/>
                    <a:lumOff val="25099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81417390" name=""/>
              <p:cNvSpPr txBox="1"/>
              <p:nvPr/>
            </p:nvSpPr>
            <p:spPr bwMode="auto">
              <a:xfrm rot="0" flipH="0" flipV="0">
                <a:off x="0" y="955079"/>
                <a:ext cx="6128225" cy="1920600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7200">
                    <a:solidFill>
                      <a:srgbClr val="E50914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📈</a:t>
                </a:r>
                <a:endParaRPr sz="7200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endParaRPr>
              </a:p>
              <a:p>
                <a:pPr algn="ctr">
                  <a:defRPr/>
                </a:pPr>
                <a:r>
                  <a:rPr sz="4800">
                    <a:solidFill>
                      <a:srgbClr val="E50914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Le Volume</a:t>
                </a:r>
                <a:r>
                  <a:rPr sz="7200">
                    <a:solidFill>
                      <a:srgbClr val="C00000"/>
                    </a:solidFill>
                  </a:rPr>
                  <a:t> </a:t>
                </a:r>
                <a:endParaRPr sz="200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383386820" name=""/>
          <p:cNvGrpSpPr/>
          <p:nvPr/>
        </p:nvGrpSpPr>
        <p:grpSpPr bwMode="auto">
          <a:xfrm>
            <a:off x="4345073" y="2623043"/>
            <a:ext cx="13734356" cy="4107655"/>
            <a:chOff x="0" y="0"/>
            <a:chExt cx="13734356" cy="4107655"/>
          </a:xfrm>
        </p:grpSpPr>
        <p:sp>
          <p:nvSpPr>
            <p:cNvPr id="1522969228" name=""/>
            <p:cNvSpPr txBox="1"/>
            <p:nvPr/>
          </p:nvSpPr>
          <p:spPr bwMode="auto">
            <a:xfrm rot="0" flipH="0" flipV="0">
              <a:off x="6063811" y="1546580"/>
              <a:ext cx="7670545" cy="1071257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482137" indent="-482137" algn="l">
                <a:buFont typeface="Wingdings"/>
                <a:buChar char="ü"/>
                <a:defRPr/>
              </a:pPr>
              <a:r>
                <a:rPr sz="3200" b="1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rPr>
                <a:t>Pertinence</a:t>
              </a:r>
              <a:r>
                <a:rPr sz="3200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rPr>
                <a:t> = Satisfaire + Retenir</a:t>
              </a:r>
              <a:endParaRPr sz="32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endParaRPr>
            </a:p>
            <a:p>
              <a:pPr marL="482137" indent="-482137" algn="l">
                <a:buFont typeface="Wingdings"/>
                <a:buChar char="ü"/>
                <a:defRPr/>
              </a:pPr>
              <a:endParaRPr sz="3200">
                <a:solidFill>
                  <a:srgbClr val="E50914"/>
                </a:solidFill>
                <a:latin typeface="Neue Haas Grotesk Text Pro"/>
                <a:cs typeface="Neue Haas Grotesk Text Pro"/>
              </a:endParaRPr>
            </a:p>
          </p:txBody>
        </p:sp>
        <p:grpSp>
          <p:nvGrpSpPr>
            <p:cNvPr id="1186348199" name=""/>
            <p:cNvGrpSpPr/>
            <p:nvPr/>
          </p:nvGrpSpPr>
          <p:grpSpPr bwMode="auto">
            <a:xfrm>
              <a:off x="0" y="0"/>
              <a:ext cx="6589236" cy="4107655"/>
              <a:chOff x="0" y="0"/>
              <a:chExt cx="6589236" cy="4107655"/>
            </a:xfrm>
          </p:grpSpPr>
          <p:sp>
            <p:nvSpPr>
              <p:cNvPr id="1335946689" name=""/>
              <p:cNvSpPr/>
              <p:nvPr/>
            </p:nvSpPr>
            <p:spPr bwMode="auto">
              <a:xfrm rot="0" flipH="0" flipV="0">
                <a:off x="1206812" y="0"/>
                <a:ext cx="4226718" cy="4107656"/>
              </a:xfrm>
              <a:prstGeom prst="flowChartConnector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 cap="flat" cmpd="sng" algn="ctr">
                <a:solidFill>
                  <a:schemeClr val="tx1">
                    <a:lumMod val="74901"/>
                    <a:lumOff val="25099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126633991" name=""/>
              <p:cNvSpPr txBox="1"/>
              <p:nvPr/>
            </p:nvSpPr>
            <p:spPr bwMode="auto">
              <a:xfrm rot="0" flipH="0" flipV="0">
                <a:off x="0" y="701558"/>
                <a:ext cx="6589236" cy="1933365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7200">
                    <a:solidFill>
                      <a:srgbClr val="E50914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 🎯</a:t>
                </a:r>
                <a:endParaRPr sz="7200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endParaRPr>
              </a:p>
              <a:p>
                <a:pPr algn="ctr">
                  <a:defRPr/>
                </a:pPr>
                <a:r>
                  <a:rPr sz="4800">
                    <a:solidFill>
                      <a:srgbClr val="E50914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La Pertinence</a:t>
                </a:r>
                <a:endParaRPr sz="7200">
                  <a:solidFill>
                    <a:srgbClr val="C00000"/>
                  </a:solidFill>
                  <a:latin typeface="Neue Haas Grotesk Text Pro"/>
                  <a:cs typeface="Neue Haas Grotesk Text Pro"/>
                </a:endParaRPr>
              </a:p>
            </p:txBody>
          </p:sp>
        </p:grpSp>
      </p:grpSp>
      <p:grpSp>
        <p:nvGrpSpPr>
          <p:cNvPr id="853926536" name=""/>
          <p:cNvGrpSpPr/>
          <p:nvPr/>
        </p:nvGrpSpPr>
        <p:grpSpPr bwMode="auto">
          <a:xfrm>
            <a:off x="10480133" y="6590269"/>
            <a:ext cx="7645743" cy="3438600"/>
            <a:chOff x="0" y="0"/>
            <a:chExt cx="7645743" cy="3438600"/>
          </a:xfrm>
        </p:grpSpPr>
        <p:grpSp>
          <p:nvGrpSpPr>
            <p:cNvPr id="2016834430" name=""/>
            <p:cNvGrpSpPr/>
            <p:nvPr/>
          </p:nvGrpSpPr>
          <p:grpSpPr bwMode="auto">
            <a:xfrm>
              <a:off x="0" y="0"/>
              <a:ext cx="7645743" cy="3438600"/>
              <a:chOff x="0" y="0"/>
              <a:chExt cx="7645743" cy="3438600"/>
            </a:xfrm>
          </p:grpSpPr>
          <p:sp>
            <p:nvSpPr>
              <p:cNvPr id="779528827" name=""/>
              <p:cNvSpPr/>
              <p:nvPr/>
            </p:nvSpPr>
            <p:spPr bwMode="auto">
              <a:xfrm rot="0" flipH="0" flipV="0">
                <a:off x="0" y="0"/>
                <a:ext cx="7645743" cy="3438601"/>
              </a:xfrm>
              <a:prstGeom prst="rightArrow">
                <a:avLst>
                  <a:gd name="adj1" fmla="val 50000"/>
                  <a:gd name="adj2" fmla="val 53571"/>
                </a:avLst>
              </a:prstGeom>
              <a:solidFill>
                <a:srgbClr val="E50914"/>
              </a:solidFill>
              <a:ln w="25400" cap="flat" cmpd="sng" algn="ctr">
                <a:solidFill>
                  <a:srgbClr val="E50914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23950026" name=""/>
              <p:cNvSpPr txBox="1"/>
              <p:nvPr/>
            </p:nvSpPr>
            <p:spPr bwMode="auto">
              <a:xfrm rot="0" flipH="0" flipV="0">
                <a:off x="289055" y="1009003"/>
                <a:ext cx="6878364" cy="1189080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l">
                  <a:defRPr/>
                </a:pPr>
                <a:r>
                  <a:rPr lang="fr-FR" sz="2400" b="0" i="0" u="none" strike="noStrike" cap="none" spc="0">
                    <a:solidFill>
                      <a:schemeClr val="tx1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Croiser avec les données</a:t>
                </a:r>
                <a:r>
                  <a:rPr sz="2400">
                    <a:solidFill>
                      <a:schemeClr val="tx1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 </a:t>
                </a:r>
                <a:r>
                  <a:rPr lang="fr-FR" sz="2400" b="0" i="0" u="none" strike="noStrike" cap="none" spc="0">
                    <a:solidFill>
                      <a:schemeClr val="tx1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d'abonnement pour modéliser l'impact</a:t>
                </a:r>
                <a:r>
                  <a:rPr lang="fr-FR" sz="2400" b="0" i="0" u="none" strike="noStrike" cap="none" spc="0">
                    <a:solidFill>
                      <a:schemeClr val="tx1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 des sorties de janvier sur la rétention</a:t>
                </a:r>
                <a:endParaRPr sz="2600">
                  <a:solidFill>
                    <a:schemeClr val="tx1"/>
                  </a:solidFill>
                  <a:latin typeface="Neue Haas Grotesk Text Pro"/>
                  <a:cs typeface="Neue Haas Grotesk Text Pro"/>
                </a:endParaRPr>
              </a:p>
            </p:txBody>
          </p:sp>
        </p:grpSp>
        <p:sp>
          <p:nvSpPr>
            <p:cNvPr id="1203567542" name=""/>
            <p:cNvSpPr txBox="1"/>
            <p:nvPr/>
          </p:nvSpPr>
          <p:spPr bwMode="auto">
            <a:xfrm rot="0" flipH="0" flipV="0">
              <a:off x="51485" y="2717419"/>
              <a:ext cx="5717158" cy="5185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800" i="0">
                  <a:solidFill>
                    <a:schemeClr val="bg1">
                      <a:lumMod val="75000"/>
                    </a:schemeClr>
                  </a:solidFill>
                  <a:latin typeface="Neue Haas Grotesk Text Pro"/>
                  <a:ea typeface="Neue Haas Grotesk Text Pro"/>
                  <a:cs typeface="Neue Haas Grotesk Text Pro"/>
                </a:rPr>
                <a:t>Next step</a:t>
              </a:r>
              <a:endParaRPr sz="2800" i="0">
                <a:solidFill>
                  <a:schemeClr val="bg1">
                    <a:lumMod val="75000"/>
                  </a:schemeClr>
                </a:solidFill>
                <a:latin typeface="Neue Haas Grotesk Text Pro"/>
                <a:cs typeface="Neue Haas Grotesk Text Pro"/>
              </a:endParaRPr>
            </a:p>
          </p:txBody>
        </p:sp>
      </p:grpSp>
      <p:grpSp>
        <p:nvGrpSpPr>
          <p:cNvPr id="1267449086" name=""/>
          <p:cNvGrpSpPr/>
          <p:nvPr/>
        </p:nvGrpSpPr>
        <p:grpSpPr bwMode="auto">
          <a:xfrm>
            <a:off x="1779346" y="5259137"/>
            <a:ext cx="14545095" cy="4661129"/>
            <a:chOff x="0" y="0"/>
            <a:chExt cx="14545095" cy="4661129"/>
          </a:xfrm>
        </p:grpSpPr>
        <p:sp>
          <p:nvSpPr>
            <p:cNvPr id="1399459319" name=""/>
            <p:cNvSpPr txBox="1"/>
            <p:nvPr/>
          </p:nvSpPr>
          <p:spPr bwMode="auto">
            <a:xfrm rot="0" flipH="0" flipV="0">
              <a:off x="8629538" y="0"/>
              <a:ext cx="5915556" cy="583578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482137" indent="-482137" algn="l">
                <a:buFont typeface="Wingdings"/>
                <a:buChar char="ü"/>
                <a:defRPr/>
              </a:pPr>
              <a:r>
                <a:rPr sz="3200" b="1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rPr>
                <a:t>Timing</a:t>
              </a:r>
              <a:r>
                <a:rPr sz="3200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rPr>
                <a:t> = </a:t>
              </a:r>
              <a:r>
                <a:rPr lang="fr-FR" sz="3200" b="0" i="0" u="none" strike="noStrike" cap="none" spc="0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rPr>
                <a:t> Fidéliser</a:t>
              </a:r>
              <a:r>
                <a:rPr sz="3200">
                  <a:solidFill>
                    <a:srgbClr val="E50914"/>
                  </a:solidFill>
                  <a:latin typeface="Neue Haas Grotesk Text Pro"/>
                  <a:cs typeface="Neue Haas Grotesk Text Pro"/>
                </a:rPr>
                <a:t> + Attirer </a:t>
              </a:r>
              <a:endParaRPr sz="3200">
                <a:solidFill>
                  <a:srgbClr val="E50914"/>
                </a:solidFill>
                <a:latin typeface="Neue Haas Grotesk Text Pro"/>
                <a:cs typeface="Neue Haas Grotesk Text Pro"/>
              </a:endParaRPr>
            </a:p>
          </p:txBody>
        </p:sp>
        <p:grpSp>
          <p:nvGrpSpPr>
            <p:cNvPr id="1009885580" name=""/>
            <p:cNvGrpSpPr/>
            <p:nvPr/>
          </p:nvGrpSpPr>
          <p:grpSpPr bwMode="auto">
            <a:xfrm>
              <a:off x="0" y="553474"/>
              <a:ext cx="6138305" cy="4107654"/>
              <a:chOff x="0" y="0"/>
              <a:chExt cx="6138305" cy="4107654"/>
            </a:xfrm>
          </p:grpSpPr>
          <p:sp>
            <p:nvSpPr>
              <p:cNvPr id="675778272" name=""/>
              <p:cNvSpPr/>
              <p:nvPr/>
            </p:nvSpPr>
            <p:spPr bwMode="auto">
              <a:xfrm rot="0" flipH="0" flipV="0">
                <a:off x="955433" y="0"/>
                <a:ext cx="4226717" cy="4107655"/>
              </a:xfrm>
              <a:prstGeom prst="flowChartConnector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 cap="flat" cmpd="sng" algn="ctr">
                <a:solidFill>
                  <a:schemeClr val="tx1">
                    <a:lumMod val="74901"/>
                    <a:lumOff val="25099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03214109" name=""/>
              <p:cNvSpPr txBox="1"/>
              <p:nvPr/>
            </p:nvSpPr>
            <p:spPr bwMode="auto">
              <a:xfrm rot="0" flipH="0" flipV="0">
                <a:off x="0" y="955079"/>
                <a:ext cx="6138305" cy="1920600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lang="fr-FR" sz="7200" b="0" i="0" u="none" strike="noStrike" cap="none" spc="0">
                    <a:solidFill>
                      <a:srgbClr val="E50914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⏰</a:t>
                </a:r>
                <a:endParaRPr sz="1600" b="0" i="0" u="none" strike="noStrike" cap="none" spc="0">
                  <a:solidFill>
                    <a:srgbClr val="E50914"/>
                  </a:solidFill>
                  <a:latin typeface="Times New Roman"/>
                  <a:cs typeface="Times New Roman"/>
                </a:endParaRPr>
              </a:p>
              <a:p>
                <a:pPr algn="ctr">
                  <a:defRPr/>
                </a:pPr>
                <a:r>
                  <a:rPr lang="fr-FR" sz="4800" b="0" i="0" u="none" strike="noStrike" cap="none" spc="0">
                    <a:solidFill>
                      <a:srgbClr val="E50914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Le Timing</a:t>
                </a:r>
                <a:endParaRPr sz="1800" b="0" i="0" u="none" strike="noStrike" cap="none" spc="0">
                  <a:solidFill>
                    <a:srgbClr val="C00000"/>
                  </a:solidFill>
                  <a:latin typeface="Neue Haas Grotesk Text Pro"/>
                  <a:cs typeface="Neue Haas Grotesk Text Pro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6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38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44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92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92799461" name=""/>
          <p:cNvGrpSpPr/>
          <p:nvPr/>
        </p:nvGrpSpPr>
        <p:grpSpPr bwMode="auto">
          <a:xfrm>
            <a:off x="805057" y="498471"/>
            <a:ext cx="15213289" cy="3026707"/>
            <a:chOff x="0" y="0"/>
            <a:chExt cx="15213289" cy="3026707"/>
          </a:xfrm>
        </p:grpSpPr>
        <p:pic>
          <p:nvPicPr>
            <p:cNvPr id="616164720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0" y="0"/>
              <a:ext cx="3026708" cy="3026708"/>
            </a:xfrm>
            <a:prstGeom prst="rect">
              <a:avLst/>
            </a:prstGeom>
          </p:spPr>
        </p:pic>
        <p:sp>
          <p:nvSpPr>
            <p:cNvPr id="1786182054" name="TextBox 4"/>
            <p:cNvSpPr txBox="1"/>
            <p:nvPr/>
          </p:nvSpPr>
          <p:spPr bwMode="auto">
            <a:xfrm flipH="0" flipV="0">
              <a:off x="2629563" y="1768614"/>
              <a:ext cx="6866206" cy="1207092"/>
            </a:xfrm>
            <a:prstGeom prst="rect">
              <a:avLst/>
            </a:prstGeom>
            <a:grpFill/>
          </p:spPr>
          <p:txBody>
            <a:bodyPr lIns="0" tIns="0" rIns="0" bIns="0" rtlCol="0" anchor="t"/>
            <a:lstStyle/>
            <a:p>
              <a:pPr algn="l">
                <a:lnSpc>
                  <a:spcPts val="7199"/>
                </a:lnSpc>
                <a:defRPr/>
              </a:pPr>
              <a:r>
                <a:rPr lang="fr-FR" sz="4800" b="1" i="0" u="none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rPr>
                <a:t>aviguez sur </a:t>
              </a:r>
              <a:r>
                <a:rPr sz="4800" b="1" i="0">
                  <a:solidFill>
                    <a:srgbClr val="E50914"/>
                  </a:solidFill>
                  <a:latin typeface="Neue Haas Grotesk Text Pro"/>
                  <a:cs typeface="Neue Haas Grotesk Text Pro"/>
                </a:rPr>
                <a:t> </a:t>
              </a:r>
              <a:r>
                <a:rPr sz="1600" i="0"/>
                <a:t> </a:t>
              </a:r>
              <a:r>
                <a:rPr sz="4800" b="1" i="0">
                  <a:solidFill>
                    <a:srgbClr val="E50914"/>
                  </a:solidFill>
                  <a:latin typeface="Neue Haas Grotesk Text Pro"/>
                  <a:cs typeface="Neue Haas Grotesk Text Pro"/>
                </a:rPr>
                <a:t>: </a:t>
              </a:r>
              <a:endParaRPr lang="fr-FR" sz="2600" b="1" i="1" u="none" strike="noStrike" cap="none" spc="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endParaRPr>
            </a:p>
          </p:txBody>
        </p:sp>
        <p:sp>
          <p:nvSpPr>
            <p:cNvPr id="2122288099" name=""/>
            <p:cNvSpPr txBox="1"/>
            <p:nvPr/>
          </p:nvSpPr>
          <p:spPr bwMode="auto">
            <a:xfrm rot="0" flipH="0" flipV="0">
              <a:off x="7113116" y="1564354"/>
              <a:ext cx="8100172" cy="1006072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lnSpc>
                  <a:spcPts val="7199"/>
                </a:lnSpc>
                <a:defRPr/>
              </a:pPr>
              <a:r>
                <a:rPr lang="fr-FR" sz="2200" b="1" i="1" u="sng" strike="noStrike" cap="none" spc="0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  <a:hlinkClick r:id="rId4" tooltip=""/>
                </a:rPr>
                <a:t>https://github.com/Elo3534/Le-Secret-de-Netflix</a:t>
              </a:r>
              <a:endParaRPr sz="9000" b="1" i="1">
                <a:solidFill>
                  <a:schemeClr val="bg1">
                    <a:lumMod val="65000"/>
                  </a:schemeClr>
                </a:solidFill>
                <a:latin typeface="Neue Haas Grotesk Text Pro"/>
                <a:cs typeface="Neue Haas Grotesk Text Pro"/>
              </a:endParaRPr>
            </a:p>
          </p:txBody>
        </p:sp>
      </p:grpSp>
      <p:grpSp>
        <p:nvGrpSpPr>
          <p:cNvPr id="2032196587" name=""/>
          <p:cNvGrpSpPr/>
          <p:nvPr/>
        </p:nvGrpSpPr>
        <p:grpSpPr bwMode="auto">
          <a:xfrm>
            <a:off x="39687" y="4351070"/>
            <a:ext cx="18288000" cy="5844320"/>
            <a:chOff x="0" y="0"/>
            <a:chExt cx="18288000" cy="5844320"/>
          </a:xfrm>
        </p:grpSpPr>
        <p:sp>
          <p:nvSpPr>
            <p:cNvPr id="253196770" name="TextBox 4"/>
            <p:cNvSpPr txBox="1"/>
            <p:nvPr/>
          </p:nvSpPr>
          <p:spPr bwMode="auto">
            <a:xfrm>
              <a:off x="0" y="0"/>
              <a:ext cx="18288000" cy="1446806"/>
            </a:xfrm>
            <a:prstGeom prst="rect">
              <a:avLst/>
            </a:prstGeom>
            <a:grpFill/>
          </p:spPr>
          <p:txBody>
            <a:bodyPr lIns="0" tIns="0" rIns="0" bIns="0" rtlCol="0" anchor="t"/>
            <a:lstStyle/>
            <a:p>
              <a:pPr algn="ctr">
                <a:lnSpc>
                  <a:spcPts val="7200"/>
                </a:lnSpc>
                <a:defRPr/>
              </a:pPr>
              <a:r>
                <a:rPr lang="fr-FR" sz="7200" b="1" i="1" u="none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rPr>
                <a:t>Merci </a:t>
              </a:r>
              <a:r>
                <a:rPr lang="en-US" sz="7200" b="1" i="1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rPr>
                <a:t>…</a:t>
              </a:r>
              <a:r>
                <a:rPr sz="7200" b="1" i="1">
                  <a:solidFill>
                    <a:srgbClr val="E50914"/>
                  </a:solidFill>
                  <a:latin typeface="Neue Haas Grotesk Text Pro"/>
                  <a:cs typeface="Neue Haas Grotesk Text Pro"/>
                </a:rPr>
                <a:t> </a:t>
              </a:r>
              <a:r>
                <a:rPr/>
                <a:t> </a:t>
              </a:r>
              <a:endParaRPr sz="7200" b="1" i="1">
                <a:solidFill>
                  <a:srgbClr val="E50914"/>
                </a:solidFill>
                <a:latin typeface="Neue Haas Grotesk Text Pro"/>
                <a:cs typeface="Neue Haas Grotesk Text Pro"/>
              </a:endParaRPr>
            </a:p>
          </p:txBody>
        </p:sp>
        <p:pic>
          <p:nvPicPr>
            <p:cNvPr id="1958359741" name="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 flipH="0" flipV="0">
              <a:off x="7620281" y="1307899"/>
              <a:ext cx="9749769" cy="453642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0D0D0D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092556" name="Title 1"/>
          <p:cNvSpPr>
            <a:spLocks noGrp="1"/>
          </p:cNvSpPr>
          <p:nvPr/>
        </p:nvSpPr>
        <p:spPr bwMode="auto">
          <a:xfrm flipH="0" flipV="0">
            <a:off x="135073" y="85725"/>
            <a:ext cx="7677869" cy="1470024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sz="46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Introduction</a:t>
            </a:r>
            <a:endParaRPr sz="4600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631302838" name=""/>
          <p:cNvSpPr txBox="1"/>
          <p:nvPr/>
        </p:nvSpPr>
        <p:spPr bwMode="auto">
          <a:xfrm rot="0" flipH="0" flipV="0">
            <a:off x="744899" y="3887098"/>
            <a:ext cx="6199520" cy="381394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4800" b="1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Netflix </a:t>
            </a:r>
            <a:endParaRPr sz="2800" b="0" i="1" u="none" strike="noStrike" cap="none" spc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fr-FR" sz="2800" b="0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ne nous vend pas </a:t>
            </a:r>
            <a:endParaRPr sz="2800" b="0" i="1" u="none" strike="noStrike" cap="none" spc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fr-FR" sz="2800" b="0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un divertissement</a:t>
            </a:r>
            <a:endParaRPr sz="2800" b="0" i="1" u="none" strike="noStrike" cap="none" spc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sz="2800" b="0" i="1">
              <a:solidFill>
                <a:schemeClr val="bg1">
                  <a:lumMod val="65000"/>
                </a:schemeClr>
              </a:solidFill>
              <a:latin typeface="Neue Haas Grotesk Text Pro"/>
              <a:ea typeface="Neue Haas Grotesk Text Pro"/>
              <a:cs typeface="Neue Haas Grotesk Text Pro"/>
            </a:endParaRPr>
          </a:p>
          <a:p>
            <a:pPr algn="ctr">
              <a:defRPr/>
            </a:pPr>
            <a:r>
              <a:rPr lang="fr-FR" sz="2800" b="0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Il nous vend un </a:t>
            </a:r>
            <a:endParaRPr sz="2800" b="0" i="1" u="none" strike="noStrike" cap="none" spc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fr-FR" sz="2800" b="1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algorithme</a:t>
            </a:r>
            <a:endParaRPr sz="2200" u="none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defRPr/>
            </a:pPr>
            <a:r>
              <a:rPr sz="2800" b="1" i="1" u="none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d’engagemen</a:t>
            </a:r>
            <a:r>
              <a:rPr sz="2800" b="1" i="1" u="none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t</a:t>
            </a:r>
            <a:r>
              <a:rPr sz="2800" u="none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 </a:t>
            </a:r>
            <a:endParaRPr sz="2800" u="none">
              <a:solidFill>
                <a:schemeClr val="bg1">
                  <a:lumMod val="65000"/>
                </a:schemeClr>
              </a:solidFill>
              <a:latin typeface="Neue Haas Grotesk Text Pro"/>
              <a:ea typeface="Neue Haas Grotesk Text Pro"/>
              <a:cs typeface="Neue Haas Grotesk Text Pro"/>
            </a:endParaRPr>
          </a:p>
          <a:p>
            <a:pPr algn="ctr">
              <a:defRPr/>
            </a:pPr>
            <a:endParaRPr sz="2800" u="none">
              <a:solidFill>
                <a:schemeClr val="bg1">
                  <a:lumMod val="65000"/>
                </a:schemeClr>
              </a:solidFill>
              <a:latin typeface="Neue Haas Grotesk Text Pro"/>
              <a:ea typeface="Neue Haas Grotesk Text Pro"/>
              <a:cs typeface="Neue Haas Grotesk Text Pro"/>
            </a:endParaRPr>
          </a:p>
        </p:txBody>
      </p:sp>
      <p:grpSp>
        <p:nvGrpSpPr>
          <p:cNvPr id="1342864281" name=""/>
          <p:cNvGrpSpPr/>
          <p:nvPr/>
        </p:nvGrpSpPr>
        <p:grpSpPr bwMode="auto">
          <a:xfrm>
            <a:off x="12370071" y="2734623"/>
            <a:ext cx="4211487" cy="3801555"/>
            <a:chOff x="0" y="0"/>
            <a:chExt cx="4211487" cy="3801555"/>
          </a:xfrm>
        </p:grpSpPr>
        <p:sp>
          <p:nvSpPr>
            <p:cNvPr id="1169395914" name=""/>
            <p:cNvSpPr/>
            <p:nvPr/>
          </p:nvSpPr>
          <p:spPr bwMode="auto">
            <a:xfrm rot="0" flipH="0" flipV="0">
              <a:off x="79221" y="0"/>
              <a:ext cx="4071160" cy="3801555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solidFill>
                <a:schemeClr val="tx1">
                  <a:lumMod val="74901"/>
                  <a:lumOff val="25099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8404651" name=""/>
            <p:cNvSpPr txBox="1"/>
            <p:nvPr/>
          </p:nvSpPr>
          <p:spPr bwMode="auto">
            <a:xfrm rot="0" flipH="0" flipV="0">
              <a:off x="0" y="713669"/>
              <a:ext cx="4211487" cy="192060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7200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rPr>
                <a:t>🎯</a:t>
              </a:r>
              <a:endParaRPr sz="72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endParaRPr>
            </a:p>
            <a:p>
              <a:pPr algn="ctr">
                <a:defRPr/>
              </a:pPr>
              <a:r>
                <a:rPr sz="4800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rPr>
                <a:t>La Pertinence</a:t>
              </a:r>
              <a:r>
                <a:rPr sz="7200">
                  <a:solidFill>
                    <a:srgbClr val="C00000"/>
                  </a:solidFill>
                  <a:latin typeface="Neue Haas Grotesk Text Pro"/>
                  <a:ea typeface="Neue Haas Grotesk Text Pro"/>
                  <a:cs typeface="Neue Haas Grotesk Text Pro"/>
                </a:rPr>
                <a:t> </a:t>
              </a:r>
              <a:endParaRPr sz="7200">
                <a:solidFill>
                  <a:srgbClr val="C00000"/>
                </a:solidFill>
                <a:latin typeface="Neue Haas Grotesk Text Pro"/>
                <a:cs typeface="Neue Haas Grotesk Text Pro"/>
              </a:endParaRPr>
            </a:p>
          </p:txBody>
        </p:sp>
        <p:sp>
          <p:nvSpPr>
            <p:cNvPr id="1140776358" name=""/>
            <p:cNvSpPr txBox="1"/>
            <p:nvPr/>
          </p:nvSpPr>
          <p:spPr bwMode="auto">
            <a:xfrm rot="0" flipH="0" flipV="0">
              <a:off x="1122102" y="359023"/>
              <a:ext cx="1982523" cy="457560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2400" i="1">
                  <a:solidFill>
                    <a:schemeClr val="bg1">
                      <a:lumMod val="65000"/>
                    </a:schemeClr>
                  </a:solidFill>
                  <a:latin typeface="Neue Haas Grotesk Text Pro"/>
                  <a:ea typeface="Neue Haas Grotesk Text Pro"/>
                  <a:cs typeface="Neue Haas Grotesk Text Pro"/>
                </a:rPr>
                <a:t>SATISFAIRE</a:t>
              </a:r>
              <a:endParaRPr sz="2400" i="1">
                <a:solidFill>
                  <a:schemeClr val="bg1">
                    <a:lumMod val="65000"/>
                  </a:schemeClr>
                </a:solidFill>
                <a:latin typeface="Neue Haas Grotesk Text Pro"/>
                <a:cs typeface="Neue Haas Grotesk Text Pro"/>
              </a:endParaRPr>
            </a:p>
          </p:txBody>
        </p:sp>
      </p:grpSp>
      <p:grpSp>
        <p:nvGrpSpPr>
          <p:cNvPr id="1244257766" name=""/>
          <p:cNvGrpSpPr/>
          <p:nvPr/>
        </p:nvGrpSpPr>
        <p:grpSpPr bwMode="auto">
          <a:xfrm>
            <a:off x="9734429" y="5686508"/>
            <a:ext cx="4123342" cy="3801555"/>
            <a:chOff x="0" y="0"/>
            <a:chExt cx="4123342" cy="3801555"/>
          </a:xfrm>
        </p:grpSpPr>
        <p:sp>
          <p:nvSpPr>
            <p:cNvPr id="1056436592" name=""/>
            <p:cNvSpPr/>
            <p:nvPr/>
          </p:nvSpPr>
          <p:spPr bwMode="auto">
            <a:xfrm rot="0" flipH="0" flipV="0">
              <a:off x="19842" y="0"/>
              <a:ext cx="4071160" cy="3801555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solidFill>
                <a:schemeClr val="tx1">
                  <a:lumMod val="74901"/>
                  <a:lumOff val="25099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0645143" name=""/>
            <p:cNvSpPr txBox="1"/>
            <p:nvPr/>
          </p:nvSpPr>
          <p:spPr bwMode="auto">
            <a:xfrm rot="0" flipH="0" flipV="0">
              <a:off x="0" y="951723"/>
              <a:ext cx="4123342" cy="192060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7200" b="0" i="0" u="none" strike="noStrike" cap="none" spc="0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rPr>
                <a:t>⏰</a:t>
              </a:r>
              <a:endParaRPr sz="1600" b="0" i="0" u="none" strike="noStrike" cap="none" spc="0">
                <a:solidFill>
                  <a:srgbClr val="E50914"/>
                </a:solidFill>
                <a:latin typeface="Times New Roman"/>
                <a:cs typeface="Times New Roman"/>
              </a:endParaRPr>
            </a:p>
            <a:p>
              <a:pPr algn="ctr">
                <a:defRPr/>
              </a:pPr>
              <a:r>
                <a:rPr lang="fr-FR" sz="4800" b="0" i="0" u="none" strike="noStrike" cap="none" spc="0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rPr>
                <a:t>Le Timing</a:t>
              </a:r>
              <a:endParaRPr sz="1800" b="0" i="0" u="none" strike="noStrike" cap="none" spc="0">
                <a:solidFill>
                  <a:srgbClr val="C00000"/>
                </a:solidFill>
                <a:latin typeface="Neue Haas Grotesk Text Pro"/>
                <a:cs typeface="Neue Haas Grotesk Text Pro"/>
              </a:endParaRPr>
            </a:p>
          </p:txBody>
        </p:sp>
        <p:sp>
          <p:nvSpPr>
            <p:cNvPr id="890835251" name=""/>
            <p:cNvSpPr txBox="1"/>
            <p:nvPr/>
          </p:nvSpPr>
          <p:spPr bwMode="auto">
            <a:xfrm rot="0" flipH="0" flipV="0">
              <a:off x="1155420" y="512290"/>
              <a:ext cx="1760315" cy="457560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2400" i="1">
                  <a:solidFill>
                    <a:schemeClr val="bg1">
                      <a:lumMod val="65000"/>
                    </a:schemeClr>
                  </a:solidFill>
                  <a:latin typeface="Neue Haas Grotesk Text Pro"/>
                  <a:ea typeface="Neue Haas Grotesk Text Pro"/>
                  <a:cs typeface="Neue Haas Grotesk Text Pro"/>
                </a:rPr>
                <a:t>FIDÉLISER </a:t>
              </a:r>
              <a:endParaRPr sz="2400" i="1">
                <a:solidFill>
                  <a:schemeClr val="bg1">
                    <a:lumMod val="65000"/>
                  </a:schemeClr>
                </a:solidFill>
                <a:latin typeface="Neue Haas Grotesk Text Pro"/>
                <a:cs typeface="Neue Haas Grotesk Text Pro"/>
              </a:endParaRPr>
            </a:p>
          </p:txBody>
        </p:sp>
      </p:grpSp>
      <p:grpSp>
        <p:nvGrpSpPr>
          <p:cNvPr id="1118821385" name=""/>
          <p:cNvGrpSpPr/>
          <p:nvPr/>
        </p:nvGrpSpPr>
        <p:grpSpPr bwMode="auto">
          <a:xfrm>
            <a:off x="6948843" y="26758"/>
            <a:ext cx="10619998" cy="10568003"/>
            <a:chOff x="0" y="0"/>
            <a:chExt cx="10619998" cy="10568003"/>
          </a:xfrm>
        </p:grpSpPr>
        <p:sp modelId="{4EA3ABBF-FD53-4423-9EBF-3467812C0848}">
          <p:nvSpPr>
            <p:cNvPr id="0" name=""/>
            <p:cNvSpPr/>
            <p:nvPr/>
          </p:nvSpPr>
          <p:spPr bwMode="auto">
            <a:xfrm rot="0" flipH="0" flipV="0">
              <a:off x="940422" y="564236"/>
              <a:ext cx="9114587" cy="9114587"/>
            </a:xfrm>
            <a:prstGeom prst="pie">
              <a:avLst>
                <a:gd name="adj1" fmla="val 16200000"/>
                <a:gd name="adj2" fmla="val 1799999"/>
              </a:avLst>
            </a:prstGeom>
            <a:noFill/>
            <a:ln w="25400" cap="flat" cmpd="sng" algn="ctr">
              <a:noFill/>
              <a:prstDash val="solid"/>
            </a:ln>
          </p:spPr>
          <p:style>
            <a:lnRef idx="2">
              <a:schemeClr val="l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82549" tIns="82549" rIns="82549" bIns="82549" numCol="1" spcCol="0" rtlCol="0" fromWordArt="0" anchor="ctr" anchorCtr="0" forceAA="0" upright="0" compatLnSpc="0"/>
            <a:p>
              <a:pPr algn="ctr">
                <a:lnSpc>
                  <a:spcPct val="90000"/>
                </a:lnSpc>
                <a:spcAft>
                  <a:spcPts val="2729"/>
                </a:spcAft>
                <a:defRPr/>
              </a:pPr>
              <a:r>
                <a:rPr/>
                <a:t> </a:t>
              </a:r>
              <a:endParaRPr/>
            </a:p>
          </p:txBody>
        </p:sp>
        <p:sp modelId="{2CD69F40-BF65-4DEC-A13F-D2F66638B64D}">
          <p:nvSpPr>
            <p:cNvPr id="0" name=""/>
            <p:cNvSpPr/>
            <p:nvPr/>
          </p:nvSpPr>
          <p:spPr bwMode="auto">
            <a:xfrm rot="0" flipH="0" flipV="0">
              <a:off x="752705" y="889757"/>
              <a:ext cx="9114587" cy="9114587"/>
            </a:xfrm>
            <a:prstGeom prst="pie">
              <a:avLst>
                <a:gd name="adj1" fmla="val 1799999"/>
                <a:gd name="adj2" fmla="val 9000000"/>
              </a:avLst>
            </a:prstGeom>
            <a:noFill/>
            <a:ln w="25400" cap="flat" cmpd="sng" algn="ctr">
              <a:noFill/>
              <a:prstDash val="solid"/>
            </a:ln>
          </p:spPr>
          <p:style>
            <a:lnRef idx="2">
              <a:schemeClr val="l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82549" tIns="82549" rIns="82549" bIns="82549" numCol="1" spcCol="0" rtlCol="0" fromWordArt="0" anchor="ctr" anchorCtr="0" forceAA="0" upright="0" compatLnSpc="0"/>
            <a:p>
              <a:pPr algn="ctr">
                <a:lnSpc>
                  <a:spcPct val="90000"/>
                </a:lnSpc>
                <a:spcAft>
                  <a:spcPts val="2729"/>
                </a:spcAft>
                <a:defRPr/>
              </a:pPr>
              <a:r>
                <a:rPr/>
                <a:t> </a:t>
              </a:r>
              <a:endParaRPr/>
            </a:p>
          </p:txBody>
        </p:sp>
        <p:sp modelId="{D358EB00-D3BD-4F89-996B-2A164DD7CC17}">
          <p:nvSpPr>
            <p:cNvPr id="0" name=""/>
            <p:cNvSpPr/>
            <p:nvPr/>
          </p:nvSpPr>
          <p:spPr bwMode="auto">
            <a:xfrm rot="0" flipH="0" flipV="0">
              <a:off x="564988" y="564236"/>
              <a:ext cx="9114587" cy="9114587"/>
            </a:xfrm>
            <a:prstGeom prst="pie">
              <a:avLst>
                <a:gd name="adj1" fmla="val 9000000"/>
                <a:gd name="adj2" fmla="val 16200000"/>
              </a:avLst>
            </a:prstGeom>
            <a:noFill/>
            <a:ln w="25400" cap="flat" cmpd="sng" algn="ctr">
              <a:noFill/>
              <a:prstDash val="solid"/>
            </a:ln>
          </p:spPr>
          <p:style>
            <a:lnRef idx="2">
              <a:schemeClr val="l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82549" tIns="82549" rIns="82549" bIns="82549" numCol="1" spcCol="0" rtlCol="0" fromWordArt="0" anchor="ctr" anchorCtr="0" forceAA="0" upright="0" compatLnSpc="0"/>
            <a:p>
              <a:pPr algn="ctr">
                <a:lnSpc>
                  <a:spcPct val="90000"/>
                </a:lnSpc>
                <a:spcAft>
                  <a:spcPts val="2729"/>
                </a:spcAft>
                <a:defRPr/>
              </a:pPr>
              <a:r>
                <a:rPr/>
                <a:t> </a:t>
              </a:r>
              <a:endParaRPr/>
            </a:p>
          </p:txBody>
        </p:sp>
        <p:sp modelId="{CF825EBE-1A83-41EE-B6F4-C081842BF530}">
          <p:nvSpPr>
            <p:cNvPr id="0" name=""/>
            <p:cNvSpPr/>
            <p:nvPr/>
          </p:nvSpPr>
          <p:spPr bwMode="auto">
            <a:xfrm rot="0" flipH="0" flipV="0">
              <a:off x="376938" y="0"/>
              <a:ext cx="10243059" cy="10243059"/>
            </a:xfrm>
            <a:prstGeom prst="circularArrow">
              <a:avLst>
                <a:gd name="adj1" fmla="val 5084"/>
                <a:gd name="adj2" fmla="val 327404"/>
                <a:gd name="adj3" fmla="val 1472595"/>
                <a:gd name="adj4" fmla="val 16199432"/>
                <a:gd name="adj5" fmla="val 5932"/>
              </a:avLst>
            </a:prstGeom>
            <a:solidFill>
              <a:srgbClr val="E50914"/>
            </a:solidFill>
            <a:ln w="0">
              <a:noFill/>
            </a:ln>
          </p:spPr>
          <p:style>
            <a:lnRef idx="0">
              <a:srgbClr val="000000"/>
            </a:lnRef>
            <a:fillRef idx="1">
              <a:schemeClr val="accent1">
                <a:tint val="60000"/>
              </a:schemeClr>
            </a:fillRef>
            <a:effectRef idx="0">
              <a:srgbClr val="000000"/>
            </a:effectRef>
            <a:fontRef idx="minor">
              <a:schemeClr val="lt1"/>
            </a:fontRef>
          </p:style>
        </p:sp>
        <p:sp modelId="{EDB3FD39-564A-48E1-BD78-9D86BCD4AA13}">
          <p:nvSpPr>
            <p:cNvPr id="0" name=""/>
            <p:cNvSpPr/>
            <p:nvPr/>
          </p:nvSpPr>
          <p:spPr bwMode="auto">
            <a:xfrm rot="0" flipH="0" flipV="0">
              <a:off x="188469" y="324944"/>
              <a:ext cx="10243059" cy="10243059"/>
            </a:xfrm>
            <a:prstGeom prst="circularArrow">
              <a:avLst>
                <a:gd name="adj1" fmla="val 5084"/>
                <a:gd name="adj2" fmla="val 327404"/>
                <a:gd name="adj3" fmla="val 8672093"/>
                <a:gd name="adj4" fmla="val 1800502"/>
                <a:gd name="adj5" fmla="val 5932"/>
              </a:avLst>
            </a:prstGeom>
            <a:solidFill>
              <a:srgbClr val="E50914"/>
            </a:solidFill>
            <a:ln/>
          </p:spPr>
          <p:style>
            <a:lnRef idx="0">
              <a:srgbClr val="000000"/>
            </a:lnRef>
            <a:fillRef idx="1">
              <a:schemeClr val="accent1">
                <a:tint val="60000"/>
              </a:schemeClr>
            </a:fillRef>
            <a:effectRef idx="0">
              <a:srgbClr val="000000"/>
            </a:effectRef>
            <a:fontRef idx="minor">
              <a:schemeClr val="lt1"/>
            </a:fontRef>
          </p:style>
        </p:sp>
        <p:sp modelId="{18D650FB-5726-4F5E-A2FC-AE6566811A54}">
          <p:nvSpPr>
            <p:cNvPr id="0" name=""/>
            <p:cNvSpPr/>
            <p:nvPr/>
          </p:nvSpPr>
          <p:spPr bwMode="auto">
            <a:xfrm rot="0" flipH="0" flipV="0">
              <a:off x="0" y="0"/>
              <a:ext cx="10243059" cy="10243059"/>
            </a:xfrm>
            <a:prstGeom prst="circularArrow">
              <a:avLst>
                <a:gd name="adj1" fmla="val 5084"/>
                <a:gd name="adj2" fmla="val 327404"/>
                <a:gd name="adj3" fmla="val 15873163"/>
                <a:gd name="adj4" fmla="val 8999999"/>
                <a:gd name="adj5" fmla="val 5932"/>
              </a:avLst>
            </a:prstGeom>
            <a:solidFill>
              <a:srgbClr val="E50914"/>
            </a:solidFill>
            <a:ln/>
          </p:spPr>
          <p:style>
            <a:lnRef idx="0">
              <a:srgbClr val="000000"/>
            </a:lnRef>
            <a:fillRef idx="1">
              <a:schemeClr val="accent1">
                <a:tint val="60000"/>
              </a:schemeClr>
            </a:fillRef>
            <a:effectRef idx="0">
              <a:srgbClr val="000000"/>
            </a:effectRef>
            <a:fontRef idx="minor">
              <a:schemeClr val="lt1"/>
            </a:fontRef>
          </p:style>
        </p:sp>
      </p:grpSp>
      <p:grpSp>
        <p:nvGrpSpPr>
          <p:cNvPr id="874980562" name=""/>
          <p:cNvGrpSpPr/>
          <p:nvPr/>
        </p:nvGrpSpPr>
        <p:grpSpPr bwMode="auto">
          <a:xfrm>
            <a:off x="8376696" y="1992513"/>
            <a:ext cx="4074399" cy="3801555"/>
            <a:chOff x="0" y="0"/>
            <a:chExt cx="4074399" cy="3801555"/>
          </a:xfrm>
        </p:grpSpPr>
        <p:sp>
          <p:nvSpPr>
            <p:cNvPr id="1755353617" name=""/>
            <p:cNvSpPr txBox="1"/>
            <p:nvPr/>
          </p:nvSpPr>
          <p:spPr bwMode="auto">
            <a:xfrm rot="0" flipH="0" flipV="0">
              <a:off x="0" y="857182"/>
              <a:ext cx="4072600" cy="192060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7200">
                  <a:solidFill>
                    <a:srgbClr val="C00000"/>
                  </a:solidFill>
                  <a:latin typeface="Neue Haas Grotesk Text Pro"/>
                  <a:ea typeface="Neue Haas Grotesk Text Pro"/>
                  <a:cs typeface="Neue Haas Grotesk Text Pro"/>
                </a:rPr>
                <a:t>📈</a:t>
              </a:r>
              <a:endParaRPr sz="7200">
                <a:solidFill>
                  <a:srgbClr val="C00000"/>
                </a:solidFill>
                <a:latin typeface="Neue Haas Grotesk Text Pro"/>
                <a:ea typeface="Neue Haas Grotesk Text Pro"/>
                <a:cs typeface="Neue Haas Grotesk Text Pro"/>
              </a:endParaRPr>
            </a:p>
            <a:p>
              <a:pPr algn="ctr">
                <a:defRPr/>
              </a:pPr>
              <a:r>
                <a:rPr sz="4800">
                  <a:solidFill>
                    <a:srgbClr val="C00000"/>
                  </a:solidFill>
                  <a:latin typeface="Neue Haas Grotesk Text Pro"/>
                  <a:ea typeface="Neue Haas Grotesk Text Pro"/>
                  <a:cs typeface="Neue Haas Grotesk Text Pro"/>
                </a:rPr>
                <a:t>Le Volume</a:t>
              </a:r>
              <a:r>
                <a:rPr sz="7200">
                  <a:solidFill>
                    <a:srgbClr val="C00000"/>
                  </a:solidFill>
                </a:rPr>
                <a:t> </a:t>
              </a:r>
              <a:endParaRPr sz="2000">
                <a:solidFill>
                  <a:srgbClr val="C00000"/>
                </a:solidFill>
              </a:endParaRPr>
            </a:p>
          </p:txBody>
        </p:sp>
        <p:sp>
          <p:nvSpPr>
            <p:cNvPr id="1108159638" name=""/>
            <p:cNvSpPr txBox="1"/>
            <p:nvPr/>
          </p:nvSpPr>
          <p:spPr bwMode="auto">
            <a:xfrm rot="0" flipH="0" flipV="0">
              <a:off x="1283584" y="464868"/>
              <a:ext cx="1503989" cy="457560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2400" i="1">
                  <a:solidFill>
                    <a:schemeClr val="bg1">
                      <a:lumMod val="65000"/>
                    </a:schemeClr>
                  </a:solidFill>
                  <a:latin typeface="Neue Haas Grotesk Text Pro"/>
                  <a:ea typeface="Neue Haas Grotesk Text Pro"/>
                  <a:cs typeface="Neue Haas Grotesk Text Pro"/>
                </a:rPr>
                <a:t>ATTIRER</a:t>
              </a:r>
              <a:endParaRPr sz="2400" i="1">
                <a:solidFill>
                  <a:schemeClr val="bg1">
                    <a:lumMod val="65000"/>
                  </a:schemeClr>
                </a:solidFill>
                <a:latin typeface="Neue Haas Grotesk Text Pro"/>
                <a:cs typeface="Neue Haas Grotesk Text Pro"/>
              </a:endParaRPr>
            </a:p>
          </p:txBody>
        </p:sp>
        <p:grpSp>
          <p:nvGrpSpPr>
            <p:cNvPr id="10506403" name=""/>
            <p:cNvGrpSpPr/>
            <p:nvPr/>
          </p:nvGrpSpPr>
          <p:grpSpPr bwMode="auto">
            <a:xfrm>
              <a:off x="1439" y="0"/>
              <a:ext cx="4072959" cy="3801555"/>
              <a:chOff x="0" y="0"/>
              <a:chExt cx="4072959" cy="3801555"/>
            </a:xfrm>
          </p:grpSpPr>
          <p:sp>
            <p:nvSpPr>
              <p:cNvPr id="141986655" name=""/>
              <p:cNvSpPr/>
              <p:nvPr/>
            </p:nvSpPr>
            <p:spPr bwMode="auto">
              <a:xfrm rot="0" flipH="0" flipV="0">
                <a:off x="0" y="0"/>
                <a:ext cx="4071160" cy="3801555"/>
              </a:xfrm>
              <a:prstGeom prst="flowChartConnector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 cap="flat" cmpd="sng" algn="ctr">
                <a:solidFill>
                  <a:schemeClr val="tx1">
                    <a:lumMod val="74901"/>
                    <a:lumOff val="25099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69878804" name=""/>
              <p:cNvSpPr txBox="1"/>
              <p:nvPr/>
            </p:nvSpPr>
            <p:spPr bwMode="auto">
              <a:xfrm rot="0" flipH="0" flipV="0">
                <a:off x="0" y="857182"/>
                <a:ext cx="4072959" cy="1920600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7200">
                    <a:solidFill>
                      <a:srgbClr val="E50914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📈</a:t>
                </a:r>
                <a:endParaRPr sz="7200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endParaRPr>
              </a:p>
              <a:p>
                <a:pPr algn="ctr">
                  <a:defRPr/>
                </a:pPr>
                <a:r>
                  <a:rPr sz="4800">
                    <a:solidFill>
                      <a:srgbClr val="E50914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Le Volume</a:t>
                </a:r>
                <a:r>
                  <a:rPr sz="7200">
                    <a:solidFill>
                      <a:srgbClr val="C00000"/>
                    </a:solidFill>
                  </a:rPr>
                  <a:t> </a:t>
                </a:r>
                <a:endParaRPr sz="2000">
                  <a:solidFill>
                    <a:srgbClr val="C00000"/>
                  </a:solidFill>
                </a:endParaRPr>
              </a:p>
            </p:txBody>
          </p:sp>
          <p:sp>
            <p:nvSpPr>
              <p:cNvPr id="156796754" name=""/>
              <p:cNvSpPr txBox="1"/>
              <p:nvPr/>
            </p:nvSpPr>
            <p:spPr bwMode="auto">
              <a:xfrm rot="0" flipH="0" flipV="0">
                <a:off x="1283584" y="464868"/>
                <a:ext cx="1503988" cy="457560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non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2400" i="1">
                    <a:solidFill>
                      <a:schemeClr val="bg1">
                        <a:lumMod val="65000"/>
                      </a:schemeClr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ATTIRER</a:t>
                </a:r>
                <a:endParaRPr sz="2400" i="1">
                  <a:solidFill>
                    <a:schemeClr val="bg1">
                      <a:lumMod val="65000"/>
                    </a:schemeClr>
                  </a:solidFill>
                  <a:latin typeface="Neue Haas Grotesk Text Pro"/>
                  <a:cs typeface="Neue Haas Grotesk Text Pro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98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86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25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82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0407446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34143" y="109695"/>
            <a:ext cx="16619981" cy="147002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 algn="l">
              <a:defRPr/>
            </a:pPr>
            <a:r>
              <a:rPr sz="48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Le Volume : Saturer le marché et Capturer le spectateur </a:t>
            </a:r>
            <a:endParaRPr sz="4800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1120323708" name=""/>
          <p:cNvSpPr txBox="1"/>
          <p:nvPr/>
        </p:nvSpPr>
        <p:spPr bwMode="auto">
          <a:xfrm rot="0" flipH="0" flipV="0">
            <a:off x="17037889" y="109694"/>
            <a:ext cx="1420675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7200">
                <a:solidFill>
                  <a:srgbClr val="E50914"/>
                </a:solidFill>
              </a:rPr>
              <a:t>📈</a:t>
            </a:r>
            <a:endParaRPr sz="7200">
              <a:solidFill>
                <a:srgbClr val="E50914"/>
              </a:solidFill>
            </a:endParaRPr>
          </a:p>
        </p:txBody>
      </p:sp>
      <p:grpSp>
        <p:nvGrpSpPr>
          <p:cNvPr id="924912938" name=""/>
          <p:cNvGrpSpPr/>
          <p:nvPr/>
        </p:nvGrpSpPr>
        <p:grpSpPr bwMode="auto">
          <a:xfrm rot="0" flipH="0" flipV="0">
            <a:off x="1197503" y="2457450"/>
            <a:ext cx="9860338" cy="6524859"/>
            <a:chOff x="0" y="0"/>
            <a:chExt cx="9860338" cy="6524859"/>
          </a:xfrm>
        </p:grpSpPr>
        <p:pic>
          <p:nvPicPr>
            <p:cNvPr id="80921896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0" y="720710"/>
              <a:ext cx="9795702" cy="5804148"/>
            </a:xfrm>
            <a:prstGeom prst="rect">
              <a:avLst/>
            </a:prstGeom>
          </p:spPr>
        </p:pic>
        <p:sp>
          <p:nvSpPr>
            <p:cNvPr id="120554045" name=""/>
            <p:cNvSpPr txBox="1"/>
            <p:nvPr/>
          </p:nvSpPr>
          <p:spPr bwMode="auto">
            <a:xfrm rot="0" flipH="0" flipV="0">
              <a:off x="0" y="0"/>
              <a:ext cx="9860338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200" b="1" i="1">
                  <a:solidFill>
                    <a:schemeClr val="bg1">
                      <a:lumMod val="65000"/>
                    </a:schemeClr>
                  </a:solidFill>
                  <a:latin typeface="Neue Haas Grotesk Text Pro"/>
                  <a:ea typeface="Neue Haas Grotesk Text Pro"/>
                  <a:cs typeface="Neue Haas Grotesk Text Pro"/>
                </a:rPr>
                <a:t>Chaque année, de plus en plus de contenu ajouté</a:t>
              </a:r>
              <a:r>
                <a:rPr b="1" i="1">
                  <a:solidFill>
                    <a:schemeClr val="bg1">
                      <a:lumMod val="65000"/>
                    </a:schemeClr>
                  </a:solidFill>
                </a:rPr>
                <a:t> :</a:t>
              </a:r>
              <a:endParaRPr b="1" i="1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>
                <a:defRPr/>
              </a:pPr>
              <a:endParaRPr b="1" i="1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57801263" name=""/>
          <p:cNvGrpSpPr/>
          <p:nvPr/>
        </p:nvGrpSpPr>
        <p:grpSpPr bwMode="auto">
          <a:xfrm>
            <a:off x="5433436" y="3234780"/>
            <a:ext cx="11446129" cy="5747524"/>
            <a:chOff x="0" y="0"/>
            <a:chExt cx="11446129" cy="5747524"/>
          </a:xfrm>
        </p:grpSpPr>
        <p:grpSp>
          <p:nvGrpSpPr>
            <p:cNvPr id="600988033" name=""/>
            <p:cNvGrpSpPr/>
            <p:nvPr/>
          </p:nvGrpSpPr>
          <p:grpSpPr bwMode="auto">
            <a:xfrm>
              <a:off x="7824303" y="37264"/>
              <a:ext cx="3621826" cy="5710259"/>
              <a:chOff x="0" y="0"/>
              <a:chExt cx="3621826" cy="5710259"/>
            </a:xfrm>
          </p:grpSpPr>
          <p:grpSp>
            <p:nvGrpSpPr>
              <p:cNvPr id="2038468060" name=""/>
              <p:cNvGrpSpPr/>
              <p:nvPr/>
            </p:nvGrpSpPr>
            <p:grpSpPr bwMode="auto">
              <a:xfrm rot="0" flipH="0" flipV="0">
                <a:off x="9296" y="0"/>
                <a:ext cx="2962256" cy="1504173"/>
                <a:chOff x="0" y="0"/>
                <a:chExt cx="2962256" cy="1504173"/>
              </a:xfrm>
            </p:grpSpPr>
            <p:sp>
              <p:nvSpPr>
                <p:cNvPr id="147277489" name=""/>
                <p:cNvSpPr/>
                <p:nvPr/>
              </p:nvSpPr>
              <p:spPr bwMode="auto">
                <a:xfrm rot="0" flipH="0" flipV="0">
                  <a:off x="0" y="0"/>
                  <a:ext cx="2962257" cy="1504174"/>
                </a:xfrm>
                <a:prstGeom prst="flowChartAlternateProcess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 cap="flat" cmpd="sng" algn="ctr">
                  <a:solidFill>
                    <a:schemeClr val="tx1">
                      <a:lumMod val="65098"/>
                      <a:lumOff val="34902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>
                    <a:solidFill>
                      <a:schemeClr val="bg1"/>
                    </a:solidFill>
                    <a:latin typeface="Neue Haas Grotesk Text Pro"/>
                    <a:cs typeface="Neue Haas Grotesk Text Pro"/>
                  </a:endParaRPr>
                </a:p>
              </p:txBody>
            </p:sp>
            <p:sp>
              <p:nvSpPr>
                <p:cNvPr id="1897592739" name="Text 1"/>
                <p:cNvSpPr/>
                <p:nvPr/>
              </p:nvSpPr>
              <p:spPr bwMode="auto">
                <a:xfrm rot="0" flipH="0" flipV="0">
                  <a:off x="1082911" y="371534"/>
                  <a:ext cx="738954" cy="430335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ctr">
                    <a:lnSpc>
                      <a:spcPts val="3299"/>
                    </a:lnSpc>
                    <a:buNone/>
                    <a:defRPr/>
                  </a:pPr>
                  <a:r>
                    <a:rPr lang="en-US" sz="4800">
                      <a:solidFill>
                        <a:schemeClr val="bg1"/>
                      </a:solidFill>
                      <a:latin typeface="Neue Haas Grotesk Text Pro"/>
                      <a:ea typeface="Neue Haas Grotesk Text Pro"/>
                      <a:cs typeface="Neue Haas Grotesk Text Pro"/>
                    </a:rPr>
                    <a:t>32</a:t>
                  </a:r>
                  <a:endParaRPr sz="4800">
                    <a:solidFill>
                      <a:schemeClr val="bg1"/>
                    </a:solidFill>
                    <a:latin typeface="Neue Haas Grotesk Text Pro"/>
                    <a:cs typeface="Neue Haas Grotesk Text Pro"/>
                  </a:endParaRPr>
                </a:p>
              </p:txBody>
            </p:sp>
            <p:sp>
              <p:nvSpPr>
                <p:cNvPr id="1483366819" name="Text 2"/>
                <p:cNvSpPr/>
                <p:nvPr/>
              </p:nvSpPr>
              <p:spPr bwMode="auto">
                <a:xfrm rot="0" flipH="0" flipV="0">
                  <a:off x="479952" y="956846"/>
                  <a:ext cx="1949795" cy="222373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ctr">
                    <a:lnSpc>
                      <a:spcPts val="1649"/>
                    </a:lnSpc>
                    <a:buNone/>
                    <a:defRPr/>
                  </a:pPr>
                  <a:r>
                    <a:rPr lang="fr-FR" sz="1600">
                      <a:solidFill>
                        <a:schemeClr val="bg1"/>
                      </a:solidFill>
                      <a:latin typeface="Neue Haas Grotesk Text Pro"/>
                      <a:ea typeface="Neue Haas Grotesk Text Pro"/>
                      <a:cs typeface="Neue Haas Grotesk Text Pro"/>
                    </a:rPr>
                    <a:t>Réalisations</a:t>
                  </a:r>
                  <a:r>
                    <a:rPr lang="en-US" sz="1600">
                      <a:solidFill>
                        <a:schemeClr val="bg1"/>
                      </a:solidFill>
                      <a:latin typeface="Neue Haas Grotesk Text Pro"/>
                      <a:ea typeface="Neue Haas Grotesk Text Pro"/>
                      <a:cs typeface="Neue Haas Grotesk Text Pro"/>
                    </a:rPr>
                    <a:t> en 2014</a:t>
                  </a:r>
                  <a:endParaRPr sz="1600">
                    <a:solidFill>
                      <a:schemeClr val="bg1"/>
                    </a:solidFill>
                    <a:latin typeface="Neue Haas Grotesk Text Pro"/>
                    <a:cs typeface="Neue Haas Grotesk Text Pro"/>
                  </a:endParaRPr>
                </a:p>
              </p:txBody>
            </p:sp>
          </p:grpSp>
          <p:grpSp>
            <p:nvGrpSpPr>
              <p:cNvPr id="1131366983" name=""/>
              <p:cNvGrpSpPr/>
              <p:nvPr/>
            </p:nvGrpSpPr>
            <p:grpSpPr bwMode="auto">
              <a:xfrm rot="0" flipH="0" flipV="0">
                <a:off x="0" y="4206087"/>
                <a:ext cx="2962255" cy="1504172"/>
                <a:chOff x="0" y="0"/>
                <a:chExt cx="2962255" cy="1504172"/>
              </a:xfrm>
            </p:grpSpPr>
            <p:sp>
              <p:nvSpPr>
                <p:cNvPr id="1516785577" name=""/>
                <p:cNvSpPr/>
                <p:nvPr/>
              </p:nvSpPr>
              <p:spPr bwMode="auto">
                <a:xfrm rot="0" flipH="0" flipV="0">
                  <a:off x="0" y="0"/>
                  <a:ext cx="2962256" cy="1504173"/>
                </a:xfrm>
                <a:prstGeom prst="flowChartAlternateProcess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 cap="flat" cmpd="sng" algn="ctr">
                  <a:solidFill>
                    <a:schemeClr val="tx1">
                      <a:lumMod val="65098"/>
                      <a:lumOff val="34902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>
                    <a:solidFill>
                      <a:schemeClr val="bg1"/>
                    </a:solidFill>
                    <a:latin typeface="Neue Haas Grotesk Text Pro"/>
                    <a:cs typeface="Neue Haas Grotesk Text Pro"/>
                  </a:endParaRPr>
                </a:p>
              </p:txBody>
            </p:sp>
            <p:sp>
              <p:nvSpPr>
                <p:cNvPr id="887081972" name="Text 4"/>
                <p:cNvSpPr/>
                <p:nvPr/>
              </p:nvSpPr>
              <p:spPr bwMode="auto">
                <a:xfrm rot="0" flipH="0" flipV="0">
                  <a:off x="841230" y="490503"/>
                  <a:ext cx="1271756" cy="431776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ctr">
                    <a:lnSpc>
                      <a:spcPts val="3299"/>
                    </a:lnSpc>
                    <a:buNone/>
                    <a:defRPr/>
                  </a:pPr>
                  <a:r>
                    <a:rPr lang="en-US" sz="4800">
                      <a:solidFill>
                        <a:schemeClr val="bg1"/>
                      </a:solidFill>
                      <a:latin typeface="Neue Haas Grotesk Text Pro"/>
                      <a:ea typeface="Neue Haas Grotesk Text Pro"/>
                      <a:cs typeface="Neue Haas Grotesk Text Pro"/>
                    </a:rPr>
                    <a:t>8.</a:t>
                  </a:r>
                  <a:r>
                    <a:rPr lang="fr-FR" sz="4800">
                      <a:solidFill>
                        <a:schemeClr val="bg1"/>
                      </a:solidFill>
                      <a:latin typeface="Neue Haas Grotesk Text Pro"/>
                      <a:ea typeface="Neue Haas Grotesk Text Pro"/>
                      <a:cs typeface="Neue Haas Grotesk Text Pro"/>
                    </a:rPr>
                    <a:t>7</a:t>
                  </a:r>
                  <a:r>
                    <a:rPr lang="en-US" sz="4800">
                      <a:solidFill>
                        <a:schemeClr val="bg1"/>
                      </a:solidFill>
                      <a:latin typeface="Neue Haas Grotesk Text Pro"/>
                      <a:ea typeface="Neue Haas Grotesk Text Pro"/>
                      <a:cs typeface="Neue Haas Grotesk Text Pro"/>
                    </a:rPr>
                    <a:t>K</a:t>
                  </a:r>
                  <a:endParaRPr sz="4800">
                    <a:solidFill>
                      <a:schemeClr val="bg1"/>
                    </a:solidFill>
                    <a:latin typeface="Neue Haas Grotesk Text Pro"/>
                    <a:cs typeface="Neue Haas Grotesk Text Pro"/>
                  </a:endParaRPr>
                </a:p>
              </p:txBody>
            </p:sp>
            <p:sp>
              <p:nvSpPr>
                <p:cNvPr id="1663949935" name="Text 5"/>
                <p:cNvSpPr/>
                <p:nvPr/>
              </p:nvSpPr>
              <p:spPr bwMode="auto">
                <a:xfrm rot="0" flipH="0" flipV="0">
                  <a:off x="506308" y="1075815"/>
                  <a:ext cx="1944720" cy="222013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ctr">
                    <a:lnSpc>
                      <a:spcPts val="1649"/>
                    </a:lnSpc>
                    <a:buNone/>
                    <a:defRPr/>
                  </a:pPr>
                  <a:r>
                    <a:rPr lang="fr-FR" sz="1600">
                      <a:solidFill>
                        <a:schemeClr val="bg1"/>
                      </a:solidFill>
                      <a:latin typeface="Neue Haas Grotesk Text Pro"/>
                      <a:ea typeface="Neue Haas Grotesk Text Pro"/>
                      <a:cs typeface="Neue Haas Grotesk Text Pro"/>
                    </a:rPr>
                    <a:t>Réalisations</a:t>
                  </a:r>
                  <a:r>
                    <a:rPr lang="en-US" sz="1600">
                      <a:solidFill>
                        <a:schemeClr val="bg1"/>
                      </a:solidFill>
                      <a:latin typeface="Neue Haas Grotesk Text Pro"/>
                      <a:ea typeface="Neue Haas Grotesk Text Pro"/>
                      <a:cs typeface="Neue Haas Grotesk Text Pro"/>
                    </a:rPr>
                    <a:t> en 2021</a:t>
                  </a:r>
                  <a:endParaRPr sz="1600">
                    <a:solidFill>
                      <a:schemeClr val="bg1"/>
                    </a:solidFill>
                    <a:latin typeface="Neue Haas Grotesk Text Pro"/>
                    <a:cs typeface="Neue Haas Grotesk Text Pro"/>
                  </a:endParaRPr>
                </a:p>
              </p:txBody>
            </p:sp>
          </p:grpSp>
          <p:grpSp>
            <p:nvGrpSpPr>
              <p:cNvPr id="887284252" name=""/>
              <p:cNvGrpSpPr/>
              <p:nvPr/>
            </p:nvGrpSpPr>
            <p:grpSpPr bwMode="auto">
              <a:xfrm rot="0" flipH="0" flipV="0">
                <a:off x="647743" y="1798366"/>
                <a:ext cx="2974082" cy="2130480"/>
                <a:chOff x="0" y="0"/>
                <a:chExt cx="2974082" cy="2130480"/>
              </a:xfrm>
            </p:grpSpPr>
            <p:sp>
              <p:nvSpPr>
                <p:cNvPr id="1464315878" name=""/>
                <p:cNvSpPr/>
                <p:nvPr/>
              </p:nvSpPr>
              <p:spPr bwMode="auto">
                <a:xfrm rot="5399976" flipH="0" flipV="0">
                  <a:off x="-247039" y="247039"/>
                  <a:ext cx="2130480" cy="1636401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E50914"/>
                </a:solidFill>
                <a:ln w="25400" cap="flat" cmpd="sng" algn="ctr">
                  <a:solidFill>
                    <a:srgbClr val="C0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801395924" name=""/>
                <p:cNvSpPr txBox="1"/>
                <p:nvPr/>
              </p:nvSpPr>
              <p:spPr bwMode="auto">
                <a:xfrm rot="0" flipH="0" flipV="0">
                  <a:off x="1313388" y="517505"/>
                  <a:ext cx="1660694" cy="640440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3600" b="1">
                      <a:solidFill>
                        <a:srgbClr val="E50914"/>
                      </a:solidFill>
                      <a:latin typeface="Neue Haas Grotesk Text Pro"/>
                      <a:ea typeface="Neue Haas Grotesk Text Pro"/>
                      <a:cs typeface="Neue Haas Grotesk Text Pro"/>
                    </a:rPr>
                    <a:t>x 275</a:t>
                  </a:r>
                  <a:endParaRPr sz="3600" b="1">
                    <a:solidFill>
                      <a:srgbClr val="E50914"/>
                    </a:solidFill>
                    <a:latin typeface="Neue Haas Grotesk Text Pro"/>
                    <a:cs typeface="Neue Haas Grotesk Text Pro"/>
                  </a:endParaRPr>
                </a:p>
              </p:txBody>
            </p:sp>
          </p:grpSp>
        </p:grpSp>
        <p:grpSp>
          <p:nvGrpSpPr>
            <p:cNvPr id="67539213" name=""/>
            <p:cNvGrpSpPr/>
            <p:nvPr/>
          </p:nvGrpSpPr>
          <p:grpSpPr bwMode="auto">
            <a:xfrm>
              <a:off x="0" y="0"/>
              <a:ext cx="5683038" cy="4021059"/>
              <a:chOff x="0" y="0"/>
              <a:chExt cx="5683038" cy="4021059"/>
            </a:xfrm>
          </p:grpSpPr>
          <p:sp>
            <p:nvSpPr>
              <p:cNvPr id="1420936777" name=""/>
              <p:cNvSpPr txBox="1"/>
              <p:nvPr/>
            </p:nvSpPr>
            <p:spPr bwMode="auto">
              <a:xfrm rot="0" flipH="0" flipV="0">
                <a:off x="0" y="2844269"/>
                <a:ext cx="2235986" cy="640440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1800" b="0">
                    <a:solidFill>
                      <a:schemeClr val="bg1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Total = 32 réalisations</a:t>
                </a:r>
                <a:endParaRPr sz="1800" b="0">
                  <a:latin typeface="Neue Haas Grotesk Text Pro"/>
                  <a:cs typeface="Neue Haas Grotesk Text Pro"/>
                </a:endParaRPr>
              </a:p>
            </p:txBody>
          </p:sp>
          <p:sp>
            <p:nvSpPr>
              <p:cNvPr id="1412939216" name=""/>
              <p:cNvSpPr/>
              <p:nvPr/>
            </p:nvSpPr>
            <p:spPr bwMode="auto">
              <a:xfrm rot="0" flipH="0" flipV="0">
                <a:off x="919287" y="3572938"/>
                <a:ext cx="357146" cy="448121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E50914"/>
              </a:solidFill>
              <a:ln w="25400" cap="flat" cmpd="sng" algn="ctr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04111977" name=""/>
              <p:cNvSpPr txBox="1"/>
              <p:nvPr/>
            </p:nvSpPr>
            <p:spPr bwMode="auto">
              <a:xfrm rot="0" flipH="0" flipV="0">
                <a:off x="2773653" y="0"/>
                <a:ext cx="2909385" cy="366120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800" b="0">
                    <a:solidFill>
                      <a:schemeClr val="bg1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Total = 8,7 K réalisations</a:t>
                </a:r>
                <a:endParaRPr sz="1800" b="0">
                  <a:latin typeface="Neue Haas Grotesk Text Pro"/>
                  <a:cs typeface="Neue Haas Grotesk Text Pro"/>
                </a:endParaRPr>
              </a:p>
            </p:txBody>
          </p:sp>
          <p:sp>
            <p:nvSpPr>
              <p:cNvPr id="1736680086" name=""/>
              <p:cNvSpPr/>
              <p:nvPr/>
            </p:nvSpPr>
            <p:spPr bwMode="auto">
              <a:xfrm rot="0" flipH="0" flipV="0">
                <a:off x="5156596" y="396540"/>
                <a:ext cx="357146" cy="448121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E50914"/>
              </a:solidFill>
              <a:ln w="25400" cap="flat" cmpd="sng" algn="ctr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grpSp>
        <p:nvGrpSpPr>
          <p:cNvPr id="1758303044" name=""/>
          <p:cNvGrpSpPr/>
          <p:nvPr/>
        </p:nvGrpSpPr>
        <p:grpSpPr bwMode="auto">
          <a:xfrm>
            <a:off x="14170468" y="1627187"/>
            <a:ext cx="3532187" cy="1230312"/>
            <a:chOff x="0" y="0"/>
            <a:chExt cx="3532187" cy="1230312"/>
          </a:xfrm>
        </p:grpSpPr>
        <p:sp>
          <p:nvSpPr>
            <p:cNvPr id="2118282443" name=""/>
            <p:cNvSpPr/>
            <p:nvPr/>
          </p:nvSpPr>
          <p:spPr bwMode="auto">
            <a:xfrm rot="0" flipH="0" flipV="0">
              <a:off x="0" y="0"/>
              <a:ext cx="3532187" cy="1230312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E50914"/>
            </a:solidFill>
            <a:ln w="25400" cap="flat" cmpd="sng" algn="ctr">
              <a:solidFill>
                <a:srgbClr val="E5091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9546703" name=""/>
            <p:cNvSpPr txBox="1"/>
            <p:nvPr/>
          </p:nvSpPr>
          <p:spPr bwMode="auto">
            <a:xfrm rot="0" flipH="0" flipV="0">
              <a:off x="328743" y="203496"/>
              <a:ext cx="2972039" cy="8842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600" b="1" i="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Stratégie de Masse</a:t>
              </a:r>
              <a:endParaRPr sz="2400" b="1" i="1">
                <a:solidFill>
                  <a:schemeClr val="tx1"/>
                </a:solidFill>
                <a:latin typeface="Neue Haas Grotesk Text Pro"/>
                <a:cs typeface="Neue Haas Grotesk Text Pr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30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9625363" name=""/>
          <p:cNvSpPr txBox="1"/>
          <p:nvPr/>
        </p:nvSpPr>
        <p:spPr bwMode="auto">
          <a:xfrm rot="0" flipH="0" flipV="0">
            <a:off x="17037889" y="109694"/>
            <a:ext cx="1421035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7200">
                <a:solidFill>
                  <a:srgbClr val="E50914"/>
                </a:solidFill>
              </a:rPr>
              <a:t>📈</a:t>
            </a:r>
            <a:endParaRPr sz="7200">
              <a:solidFill>
                <a:srgbClr val="E50914"/>
              </a:solidFill>
            </a:endParaRPr>
          </a:p>
        </p:txBody>
      </p:sp>
      <p:sp>
        <p:nvSpPr>
          <p:cNvPr id="1583037229" name=""/>
          <p:cNvSpPr txBox="1"/>
          <p:nvPr/>
        </p:nvSpPr>
        <p:spPr bwMode="auto">
          <a:xfrm rot="0" flipH="0" flipV="0">
            <a:off x="696562" y="9405936"/>
            <a:ext cx="10916222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 i="1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Expansion mondiale de 2015 à 2021</a:t>
            </a:r>
            <a:endParaRPr sz="2200" b="1" i="1">
              <a:solidFill>
                <a:schemeClr val="bg1">
                  <a:lumMod val="65000"/>
                </a:schemeClr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1250906831" name="Title 1"/>
          <p:cNvSpPr>
            <a:spLocks noGrp="1"/>
          </p:cNvSpPr>
          <p:nvPr/>
        </p:nvSpPr>
        <p:spPr bwMode="auto">
          <a:xfrm flipH="0" flipV="0">
            <a:off x="134142" y="109694"/>
            <a:ext cx="16619980" cy="147002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ctr" defTabSz="914400" rtl="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sz="48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Le Volume : Saturer le marché et Capturer le spectateur </a:t>
            </a:r>
            <a:endParaRPr sz="4800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  <p:pic>
        <p:nvPicPr>
          <p:cNvPr id="580500446" name=""/>
          <p:cNvPicPr/>
          <p:nvPr/>
        </p:nvPicPr>
        <p:blipFill>
          <a:blip r:embed="rId3"/>
          <a:stretch/>
        </p:blipFill>
        <p:spPr bwMode="auto">
          <a:xfrm rot="0" flipH="0" flipV="0">
            <a:off x="856799" y="1785600"/>
            <a:ext cx="10915200" cy="7599600"/>
          </a:xfrm>
          <a:prstGeom prst="rect">
            <a:avLst/>
          </a:prstGeom>
        </p:spPr>
      </p:pic>
      <p:sp>
        <p:nvSpPr>
          <p:cNvPr id="1681788913" name=""/>
          <p:cNvSpPr txBox="1"/>
          <p:nvPr/>
        </p:nvSpPr>
        <p:spPr bwMode="auto">
          <a:xfrm rot="0" flipH="0" flipV="0">
            <a:off x="830205" y="2745595"/>
            <a:ext cx="10626843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jan</a:t>
            </a: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v</a:t>
            </a: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ier  2015</a:t>
            </a:r>
            <a:endParaRPr sz="2200" b="1">
              <a:solidFill>
                <a:schemeClr val="tx1"/>
              </a:solidFill>
              <a:latin typeface="Neue Haas Grotesk Text Pro"/>
              <a:cs typeface="Neue Haas Grotesk Text Pro"/>
            </a:endParaRPr>
          </a:p>
        </p:txBody>
      </p:sp>
      <p:grpSp>
        <p:nvGrpSpPr>
          <p:cNvPr id="1742645292" name=""/>
          <p:cNvGrpSpPr/>
          <p:nvPr/>
        </p:nvGrpSpPr>
        <p:grpSpPr bwMode="auto">
          <a:xfrm>
            <a:off x="4685155" y="4484687"/>
            <a:ext cx="2420937" cy="873124"/>
            <a:chOff x="0" y="0"/>
            <a:chExt cx="2420937" cy="873124"/>
          </a:xfrm>
        </p:grpSpPr>
        <p:sp>
          <p:nvSpPr>
            <p:cNvPr id="1397405720" name=""/>
            <p:cNvSpPr/>
            <p:nvPr/>
          </p:nvSpPr>
          <p:spPr bwMode="auto">
            <a:xfrm rot="0" flipH="0" flipV="0">
              <a:off x="0" y="0"/>
              <a:ext cx="2420937" cy="873124"/>
            </a:xfrm>
            <a:prstGeom prst="wedgeRoundRectCallout">
              <a:avLst>
                <a:gd name="adj1" fmla="val -44262"/>
                <a:gd name="adj2" fmla="val 88636"/>
                <a:gd name="adj3" fmla="val 16667"/>
              </a:avLst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5090350" name=""/>
            <p:cNvSpPr txBox="1"/>
            <p:nvPr/>
          </p:nvSpPr>
          <p:spPr bwMode="auto">
            <a:xfrm rot="0" flipH="0" flipV="0">
              <a:off x="202382" y="55382"/>
              <a:ext cx="2016172" cy="76235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200">
                  <a:latin typeface="Neue Haas Grotesk Text Pro"/>
                  <a:ea typeface="Neue Haas Grotesk Text Pro"/>
                  <a:cs typeface="Neue Haas Grotesk Text Pro"/>
                </a:rPr>
                <a:t>USA</a:t>
              </a:r>
              <a:endParaRPr sz="2200">
                <a:latin typeface="Neue Haas Grotesk Text Pro"/>
                <a:cs typeface="Neue Haas Grotesk Text Pro"/>
              </a:endParaRPr>
            </a:p>
            <a:p>
              <a:pPr algn="ctr">
                <a:defRPr/>
              </a:pPr>
              <a:r>
                <a:rPr sz="2200">
                  <a:latin typeface="Neue Haas Grotesk Text Pro"/>
                  <a:ea typeface="Neue Haas Grotesk Text Pro"/>
                  <a:cs typeface="Neue Haas Grotesk Text Pro"/>
                </a:rPr>
                <a:t>51 réalisations</a:t>
              </a:r>
              <a:endParaRPr sz="2200">
                <a:latin typeface="Neue Haas Grotesk Text Pro"/>
                <a:cs typeface="Neue Haas Grotesk Text Pro"/>
              </a:endParaRPr>
            </a:p>
          </p:txBody>
        </p:sp>
      </p:grpSp>
      <p:sp>
        <p:nvSpPr>
          <p:cNvPr id="1324845455" name=""/>
          <p:cNvSpPr txBox="1"/>
          <p:nvPr/>
        </p:nvSpPr>
        <p:spPr bwMode="auto">
          <a:xfrm rot="0" flipH="0" flipV="0">
            <a:off x="13703846" y="4689230"/>
            <a:ext cx="3102449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2015</a:t>
            </a:r>
            <a:endParaRPr sz="7200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4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6431600" name=""/>
          <p:cNvSpPr txBox="1"/>
          <p:nvPr/>
        </p:nvSpPr>
        <p:spPr bwMode="auto">
          <a:xfrm rot="0" flipH="0" flipV="0">
            <a:off x="17037888" y="109693"/>
            <a:ext cx="1421394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7200">
                <a:solidFill>
                  <a:srgbClr val="E50914"/>
                </a:solidFill>
              </a:rPr>
              <a:t>📈</a:t>
            </a:r>
            <a:endParaRPr sz="7200">
              <a:solidFill>
                <a:srgbClr val="C00000"/>
              </a:solidFill>
            </a:endParaRPr>
          </a:p>
        </p:txBody>
      </p:sp>
      <p:sp>
        <p:nvSpPr>
          <p:cNvPr id="1629297608" name=""/>
          <p:cNvSpPr txBox="1"/>
          <p:nvPr/>
        </p:nvSpPr>
        <p:spPr bwMode="auto">
          <a:xfrm rot="0" flipH="0" flipV="0">
            <a:off x="696562" y="9405936"/>
            <a:ext cx="10915862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 i="1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Expansion mondiale de 2015 à 2021</a:t>
            </a:r>
            <a:endParaRPr sz="2200" b="1" i="1">
              <a:solidFill>
                <a:schemeClr val="bg1">
                  <a:lumMod val="65000"/>
                </a:schemeClr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2009078462" name="Title 1"/>
          <p:cNvSpPr>
            <a:spLocks noGrp="1"/>
          </p:cNvSpPr>
          <p:nvPr/>
        </p:nvSpPr>
        <p:spPr bwMode="auto">
          <a:xfrm flipH="0" flipV="0">
            <a:off x="134141" y="109693"/>
            <a:ext cx="16619979" cy="147002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ctr" defTabSz="914400" rtl="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sz="48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Le Volume : Saturer le marché et Capturer le spectateur </a:t>
            </a:r>
            <a:endParaRPr sz="4800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  <p:grpSp>
        <p:nvGrpSpPr>
          <p:cNvPr id="1362513749" name=""/>
          <p:cNvGrpSpPr/>
          <p:nvPr/>
        </p:nvGrpSpPr>
        <p:grpSpPr bwMode="auto">
          <a:xfrm flipH="0" flipV="0">
            <a:off x="856752" y="1785936"/>
            <a:ext cx="10914062" cy="7600156"/>
            <a:chOff x="0" y="0"/>
            <a:chExt cx="10914062" cy="7600156"/>
          </a:xfrm>
        </p:grpSpPr>
        <p:pic>
          <p:nvPicPr>
            <p:cNvPr id="622823791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0" y="0"/>
              <a:ext cx="10914062" cy="7600156"/>
            </a:xfrm>
            <a:prstGeom prst="rect">
              <a:avLst/>
            </a:prstGeom>
          </p:spPr>
        </p:pic>
        <p:sp>
          <p:nvSpPr>
            <p:cNvPr id="993360776" name=""/>
            <p:cNvSpPr txBox="1"/>
            <p:nvPr/>
          </p:nvSpPr>
          <p:spPr bwMode="auto">
            <a:xfrm rot="0" flipH="0" flipV="0">
              <a:off x="208899" y="1110148"/>
              <a:ext cx="10617486" cy="4270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200" b="1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jan</a:t>
              </a:r>
              <a:r>
                <a:rPr sz="2200" b="1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v</a:t>
              </a:r>
              <a:r>
                <a:rPr sz="2200" b="1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ier  2015</a:t>
              </a:r>
              <a:endParaRPr sz="2200" b="1">
                <a:solidFill>
                  <a:schemeClr val="tx1"/>
                </a:solidFill>
                <a:latin typeface="Neue Haas Grotesk Text Pro"/>
                <a:cs typeface="Neue Haas Grotesk Text Pro"/>
              </a:endParaRPr>
            </a:p>
          </p:txBody>
        </p:sp>
      </p:grpSp>
      <p:grpSp>
        <p:nvGrpSpPr>
          <p:cNvPr id="747229435" name="Group 1781800714"/>
          <p:cNvGrpSpPr/>
          <p:nvPr/>
        </p:nvGrpSpPr>
        <p:grpSpPr bwMode="auto">
          <a:xfrm rot="0" flipH="0" flipV="0">
            <a:off x="856800" y="1785600"/>
            <a:ext cx="10944000" cy="7599600"/>
            <a:chOff x="0" y="0"/>
            <a:chExt cx="10944000" cy="7599600"/>
          </a:xfrm>
        </p:grpSpPr>
        <p:pic>
          <p:nvPicPr>
            <p:cNvPr id="1618854656" name="Group 1781800714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flipH="0" flipV="0">
              <a:off x="0" y="0"/>
              <a:ext cx="10944000" cy="7599600"/>
            </a:xfrm>
            <a:prstGeom prst="rect">
              <a:avLst/>
            </a:prstGeom>
          </p:spPr>
        </p:pic>
        <p:sp>
          <p:nvSpPr>
            <p:cNvPr id="967894910" name="Group 1781800714"/>
            <p:cNvSpPr txBox="1">
              <a:spLocks noChangeAspect="1"/>
            </p:cNvSpPr>
            <p:nvPr/>
          </p:nvSpPr>
          <p:spPr bwMode="auto">
            <a:xfrm rot="0" flipH="0" flipV="0">
              <a:off x="208800" y="2001768"/>
              <a:ext cx="10506239" cy="4270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endParaRPr sz="2200" b="1">
                <a:solidFill>
                  <a:schemeClr val="tx1"/>
                </a:solidFill>
                <a:latin typeface="Neue Haas Grotesk Text Pro"/>
                <a:cs typeface="Neue Haas Grotesk Text Pro"/>
              </a:endParaRPr>
            </a:p>
          </p:txBody>
        </p:sp>
      </p:grpSp>
      <p:sp>
        <p:nvSpPr>
          <p:cNvPr id="1712230425" name=""/>
          <p:cNvSpPr txBox="1"/>
          <p:nvPr/>
        </p:nvSpPr>
        <p:spPr bwMode="auto">
          <a:xfrm rot="0" flipH="0" flipV="0">
            <a:off x="830205" y="2745595"/>
            <a:ext cx="10626123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jan</a:t>
            </a: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v</a:t>
            </a: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ier  2016</a:t>
            </a:r>
            <a:endParaRPr sz="2200" b="1">
              <a:solidFill>
                <a:schemeClr val="tx1"/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975302534" name=""/>
          <p:cNvSpPr txBox="1"/>
          <p:nvPr/>
        </p:nvSpPr>
        <p:spPr bwMode="auto">
          <a:xfrm rot="0" flipH="0" flipV="0">
            <a:off x="13703845" y="4689229"/>
            <a:ext cx="3103529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2016</a:t>
            </a:r>
            <a:endParaRPr sz="7200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9405553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856799" y="1785600"/>
            <a:ext cx="10994399" cy="7599600"/>
          </a:xfrm>
          <a:prstGeom prst="rect">
            <a:avLst/>
          </a:prstGeom>
        </p:spPr>
      </p:pic>
      <p:sp>
        <p:nvSpPr>
          <p:cNvPr id="1461957370" name=""/>
          <p:cNvSpPr txBox="1"/>
          <p:nvPr/>
        </p:nvSpPr>
        <p:spPr bwMode="auto">
          <a:xfrm rot="0" flipH="0" flipV="0">
            <a:off x="17037888" y="109693"/>
            <a:ext cx="1420674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7200">
                <a:solidFill>
                  <a:srgbClr val="E50914"/>
                </a:solidFill>
              </a:rPr>
              <a:t>📈</a:t>
            </a:r>
            <a:endParaRPr sz="7200">
              <a:solidFill>
                <a:srgbClr val="C00000"/>
              </a:solidFill>
            </a:endParaRPr>
          </a:p>
        </p:txBody>
      </p:sp>
      <p:sp>
        <p:nvSpPr>
          <p:cNvPr id="1149531277" name=""/>
          <p:cNvSpPr txBox="1"/>
          <p:nvPr/>
        </p:nvSpPr>
        <p:spPr bwMode="auto">
          <a:xfrm rot="0" flipH="0" flipV="0">
            <a:off x="696562" y="9405936"/>
            <a:ext cx="10915862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 i="1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Expansion mondiale de 2015 à 2021</a:t>
            </a:r>
            <a:endParaRPr sz="2200" b="1" i="1">
              <a:solidFill>
                <a:schemeClr val="bg1">
                  <a:lumMod val="65000"/>
                </a:schemeClr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1026111159" name="Title 1"/>
          <p:cNvSpPr>
            <a:spLocks noGrp="1"/>
          </p:cNvSpPr>
          <p:nvPr/>
        </p:nvSpPr>
        <p:spPr bwMode="auto">
          <a:xfrm flipH="0" flipV="0">
            <a:off x="134141" y="109693"/>
            <a:ext cx="16619979" cy="147002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ctr" defTabSz="914400" rtl="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sz="48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Le Volume : Saturer le marché et Capturer le spectateur </a:t>
            </a:r>
            <a:endParaRPr sz="4800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636032578" name=""/>
          <p:cNvSpPr txBox="1"/>
          <p:nvPr/>
        </p:nvSpPr>
        <p:spPr bwMode="auto">
          <a:xfrm rot="0" flipH="0" flipV="0">
            <a:off x="830206" y="2745596"/>
            <a:ext cx="10620004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jan</a:t>
            </a: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v</a:t>
            </a: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ier  2017</a:t>
            </a:r>
            <a:endParaRPr sz="2200" b="1">
              <a:solidFill>
                <a:schemeClr val="tx1"/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1350549449" name=""/>
          <p:cNvSpPr txBox="1"/>
          <p:nvPr/>
        </p:nvSpPr>
        <p:spPr bwMode="auto">
          <a:xfrm rot="0" flipH="0" flipV="0">
            <a:off x="13703845" y="4689229"/>
            <a:ext cx="3103529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2017</a:t>
            </a:r>
            <a:endParaRPr sz="7200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785003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856799" y="1785600"/>
            <a:ext cx="10987200" cy="7599600"/>
          </a:xfrm>
          <a:prstGeom prst="rect">
            <a:avLst/>
          </a:prstGeom>
        </p:spPr>
      </p:pic>
      <p:sp>
        <p:nvSpPr>
          <p:cNvPr id="1690737000" name=""/>
          <p:cNvSpPr txBox="1"/>
          <p:nvPr/>
        </p:nvSpPr>
        <p:spPr bwMode="auto">
          <a:xfrm rot="0" flipH="0" flipV="0">
            <a:off x="17037888" y="109693"/>
            <a:ext cx="1420674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7200">
                <a:solidFill>
                  <a:srgbClr val="E50914"/>
                </a:solidFill>
              </a:rPr>
              <a:t>📈</a:t>
            </a:r>
            <a:endParaRPr sz="7200">
              <a:solidFill>
                <a:srgbClr val="E50914"/>
              </a:solidFill>
            </a:endParaRPr>
          </a:p>
        </p:txBody>
      </p:sp>
      <p:sp>
        <p:nvSpPr>
          <p:cNvPr id="280890699" name=""/>
          <p:cNvSpPr txBox="1"/>
          <p:nvPr/>
        </p:nvSpPr>
        <p:spPr bwMode="auto">
          <a:xfrm rot="0" flipH="0" flipV="0">
            <a:off x="696562" y="9405936"/>
            <a:ext cx="10915862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 i="1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Expansion mondiale de 2015 à 2021</a:t>
            </a:r>
            <a:endParaRPr sz="2200" b="1" i="1">
              <a:solidFill>
                <a:schemeClr val="bg1">
                  <a:lumMod val="65000"/>
                </a:schemeClr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535376748" name="Title 1"/>
          <p:cNvSpPr>
            <a:spLocks noGrp="1"/>
          </p:cNvSpPr>
          <p:nvPr/>
        </p:nvSpPr>
        <p:spPr bwMode="auto">
          <a:xfrm flipH="0" flipV="0">
            <a:off x="134141" y="109693"/>
            <a:ext cx="16619979" cy="147002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ctr" defTabSz="914400" rtl="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sz="48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Le Volume : Saturer le marché et Capturer le spectateur </a:t>
            </a:r>
            <a:endParaRPr sz="4800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513259812" name=""/>
          <p:cNvSpPr txBox="1"/>
          <p:nvPr/>
        </p:nvSpPr>
        <p:spPr bwMode="auto">
          <a:xfrm rot="0" flipH="0" flipV="0">
            <a:off x="830206" y="2745596"/>
            <a:ext cx="10621084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jan</a:t>
            </a: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v</a:t>
            </a: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ier  2018</a:t>
            </a:r>
            <a:endParaRPr sz="2200" b="1">
              <a:solidFill>
                <a:schemeClr val="tx1"/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253632229" name=""/>
          <p:cNvSpPr/>
          <p:nvPr/>
        </p:nvSpPr>
        <p:spPr bwMode="auto">
          <a:xfrm rot="0" flipH="0" flipV="0">
            <a:off x="3733555" y="5328851"/>
            <a:ext cx="2420937" cy="873124"/>
          </a:xfrm>
          <a:prstGeom prst="wedgeRoundRectCallout">
            <a:avLst>
              <a:gd name="adj1" fmla="val -54177"/>
              <a:gd name="adj2" fmla="val -85380"/>
              <a:gd name="adj3" fmla="val 16667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1999897" name=""/>
          <p:cNvSpPr txBox="1"/>
          <p:nvPr/>
        </p:nvSpPr>
        <p:spPr bwMode="auto">
          <a:xfrm rot="0" flipH="0" flipV="0">
            <a:off x="3820961" y="5384233"/>
            <a:ext cx="2246124" cy="7623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>
                <a:latin typeface="Neue Haas Grotesk Text Pro"/>
                <a:ea typeface="Neue Haas Grotesk Text Pro"/>
                <a:cs typeface="Neue Haas Grotesk Text Pro"/>
              </a:rPr>
              <a:t>USA</a:t>
            </a:r>
            <a:endParaRPr sz="2200">
              <a:latin typeface="Neue Haas Grotesk Text Pro"/>
              <a:cs typeface="Neue Haas Grotesk Text Pro"/>
            </a:endParaRPr>
          </a:p>
          <a:p>
            <a:pPr algn="ctr">
              <a:defRPr/>
            </a:pPr>
            <a:r>
              <a:rPr sz="2200">
                <a:latin typeface="Neue Haas Grotesk Text Pro"/>
                <a:ea typeface="Neue Haas Grotesk Text Pro"/>
                <a:cs typeface="Neue Haas Grotesk Text Pro"/>
              </a:rPr>
              <a:t>799 réalisations</a:t>
            </a:r>
            <a:endParaRPr sz="2200">
              <a:latin typeface="Neue Haas Grotesk Text Pro"/>
              <a:cs typeface="Neue Haas Grotesk Text Pro"/>
            </a:endParaRPr>
          </a:p>
        </p:txBody>
      </p:sp>
      <p:sp>
        <p:nvSpPr>
          <p:cNvPr id="482301462" name=""/>
          <p:cNvSpPr txBox="1"/>
          <p:nvPr/>
        </p:nvSpPr>
        <p:spPr bwMode="auto">
          <a:xfrm rot="0" flipH="0" flipV="0">
            <a:off x="13703845" y="4689229"/>
            <a:ext cx="3103529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2018</a:t>
            </a:r>
            <a:endParaRPr sz="7200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2700577" name=""/>
          <p:cNvSpPr txBox="1"/>
          <p:nvPr/>
        </p:nvSpPr>
        <p:spPr bwMode="auto">
          <a:xfrm rot="0" flipH="0" flipV="0">
            <a:off x="17037888" y="109693"/>
            <a:ext cx="1420674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7200">
                <a:solidFill>
                  <a:srgbClr val="E50914"/>
                </a:solidFill>
              </a:rPr>
              <a:t>📈</a:t>
            </a:r>
            <a:endParaRPr sz="7200">
              <a:solidFill>
                <a:srgbClr val="C00000"/>
              </a:solidFill>
            </a:endParaRPr>
          </a:p>
        </p:txBody>
      </p:sp>
      <p:sp>
        <p:nvSpPr>
          <p:cNvPr id="393500194" name=""/>
          <p:cNvSpPr txBox="1"/>
          <p:nvPr/>
        </p:nvSpPr>
        <p:spPr bwMode="auto">
          <a:xfrm rot="0" flipH="0" flipV="0">
            <a:off x="696562" y="9405936"/>
            <a:ext cx="10915862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 i="1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Expansion mondiale de 2015 à 2021</a:t>
            </a:r>
            <a:endParaRPr sz="2200" b="1" i="1">
              <a:solidFill>
                <a:schemeClr val="bg1">
                  <a:lumMod val="65000"/>
                </a:schemeClr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1162528363" name="Title 1"/>
          <p:cNvSpPr>
            <a:spLocks noGrp="1"/>
          </p:cNvSpPr>
          <p:nvPr/>
        </p:nvSpPr>
        <p:spPr bwMode="auto">
          <a:xfrm flipH="0" flipV="0">
            <a:off x="134141" y="109693"/>
            <a:ext cx="16619979" cy="147002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ctr" defTabSz="914400" rtl="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sz="48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Le Volume : Saturer le marché et Capturer le spectateur</a:t>
            </a:r>
            <a:r>
              <a:rPr sz="48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 </a:t>
            </a:r>
            <a:endParaRPr sz="4800">
              <a:latin typeface="Neue Haas Grotesk Text Pro"/>
              <a:cs typeface="Neue Haas Grotesk Text Pro"/>
            </a:endParaRPr>
          </a:p>
        </p:txBody>
      </p:sp>
      <p:pic>
        <p:nvPicPr>
          <p:cNvPr id="16542118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856799" y="1785600"/>
            <a:ext cx="10944000" cy="7599600"/>
          </a:xfrm>
          <a:prstGeom prst="rect">
            <a:avLst/>
          </a:prstGeom>
        </p:spPr>
      </p:pic>
      <p:sp>
        <p:nvSpPr>
          <p:cNvPr id="1410793427" name=""/>
          <p:cNvSpPr txBox="1"/>
          <p:nvPr/>
        </p:nvSpPr>
        <p:spPr bwMode="auto">
          <a:xfrm rot="0" flipH="0" flipV="0">
            <a:off x="830206" y="2745596"/>
            <a:ext cx="10622164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jan</a:t>
            </a: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v</a:t>
            </a: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ier  2019</a:t>
            </a:r>
            <a:endParaRPr sz="2200" b="1">
              <a:solidFill>
                <a:schemeClr val="tx1"/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214506246" name=""/>
          <p:cNvSpPr txBox="1"/>
          <p:nvPr/>
        </p:nvSpPr>
        <p:spPr bwMode="auto">
          <a:xfrm rot="0" flipH="0" flipV="0">
            <a:off x="13703845" y="4689229"/>
            <a:ext cx="3103529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2019</a:t>
            </a:r>
            <a:endParaRPr sz="7200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0733208" name=""/>
          <p:cNvSpPr txBox="1"/>
          <p:nvPr/>
        </p:nvSpPr>
        <p:spPr bwMode="auto">
          <a:xfrm rot="0" flipH="0" flipV="0">
            <a:off x="17037888" y="109693"/>
            <a:ext cx="1420674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7200">
                <a:solidFill>
                  <a:srgbClr val="E50914"/>
                </a:solidFill>
              </a:rPr>
              <a:t>📈</a:t>
            </a:r>
            <a:endParaRPr sz="7200">
              <a:solidFill>
                <a:srgbClr val="C00000"/>
              </a:solidFill>
            </a:endParaRPr>
          </a:p>
        </p:txBody>
      </p:sp>
      <p:sp>
        <p:nvSpPr>
          <p:cNvPr id="499836121" name=""/>
          <p:cNvSpPr txBox="1"/>
          <p:nvPr/>
        </p:nvSpPr>
        <p:spPr bwMode="auto">
          <a:xfrm rot="0" flipH="0" flipV="0">
            <a:off x="696562" y="9405936"/>
            <a:ext cx="10915862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 i="1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Expansion mondiale de 2015 à 2021</a:t>
            </a:r>
            <a:endParaRPr sz="2200" b="1" i="1">
              <a:solidFill>
                <a:schemeClr val="bg1">
                  <a:lumMod val="65000"/>
                </a:schemeClr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160402600" name="Title 1"/>
          <p:cNvSpPr>
            <a:spLocks noGrp="1"/>
          </p:cNvSpPr>
          <p:nvPr/>
        </p:nvSpPr>
        <p:spPr bwMode="auto">
          <a:xfrm flipH="0" flipV="0">
            <a:off x="134141" y="109693"/>
            <a:ext cx="16619979" cy="147002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ctr" defTabSz="914400" rtl="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sz="48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Le Volume : Saturer le marché et Capturer le spectateur</a:t>
            </a:r>
            <a:r>
              <a:rPr sz="48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 </a:t>
            </a:r>
            <a:endParaRPr sz="4800">
              <a:latin typeface="Neue Haas Grotesk Text Pro"/>
              <a:cs typeface="Neue Haas Grotesk Text Pro"/>
            </a:endParaRPr>
          </a:p>
        </p:txBody>
      </p:sp>
      <p:pic>
        <p:nvPicPr>
          <p:cNvPr id="3663079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856799" y="1785600"/>
            <a:ext cx="10994399" cy="7599600"/>
          </a:xfrm>
          <a:prstGeom prst="rect">
            <a:avLst/>
          </a:prstGeom>
        </p:spPr>
      </p:pic>
      <p:sp>
        <p:nvSpPr>
          <p:cNvPr id="482196102" name=""/>
          <p:cNvSpPr txBox="1"/>
          <p:nvPr/>
        </p:nvSpPr>
        <p:spPr bwMode="auto">
          <a:xfrm rot="0" flipH="0" flipV="0">
            <a:off x="830206" y="2745596"/>
            <a:ext cx="10623604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jan</a:t>
            </a: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v</a:t>
            </a: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ier  2020</a:t>
            </a:r>
            <a:endParaRPr sz="2200" b="1">
              <a:solidFill>
                <a:schemeClr val="tx1"/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47610791" name=""/>
          <p:cNvSpPr txBox="1"/>
          <p:nvPr/>
        </p:nvSpPr>
        <p:spPr bwMode="auto">
          <a:xfrm rot="0" flipH="0" flipV="0">
            <a:off x="13703845" y="4689229"/>
            <a:ext cx="3104249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2020</a:t>
            </a:r>
            <a:endParaRPr sz="7200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Arial"/>
        <a:cs typeface="Arial"/>
      </a:majorFont>
      <a:minorFont>
        <a:latin typeface="Gill Sans MT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ONLYOFFICE/9.0.4.50</Application>
  <PresentationFormat>On-screen Show (4:3)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Slides_Projet_IBM.pptx</dc:title>
  <dc:creator>elo heinry</dc:creator>
  <dc:identifier>DAGe55Xtat8</dc:identifier>
  <cp:lastModifiedBy/>
  <cp:revision>445</cp:revision>
  <dcterms:created xsi:type="dcterms:W3CDTF">2006-08-16T00:00:00Z</dcterms:created>
  <dcterms:modified xsi:type="dcterms:W3CDTF">2025-10-15T12:13:38Z</dcterms:modified>
</cp:coreProperties>
</file>