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bookmarkIdSeed="8" embedTrueTypeFonts="1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8288000" cy="10287000"/>
  <p:notesSz cx="6858000" cy="9144000"/>
  <p:defaultTextStyle>
    <a:defPPr>
      <a:defRPr lang="fr-FR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40" d="100"/>
          <a:sy n="40" d="100"/>
        </p:scale>
        <p:origin x="-446" y="-96"/>
      </p:cViewPr>
      <p:guideLst>
        <p:guide pos="2160" orient="horz"/>
        <p:guide pos="2880"/>
      </p:guideLst>
    </p:cSldViewPr>
  </p:slideViewPr>
  <p:gridSpacing cx="78028800" cy="780288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15633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185073954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7268E1E-0E44-426D-905E-8AD9B19D2182}" type="datetimeFigureOut">
              <a:rPr lang="cs-CZ"/>
              <a:t>30.04.2025</a:t>
            </a:fld>
            <a:endParaRPr lang="cs-CZ"/>
          </a:p>
        </p:txBody>
      </p:sp>
      <p:sp>
        <p:nvSpPr>
          <p:cNvPr id="492524678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cs-CZ"/>
          </a:p>
        </p:txBody>
      </p:sp>
      <p:sp>
        <p:nvSpPr>
          <p:cNvPr id="207452992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cs-CZ"/>
          </a:p>
        </p:txBody>
      </p:sp>
      <p:sp>
        <p:nvSpPr>
          <p:cNvPr id="111147176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88780513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71B2431-D351-4C6E-A3CF-9DFAC0E3E050}" type="slidenum">
              <a:rPr lang="cs-CZ"/>
              <a:t>‹N°›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77560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46537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Bonjour à tous.</a:t>
            </a:r>
            <a:endParaRPr/>
          </a:p>
          <a:p>
            <a:pPr>
              <a:defRPr/>
            </a:pPr>
            <a:r>
              <a:rPr sz="1400" b="1"/>
              <a:t>Netflix, une stratégie en 3 piliers </a:t>
            </a:r>
            <a:r>
              <a:rPr sz="1400" b="1"/>
              <a:t>au service de l’engagement </a:t>
            </a:r>
            <a:r>
              <a:rPr sz="1400" b="1">
                <a:solidFill>
                  <a:srgbClr val="000000"/>
                </a:solidFill>
              </a:rPr>
              <a:t>et de la rétention</a:t>
            </a:r>
            <a:endParaRPr/>
          </a:p>
          <a:p>
            <a:pPr>
              <a:defRPr/>
            </a:pPr>
            <a:endParaRPr sz="1400" b="1">
              <a:solidFill>
                <a:srgbClr val="000000"/>
              </a:solidFill>
            </a:endParaRPr>
          </a:p>
          <a:p>
            <a:pPr>
              <a:defRPr/>
            </a:pPr>
            <a:r>
              <a:rPr/>
              <a:t>"Stratégie en 3 piliers"... Ce n'est pas qu'une formule. C'est une réalité observable en data.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Derrière le succès mondial de Netflix se cache </a:t>
            </a:r>
            <a:r>
              <a:rPr b="1"/>
              <a:t>une </a:t>
            </a:r>
            <a:r>
              <a:rPr b="1"/>
              <a:t>mécanique bien huilée</a:t>
            </a:r>
            <a:r>
              <a:rPr/>
              <a:t> que nous allons analyser pièce par pièce. </a:t>
            </a:r>
            <a:endParaRPr/>
          </a:p>
        </p:txBody>
      </p:sp>
      <p:sp>
        <p:nvSpPr>
          <p:cNvPr id="7617253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ED74F9-8A4A-DD81-55F1-F2B2B6D0029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1577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39737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Netflix était présent dans  </a:t>
            </a:r>
            <a:r>
              <a:rPr b="1"/>
              <a:t>8 pays en 2014 et l’est dans à 122</a:t>
            </a:r>
            <a:r>
              <a:rPr/>
              <a:t> pays en 2021. </a:t>
            </a:r>
            <a:endParaRPr>
              <a:highlight>
                <a:srgbClr val="FFFFFF"/>
              </a:highlight>
            </a:endParaRPr>
          </a:p>
          <a:p>
            <a:pPr>
              <a:defRPr/>
            </a:pPr>
            <a:r>
              <a:rPr/>
              <a:t>On remarque une</a:t>
            </a:r>
            <a:r>
              <a:rPr>
                <a:highlight>
                  <a:srgbClr val="FFFFFF"/>
                </a:highlight>
              </a:rPr>
              <a:t> concentration notable du contenu aux États-Unis et en Inde.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Le modèle semble simple : </a:t>
            </a:r>
            <a:r>
              <a:rPr b="1">
                <a:highlight>
                  <a:srgbClr val="00FFFF"/>
                </a:highlight>
              </a:rPr>
              <a:t>couvrir le monde</a:t>
            </a:r>
            <a:r>
              <a:rPr/>
              <a:t>.</a:t>
            </a:r>
            <a:endParaRPr/>
          </a:p>
        </p:txBody>
      </p:sp>
      <p:sp>
        <p:nvSpPr>
          <p:cNvPr id="19922591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B1B5C5-8FEE-2AC4-C360-E7384B65DA7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9866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65257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 deuxième pilier </a:t>
            </a:r>
            <a:r>
              <a:rPr b="1"/>
              <a:t>« La pertinence » : </a:t>
            </a:r>
            <a:endParaRPr b="1"/>
          </a:p>
          <a:p>
            <a:pPr>
              <a:defRPr/>
            </a:pPr>
            <a:r>
              <a:rPr/>
              <a:t>Il repose sur un </a:t>
            </a:r>
            <a:r>
              <a:rPr>
                <a:highlight>
                  <a:srgbClr val="00FFFF"/>
                </a:highlight>
              </a:rPr>
              <a:t>double principe :</a:t>
            </a:r>
            <a:r>
              <a:rPr/>
              <a:t> </a:t>
            </a:r>
            <a:endParaRPr/>
          </a:p>
          <a:p>
            <a:pPr>
              <a:defRPr/>
            </a:pPr>
            <a:r>
              <a:rPr>
                <a:highlight>
                  <a:srgbClr val="D3D3D3"/>
                </a:highlight>
              </a:rPr>
              <a:t>Au niveau macro</a:t>
            </a:r>
            <a:r>
              <a:rPr/>
              <a:t>, une </a:t>
            </a:r>
            <a:r>
              <a:rPr b="1"/>
              <a:t>stabilité frappante</a:t>
            </a:r>
            <a:r>
              <a:rPr/>
              <a:t> ...</a:t>
            </a:r>
            <a:endParaRPr/>
          </a:p>
          <a:p>
            <a:pPr marL="0" indent="0">
              <a:defRPr/>
            </a:pPr>
            <a:r>
              <a:rPr/>
              <a:t>... avec une</a:t>
            </a:r>
            <a:r>
              <a:rPr/>
              <a:t> répartition mondiale qui s'établit à 70% de films pour seulement 30% de Shows télévisés, un équilibre qui persiste dans le temps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highlight>
                  <a:srgbClr val="D3D3D3"/>
                </a:highlight>
              </a:rPr>
              <a:t>Tandis qu’au niveau micro</a:t>
            </a:r>
            <a:r>
              <a:rPr>
                <a:highlight>
                  <a:srgbClr val="D3D3D3"/>
                </a:highlight>
              </a:rPr>
              <a:t>,</a:t>
            </a:r>
            <a:r>
              <a:rPr/>
              <a:t> l’</a:t>
            </a:r>
            <a:r>
              <a:rPr b="1"/>
              <a:t>hyper-localisation</a:t>
            </a:r>
            <a:r>
              <a:rPr/>
              <a:t> entre en jeu ....</a:t>
            </a:r>
            <a:endParaRPr/>
          </a:p>
          <a:p>
            <a:pPr marL="0" indent="0">
              <a:defRPr/>
            </a:pPr>
            <a:r>
              <a:rPr/>
              <a:t>... avec une </a:t>
            </a:r>
            <a:r>
              <a:rPr b="1"/>
              <a:t>adaptation granulaire</a:t>
            </a:r>
            <a:r>
              <a:rPr/>
              <a:t> de l’offre </a:t>
            </a:r>
            <a:r>
              <a:rPr b="1"/>
              <a:t>à chaque culture</a:t>
            </a:r>
            <a:r>
              <a:rPr/>
              <a:t> :</a:t>
            </a:r>
            <a:endParaRPr/>
          </a:p>
          <a:p>
            <a:pPr marL="0" indent="0">
              <a:defRPr/>
            </a:pPr>
            <a:r>
              <a:rPr/>
              <a:t>En effet, aux </a:t>
            </a:r>
            <a:r>
              <a:rPr/>
              <a:t>États-Unis</a:t>
            </a:r>
            <a:r>
              <a:rPr/>
              <a:t>, en Inde et en France,</a:t>
            </a:r>
            <a:r>
              <a:rPr/>
              <a:t> les films prennent une place prépondérante dans le catalogue</a:t>
            </a:r>
            <a:r>
              <a:rPr/>
              <a:t>. </a:t>
            </a:r>
            <a:r>
              <a:rPr>
                <a:solidFill>
                  <a:srgbClr val="000000"/>
                </a:solidFill>
              </a:rPr>
              <a:t>(92% de films pour l’Inde)</a:t>
            </a:r>
            <a:endParaRPr>
              <a:solidFill>
                <a:srgbClr val="FF0000"/>
              </a:solidFill>
            </a:endParaRPr>
          </a:p>
          <a:p>
            <a:pPr marL="0" indent="0">
              <a:defRPr/>
            </a:pPr>
            <a:r>
              <a:rPr/>
              <a:t>Alors qu’au Japon et en </a:t>
            </a:r>
            <a:r>
              <a:rPr/>
              <a:t>Corée du Sud, la</a:t>
            </a:r>
            <a:r>
              <a:rPr/>
              <a:t> préférence marquée pour les </a:t>
            </a:r>
            <a:r>
              <a:rPr/>
              <a:t>shows télévisés est prise en compte et se reflète directement dans le contenu proposé.</a:t>
            </a:r>
            <a:r>
              <a:rPr/>
              <a:t> </a:t>
            </a:r>
            <a:r>
              <a:rPr>
                <a:solidFill>
                  <a:srgbClr val="000000"/>
                </a:solidFill>
              </a:rPr>
              <a:t> </a:t>
            </a:r>
            <a:r>
              <a:rPr>
                <a:solidFill>
                  <a:srgbClr val="000000"/>
                </a:solidFill>
              </a:rPr>
              <a:t>(74% de shows télévisé en Corée du Sud)</a:t>
            </a:r>
            <a:endParaRPr>
              <a:solidFill>
                <a:srgbClr val="000000"/>
              </a:solidFill>
            </a:endParaRPr>
          </a:p>
          <a:p>
            <a:pPr marL="0" indent="0">
              <a:defRPr/>
            </a:pPr>
            <a:endParaRPr/>
          </a:p>
          <a:p>
            <a:pPr>
              <a:defRPr/>
            </a:pPr>
            <a:r>
              <a:rPr b="0">
                <a:highlight>
                  <a:srgbClr val="00FFFF"/>
                </a:highlight>
              </a:rPr>
              <a:t>Netflix utilise son volume non pas pour uniformiser, mais bien pour s’adapter culturellement à chaque marché.</a:t>
            </a:r>
            <a:endParaRPr/>
          </a:p>
        </p:txBody>
      </p:sp>
      <p:sp>
        <p:nvSpPr>
          <p:cNvPr id="1933810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FD2C7C-50A9-7F32-CB37-36A34FF3AD0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5283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4969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Cette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logique de stabilité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se retrouve aussi dans les choix fondamentaux de Netflix. </a:t>
            </a:r>
            <a:endParaRPr sz="1200"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Les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Drames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confirment leur statut de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catégorie rein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e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, </a:t>
            </a:r>
            <a:endParaRPr lang="fr-FR" sz="1200" b="0" i="0" u="none" strike="noStrike" cap="none" spc="0">
              <a:solidFill>
                <a:schemeClr val="tx1"/>
              </a:solidFill>
              <a:highlight>
                <a:srgbClr val="FFFFFF"/>
              </a:highlight>
              <a:latin typeface="Calibri"/>
              <a:ea typeface="Arial"/>
              <a:cs typeface="Arial"/>
            </a:endParaRPr>
          </a:p>
          <a:p>
            <a:pPr>
              <a:defRPr/>
            </a:pPr>
            <a:endParaRPr sz="1200"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tandis que le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ciblage audience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 affiche une régularité remarquable :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60%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 des réalisations sont dédiés aux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Adultes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.</a:t>
            </a:r>
            <a:endParaRPr lang="fr-FR" sz="1200" b="0" i="0" u="none" strike="noStrike" cap="none" spc="0">
              <a:solidFill>
                <a:schemeClr val="tx1"/>
              </a:solidFill>
              <a:highlight>
                <a:srgbClr val="FFFFFF"/>
              </a:highlight>
              <a:latin typeface="Calibri"/>
              <a:ea typeface="Arial"/>
              <a:cs typeface="Arial"/>
            </a:endParaRPr>
          </a:p>
        </p:txBody>
      </p:sp>
      <p:sp>
        <p:nvSpPr>
          <p:cNvPr id="17801455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EABF10-B85B-1040-1BA3-A654C051CC5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0345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82567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Cette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logique de stabilité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se retrouve aussi dans les choix fondamentaux de Netflix. </a:t>
            </a:r>
            <a:endParaRPr sz="1200">
              <a:highlight>
                <a:srgbClr val="FFFFFF"/>
              </a:highlight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Les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Drames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 confirment leur statut de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catégorie rein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e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+mn-lt"/>
                <a:ea typeface="+mn-ea"/>
                <a:cs typeface="+mn-cs"/>
              </a:rPr>
              <a:t>, </a:t>
            </a:r>
            <a:endParaRPr lang="fr-FR" sz="1200" b="0" i="0" u="none" strike="noStrike" cap="none" spc="0">
              <a:solidFill>
                <a:schemeClr val="tx1"/>
              </a:solidFill>
              <a:highlight>
                <a:srgbClr val="FFFFFF"/>
              </a:highlight>
              <a:latin typeface="Calibri"/>
              <a:ea typeface="Arial"/>
              <a:cs typeface="Arial"/>
            </a:endParaRPr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tandis que le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ciblage audience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 affiche une régularité remarquable :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60%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 des réalisations sont dédiés aux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Adultes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FFFFFF"/>
                </a:highlight>
                <a:latin typeface="Calibri"/>
                <a:ea typeface="Arial"/>
                <a:cs typeface="Arial"/>
              </a:rPr>
              <a:t>.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12757772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A0A5D1-F9D4-0815-D6B1-954C834E3A5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63382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09483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highlight>
                  <a:srgbClr val="00FFFF"/>
                </a:highlight>
              </a:rPr>
              <a:t>Plutôt que de se réinventer, Netflix capitalise sur sa formule gagnante et l’exploite année après année. </a:t>
            </a:r>
            <a:endParaRPr>
              <a:highlight>
                <a:srgbClr val="00FFFF"/>
              </a:highlight>
            </a:endParaRPr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La plateforme de streaming s’appuie sur </a:t>
            </a:r>
            <a:endParaRPr>
              <a:highlight>
                <a:srgbClr val="00FFFF"/>
              </a:highlight>
            </a:endParaRPr>
          </a:p>
          <a:p>
            <a:pPr>
              <a:defRPr/>
            </a:pPr>
            <a:r>
              <a:rPr/>
              <a:t>	</a:t>
            </a:r>
            <a:r>
              <a:rPr>
                <a:highlight>
                  <a:srgbClr val="00FFFF"/>
                </a:highlight>
              </a:rPr>
              <a:t>la </a:t>
            </a:r>
            <a:r>
              <a:rPr b="1">
                <a:highlight>
                  <a:srgbClr val="00FFFF"/>
                </a:highlight>
              </a:rPr>
              <a:t>domination de la catégorie « Drames »</a:t>
            </a:r>
            <a:r>
              <a:rPr>
                <a:highlight>
                  <a:srgbClr val="00FFFF"/>
                </a:highlight>
              </a:rPr>
              <a:t>, </a:t>
            </a:r>
            <a:endParaRPr>
              <a:highlight>
                <a:srgbClr val="00FFFF"/>
              </a:highlight>
            </a:endParaRPr>
          </a:p>
          <a:p>
            <a:pPr>
              <a:defRPr/>
            </a:pPr>
            <a:r>
              <a:rPr/>
              <a:t>	</a:t>
            </a:r>
            <a:r>
              <a:rPr>
                <a:highlight>
                  <a:srgbClr val="00FFFF"/>
                </a:highlight>
              </a:rPr>
              <a:t>la </a:t>
            </a:r>
            <a:r>
              <a:rPr b="1">
                <a:highlight>
                  <a:srgbClr val="00FFFF"/>
                </a:highlight>
              </a:rPr>
              <a:t>fidélité des adultes</a:t>
            </a:r>
            <a:r>
              <a:rPr>
                <a:highlight>
                  <a:srgbClr val="00FFFF"/>
                </a:highlight>
              </a:rPr>
              <a:t> </a:t>
            </a:r>
            <a:endParaRPr>
              <a:highlight>
                <a:srgbClr val="00FFFF"/>
              </a:highlight>
            </a:endParaRPr>
          </a:p>
          <a:p>
            <a:pPr>
              <a:defRPr/>
            </a:pPr>
            <a:r>
              <a:rPr/>
              <a:t>	</a:t>
            </a:r>
            <a:r>
              <a:rPr>
                <a:highlight>
                  <a:srgbClr val="00FFFF"/>
                </a:highlight>
              </a:rPr>
              <a:t>et l’optimisation son </a:t>
            </a:r>
            <a:r>
              <a:rPr b="1">
                <a:highlight>
                  <a:srgbClr val="00FFFF"/>
                </a:highlight>
              </a:rPr>
              <a:t>maximum local</a:t>
            </a:r>
            <a:r>
              <a:rPr>
                <a:highlight>
                  <a:srgbClr val="00FFFF"/>
                </a:highlight>
              </a:rPr>
              <a:t>.</a:t>
            </a:r>
            <a:endParaRPr>
              <a:highlight>
                <a:srgbClr val="00FFFF"/>
              </a:highlight>
            </a:endParaRPr>
          </a:p>
          <a:p>
            <a:pPr>
              <a:defRPr/>
            </a:pPr>
            <a:endParaRPr/>
          </a:p>
        </p:txBody>
      </p:sp>
      <p:sp>
        <p:nvSpPr>
          <p:cNvPr id="19813693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68D1B-9920-153C-0E7D-B927E9B68D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0338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8815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Dernier pilier : le Timing : L'art de 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publier</a:t>
            </a: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le contenu 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 moment parfait.</a:t>
            </a:r>
            <a:endParaRPr sz="1200"/>
          </a:p>
        </p:txBody>
      </p:sp>
      <p:sp>
        <p:nvSpPr>
          <p:cNvPr id="21320922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D9B0AA1-4102-8FE0-E090-64924499E91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97264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49297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L'analyse temporelle nous révèle un pic systématique lors des</a:t>
            </a:r>
            <a:r>
              <a:rPr lang="fr-FR" sz="1200" b="1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 1er trimestres </a:t>
            </a:r>
            <a:r>
              <a:rPr lang="fr-FR" sz="12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de chaque année.</a:t>
            </a:r>
            <a:endParaRPr sz="1200"/>
          </a:p>
        </p:txBody>
      </p:sp>
      <p:sp>
        <p:nvSpPr>
          <p:cNvPr id="1465274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C86908-7D98-195C-9B82-B768BEB6936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8854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007791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Cette saisonnalité est liée au fait que Netflix </a:t>
            </a:r>
            <a:r>
              <a:rPr b="1"/>
              <a:t>mise tout sur le mois de janvier</a:t>
            </a:r>
            <a:r>
              <a:rPr/>
              <a:t>.</a:t>
            </a:r>
            <a:endParaRPr/>
          </a:p>
          <a:p>
            <a:pPr>
              <a:defRPr/>
            </a:pPr>
            <a:endParaRPr b="1"/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Après les fêtes, Netflix </a:t>
            </a:r>
            <a:r>
              <a:rPr b="1">
                <a:highlight>
                  <a:srgbClr val="00FFFF"/>
                </a:highlight>
              </a:rPr>
              <a:t>inonde</a:t>
            </a:r>
            <a:r>
              <a:rPr>
                <a:highlight>
                  <a:srgbClr val="00FFFF"/>
                </a:highlight>
              </a:rPr>
              <a:t> la plateforme pour </a:t>
            </a:r>
            <a:r>
              <a:rPr b="1">
                <a:highlight>
                  <a:srgbClr val="00FFFF"/>
                </a:highlight>
              </a:rPr>
              <a:t>captiver et retenir</a:t>
            </a:r>
            <a:r>
              <a:rPr>
                <a:highlight>
                  <a:srgbClr val="00FFFF"/>
                </a:highlight>
              </a:rPr>
              <a:t> son audience. </a:t>
            </a:r>
            <a:endParaRPr sz="1200"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Ce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calendrier éditorial très structuré</a:t>
            </a:r>
            <a:r>
              <a:rPr lang="fr-FR" sz="1200" b="0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 est une </a:t>
            </a:r>
            <a:r>
              <a:rPr lang="fr-FR" sz="1200" b="1" i="0" u="none" strike="noStrike" cap="none" spc="0">
                <a:solidFill>
                  <a:schemeClr val="tx1"/>
                </a:solidFill>
                <a:highlight>
                  <a:srgbClr val="00FFFF"/>
                </a:highlight>
                <a:latin typeface="+mn-lt"/>
                <a:ea typeface="+mn-ea"/>
                <a:cs typeface="+mn-cs"/>
              </a:rPr>
              <a:t>vraie machine à fidéliser.</a:t>
            </a:r>
            <a:endParaRPr/>
          </a:p>
        </p:txBody>
      </p:sp>
      <p:sp>
        <p:nvSpPr>
          <p:cNvPr id="19897566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AA521E-59E1-4A85-DD43-E25BF19F467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73976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80192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Pour conclure, la réussite de Netflix, c’est</a:t>
            </a:r>
            <a:r>
              <a:rPr>
                <a:highlight>
                  <a:srgbClr val="00FFFF"/>
                </a:highlight>
              </a:rPr>
              <a:t> </a:t>
            </a:r>
            <a:r>
              <a:rPr>
                <a:highlight>
                  <a:srgbClr val="00FFFF"/>
                </a:highlight>
              </a:rPr>
              <a:t>un trio stratégique implacable</a:t>
            </a:r>
            <a:r>
              <a:rPr>
                <a:highlight>
                  <a:srgbClr val="00FFFF"/>
                </a:highlight>
              </a:rPr>
              <a:t> </a:t>
            </a:r>
            <a:r>
              <a:rPr>
                <a:highlight>
                  <a:srgbClr val="00FFFF"/>
                </a:highlight>
              </a:rPr>
              <a:t>:</a:t>
            </a:r>
            <a:endParaRPr/>
          </a:p>
          <a:p>
            <a:pPr>
              <a:defRPr/>
            </a:pPr>
            <a:r>
              <a:rPr b="1"/>
              <a:t>	Du Volume</a:t>
            </a:r>
            <a:r>
              <a:rPr/>
              <a:t> ... pour </a:t>
            </a:r>
            <a:r>
              <a:rPr b="1"/>
              <a:t>attirer</a:t>
            </a:r>
            <a:r>
              <a:rPr/>
              <a:t> </a:t>
            </a:r>
            <a:r>
              <a:rPr b="1"/>
              <a:t>le client</a:t>
            </a:r>
            <a:r>
              <a:rPr/>
              <a:t> et </a:t>
            </a:r>
            <a:r>
              <a:rPr b="1"/>
              <a:t>dominer les marchés</a:t>
            </a:r>
            <a:r>
              <a:rPr/>
              <a:t> du streaming</a:t>
            </a:r>
            <a:endParaRPr/>
          </a:p>
          <a:p>
            <a:pPr>
              <a:defRPr/>
            </a:pPr>
            <a:r>
              <a:rPr b="1"/>
              <a:t>	De la Pertinence</a:t>
            </a:r>
            <a:r>
              <a:rPr/>
              <a:t> ... pour </a:t>
            </a:r>
            <a:r>
              <a:rPr b="1"/>
              <a:t>satisfaire le spectateur</a:t>
            </a:r>
            <a:r>
              <a:rPr/>
              <a:t> en fonction de sa culture et pour </a:t>
            </a:r>
            <a:r>
              <a:rPr b="1"/>
              <a:t>assurer la rétention</a:t>
            </a:r>
            <a:endParaRPr/>
          </a:p>
          <a:p>
            <a:pPr>
              <a:defRPr/>
            </a:pPr>
            <a:r>
              <a:rPr b="1"/>
              <a:t>	Un bon Timing</a:t>
            </a:r>
            <a:r>
              <a:rPr/>
              <a:t> ... pour </a:t>
            </a:r>
            <a:r>
              <a:rPr b="1"/>
              <a:t>fidéliser les audiences</a:t>
            </a:r>
            <a:r>
              <a:rPr/>
              <a:t> </a:t>
            </a:r>
            <a:r>
              <a:rPr/>
              <a:t>et</a:t>
            </a:r>
            <a:r>
              <a:rPr b="1"/>
              <a:t> rester attractif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highlight>
                  <a:srgbClr val="00FF00"/>
                </a:highlight>
              </a:rPr>
              <a:t>Pour aller plus loin,</a:t>
            </a:r>
            <a:r>
              <a:rPr/>
              <a:t>  </a:t>
            </a:r>
            <a:r>
              <a:rPr b="1"/>
              <a:t>croiser nos données</a:t>
            </a:r>
            <a:r>
              <a:rPr/>
              <a:t> avec celles des abonnements. Ainsi, nous pourrions modéliser l'</a:t>
            </a:r>
            <a:r>
              <a:rPr b="1"/>
              <a:t>impact des sorties de janvier sur la rétention</a:t>
            </a:r>
            <a:r>
              <a:rPr/>
              <a:t>  mais aussi ...</a:t>
            </a:r>
            <a:r>
              <a:rPr/>
              <a:t> </a:t>
            </a:r>
            <a:r>
              <a:rPr b="1"/>
              <a:t>identifier le mix optimal genres/pays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La leçon du Géant ?</a:t>
            </a:r>
            <a:r>
              <a:rPr/>
              <a:t> </a:t>
            </a:r>
            <a:endParaRPr/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Une stratégie qui allie </a:t>
            </a:r>
            <a:r>
              <a:rPr b="1">
                <a:highlight>
                  <a:srgbClr val="00FFFF"/>
                </a:highlight>
              </a:rPr>
              <a:t>vision</a:t>
            </a:r>
            <a:r>
              <a:rPr b="1">
                <a:highlight>
                  <a:srgbClr val="00FFFF"/>
                </a:highlight>
              </a:rPr>
              <a:t> globale</a:t>
            </a:r>
            <a:r>
              <a:rPr>
                <a:highlight>
                  <a:srgbClr val="00FFFF"/>
                </a:highlight>
              </a:rPr>
              <a:t> et</a:t>
            </a:r>
            <a:r>
              <a:rPr b="1">
                <a:highlight>
                  <a:srgbClr val="00FFFF"/>
                </a:highlight>
              </a:rPr>
              <a:t> exécution hyper-locale</a:t>
            </a:r>
            <a:r>
              <a:rPr>
                <a:highlight>
                  <a:srgbClr val="00FFFF"/>
                </a:highlight>
              </a:rPr>
              <a:t>. Netflix p</a:t>
            </a:r>
            <a:r>
              <a:rPr>
                <a:highlight>
                  <a:srgbClr val="00FFFF"/>
                </a:highlight>
              </a:rPr>
              <a:t>ense et agit comme un empire mondial.</a:t>
            </a:r>
            <a:r>
              <a:rPr>
                <a:highlight>
                  <a:srgbClr val="00FFFF"/>
                </a:highlight>
              </a:rPr>
              <a:t> Mais </a:t>
            </a:r>
            <a:r>
              <a:rPr>
                <a:highlight>
                  <a:srgbClr val="00FFFF"/>
                </a:highlight>
              </a:rPr>
              <a:t>agit comme un acteur de proximité sur chaque marché</a:t>
            </a:r>
            <a:endParaRPr/>
          </a:p>
        </p:txBody>
      </p:sp>
      <p:sp>
        <p:nvSpPr>
          <p:cNvPr id="10493184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2C6142-856A-616E-A3CB-196432D0C2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8926837" name="Espace réservé des commentaires 1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fr-FR"/>
              <a:t>Merci</a:t>
            </a:r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292306" name="Espace réservé des commentaires 1"/>
          <p:cNvSpPr>
            <a:spLocks noGrp="1"/>
          </p:cNvSpPr>
          <p:nvPr>
            <p:ph type="body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 Netflix ne se contente pas de vous divertir. </a:t>
            </a:r>
            <a:r>
              <a:rPr sz="1200">
                <a:latin typeface="Calibri"/>
                <a:ea typeface="Calibri"/>
                <a:cs typeface="Calibri"/>
              </a:rPr>
              <a:t>Il a pour objectif de  vous transformer, spectateur occasionnel, en abonné fidèle.</a:t>
            </a:r>
            <a:endParaRPr sz="1200"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>
              <a:latin typeface="Calibri"/>
              <a:cs typeface="Calibri"/>
            </a:endParaRPr>
          </a:p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Notre analyse data a identifié les trois composantes essentielles de cet algorithme :</a:t>
            </a:r>
            <a:endParaRPr sz="1200" b="0">
              <a:latin typeface="Calibri"/>
              <a:cs typeface="Calibri"/>
            </a:endParaRPr>
          </a:p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	Le Volume, pour vous </a:t>
            </a:r>
            <a:r>
              <a:rPr sz="1200" b="1">
                <a:latin typeface="Calibri"/>
                <a:ea typeface="Calibri"/>
                <a:cs typeface="Calibri"/>
              </a:rPr>
              <a:t>attirer ... </a:t>
            </a:r>
            <a:r>
              <a:rPr sz="1200" b="0">
                <a:latin typeface="Calibri"/>
                <a:ea typeface="Calibri"/>
                <a:cs typeface="Calibri"/>
              </a:rPr>
              <a:t>par l'ampleur du catalogue</a:t>
            </a:r>
            <a:endParaRPr sz="1200" b="0">
              <a:latin typeface="Calibri"/>
              <a:cs typeface="Calibri"/>
            </a:endParaRPr>
          </a:p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	La Pertinence, pour vous </a:t>
            </a:r>
            <a:r>
              <a:rPr sz="1200" b="1">
                <a:latin typeface="Calibri"/>
                <a:ea typeface="Calibri"/>
                <a:cs typeface="Calibri"/>
              </a:rPr>
              <a:t>satisfaire</a:t>
            </a:r>
            <a:r>
              <a:rPr sz="1200" b="0">
                <a:latin typeface="Calibri"/>
                <a:ea typeface="Calibri"/>
                <a:cs typeface="Calibri"/>
              </a:rPr>
              <a:t>.... grâce à une offre sur-mesure</a:t>
            </a:r>
            <a:endParaRPr sz="1200" b="0">
              <a:latin typeface="Calibri"/>
              <a:cs typeface="Calibri"/>
            </a:endParaRPr>
          </a:p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	Le Timing, pour vous </a:t>
            </a:r>
            <a:r>
              <a:rPr sz="1200" b="1">
                <a:latin typeface="Calibri"/>
                <a:ea typeface="Calibri"/>
                <a:cs typeface="Calibri"/>
              </a:rPr>
              <a:t>fidéliser</a:t>
            </a:r>
            <a:r>
              <a:rPr sz="1200" b="0">
                <a:latin typeface="Calibri"/>
                <a:ea typeface="Calibri"/>
                <a:cs typeface="Calibri"/>
              </a:rPr>
              <a:t> .... aux moments clés</a:t>
            </a:r>
            <a:r>
              <a:rPr sz="1200" b="0">
                <a:latin typeface="Calibri"/>
                <a:ea typeface="Calibri"/>
                <a:cs typeface="Calibri"/>
              </a:rPr>
              <a:t> de l’année</a:t>
            </a:r>
            <a:endParaRPr sz="1200"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sz="1200" b="0">
              <a:latin typeface="Calibri"/>
              <a:cs typeface="Calibri"/>
            </a:endParaRPr>
          </a:p>
          <a:p>
            <a:pPr>
              <a:defRPr/>
            </a:pPr>
            <a:r>
              <a:rPr sz="1200" b="0">
                <a:latin typeface="Calibri"/>
                <a:ea typeface="Calibri"/>
                <a:cs typeface="Calibri"/>
              </a:rPr>
              <a:t>Trois mécanismes interdépendants qui, ensemble, </a:t>
            </a:r>
            <a:r>
              <a:rPr sz="1200" b="0">
                <a:latin typeface="Calibri"/>
                <a:ea typeface="Calibri"/>
                <a:cs typeface="Calibri"/>
              </a:rPr>
              <a:t>forment un système de rétention optimisé</a:t>
            </a:r>
            <a:r>
              <a:rPr sz="1200" b="0">
                <a:latin typeface="Calibri"/>
                <a:ea typeface="Calibri"/>
                <a:cs typeface="Calibri"/>
              </a:rPr>
              <a:t>.</a:t>
            </a:r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0284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9617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Notre premier pilier : le </a:t>
            </a:r>
            <a:r>
              <a:rPr b="1" u="none"/>
              <a:t>Volume pour l’attraction</a:t>
            </a:r>
            <a:r>
              <a:rPr/>
              <a:t>. </a:t>
            </a:r>
            <a:endParaRPr/>
          </a:p>
          <a:p>
            <a:pPr>
              <a:defRPr/>
            </a:pPr>
            <a:r>
              <a:rPr/>
              <a:t>Une croissance exponentielle conçue pour </a:t>
            </a:r>
            <a:r>
              <a:rPr b="1"/>
              <a:t>saturer</a:t>
            </a:r>
            <a:r>
              <a:rPr/>
              <a:t> le marché et</a:t>
            </a:r>
            <a:r>
              <a:rPr b="1"/>
              <a:t> capturer</a:t>
            </a:r>
            <a:r>
              <a:rPr/>
              <a:t> le spectateur.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 Netflix a atteint plus de 8 700 contenus en 2021. </a:t>
            </a:r>
            <a:endParaRPr/>
          </a:p>
          <a:p>
            <a:pPr>
              <a:defRPr/>
            </a:pPr>
            <a:r>
              <a:rPr/>
              <a:t>C'est 275 fois plus qu'en 2014.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>
                <a:highlight>
                  <a:srgbClr val="00FFFF"/>
                </a:highlight>
              </a:rPr>
              <a:t>On parle bien d'une </a:t>
            </a:r>
            <a:r>
              <a:rPr b="1">
                <a:highlight>
                  <a:srgbClr val="00FFFF"/>
                </a:highlight>
              </a:rPr>
              <a:t>stratégie de masse</a:t>
            </a:r>
            <a:r>
              <a:rPr>
                <a:highlight>
                  <a:srgbClr val="00FFFF"/>
                </a:highlight>
              </a:rPr>
              <a:t>.</a:t>
            </a:r>
            <a:endParaRPr/>
          </a:p>
        </p:txBody>
      </p:sp>
      <p:sp>
        <p:nvSpPr>
          <p:cNvPr id="11595696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267D71-0F42-4487-9AA8-4228DE6F522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6869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9898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regarder l’expansion de netflix au fil des années :</a:t>
            </a:r>
            <a:endParaRPr/>
          </a:p>
          <a:p>
            <a:pPr>
              <a:defRPr/>
            </a:pPr>
            <a:endParaRPr/>
          </a:p>
        </p:txBody>
      </p:sp>
      <p:sp>
        <p:nvSpPr>
          <p:cNvPr id="3737747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73A99E-49DC-F5EE-AC75-1E66B33A40E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9701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285072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r>
              <a:rPr/>
              <a:t> 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regarder l’expansion de netflix au fil des années :</a:t>
            </a:r>
            <a:endParaRPr/>
          </a:p>
        </p:txBody>
      </p:sp>
      <p:sp>
        <p:nvSpPr>
          <p:cNvPr id="3840396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3DC90A-7DC2-19C1-E254-6EB2BA6126D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96593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904741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r>
              <a:rPr/>
              <a:t> 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regarder l’expansion de netflix au fil des années :</a:t>
            </a:r>
            <a:endParaRPr/>
          </a:p>
        </p:txBody>
      </p:sp>
      <p:sp>
        <p:nvSpPr>
          <p:cNvPr id="18512313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FA108E-A5DD-CE67-490D-95E441EBACA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4466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648858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r>
              <a:rPr/>
              <a:t> 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regarder l’expansion de netflix au fil des années :</a:t>
            </a:r>
            <a:endParaRPr/>
          </a:p>
        </p:txBody>
      </p:sp>
      <p:sp>
        <p:nvSpPr>
          <p:cNvPr id="14952438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673640-446C-436A-29D7-F1A243F665D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3029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764393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Calibri"/>
                <a:ea typeface="Arial"/>
                <a:cs typeface="Arial"/>
              </a:rPr>
              <a:t>regarder l’expansion de netflix au fil des années :</a:t>
            </a:r>
            <a:endParaRPr/>
          </a:p>
        </p:txBody>
      </p:sp>
      <p:sp>
        <p:nvSpPr>
          <p:cNvPr id="2875544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D6EF1-D6D8-8626-816E-780C9F921A2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6397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65003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En parallèle, l'expansion géographique est à l’échelle </a:t>
            </a:r>
            <a:r>
              <a:rPr b="1"/>
              <a:t>mondiale</a:t>
            </a:r>
            <a:r>
              <a:rPr/>
              <a:t> </a:t>
            </a:r>
            <a:endParaRPr/>
          </a:p>
          <a:p>
            <a:pPr>
              <a:defRPr/>
            </a:pPr>
            <a:r>
              <a:rPr lang="fr-FR" sz="12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regarder l’expansion de netflix au fil des années :</a:t>
            </a:r>
            <a:endParaRPr/>
          </a:p>
        </p:txBody>
      </p:sp>
      <p:sp>
        <p:nvSpPr>
          <p:cNvPr id="1654884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EE06B3F-419D-65B9-5DB7-ABE96777E06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9951139" name="Title 1"/>
          <p:cNvSpPr>
            <a:spLocks noGrp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7083179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96952618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5436981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7851608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71946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12212140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4109201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4850271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3867862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284237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8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6012608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8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7989417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1927609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5172839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3536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637555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1932038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81671913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097609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804470" name="Title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09598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928638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619904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368179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1163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8484386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1179959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4578683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207840759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758261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6774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7364424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5084069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4295574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2816687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8991373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24940356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5733563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6122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6810227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53507307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11424469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634036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80691490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1584690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595137" name="Titl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68208168" name="Content Placeholder 2"/>
          <p:cNvSpPr>
            <a:spLocks noGrp="1"/>
          </p:cNvSpPr>
          <p:nvPr>
            <p:ph idx="1"/>
          </p:nvPr>
        </p:nvSpPr>
        <p:spPr bwMode="auto"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5059044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828042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20800158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0260528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861824" name="Title 1"/>
          <p:cNvSpPr>
            <a:spLocks noGrp="1"/>
          </p:cNvSpPr>
          <p:nvPr>
            <p:ph type="title"/>
          </p:nvPr>
        </p:nvSpPr>
        <p:spPr bwMode="auto"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27173882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en-US"/>
          </a:p>
        </p:txBody>
      </p:sp>
      <p:sp>
        <p:nvSpPr>
          <p:cNvPr id="247166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9891912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188347643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3974593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0D0D0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8697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014948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6711872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4/30/2025</a:t>
            </a:fld>
            <a:endParaRPr lang="en-US"/>
          </a:p>
        </p:txBody>
      </p:sp>
      <p:sp>
        <p:nvSpPr>
          <p:cNvPr id="21971309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7300376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en-US"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831459" name="Group 9"/>
          <p:cNvGrpSpPr/>
          <p:nvPr/>
        </p:nvGrpSpPr>
        <p:grpSpPr bwMode="auto">
          <a:xfrm>
            <a:off x="5916928" y="6505575"/>
            <a:ext cx="336231" cy="345756"/>
            <a:chOff x="0" y="0"/>
            <a:chExt cx="448308" cy="461009"/>
          </a:xfrm>
        </p:grpSpPr>
        <p:sp>
          <p:nvSpPr>
            <p:cNvPr id="366083457" name="Freeform 10"/>
            <p:cNvSpPr/>
            <p:nvPr/>
          </p:nvSpPr>
          <p:spPr bwMode="auto">
            <a:xfrm>
              <a:off x="0" y="0"/>
              <a:ext cx="448308" cy="461009"/>
            </a:xfrm>
            <a:custGeom>
              <a:avLst/>
              <a:gdLst/>
              <a:ahLst/>
              <a:cxnLst/>
              <a:rect l="l" t="t" r="r" b="b"/>
              <a:pathLst>
                <a:path w="448310" h="461010" fill="norm" stroke="1" extrusionOk="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590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grpSp>
        <p:nvGrpSpPr>
          <p:cNvPr id="1578831689" name="Group 11"/>
          <p:cNvGrpSpPr/>
          <p:nvPr/>
        </p:nvGrpSpPr>
        <p:grpSpPr bwMode="auto">
          <a:xfrm>
            <a:off x="5916928" y="6505575"/>
            <a:ext cx="336231" cy="345756"/>
            <a:chOff x="0" y="0"/>
            <a:chExt cx="448308" cy="461009"/>
          </a:xfrm>
        </p:grpSpPr>
        <p:sp>
          <p:nvSpPr>
            <p:cNvPr id="1996196006" name="Freeform 12"/>
            <p:cNvSpPr/>
            <p:nvPr/>
          </p:nvSpPr>
          <p:spPr bwMode="auto">
            <a:xfrm>
              <a:off x="0" y="0"/>
              <a:ext cx="448308" cy="461009"/>
            </a:xfrm>
            <a:custGeom>
              <a:avLst/>
              <a:gdLst/>
              <a:ahLst/>
              <a:cxnLst/>
              <a:rect l="l" t="t" r="r" b="b"/>
              <a:pathLst>
                <a:path w="448310" h="461010" fill="norm" stroke="1" extrusionOk="0">
                  <a:moveTo>
                    <a:pt x="448310" y="162560"/>
                  </a:moveTo>
                  <a:cubicBezTo>
                    <a:pt x="448310" y="307340"/>
                    <a:pt x="431800" y="344170"/>
                    <a:pt x="410210" y="372110"/>
                  </a:cubicBezTo>
                  <a:cubicBezTo>
                    <a:pt x="388620" y="400050"/>
                    <a:pt x="356870" y="424180"/>
                    <a:pt x="323850" y="439420"/>
                  </a:cubicBezTo>
                  <a:cubicBezTo>
                    <a:pt x="292100" y="453390"/>
                    <a:pt x="251460" y="461010"/>
                    <a:pt x="215900" y="458470"/>
                  </a:cubicBezTo>
                  <a:cubicBezTo>
                    <a:pt x="181610" y="457200"/>
                    <a:pt x="142240" y="444500"/>
                    <a:pt x="111760" y="426720"/>
                  </a:cubicBezTo>
                  <a:cubicBezTo>
                    <a:pt x="81280" y="407670"/>
                    <a:pt x="53340" y="379730"/>
                    <a:pt x="34290" y="349250"/>
                  </a:cubicBezTo>
                  <a:cubicBezTo>
                    <a:pt x="16510" y="318770"/>
                    <a:pt x="3810" y="279400"/>
                    <a:pt x="2540" y="245110"/>
                  </a:cubicBezTo>
                  <a:cubicBezTo>
                    <a:pt x="0" y="209550"/>
                    <a:pt x="7620" y="168910"/>
                    <a:pt x="21590" y="137160"/>
                  </a:cubicBezTo>
                  <a:cubicBezTo>
                    <a:pt x="36830" y="104140"/>
                    <a:pt x="60960" y="72390"/>
                    <a:pt x="88900" y="50800"/>
                  </a:cubicBezTo>
                  <a:cubicBezTo>
                    <a:pt x="116840" y="29210"/>
                    <a:pt x="154940" y="12700"/>
                    <a:pt x="189230" y="6350"/>
                  </a:cubicBezTo>
                  <a:cubicBezTo>
                    <a:pt x="223520" y="0"/>
                    <a:pt x="26416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grpSp>
        <p:nvGrpSpPr>
          <p:cNvPr id="1186489596" name="Group 13"/>
          <p:cNvGrpSpPr/>
          <p:nvPr/>
        </p:nvGrpSpPr>
        <p:grpSpPr bwMode="auto">
          <a:xfrm>
            <a:off x="6328409" y="6757987"/>
            <a:ext cx="336231" cy="346708"/>
            <a:chOff x="0" y="0"/>
            <a:chExt cx="448308" cy="462278"/>
          </a:xfrm>
        </p:grpSpPr>
        <p:sp>
          <p:nvSpPr>
            <p:cNvPr id="1269889977" name="Freeform 14"/>
            <p:cNvSpPr/>
            <p:nvPr/>
          </p:nvSpPr>
          <p:spPr bwMode="auto">
            <a:xfrm>
              <a:off x="0" y="0"/>
              <a:ext cx="448308" cy="462279"/>
            </a:xfrm>
            <a:custGeom>
              <a:avLst/>
              <a:gdLst/>
              <a:ahLst/>
              <a:cxnLst/>
              <a:rect l="l" t="t" r="r" b="b"/>
              <a:pathLst>
                <a:path w="448310" h="462280" fill="norm" stroke="1" extrusionOk="0">
                  <a:moveTo>
                    <a:pt x="448310" y="163830"/>
                  </a:moveTo>
                  <a:cubicBezTo>
                    <a:pt x="448310" y="307340"/>
                    <a:pt x="431800" y="345440"/>
                    <a:pt x="410210" y="373380"/>
                  </a:cubicBezTo>
                  <a:cubicBezTo>
                    <a:pt x="388620" y="401320"/>
                    <a:pt x="356870" y="425450"/>
                    <a:pt x="323850" y="440690"/>
                  </a:cubicBezTo>
                  <a:cubicBezTo>
                    <a:pt x="292100" y="454660"/>
                    <a:pt x="251460" y="462280"/>
                    <a:pt x="215900" y="459740"/>
                  </a:cubicBezTo>
                  <a:cubicBezTo>
                    <a:pt x="181610" y="458470"/>
                    <a:pt x="142240" y="445770"/>
                    <a:pt x="111760" y="427990"/>
                  </a:cubicBezTo>
                  <a:cubicBezTo>
                    <a:pt x="81280" y="408940"/>
                    <a:pt x="53340" y="381000"/>
                    <a:pt x="34290" y="350520"/>
                  </a:cubicBezTo>
                  <a:cubicBezTo>
                    <a:pt x="16510" y="320040"/>
                    <a:pt x="3810" y="280670"/>
                    <a:pt x="2540" y="245110"/>
                  </a:cubicBezTo>
                  <a:cubicBezTo>
                    <a:pt x="0" y="210820"/>
                    <a:pt x="7620" y="170180"/>
                    <a:pt x="21590" y="138430"/>
                  </a:cubicBezTo>
                  <a:cubicBezTo>
                    <a:pt x="36830" y="105410"/>
                    <a:pt x="60960" y="73660"/>
                    <a:pt x="88900" y="52070"/>
                  </a:cubicBezTo>
                  <a:cubicBezTo>
                    <a:pt x="116840" y="30480"/>
                    <a:pt x="154940" y="13970"/>
                    <a:pt x="189230" y="7620"/>
                  </a:cubicBezTo>
                  <a:cubicBezTo>
                    <a:pt x="223520" y="0"/>
                    <a:pt x="264160" y="2540"/>
                    <a:pt x="298450" y="13970"/>
                  </a:cubicBezTo>
                  <a:cubicBezTo>
                    <a:pt x="332740" y="24130"/>
                    <a:pt x="392430" y="69850"/>
                    <a:pt x="392430" y="69850"/>
                  </a:cubicBezTo>
                </a:path>
              </a:pathLst>
            </a:custGeom>
            <a:solidFill>
              <a:srgbClr val="00DBD0">
                <a:alpha val="0"/>
              </a:srgbClr>
            </a:solidFill>
          </p:spPr>
        </p:sp>
      </p:grpSp>
      <p:sp>
        <p:nvSpPr>
          <p:cNvPr id="2041888645" name="ZoneTexte 17"/>
          <p:cNvSpPr txBox="1"/>
          <p:nvPr/>
        </p:nvSpPr>
        <p:spPr bwMode="auto">
          <a:xfrm rot="10799989" flipH="0" flipV="1">
            <a:off x="1699210" y="9164262"/>
            <a:ext cx="6411690" cy="76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4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  </a:t>
            </a:r>
            <a:r>
              <a:rPr lang="fr-FR" sz="26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HEINRY ELODIE</a:t>
            </a:r>
            <a:endParaRPr b="1">
              <a:solidFill>
                <a:schemeClr val="bg1">
                  <a:lumMod val="7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24 octobre 2025</a:t>
            </a:r>
            <a:endParaRPr b="1">
              <a:solidFill>
                <a:schemeClr val="bg1">
                  <a:lumMod val="7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658636581" name="Rectangle 14"/>
          <p:cNvSpPr/>
          <p:nvPr/>
        </p:nvSpPr>
        <p:spPr bwMode="auto">
          <a:xfrm flipH="0" flipV="0">
            <a:off x="155408" y="533396"/>
            <a:ext cx="9598368" cy="64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fr-FR" sz="1800" b="1" i="0" u="none" strike="noStrike" cap="none" spc="0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Fullstack Data Analysis </a:t>
            </a:r>
            <a:endParaRPr sz="1800" b="1">
              <a:solidFill>
                <a:schemeClr val="bg1">
                  <a:lumMod val="7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1800" b="1">
                <a:solidFill>
                  <a:schemeClr val="bg1">
                    <a:lumMod val="7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Certification  Bloc 2 - CDSD</a:t>
            </a:r>
            <a:endParaRPr sz="2000" b="1">
              <a:solidFill>
                <a:schemeClr val="bg1">
                  <a:lumMod val="7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383936522" name=""/>
          <p:cNvSpPr/>
          <p:nvPr/>
        </p:nvSpPr>
        <p:spPr bwMode="auto">
          <a:xfrm flipH="0" flipV="0">
            <a:off x="319527" y="2809362"/>
            <a:ext cx="9223247" cy="5151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upright="0" compatLnSpc="1">
            <a:prstTxWarp prst="textNoShape"/>
            <a:spAutoFit/>
          </a:bodyPr>
          <a:p>
            <a:pPr algn="ctr">
              <a:defRPr/>
            </a:pPr>
            <a:r>
              <a:rPr lang="fr-FR" sz="10000" b="1" i="1" u="none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Netflix</a:t>
            </a:r>
            <a:r>
              <a:rPr sz="7200" b="1" i="1" u="none">
                <a:solidFill>
                  <a:srgbClr val="E50914"/>
                </a:solidFill>
                <a:latin typeface="Neue Haas Grotesk Text Pro"/>
                <a:cs typeface="Neue Haas Grotesk Text Pro"/>
              </a:rPr>
              <a:t>,</a:t>
            </a:r>
            <a:endParaRPr sz="7200" b="1" i="1" u="none">
              <a:solidFill>
                <a:srgbClr val="E50914"/>
              </a:solidFill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7200" b="1" i="1" u="none">
                <a:solidFill>
                  <a:srgbClr val="E50914"/>
                </a:solidFill>
                <a:latin typeface="Neue Haas Grotesk Text Pro"/>
                <a:cs typeface="Neue Haas Grotesk Text Pro"/>
              </a:rPr>
              <a:t>une stratégie</a:t>
            </a:r>
            <a:endParaRPr sz="7200" b="1" i="1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7200" b="1" i="1" u="none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en 3 piliers</a:t>
            </a:r>
            <a:endParaRPr sz="10000" u="none">
              <a:solidFill>
                <a:srgbClr val="E50914"/>
              </a:solidFill>
              <a:latin typeface="Neue Haas Grotesk Text Pro"/>
              <a:cs typeface="Neue Haas Grotesk Text Pro"/>
            </a:endParaRPr>
          </a:p>
          <a:p>
            <a:pPr algn="ctr">
              <a:defRPr/>
            </a:pPr>
            <a:endParaRPr sz="2200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endParaRPr sz="2800" u="none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3800" i="1" u="none">
                <a:solidFill>
                  <a:schemeClr val="bg1">
                    <a:lumMod val="75000"/>
                  </a:schemeClr>
                </a:solidFill>
              </a:rPr>
              <a:t>Comment le géant crée l’engagement addictif</a:t>
            </a:r>
            <a:endParaRPr sz="80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893706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556749" y="1452384"/>
            <a:ext cx="8241507" cy="8241507"/>
          </a:xfrm>
          <a:prstGeom prst="flowChartInputOutput">
            <a:avLst/>
          </a:prstGeom>
          <a:effectLst>
            <a:outerShdw blurRad="50800" dist="355600" dir="2700000" sx="100000" sy="100000" algn="tl" rotWithShape="0">
              <a:srgbClr val="E50914">
                <a:alpha val="56000"/>
              </a:srgbClr>
            </a:outerShdw>
          </a:effectLst>
        </p:spPr>
      </p:pic>
      <p:grpSp>
        <p:nvGrpSpPr>
          <p:cNvPr id="1912812435" name=""/>
          <p:cNvGrpSpPr/>
          <p:nvPr/>
        </p:nvGrpSpPr>
        <p:grpSpPr bwMode="auto">
          <a:xfrm>
            <a:off x="8576487" y="263331"/>
            <a:ext cx="2053051" cy="1882692"/>
            <a:chOff x="0" y="0"/>
            <a:chExt cx="2053051" cy="1882692"/>
          </a:xfrm>
        </p:grpSpPr>
        <p:sp>
          <p:nvSpPr>
            <p:cNvPr id="633628650" name="Rectangle 18"/>
            <p:cNvSpPr/>
            <p:nvPr/>
          </p:nvSpPr>
          <p:spPr bwMode="auto">
            <a:xfrm flipH="0" flipV="0">
              <a:off x="0" y="1455612"/>
              <a:ext cx="1961957" cy="427079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2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Jedha</a:t>
              </a:r>
              <a:endParaRPr sz="220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202001793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77290" y="0"/>
              <a:ext cx="1975761" cy="1354807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106927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447763174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574450828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16169402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58400" cy="7599600"/>
          </a:xfrm>
          <a:prstGeom prst="rect">
            <a:avLst/>
          </a:prstGeom>
        </p:spPr>
      </p:pic>
      <p:sp>
        <p:nvSpPr>
          <p:cNvPr id="950534436" name=""/>
          <p:cNvSpPr txBox="1"/>
          <p:nvPr/>
        </p:nvSpPr>
        <p:spPr bwMode="auto">
          <a:xfrm rot="0" flipH="0" flipV="0">
            <a:off x="830206" y="2745596"/>
            <a:ext cx="1062432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2021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361060918" name=""/>
          <p:cNvSpPr/>
          <p:nvPr/>
        </p:nvSpPr>
        <p:spPr bwMode="auto">
          <a:xfrm rot="0" flipH="0" flipV="0">
            <a:off x="3733555" y="5328850"/>
            <a:ext cx="2420937" cy="873124"/>
          </a:xfrm>
          <a:prstGeom prst="wedgeRoundRectCallout">
            <a:avLst>
              <a:gd name="adj1" fmla="val -54177"/>
              <a:gd name="adj2" fmla="val -85380"/>
              <a:gd name="adj3" fmla="val 16667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22164264" name=""/>
          <p:cNvSpPr txBox="1"/>
          <p:nvPr/>
        </p:nvSpPr>
        <p:spPr bwMode="auto">
          <a:xfrm rot="0" flipH="0" flipV="0">
            <a:off x="3721199" y="5384232"/>
            <a:ext cx="2449245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USA</a:t>
            </a:r>
            <a:endParaRPr sz="2200"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3680 réalisations</a:t>
            </a:r>
            <a:endParaRPr sz="2200">
              <a:latin typeface="Neue Haas Grotesk Text Pro"/>
              <a:cs typeface="Neue Haas Grotesk Text Pro"/>
            </a:endParaRPr>
          </a:p>
        </p:txBody>
      </p:sp>
      <p:grpSp>
        <p:nvGrpSpPr>
          <p:cNvPr id="1596320685" name=""/>
          <p:cNvGrpSpPr/>
          <p:nvPr/>
        </p:nvGrpSpPr>
        <p:grpSpPr bwMode="auto">
          <a:xfrm>
            <a:off x="8083263" y="6518403"/>
            <a:ext cx="2420937" cy="873124"/>
            <a:chOff x="0" y="0"/>
            <a:chExt cx="2420937" cy="873124"/>
          </a:xfrm>
        </p:grpSpPr>
        <p:sp>
          <p:nvSpPr>
            <p:cNvPr id="468783897" name=""/>
            <p:cNvSpPr/>
            <p:nvPr/>
          </p:nvSpPr>
          <p:spPr bwMode="auto">
            <a:xfrm rot="0" flipH="0" flipV="0">
              <a:off x="0" y="0"/>
              <a:ext cx="2420937" cy="873124"/>
            </a:xfrm>
            <a:prstGeom prst="wedgeRoundRectCallout">
              <a:avLst>
                <a:gd name="adj1" fmla="val -12668"/>
                <a:gd name="adj2" fmla="val -103685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34815306" name=""/>
            <p:cNvSpPr txBox="1"/>
            <p:nvPr/>
          </p:nvSpPr>
          <p:spPr bwMode="auto">
            <a:xfrm rot="0" flipH="0" flipV="0">
              <a:off x="19663" y="55381"/>
              <a:ext cx="23866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>
                  <a:latin typeface="Neue Haas Grotesk Text Pro"/>
                  <a:cs typeface="Neue Haas Grotesk Text Pro"/>
                </a:rPr>
                <a:t>Inde</a:t>
              </a:r>
              <a:endParaRPr sz="2200">
                <a:latin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1046 réalisations</a:t>
              </a:r>
              <a:endParaRPr sz="2200"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251797221" name=""/>
          <p:cNvGrpSpPr/>
          <p:nvPr/>
        </p:nvGrpSpPr>
        <p:grpSpPr bwMode="auto">
          <a:xfrm>
            <a:off x="13775270" y="1390133"/>
            <a:ext cx="4221891" cy="1467363"/>
            <a:chOff x="0" y="0"/>
            <a:chExt cx="4221891" cy="1467363"/>
          </a:xfrm>
        </p:grpSpPr>
        <p:sp>
          <p:nvSpPr>
            <p:cNvPr id="1945394970" name=""/>
            <p:cNvSpPr/>
            <p:nvPr/>
          </p:nvSpPr>
          <p:spPr bwMode="auto">
            <a:xfrm rot="0" flipH="0" flipV="0">
              <a:off x="0" y="0"/>
              <a:ext cx="4221891" cy="1467363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E50914"/>
            </a:solidFill>
            <a:ln w="25400" cap="flat" cmpd="sng" algn="ctr">
              <a:solidFill>
                <a:srgbClr val="E509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28448934" name=""/>
            <p:cNvSpPr txBox="1"/>
            <p:nvPr/>
          </p:nvSpPr>
          <p:spPr bwMode="auto">
            <a:xfrm rot="0" flipH="0" flipV="0">
              <a:off x="389757" y="300470"/>
              <a:ext cx="3584277" cy="8842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 b="1" i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Expansion Mondiale quasi-complète</a:t>
              </a:r>
              <a:endParaRPr sz="2400" b="0" i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438734783" name=""/>
          <p:cNvGrpSpPr/>
          <p:nvPr/>
        </p:nvGrpSpPr>
        <p:grpSpPr bwMode="auto">
          <a:xfrm>
            <a:off x="13172387" y="3272046"/>
            <a:ext cx="3536574" cy="5744981"/>
            <a:chOff x="0" y="0"/>
            <a:chExt cx="3536574" cy="5744981"/>
          </a:xfrm>
        </p:grpSpPr>
        <p:grpSp>
          <p:nvGrpSpPr>
            <p:cNvPr id="1255111566" name=""/>
            <p:cNvGrpSpPr/>
            <p:nvPr/>
          </p:nvGrpSpPr>
          <p:grpSpPr bwMode="auto">
            <a:xfrm rot="0" flipH="0" flipV="0">
              <a:off x="7508" y="4240809"/>
              <a:ext cx="2962255" cy="1504172"/>
              <a:chOff x="0" y="0"/>
              <a:chExt cx="2962255" cy="1504172"/>
            </a:xfrm>
          </p:grpSpPr>
          <p:sp>
            <p:nvSpPr>
              <p:cNvPr id="1577425008" name=""/>
              <p:cNvSpPr/>
              <p:nvPr/>
            </p:nvSpPr>
            <p:spPr bwMode="auto">
              <a:xfrm rot="0" flipH="0" flipV="0">
                <a:off x="0" y="0"/>
                <a:ext cx="2962255" cy="1504172"/>
              </a:xfrm>
              <a:prstGeom prst="flowChartAlternate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924009084" name="Text 10"/>
              <p:cNvSpPr/>
              <p:nvPr/>
            </p:nvSpPr>
            <p:spPr bwMode="auto">
              <a:xfrm rot="0" flipH="0" flipV="0">
                <a:off x="998112" y="420597"/>
                <a:ext cx="969986" cy="4306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298"/>
                  </a:lnSpc>
                  <a:buNone/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122</a:t>
                </a:r>
                <a:endParaRPr sz="48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055133089" name="Text 11"/>
              <p:cNvSpPr/>
              <p:nvPr/>
            </p:nvSpPr>
            <p:spPr bwMode="auto">
              <a:xfrm rot="0" flipH="0" flipV="0">
                <a:off x="854150" y="1005907"/>
                <a:ext cx="1257909" cy="217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648"/>
                  </a:lnSpc>
                  <a:buNone/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Pays en 2021</a:t>
                </a:r>
                <a:endParaRPr sz="16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grpSp>
          <p:nvGrpSpPr>
            <p:cNvPr id="902933140" name=""/>
            <p:cNvGrpSpPr/>
            <p:nvPr/>
          </p:nvGrpSpPr>
          <p:grpSpPr bwMode="auto">
            <a:xfrm rot="0" flipH="0" flipV="0">
              <a:off x="0" y="0"/>
              <a:ext cx="2962255" cy="1504172"/>
              <a:chOff x="0" y="0"/>
              <a:chExt cx="2962255" cy="1504172"/>
            </a:xfrm>
          </p:grpSpPr>
          <p:sp>
            <p:nvSpPr>
              <p:cNvPr id="523332410" name=""/>
              <p:cNvSpPr/>
              <p:nvPr/>
            </p:nvSpPr>
            <p:spPr bwMode="auto">
              <a:xfrm rot="0" flipH="0" flipV="0">
                <a:off x="0" y="0"/>
                <a:ext cx="2962255" cy="1504172"/>
              </a:xfrm>
              <a:prstGeom prst="flowChartAlternateProcess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25400" cap="flat" cmpd="sng" algn="ctr">
                <a:solidFill>
                  <a:schemeClr val="tx1">
                    <a:lumMod val="65098"/>
                    <a:lumOff val="34902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352559774" name="Text 7"/>
              <p:cNvSpPr/>
              <p:nvPr/>
            </p:nvSpPr>
            <p:spPr bwMode="auto">
              <a:xfrm rot="0" flipH="0" flipV="0">
                <a:off x="1244600" y="416997"/>
                <a:ext cx="383553" cy="43069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3298"/>
                  </a:lnSpc>
                  <a:buNone/>
                  <a:defRPr/>
                </a:pPr>
                <a:r>
                  <a:rPr lang="en-US" sz="48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8</a:t>
                </a:r>
                <a:endParaRPr sz="48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682926664" name="Text 8"/>
              <p:cNvSpPr/>
              <p:nvPr/>
            </p:nvSpPr>
            <p:spPr bwMode="auto">
              <a:xfrm rot="0" flipH="0" flipV="0">
                <a:off x="804825" y="1002307"/>
                <a:ext cx="1262985" cy="217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1648"/>
                  </a:lnSpc>
                  <a:buNone/>
                  <a:defRPr/>
                </a:pPr>
                <a:r>
                  <a:rPr lang="en-US" sz="160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Pays en 2014</a:t>
                </a:r>
                <a:endParaRPr sz="1600">
                  <a:solidFill>
                    <a:schemeClr val="bg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grpSp>
          <p:nvGrpSpPr>
            <p:cNvPr id="1346283735" name=""/>
            <p:cNvGrpSpPr/>
            <p:nvPr/>
          </p:nvGrpSpPr>
          <p:grpSpPr bwMode="auto">
            <a:xfrm flipH="0" flipV="0">
              <a:off x="861486" y="1827335"/>
              <a:ext cx="2675088" cy="2101508"/>
              <a:chOff x="0" y="0"/>
              <a:chExt cx="2675088" cy="2101508"/>
            </a:xfrm>
          </p:grpSpPr>
          <p:sp>
            <p:nvSpPr>
              <p:cNvPr id="1209611775" name=""/>
              <p:cNvSpPr/>
              <p:nvPr/>
            </p:nvSpPr>
            <p:spPr bwMode="auto">
              <a:xfrm rot="5399943" flipH="0" flipV="0">
                <a:off x="-493283" y="493283"/>
                <a:ext cx="2101509" cy="1114941"/>
              </a:xfrm>
              <a:prstGeom prst="right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757814897" name=""/>
              <p:cNvSpPr txBox="1"/>
              <p:nvPr/>
            </p:nvSpPr>
            <p:spPr bwMode="auto">
              <a:xfrm rot="0" flipH="0" flipV="0">
                <a:off x="1072112" y="451999"/>
                <a:ext cx="1602975" cy="64044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3600" b="1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x 15</a:t>
                </a:r>
                <a:endParaRPr sz="3600" b="1">
                  <a:solidFill>
                    <a:srgbClr val="E50914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  <p:sp>
        <p:nvSpPr>
          <p:cNvPr id="1700933608" name=""/>
          <p:cNvSpPr txBox="1"/>
          <p:nvPr/>
        </p:nvSpPr>
        <p:spPr bwMode="auto">
          <a:xfrm rot="0" flipH="0" flipV="0">
            <a:off x="13703845" y="4689229"/>
            <a:ext cx="31053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2021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9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73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79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59711353" name=""/>
          <p:cNvGrpSpPr/>
          <p:nvPr/>
        </p:nvGrpSpPr>
        <p:grpSpPr bwMode="auto">
          <a:xfrm flipH="0" flipV="0">
            <a:off x="4425948" y="8225273"/>
            <a:ext cx="13460061" cy="1685874"/>
            <a:chOff x="0" y="0"/>
            <a:chExt cx="13460061" cy="1685874"/>
          </a:xfrm>
        </p:grpSpPr>
        <p:sp>
          <p:nvSpPr>
            <p:cNvPr id="253532585" name=""/>
            <p:cNvSpPr/>
            <p:nvPr/>
          </p:nvSpPr>
          <p:spPr bwMode="auto">
            <a:xfrm rot="0" flipH="0" flipV="0">
              <a:off x="0" y="0"/>
              <a:ext cx="13460061" cy="1685874"/>
            </a:xfrm>
            <a:prstGeom prst="wedgeEllipseCallout">
              <a:avLst>
                <a:gd name="adj1" fmla="val 29365"/>
                <a:gd name="adj2" fmla="val -68956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64506336" name=""/>
            <p:cNvSpPr txBox="1"/>
            <p:nvPr/>
          </p:nvSpPr>
          <p:spPr bwMode="auto">
            <a:xfrm rot="0" flipH="0" flipV="0">
              <a:off x="581467" y="316564"/>
              <a:ext cx="12273959" cy="91126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lang="fr-FR"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L'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adaptation culturelle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par marché</a:t>
              </a: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 </a:t>
              </a:r>
              <a:endParaRPr lang="fr-FR" sz="2600" b="0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lang="fr-FR" sz="2600" b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P</a:t>
              </a: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reuve qu'on peut être un géant mondial </a:t>
              </a:r>
              <a:r>
                <a:rPr lang="fr-FR"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tout en restant pertinent localement</a:t>
              </a:r>
              <a:endParaRPr lang="fr-FR" sz="2600"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518169057" name=""/>
          <p:cNvGrpSpPr/>
          <p:nvPr/>
        </p:nvGrpSpPr>
        <p:grpSpPr bwMode="auto">
          <a:xfrm flipH="0" flipV="0">
            <a:off x="910563" y="2570658"/>
            <a:ext cx="2887861" cy="6798866"/>
            <a:chOff x="0" y="0"/>
            <a:chExt cx="2887861" cy="6798866"/>
          </a:xfrm>
        </p:grpSpPr>
        <p:sp>
          <p:nvSpPr>
            <p:cNvPr id="957237897" name="Text 1"/>
            <p:cNvSpPr/>
            <p:nvPr/>
          </p:nvSpPr>
          <p:spPr bwMode="auto">
            <a:xfrm flipH="0" flipV="0">
              <a:off x="854255" y="1213315"/>
              <a:ext cx="1322268" cy="4037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099"/>
                </a:lnSpc>
                <a:buNone/>
                <a:defRPr/>
              </a:pPr>
              <a:r>
                <a:rPr lang="en-US" sz="28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70%</a:t>
              </a:r>
              <a:endParaRPr sz="28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211938840" name="Image 0" descr="preencoded.png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37741" y="0"/>
              <a:ext cx="2850120" cy="2614511"/>
            </a:xfrm>
            <a:prstGeom prst="rect">
              <a:avLst/>
            </a:prstGeom>
          </p:spPr>
        </p:pic>
        <p:sp>
          <p:nvSpPr>
            <p:cNvPr id="1119105274" name="Text 4"/>
            <p:cNvSpPr/>
            <p:nvPr/>
          </p:nvSpPr>
          <p:spPr bwMode="auto">
            <a:xfrm flipH="0" flipV="0">
              <a:off x="798424" y="4889965"/>
              <a:ext cx="1358443" cy="40373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099"/>
                </a:lnSpc>
                <a:buNone/>
                <a:defRPr/>
              </a:pPr>
              <a:r>
                <a:rPr lang="en-US" sz="28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30%</a:t>
              </a:r>
              <a:endParaRPr sz="28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1310767084" name="Image 1" descr="preencoded.png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3619498"/>
              <a:ext cx="2850120" cy="2614511"/>
            </a:xfrm>
            <a:prstGeom prst="rect">
              <a:avLst/>
            </a:prstGeom>
          </p:spPr>
        </p:pic>
        <p:sp>
          <p:nvSpPr>
            <p:cNvPr id="13329083" name="Text 2"/>
            <p:cNvSpPr/>
            <p:nvPr/>
          </p:nvSpPr>
          <p:spPr bwMode="auto">
            <a:xfrm flipH="0" flipV="0">
              <a:off x="1024798" y="2878263"/>
              <a:ext cx="981180" cy="26688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399"/>
                </a:lnSpc>
                <a:buNone/>
                <a:defRPr/>
              </a:pPr>
              <a:r>
                <a:rPr lang="en-US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Films</a:t>
              </a:r>
              <a:endParaRPr sz="1800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1699595984" name="Text 5"/>
            <p:cNvSpPr/>
            <p:nvPr/>
          </p:nvSpPr>
          <p:spPr bwMode="auto">
            <a:xfrm flipH="0" flipV="0">
              <a:off x="477378" y="6521349"/>
              <a:ext cx="1895359" cy="27751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1399"/>
                </a:lnSpc>
                <a:buNone/>
                <a:defRPr/>
              </a:pPr>
              <a:r>
                <a:rPr lang="en-US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TV</a:t>
              </a:r>
              <a:r>
                <a:rPr lang="fr-FR" sz="2000" b="1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 Shows</a:t>
              </a:r>
              <a:endParaRPr sz="2000" b="1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100259688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13529" y="79373"/>
            <a:ext cx="16758885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1301060398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/>
          </a:p>
        </p:txBody>
      </p:sp>
      <p:grpSp>
        <p:nvGrpSpPr>
          <p:cNvPr id="1951858661" name=""/>
          <p:cNvGrpSpPr/>
          <p:nvPr/>
        </p:nvGrpSpPr>
        <p:grpSpPr bwMode="auto">
          <a:xfrm>
            <a:off x="5768115" y="1808658"/>
            <a:ext cx="11558116" cy="5747215"/>
            <a:chOff x="0" y="0"/>
            <a:chExt cx="11558116" cy="5747215"/>
          </a:xfrm>
        </p:grpSpPr>
        <p:pic>
          <p:nvPicPr>
            <p:cNvPr id="397543430" name=""/>
            <p:cNvPicPr>
              <a:picLocks noChangeAspect="1"/>
            </p:cNvPicPr>
            <p:nvPr/>
          </p:nvPicPr>
          <p:blipFill>
            <a:blip r:embed="rId5"/>
            <a:stretch/>
          </p:blipFill>
          <p:spPr bwMode="auto">
            <a:xfrm flipH="0" flipV="0">
              <a:off x="0" y="857610"/>
              <a:ext cx="11552357" cy="4889606"/>
            </a:xfrm>
            <a:prstGeom prst="rect">
              <a:avLst/>
            </a:prstGeom>
          </p:spPr>
        </p:pic>
        <p:sp>
          <p:nvSpPr>
            <p:cNvPr id="604641098" name=""/>
            <p:cNvSpPr txBox="1"/>
            <p:nvPr/>
          </p:nvSpPr>
          <p:spPr bwMode="auto">
            <a:xfrm rot="0" flipH="0" flipV="0">
              <a:off x="0" y="0"/>
              <a:ext cx="11558116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L’hyper-localisation, 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quand le volume rencontre la pertinence :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149620081" name=""/>
          <p:cNvSpPr txBox="1"/>
          <p:nvPr/>
        </p:nvSpPr>
        <p:spPr bwMode="auto">
          <a:xfrm rot="0" flipH="0" flipV="0">
            <a:off x="95449" y="1695449"/>
            <a:ext cx="466173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Stabilité :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5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71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493097" name=""/>
          <p:cNvSpPr txBox="1"/>
          <p:nvPr/>
        </p:nvSpPr>
        <p:spPr bwMode="auto">
          <a:xfrm rot="0" flipH="0" flipV="0">
            <a:off x="17127186" y="79373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+mn-lt"/>
                <a:ea typeface="+mn-ea"/>
                <a:cs typeface="+mn-cs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1401409538" name="Title 1"/>
          <p:cNvSpPr>
            <a:spLocks noGrp="1"/>
          </p:cNvSpPr>
          <p:nvPr/>
        </p:nvSpPr>
        <p:spPr bwMode="auto">
          <a:xfrm flipH="0" flipV="0">
            <a:off x="313529" y="79373"/>
            <a:ext cx="16758885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1980818519" name=""/>
          <p:cNvGrpSpPr/>
          <p:nvPr/>
        </p:nvGrpSpPr>
        <p:grpSpPr bwMode="auto">
          <a:xfrm>
            <a:off x="403042" y="1904157"/>
            <a:ext cx="8643600" cy="5745600"/>
            <a:chOff x="0" y="0"/>
            <a:chExt cx="8643600" cy="5745600"/>
          </a:xfrm>
        </p:grpSpPr>
        <p:pic>
          <p:nvPicPr>
            <p:cNvPr id="737056107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000"/>
              <a:ext cx="8424000" cy="5061600"/>
            </a:xfrm>
            <a:prstGeom prst="rect">
              <a:avLst/>
            </a:prstGeom>
          </p:spPr>
        </p:pic>
        <p:sp>
          <p:nvSpPr>
            <p:cNvPr id="72317216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06985278" name=""/>
          <p:cNvSpPr txBox="1"/>
          <p:nvPr/>
        </p:nvSpPr>
        <p:spPr bwMode="auto">
          <a:xfrm rot="0" flipH="0" flipV="0">
            <a:off x="9235085" y="1904157"/>
            <a:ext cx="881644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4460421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334447770" name=""/>
          <p:cNvSpPr txBox="1"/>
          <p:nvPr/>
        </p:nvSpPr>
        <p:spPr bwMode="auto">
          <a:xfrm rot="0" flipH="0" flipV="0">
            <a:off x="12516489" y="8033870"/>
            <a:ext cx="252629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2015-2016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8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04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44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474905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2050074165" name="Title 1"/>
          <p:cNvSpPr>
            <a:spLocks noGrp="1"/>
          </p:cNvSpPr>
          <p:nvPr/>
        </p:nvSpPr>
        <p:spPr bwMode="auto">
          <a:xfrm flipH="0" flipV="0">
            <a:off x="313528" y="79372"/>
            <a:ext cx="16758884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1993586172" name=""/>
          <p:cNvGrpSpPr/>
          <p:nvPr/>
        </p:nvGrpSpPr>
        <p:grpSpPr bwMode="auto">
          <a:xfrm>
            <a:off x="403042" y="1904157"/>
            <a:ext cx="8643600" cy="5742512"/>
            <a:chOff x="0" y="0"/>
            <a:chExt cx="8643600" cy="5742512"/>
          </a:xfrm>
        </p:grpSpPr>
        <p:pic>
          <p:nvPicPr>
            <p:cNvPr id="197658339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512"/>
              <a:ext cx="8416800" cy="5058000"/>
            </a:xfrm>
            <a:prstGeom prst="rect">
              <a:avLst/>
            </a:prstGeom>
          </p:spPr>
        </p:pic>
        <p:sp>
          <p:nvSpPr>
            <p:cNvPr id="69067686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307391905" name=""/>
          <p:cNvSpPr txBox="1"/>
          <p:nvPr/>
        </p:nvSpPr>
        <p:spPr bwMode="auto">
          <a:xfrm rot="0" flipH="0" flipV="0">
            <a:off x="9235085" y="1878413"/>
            <a:ext cx="881644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75602670" name=""/>
          <p:cNvPicPr/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1704149449" name=""/>
          <p:cNvSpPr txBox="1"/>
          <p:nvPr/>
        </p:nvSpPr>
        <p:spPr bwMode="auto">
          <a:xfrm rot="0" flipH="0" flipV="0">
            <a:off x="12516489" y="8033869"/>
            <a:ext cx="2523551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2015-2018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4819497" name=""/>
          <p:cNvGrpSpPr/>
          <p:nvPr/>
        </p:nvGrpSpPr>
        <p:grpSpPr bwMode="auto">
          <a:xfrm flipH="0" flipV="0">
            <a:off x="2374833" y="8486516"/>
            <a:ext cx="13460059" cy="1257298"/>
            <a:chOff x="0" y="0"/>
            <a:chExt cx="13460059" cy="1257298"/>
          </a:xfrm>
        </p:grpSpPr>
        <p:sp>
          <p:nvSpPr>
            <p:cNvPr id="116400673" name=""/>
            <p:cNvSpPr/>
            <p:nvPr/>
          </p:nvSpPr>
          <p:spPr bwMode="auto">
            <a:xfrm rot="0" flipH="0" flipV="0">
              <a:off x="0" y="0"/>
              <a:ext cx="13460060" cy="1257299"/>
            </a:xfrm>
            <a:prstGeom prst="wedgeEllipseCallout">
              <a:avLst>
                <a:gd name="adj1" fmla="val 463"/>
                <a:gd name="adj2" fmla="val -84111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Neue Haas Grotesk Text Pro"/>
                <a:cs typeface="Neue Haas Grotesk Text Pro"/>
              </a:endParaRPr>
            </a:p>
          </p:txBody>
        </p:sp>
        <p:sp>
          <p:nvSpPr>
            <p:cNvPr id="1415244808" name=""/>
            <p:cNvSpPr txBox="1"/>
            <p:nvPr/>
          </p:nvSpPr>
          <p:spPr bwMode="auto">
            <a:xfrm rot="0" flipH="0" flipV="0">
              <a:off x="746597" y="174681"/>
              <a:ext cx="11990980" cy="94174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Netflix optimise une 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stratégie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1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stable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lang="fr-FR" sz="2600" b="0" i="0" u="none" strike="noStrike" cap="none" spc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plutôt que de la réinventer</a:t>
              </a:r>
              <a:r>
                <a:rPr sz="2600">
                  <a:latin typeface="Neue Haas Grotesk Text Pro"/>
                  <a:ea typeface="Neue Haas Grotesk Text Pro"/>
                  <a:cs typeface="Neue Haas Grotesk Text Pro"/>
                </a:rPr>
                <a:t> :</a:t>
              </a:r>
              <a:endParaRPr sz="2600"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600" b="1" i="0" u="none" strike="noStrike" cap="none" spc="0">
                  <a:solidFill>
                    <a:schemeClr val="tx1"/>
                  </a:solidFill>
                  <a:latin typeface="Neue Haas Grotesk Text Pro"/>
                  <a:cs typeface="Neue Haas Grotesk Text Pro"/>
                </a:rPr>
                <a:t>Drames - Adultes </a:t>
              </a:r>
              <a:r>
                <a:rPr sz="2600" b="1">
                  <a:latin typeface="Neue Haas Grotesk Text Pro"/>
                  <a:ea typeface="Neue Haas Grotesk Text Pro"/>
                  <a:cs typeface="Neue Haas Grotesk Text Pro"/>
                </a:rPr>
                <a:t>- Ma</a:t>
              </a:r>
              <a:r>
                <a:rPr sz="2800" b="1">
                  <a:latin typeface="Neue Haas Grotesk Text Pro"/>
                  <a:ea typeface="Neue Haas Grotesk Text Pro"/>
                  <a:cs typeface="Neue Haas Grotesk Text Pro"/>
                </a:rPr>
                <a:t>ximum lo</a:t>
              </a:r>
              <a:r>
                <a:rPr sz="2600" b="1">
                  <a:latin typeface="Neue Haas Grotesk Text Pro"/>
                  <a:ea typeface="Neue Haas Grotesk Text Pro"/>
                  <a:cs typeface="Neue Haas Grotesk Text Pro"/>
                </a:rPr>
                <a:t>cal</a:t>
              </a:r>
              <a:endParaRPr sz="2600" b="0" i="0" u="none" strike="noStrike" cap="none" spc="0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461418312" name=""/>
          <p:cNvSpPr txBox="1"/>
          <p:nvPr/>
        </p:nvSpPr>
        <p:spPr bwMode="auto">
          <a:xfrm rot="0" flipH="0" flipV="0">
            <a:off x="17127185" y="79372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🎯</a:t>
            </a:r>
            <a:endParaRPr>
              <a:solidFill>
                <a:srgbClr val="E50914"/>
              </a:solidFill>
            </a:endParaRPr>
          </a:p>
        </p:txBody>
      </p:sp>
      <p:sp>
        <p:nvSpPr>
          <p:cNvPr id="1815778693" name="Title 1"/>
          <p:cNvSpPr>
            <a:spLocks noGrp="1"/>
          </p:cNvSpPr>
          <p:nvPr/>
        </p:nvSpPr>
        <p:spPr bwMode="auto">
          <a:xfrm flipH="0" flipV="0">
            <a:off x="313528" y="79372"/>
            <a:ext cx="16758884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La Pertinence : Viser juste et Satisfaire le client</a:t>
            </a:r>
            <a:endParaRPr sz="4600">
              <a:latin typeface="Neue Haas Grotesk Text Pro"/>
              <a:cs typeface="Neue Haas Grotesk Text Pro"/>
            </a:endParaRPr>
          </a:p>
        </p:txBody>
      </p:sp>
      <p:grpSp>
        <p:nvGrpSpPr>
          <p:cNvPr id="1403446878" name=""/>
          <p:cNvGrpSpPr/>
          <p:nvPr/>
        </p:nvGrpSpPr>
        <p:grpSpPr bwMode="auto">
          <a:xfrm>
            <a:off x="403042" y="1904157"/>
            <a:ext cx="8643600" cy="5742512"/>
            <a:chOff x="0" y="0"/>
            <a:chExt cx="8643600" cy="5742512"/>
          </a:xfrm>
        </p:grpSpPr>
        <p:pic>
          <p:nvPicPr>
            <p:cNvPr id="1081165212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rot="0" flipH="0" flipV="0">
              <a:off x="0" y="684512"/>
              <a:ext cx="8416800" cy="5058000"/>
            </a:xfrm>
            <a:prstGeom prst="rect">
              <a:avLst/>
            </a:prstGeom>
          </p:spPr>
        </p:pic>
        <p:sp>
          <p:nvSpPr>
            <p:cNvPr id="1242566262" name=""/>
            <p:cNvSpPr txBox="1"/>
            <p:nvPr/>
          </p:nvSpPr>
          <p:spPr bwMode="auto">
            <a:xfrm rot="0" flipH="0" flipV="0">
              <a:off x="17813" y="0"/>
              <a:ext cx="8625785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rPr>
                <a:t>Les Drames : catégorie phare historique</a:t>
              </a:r>
              <a:endPara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692975920" name=""/>
          <p:cNvSpPr txBox="1"/>
          <p:nvPr/>
        </p:nvSpPr>
        <p:spPr bwMode="auto">
          <a:xfrm rot="0" flipH="0" flipV="0">
            <a:off x="9235085" y="1878413"/>
            <a:ext cx="8821481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rPr>
              <a:t>Les Adultes : public cible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003903605" name=""/>
          <p:cNvPicPr/>
          <p:nvPr/>
        </p:nvPicPr>
        <p:blipFill>
          <a:blip r:embed="rId4"/>
          <a:stretch/>
        </p:blipFill>
        <p:spPr bwMode="auto">
          <a:xfrm rot="0" flipH="0" flipV="0">
            <a:off x="9403200" y="2588400"/>
            <a:ext cx="8424000" cy="5058000"/>
          </a:xfrm>
          <a:prstGeom prst="rect">
            <a:avLst/>
          </a:prstGeom>
        </p:spPr>
      </p:pic>
      <p:sp>
        <p:nvSpPr>
          <p:cNvPr id="596673573" name=""/>
          <p:cNvSpPr txBox="1"/>
          <p:nvPr/>
        </p:nvSpPr>
        <p:spPr bwMode="auto">
          <a:xfrm rot="0" flipH="0" flipV="0">
            <a:off x="15422835" y="2831754"/>
            <a:ext cx="1945544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2015-2020</a:t>
            </a:r>
            <a:endParaRPr sz="2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89754383" name=""/>
          <p:cNvSpPr txBox="1"/>
          <p:nvPr/>
        </p:nvSpPr>
        <p:spPr bwMode="auto">
          <a:xfrm rot="0" flipH="0" flipV="0">
            <a:off x="12516489" y="8033869"/>
            <a:ext cx="262321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2015-2020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754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67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3837040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2" y="93186"/>
            <a:ext cx="12095606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167824830" name=""/>
          <p:cNvSpPr txBox="1"/>
          <p:nvPr/>
        </p:nvSpPr>
        <p:spPr bwMode="auto">
          <a:xfrm rot="0" flipH="0" flipV="0">
            <a:off x="17087499" y="172559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+mn-lt"/>
                <a:ea typeface="+mn-ea"/>
                <a:cs typeface="+mn-cs"/>
              </a:rPr>
              <a:t>⏰</a:t>
            </a:r>
            <a:endParaRPr sz="7200"/>
          </a:p>
        </p:txBody>
      </p:sp>
      <p:pic>
        <p:nvPicPr>
          <p:cNvPr id="13675794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660000" y="1908000"/>
            <a:ext cx="10249200" cy="6177600"/>
          </a:xfrm>
          <a:prstGeom prst="rect">
            <a:avLst/>
          </a:prstGeom>
        </p:spPr>
      </p:pic>
      <p:sp>
        <p:nvSpPr>
          <p:cNvPr id="1571370584" name=""/>
          <p:cNvSpPr txBox="1"/>
          <p:nvPr/>
        </p:nvSpPr>
        <p:spPr bwMode="auto">
          <a:xfrm rot="0" flipH="0" flipV="0">
            <a:off x="1246973" y="4096391"/>
            <a:ext cx="4263959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Secret,</a:t>
            </a: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à la recherche des pics de nouveautés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2039663358" name=""/>
          <p:cNvSpPr txBox="1"/>
          <p:nvPr/>
        </p:nvSpPr>
        <p:spPr bwMode="auto">
          <a:xfrm rot="0" flipH="0" flipV="0">
            <a:off x="10681238" y="8598809"/>
            <a:ext cx="29848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ANNÉES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212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0" y="93184"/>
            <a:ext cx="12095604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latin typeface="Neue Haas Grotesk Text Pro"/>
              <a:cs typeface="Neue Haas Grotesk Text Pro"/>
            </a:endParaRPr>
          </a:p>
        </p:txBody>
      </p:sp>
      <p:sp>
        <p:nvSpPr>
          <p:cNvPr id="720665925" name=""/>
          <p:cNvSpPr txBox="1"/>
          <p:nvPr/>
        </p:nvSpPr>
        <p:spPr bwMode="auto">
          <a:xfrm rot="0" flipH="0" flipV="0">
            <a:off x="17087499" y="172556"/>
            <a:ext cx="1097997" cy="118907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⏰</a:t>
            </a:r>
            <a:endParaRPr sz="7200"/>
          </a:p>
        </p:txBody>
      </p:sp>
      <p:sp>
        <p:nvSpPr>
          <p:cNvPr id="937576122" name=""/>
          <p:cNvSpPr txBox="1"/>
          <p:nvPr/>
        </p:nvSpPr>
        <p:spPr bwMode="auto">
          <a:xfrm rot="0" flipH="0" flipV="0">
            <a:off x="6736129" y="1456732"/>
            <a:ext cx="10103302" cy="43352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  <a:cs typeface="Cambria Math"/>
              </a:rPr>
              <a:t>À</a:t>
            </a: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la recherche des pics de nouveautés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683634106" name=""/>
          <p:cNvPicPr/>
          <p:nvPr/>
        </p:nvPicPr>
        <p:blipFill>
          <a:blip r:embed="rId3"/>
          <a:stretch/>
        </p:blipFill>
        <p:spPr bwMode="auto">
          <a:xfrm rot="0" flipH="0" flipV="0">
            <a:off x="6660000" y="1908000"/>
            <a:ext cx="10249200" cy="6177600"/>
          </a:xfrm>
          <a:prstGeom prst="rect">
            <a:avLst/>
          </a:prstGeom>
        </p:spPr>
      </p:pic>
      <p:sp>
        <p:nvSpPr>
          <p:cNvPr id="1438764640" name=""/>
          <p:cNvSpPr txBox="1"/>
          <p:nvPr/>
        </p:nvSpPr>
        <p:spPr bwMode="auto">
          <a:xfrm rot="0" flipH="0" flipV="0">
            <a:off x="1246971" y="4096389"/>
            <a:ext cx="4279437" cy="179867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 :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Pic systématique</a:t>
            </a:r>
            <a:endParaRPr lang="fr-FR" sz="2800" b="0" i="1" u="none" strike="noStrike" cap="none" spc="0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aux 1ers Trimestres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1770789604" name=""/>
          <p:cNvSpPr txBox="1"/>
          <p:nvPr/>
        </p:nvSpPr>
        <p:spPr bwMode="auto">
          <a:xfrm rot="0" flipH="0" flipV="0">
            <a:off x="9747630" y="8598809"/>
            <a:ext cx="408029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TRIMESTRES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525539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328611" y="93185"/>
            <a:ext cx="12095605" cy="1470024"/>
          </a:xfrm>
        </p:spPr>
        <p:txBody>
          <a:bodyPr/>
          <a:lstStyle/>
          <a:p>
            <a:pPr algn="l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Timing : Un calendrier éditorial structuré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114372001" name=""/>
          <p:cNvSpPr txBox="1"/>
          <p:nvPr/>
        </p:nvSpPr>
        <p:spPr bwMode="auto">
          <a:xfrm rot="0" flipH="0" flipV="0">
            <a:off x="17087499" y="172558"/>
            <a:ext cx="109799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7200" b="0" i="0" u="none" strike="noStrike" cap="none" spc="0">
                <a:solidFill>
                  <a:srgbClr val="E50914"/>
                </a:solidFill>
                <a:latin typeface="Gill Sans MT"/>
                <a:ea typeface="Arial"/>
                <a:cs typeface="Arial"/>
              </a:rPr>
              <a:t>⏰</a:t>
            </a:r>
            <a:endParaRPr sz="7200">
              <a:solidFill>
                <a:srgbClr val="E50914"/>
              </a:solidFill>
            </a:endParaRPr>
          </a:p>
        </p:txBody>
      </p:sp>
      <p:pic>
        <p:nvPicPr>
          <p:cNvPr id="1239346680" name=""/>
          <p:cNvPicPr/>
          <p:nvPr/>
        </p:nvPicPr>
        <p:blipFill>
          <a:blip r:embed="rId3"/>
          <a:stretch/>
        </p:blipFill>
        <p:spPr bwMode="auto">
          <a:xfrm rot="0" flipH="0" flipV="0">
            <a:off x="5256000" y="1982229"/>
            <a:ext cx="12319200" cy="6006169"/>
          </a:xfrm>
          <a:prstGeom prst="rect">
            <a:avLst/>
          </a:prstGeom>
        </p:spPr>
      </p:pic>
      <p:grpSp>
        <p:nvGrpSpPr>
          <p:cNvPr id="2101172324" name=""/>
          <p:cNvGrpSpPr/>
          <p:nvPr/>
        </p:nvGrpSpPr>
        <p:grpSpPr bwMode="auto">
          <a:xfrm>
            <a:off x="392903" y="8425161"/>
            <a:ext cx="15725000" cy="1526067"/>
            <a:chOff x="0" y="0"/>
            <a:chExt cx="15725000" cy="1526067"/>
          </a:xfrm>
        </p:grpSpPr>
        <p:sp>
          <p:nvSpPr>
            <p:cNvPr id="1681825997" name=""/>
            <p:cNvSpPr/>
            <p:nvPr/>
          </p:nvSpPr>
          <p:spPr bwMode="auto">
            <a:xfrm rot="0" flipH="0" flipV="0">
              <a:off x="0" y="0"/>
              <a:ext cx="15725000" cy="1526067"/>
            </a:xfrm>
            <a:prstGeom prst="wedgeEllipseCallout">
              <a:avLst>
                <a:gd name="adj1" fmla="val -25086"/>
                <a:gd name="adj2" fmla="val -89655"/>
              </a:avLst>
            </a:prstGeom>
            <a:solidFill>
              <a:srgbClr val="E50914"/>
            </a:solidFill>
            <a:ln w="25400" cap="flat" cmpd="sng" algn="ctr">
              <a:solidFill>
                <a:srgbClr val="C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>
                <a:latin typeface="Neue Haas Grotesk Text Pro"/>
                <a:cs typeface="Neue Haas Grotesk Text Pro"/>
              </a:endParaRPr>
            </a:p>
          </p:txBody>
        </p:sp>
        <p:sp>
          <p:nvSpPr>
            <p:cNvPr id="1035034199" name=""/>
            <p:cNvSpPr txBox="1"/>
            <p:nvPr/>
          </p:nvSpPr>
          <p:spPr bwMode="auto">
            <a:xfrm rot="0" flipH="0" flipV="0">
              <a:off x="1171413" y="246417"/>
              <a:ext cx="11564540" cy="914595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	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→</a:t>
              </a: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Après les fêtes, Netflix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inonde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la plateforme pour 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captiver et retenir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son audience. </a:t>
              </a:r>
              <a:r>
                <a:rPr sz="26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Une machine à fidéliser.</a:t>
              </a:r>
              <a:r>
                <a:rPr sz="26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r>
                <a:rPr sz="720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endParaRPr sz="7200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851206397" name=""/>
          <p:cNvSpPr txBox="1"/>
          <p:nvPr/>
        </p:nvSpPr>
        <p:spPr bwMode="auto">
          <a:xfrm rot="0" flipH="0" flipV="0">
            <a:off x="6736130" y="1456733"/>
            <a:ext cx="10103663" cy="43352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Cambria Math"/>
                <a:ea typeface="Cambria Math"/>
                <a:cs typeface="Cambria Math"/>
              </a:rPr>
              <a:t>À</a:t>
            </a:r>
            <a:r>
              <a:rPr lang="fr-FR" sz="22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 la recherche des pics de nouveautés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56277334" name=""/>
          <p:cNvSpPr txBox="1"/>
          <p:nvPr/>
        </p:nvSpPr>
        <p:spPr bwMode="auto">
          <a:xfrm rot="0" flipH="0" flipV="0">
            <a:off x="13119858" y="3314133"/>
            <a:ext cx="167806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MOIS  </a:t>
            </a:r>
            <a:endParaRPr sz="2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680036540" name=""/>
          <p:cNvSpPr txBox="1"/>
          <p:nvPr/>
        </p:nvSpPr>
        <p:spPr bwMode="auto">
          <a:xfrm rot="0" flipH="0" flipV="0">
            <a:off x="610431" y="4085974"/>
            <a:ext cx="4294198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Calendrier Secret :</a:t>
            </a:r>
            <a:endParaRPr lang="fr-FR" sz="4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Netflix mise tout sur le mois de janvier</a:t>
            </a:r>
            <a:endParaRPr sz="4800" i="1">
              <a:latin typeface="Neue Haas Grotesk Text Pro"/>
              <a:cs typeface="Neue Haas Grotesk Text Pro"/>
            </a:endParaRPr>
          </a:p>
        </p:txBody>
      </p:sp>
      <p:sp>
        <p:nvSpPr>
          <p:cNvPr id="1364731353" name=""/>
          <p:cNvSpPr txBox="1"/>
          <p:nvPr/>
        </p:nvSpPr>
        <p:spPr bwMode="auto">
          <a:xfrm rot="0" flipH="0" flipV="0">
            <a:off x="10289166" y="8598809"/>
            <a:ext cx="2252865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3600" b="1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par MOIS </a:t>
            </a:r>
            <a:endParaRPr sz="3600" b="1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73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17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4259569" name=""/>
          <p:cNvSpPr txBox="1"/>
          <p:nvPr/>
        </p:nvSpPr>
        <p:spPr bwMode="auto">
          <a:xfrm rot="0" flipH="0" flipV="0">
            <a:off x="10408884" y="937797"/>
            <a:ext cx="679887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prstTxWarp prst="textDeflateBottom">
              <a:avLst>
                <a:gd name="adj" fmla="val 50000"/>
              </a:avLst>
            </a:prstTxWarp>
            <a:spAutoFit/>
          </a:bodyPr>
          <a:p>
            <a:pPr algn="ctr">
              <a:defRPr/>
            </a:pPr>
            <a:r>
              <a:rPr sz="4800" b="0" i="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TRIO GAGNANT</a:t>
            </a:r>
            <a:endParaRPr sz="4800" b="0">
              <a:solidFill>
                <a:srgbClr val="E50914"/>
              </a:solidFill>
              <a:latin typeface="Neue Haas Grotesk Text Pro"/>
              <a:ea typeface="Neue Haas Grotesk Text Pro"/>
              <a:cs typeface="Neue Haas Grotesk Text Pro"/>
            </a:endParaRPr>
          </a:p>
        </p:txBody>
      </p:sp>
      <p:sp>
        <p:nvSpPr>
          <p:cNvPr id="1361535603" name="Title 1"/>
          <p:cNvSpPr>
            <a:spLocks noGrp="1"/>
          </p:cNvSpPr>
          <p:nvPr/>
        </p:nvSpPr>
        <p:spPr bwMode="auto">
          <a:xfrm flipH="0" flipV="0">
            <a:off x="116248" y="85725"/>
            <a:ext cx="7677868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Conclusion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220204273" name=""/>
          <p:cNvGrpSpPr/>
          <p:nvPr/>
        </p:nvGrpSpPr>
        <p:grpSpPr bwMode="auto">
          <a:xfrm>
            <a:off x="374955" y="1821176"/>
            <a:ext cx="17604742" cy="4107654"/>
            <a:chOff x="0" y="0"/>
            <a:chExt cx="17604742" cy="4107654"/>
          </a:xfrm>
        </p:grpSpPr>
        <p:sp>
          <p:nvSpPr>
            <p:cNvPr id="1875812010" name=""/>
            <p:cNvSpPr txBox="1"/>
            <p:nvPr/>
          </p:nvSpPr>
          <p:spPr bwMode="auto">
            <a:xfrm rot="0" flipH="0" flipV="0">
              <a:off x="10033929" y="1198652"/>
              <a:ext cx="7570812" cy="1071257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Volume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 = 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Attirer + Dominer</a:t>
              </a: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  <a:p>
              <a:pPr algn="l">
                <a:defRPr/>
              </a:pP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744625705" name=""/>
            <p:cNvGrpSpPr/>
            <p:nvPr/>
          </p:nvGrpSpPr>
          <p:grpSpPr bwMode="auto">
            <a:xfrm>
              <a:off x="0" y="0"/>
              <a:ext cx="6128225" cy="4107654"/>
              <a:chOff x="0" y="0"/>
              <a:chExt cx="6128225" cy="4107654"/>
            </a:xfrm>
          </p:grpSpPr>
          <p:sp>
            <p:nvSpPr>
              <p:cNvPr id="1787878254" name=""/>
              <p:cNvSpPr/>
              <p:nvPr/>
            </p:nvSpPr>
            <p:spPr bwMode="auto">
              <a:xfrm rot="0" flipH="0" flipV="0">
                <a:off x="950213" y="0"/>
                <a:ext cx="4226717" cy="41076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81417390" name=""/>
              <p:cNvSpPr txBox="1"/>
              <p:nvPr/>
            </p:nvSpPr>
            <p:spPr bwMode="auto">
              <a:xfrm rot="0" flipH="0" flipV="0">
                <a:off x="0" y="955079"/>
                <a:ext cx="6128225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📈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Volume</a:t>
                </a:r>
                <a:r>
                  <a:rPr sz="7200">
                    <a:solidFill>
                      <a:srgbClr val="C00000"/>
                    </a:solidFill>
                  </a:rPr>
                  <a:t> </a:t>
                </a:r>
                <a:endParaRPr sz="200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647869761" name=""/>
          <p:cNvGrpSpPr/>
          <p:nvPr/>
        </p:nvGrpSpPr>
        <p:grpSpPr bwMode="auto">
          <a:xfrm>
            <a:off x="4345073" y="2623043"/>
            <a:ext cx="13734356" cy="4107655"/>
            <a:chOff x="0" y="0"/>
            <a:chExt cx="13734356" cy="4107655"/>
          </a:xfrm>
        </p:grpSpPr>
        <p:sp>
          <p:nvSpPr>
            <p:cNvPr id="1522969228" name=""/>
            <p:cNvSpPr txBox="1"/>
            <p:nvPr/>
          </p:nvSpPr>
          <p:spPr bwMode="auto">
            <a:xfrm rot="0" flipH="0" flipV="0">
              <a:off x="6063811" y="1546580"/>
              <a:ext cx="7670545" cy="1071257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Pertinence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= Satisfaire + Retenir</a:t>
              </a:r>
              <a:endParaRPr sz="3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marL="482137" indent="-482137" algn="l">
                <a:buFont typeface="Wingdings"/>
                <a:buChar char="ü"/>
                <a:defRPr/>
              </a:pP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186348199" name=""/>
            <p:cNvGrpSpPr/>
            <p:nvPr/>
          </p:nvGrpSpPr>
          <p:grpSpPr bwMode="auto">
            <a:xfrm>
              <a:off x="0" y="0"/>
              <a:ext cx="6589236" cy="4107655"/>
              <a:chOff x="0" y="0"/>
              <a:chExt cx="6589236" cy="4107655"/>
            </a:xfrm>
          </p:grpSpPr>
          <p:sp>
            <p:nvSpPr>
              <p:cNvPr id="1335946689" name=""/>
              <p:cNvSpPr/>
              <p:nvPr/>
            </p:nvSpPr>
            <p:spPr bwMode="auto">
              <a:xfrm rot="0" flipH="0" flipV="0">
                <a:off x="1206812" y="0"/>
                <a:ext cx="4226718" cy="4107656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2126633991" name=""/>
              <p:cNvSpPr txBox="1"/>
              <p:nvPr/>
            </p:nvSpPr>
            <p:spPr bwMode="auto">
              <a:xfrm rot="0" flipH="0" flipV="0">
                <a:off x="0" y="701558"/>
                <a:ext cx="6589236" cy="1933365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🎯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La Pertinence</a:t>
                </a:r>
                <a:endParaRPr sz="7200">
                  <a:solidFill>
                    <a:srgbClr val="C00000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  <p:grpSp>
        <p:nvGrpSpPr>
          <p:cNvPr id="1863800644" name=""/>
          <p:cNvGrpSpPr/>
          <p:nvPr/>
        </p:nvGrpSpPr>
        <p:grpSpPr bwMode="auto">
          <a:xfrm>
            <a:off x="10480133" y="6590269"/>
            <a:ext cx="7645743" cy="3438600"/>
            <a:chOff x="0" y="0"/>
            <a:chExt cx="7645743" cy="3438600"/>
          </a:xfrm>
        </p:grpSpPr>
        <p:grpSp>
          <p:nvGrpSpPr>
            <p:cNvPr id="2016834430" name=""/>
            <p:cNvGrpSpPr/>
            <p:nvPr/>
          </p:nvGrpSpPr>
          <p:grpSpPr bwMode="auto">
            <a:xfrm>
              <a:off x="0" y="0"/>
              <a:ext cx="7645743" cy="3438600"/>
              <a:chOff x="0" y="0"/>
              <a:chExt cx="7645743" cy="3438600"/>
            </a:xfrm>
          </p:grpSpPr>
          <p:sp>
            <p:nvSpPr>
              <p:cNvPr id="779528827" name=""/>
              <p:cNvSpPr/>
              <p:nvPr/>
            </p:nvSpPr>
            <p:spPr bwMode="auto">
              <a:xfrm rot="0" flipH="0" flipV="0">
                <a:off x="0" y="0"/>
                <a:ext cx="7645743" cy="3438601"/>
              </a:xfrm>
              <a:prstGeom prst="rightArrow">
                <a:avLst>
                  <a:gd name="adj1" fmla="val 50000"/>
                  <a:gd name="adj2" fmla="val 53571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E50914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623950026" name=""/>
              <p:cNvSpPr txBox="1"/>
              <p:nvPr/>
            </p:nvSpPr>
            <p:spPr bwMode="auto">
              <a:xfrm rot="0" flipH="0" flipV="0">
                <a:off x="289055" y="1009003"/>
                <a:ext cx="6878364" cy="118908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l">
                  <a:defRPr/>
                </a:pP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Croiser avec les données</a:t>
                </a:r>
                <a:r>
                  <a:rPr sz="240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</a:t>
                </a: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d'abonnement pour modéliser l'impact</a:t>
                </a:r>
                <a:r>
                  <a:rPr lang="fr-FR" sz="2400" b="0" i="0" u="none" strike="noStrike" cap="none" spc="0">
                    <a:solidFill>
                      <a:schemeClr val="tx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 des sorties de janvier sur la rétention</a:t>
                </a:r>
                <a:endParaRPr sz="2600">
                  <a:solidFill>
                    <a:schemeClr val="tx1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  <p:sp>
          <p:nvSpPr>
            <p:cNvPr id="1203567542" name=""/>
            <p:cNvSpPr txBox="1"/>
            <p:nvPr/>
          </p:nvSpPr>
          <p:spPr bwMode="auto">
            <a:xfrm rot="0" flipH="0" flipV="0">
              <a:off x="51485" y="2717419"/>
              <a:ext cx="5717158" cy="5185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800" i="0">
                  <a:solidFill>
                    <a:schemeClr val="bg1">
                      <a:lumMod val="7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Next step</a:t>
              </a:r>
              <a:endParaRPr sz="2800" i="0">
                <a:solidFill>
                  <a:schemeClr val="bg1">
                    <a:lumMod val="7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90616594" name=""/>
          <p:cNvGrpSpPr/>
          <p:nvPr/>
        </p:nvGrpSpPr>
        <p:grpSpPr bwMode="auto">
          <a:xfrm>
            <a:off x="1779346" y="5259137"/>
            <a:ext cx="14545095" cy="4661129"/>
            <a:chOff x="0" y="0"/>
            <a:chExt cx="14545095" cy="4661129"/>
          </a:xfrm>
        </p:grpSpPr>
        <p:sp>
          <p:nvSpPr>
            <p:cNvPr id="1399459319" name=""/>
            <p:cNvSpPr txBox="1"/>
            <p:nvPr/>
          </p:nvSpPr>
          <p:spPr bwMode="auto">
            <a:xfrm rot="0" flipH="0" flipV="0">
              <a:off x="8629538" y="0"/>
              <a:ext cx="5915556" cy="583578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482137" indent="-482137" algn="l">
                <a:buFont typeface="Wingdings"/>
                <a:buChar char="ü"/>
                <a:defRPr/>
              </a:pPr>
              <a:r>
                <a:rPr sz="3200" b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Timing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= </a:t>
              </a:r>
              <a:r>
                <a:rPr lang="fr-FR" sz="32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 Fidéliser</a:t>
              </a:r>
              <a:r>
                <a:rPr sz="320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+ Attirer </a:t>
              </a:r>
              <a:endParaRPr sz="3200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009885580" name=""/>
            <p:cNvGrpSpPr/>
            <p:nvPr/>
          </p:nvGrpSpPr>
          <p:grpSpPr bwMode="auto">
            <a:xfrm>
              <a:off x="0" y="553474"/>
              <a:ext cx="6138305" cy="4107654"/>
              <a:chOff x="0" y="0"/>
              <a:chExt cx="6138305" cy="4107654"/>
            </a:xfrm>
          </p:grpSpPr>
          <p:sp>
            <p:nvSpPr>
              <p:cNvPr id="675778272" name=""/>
              <p:cNvSpPr/>
              <p:nvPr/>
            </p:nvSpPr>
            <p:spPr bwMode="auto">
              <a:xfrm rot="0" flipH="0" flipV="0">
                <a:off x="955433" y="0"/>
                <a:ext cx="4226717" cy="41076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503214109" name=""/>
              <p:cNvSpPr txBox="1"/>
              <p:nvPr/>
            </p:nvSpPr>
            <p:spPr bwMode="auto">
              <a:xfrm rot="0" flipH="0" flipV="0">
                <a:off x="0" y="955079"/>
                <a:ext cx="6138305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lang="fr-FR" sz="7200" b="0" i="0" u="none" strike="noStrike" cap="none" spc="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⏰</a:t>
                </a:r>
                <a:endParaRPr sz="1600" b="0" i="0" u="none" strike="noStrike" cap="none" spc="0">
                  <a:solidFill>
                    <a:srgbClr val="E50914"/>
                  </a:solidFill>
                  <a:latin typeface="Times New Roman"/>
                  <a:cs typeface="Times New Roman"/>
                </a:endParaRPr>
              </a:p>
              <a:p>
                <a:pPr algn="ctr">
                  <a:defRPr/>
                </a:pPr>
                <a:r>
                  <a:rPr lang="fr-FR" sz="4800" b="0" i="0" u="none" strike="noStrike" cap="none" spc="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Timing</a:t>
                </a:r>
                <a:endParaRPr sz="1800" b="0" i="0" u="none" strike="noStrike" cap="none" spc="0">
                  <a:solidFill>
                    <a:srgbClr val="C00000"/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0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86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1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55914177" name=""/>
          <p:cNvGrpSpPr/>
          <p:nvPr/>
        </p:nvGrpSpPr>
        <p:grpSpPr bwMode="auto">
          <a:xfrm>
            <a:off x="805058" y="498472"/>
            <a:ext cx="15212211" cy="3026708"/>
            <a:chOff x="0" y="0"/>
            <a:chExt cx="15212211" cy="3026708"/>
          </a:xfrm>
        </p:grpSpPr>
        <p:pic>
          <p:nvPicPr>
            <p:cNvPr id="616164720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 flipH="0" flipV="0">
              <a:off x="0" y="0"/>
              <a:ext cx="3026708" cy="3026708"/>
            </a:xfrm>
            <a:prstGeom prst="rect">
              <a:avLst/>
            </a:prstGeom>
          </p:spPr>
        </p:pic>
        <p:sp>
          <p:nvSpPr>
            <p:cNvPr id="1786182054" name="TextBox 4"/>
            <p:cNvSpPr txBox="1"/>
            <p:nvPr/>
          </p:nvSpPr>
          <p:spPr bwMode="auto">
            <a:xfrm flipH="0" flipV="0">
              <a:off x="2629564" y="1768615"/>
              <a:ext cx="6866206" cy="1207092"/>
            </a:xfrm>
            <a:prstGeom prst="rect">
              <a:avLst/>
            </a:prstGeom>
            <a:grpFill/>
          </p:spPr>
          <p:txBody>
            <a:bodyPr lIns="0" tIns="0" rIns="0" bIns="0" rtlCol="0" anchor="t"/>
            <a:lstStyle/>
            <a:p>
              <a:pPr algn="l">
                <a:lnSpc>
                  <a:spcPts val="7199"/>
                </a:lnSpc>
                <a:defRPr/>
              </a:pPr>
              <a:r>
                <a:rPr lang="fr-FR" sz="4800" b="1" i="0" u="none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aviguez sur </a:t>
              </a:r>
              <a:r>
                <a:rPr sz="4800" b="1" i="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</a:t>
              </a:r>
              <a:r>
                <a:rPr sz="1600" i="0"/>
                <a:t> </a:t>
              </a:r>
              <a:r>
                <a:rPr sz="4800" b="1" i="0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: </a:t>
              </a:r>
              <a:endParaRPr lang="fr-FR" sz="2600" b="1" i="1" u="none" strike="noStrike" cap="none" spc="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</p:txBody>
        </p:sp>
        <p:sp>
          <p:nvSpPr>
            <p:cNvPr id="2122288099" name=""/>
            <p:cNvSpPr txBox="1"/>
            <p:nvPr/>
          </p:nvSpPr>
          <p:spPr bwMode="auto">
            <a:xfrm rot="0" flipH="0" flipV="0">
              <a:off x="7113117" y="1564355"/>
              <a:ext cx="8099093" cy="10062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lnSpc>
                  <a:spcPts val="7199"/>
                </a:lnSpc>
                <a:defRPr/>
              </a:pPr>
              <a:r>
                <a:rPr lang="fr-FR" sz="2200" b="1" i="1" u="sng" strike="noStrike" cap="none" spc="0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GitHub\2025-10-24-NETFLIX-powerBI\Netflix_EH.pbix</a:t>
              </a:r>
              <a:endParaRPr sz="90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671791149" name=""/>
          <p:cNvGrpSpPr/>
          <p:nvPr/>
        </p:nvGrpSpPr>
        <p:grpSpPr bwMode="auto">
          <a:xfrm>
            <a:off x="39687" y="4351070"/>
            <a:ext cx="18288000" cy="5844320"/>
            <a:chOff x="0" y="0"/>
            <a:chExt cx="18288000" cy="5844320"/>
          </a:xfrm>
        </p:grpSpPr>
        <p:sp>
          <p:nvSpPr>
            <p:cNvPr id="253196770" name="TextBox 4"/>
            <p:cNvSpPr txBox="1"/>
            <p:nvPr/>
          </p:nvSpPr>
          <p:spPr bwMode="auto">
            <a:xfrm>
              <a:off x="0" y="0"/>
              <a:ext cx="18288000" cy="1446806"/>
            </a:xfrm>
            <a:prstGeom prst="rect">
              <a:avLst/>
            </a:prstGeom>
            <a:grpFill/>
          </p:spPr>
          <p:txBody>
            <a:bodyPr lIns="0" tIns="0" rIns="0" bIns="0" rtlCol="0" anchor="t"/>
            <a:lstStyle/>
            <a:p>
              <a:pPr algn="ctr">
                <a:lnSpc>
                  <a:spcPts val="7200"/>
                </a:lnSpc>
                <a:defRPr/>
              </a:pPr>
              <a:r>
                <a:rPr lang="fr-FR" sz="7200" b="1" i="1" u="none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Merci </a:t>
              </a:r>
              <a:r>
                <a:rPr lang="en-US" sz="7200" b="1" i="1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…</a:t>
              </a:r>
              <a:r>
                <a:rPr sz="7200" b="1" i="1">
                  <a:solidFill>
                    <a:srgbClr val="E50914"/>
                  </a:solidFill>
                  <a:latin typeface="Neue Haas Grotesk Text Pro"/>
                  <a:cs typeface="Neue Haas Grotesk Text Pro"/>
                </a:rPr>
                <a:t> </a:t>
              </a:r>
              <a:r>
                <a:rPr/>
                <a:t> </a:t>
              </a:r>
              <a:endParaRPr sz="7200" b="1" i="1">
                <a:solidFill>
                  <a:srgbClr val="E50914"/>
                </a:solidFill>
                <a:latin typeface="Neue Haas Grotesk Text Pro"/>
                <a:cs typeface="Neue Haas Grotesk Text Pro"/>
              </a:endParaRPr>
            </a:p>
          </p:txBody>
        </p:sp>
        <p:pic>
          <p:nvPicPr>
            <p:cNvPr id="1958359741" name="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7620281" y="1307899"/>
              <a:ext cx="9749769" cy="453642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0D0D0D">
            <a:alpha val="99999"/>
          </a:srgb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398368" name="Title 1"/>
          <p:cNvSpPr>
            <a:spLocks noGrp="1"/>
          </p:cNvSpPr>
          <p:nvPr/>
        </p:nvSpPr>
        <p:spPr bwMode="auto">
          <a:xfrm flipH="0" flipV="0">
            <a:off x="135073" y="85725"/>
            <a:ext cx="7677869" cy="1470024"/>
          </a:xfr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sz="46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Introduction</a:t>
            </a:r>
            <a:endParaRPr sz="46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94298213" name=""/>
          <p:cNvSpPr txBox="1"/>
          <p:nvPr/>
        </p:nvSpPr>
        <p:spPr bwMode="auto">
          <a:xfrm rot="0" flipH="0" flipV="0">
            <a:off x="744899" y="3887098"/>
            <a:ext cx="6199520" cy="381394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4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Netflix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ne nous vend pas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un divertissement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endParaRPr sz="2800" b="0" i="1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r>
              <a:rPr lang="fr-FR" sz="2800" b="0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Il nous vend un </a:t>
            </a:r>
            <a:endParaRPr sz="2800" b="0" i="1" u="none" strike="noStrike" cap="none" spc="0">
              <a:solidFill>
                <a:schemeClr val="bg1">
                  <a:lumMod val="65000"/>
                </a:schemeClr>
              </a:solidFill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fr-FR" sz="2800" b="1" i="1" u="none" strike="noStrike" cap="none" spc="0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algorithme</a:t>
            </a:r>
            <a:endParaRPr sz="2200" u="none">
              <a:solidFill>
                <a:schemeClr val="bg1">
                  <a:lumMod val="65000"/>
                </a:schemeClr>
              </a:solidFill>
            </a:endParaRPr>
          </a:p>
          <a:p>
            <a:pPr algn="ctr">
              <a:defRPr/>
            </a:pPr>
            <a:r>
              <a:rPr sz="2800" b="1" i="1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d’engagemen</a:t>
            </a:r>
            <a:r>
              <a:rPr sz="2800" b="1" i="1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t</a:t>
            </a:r>
            <a:r>
              <a:rPr sz="2800" u="none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 </a:t>
            </a:r>
            <a:endParaRPr sz="2800" u="none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  <a:p>
            <a:pPr algn="ctr">
              <a:defRPr/>
            </a:pPr>
            <a:endParaRPr sz="2800" u="none">
              <a:solidFill>
                <a:schemeClr val="bg1">
                  <a:lumMod val="65000"/>
                </a:schemeClr>
              </a:solidFill>
              <a:latin typeface="Neue Haas Grotesk Text Pro"/>
              <a:ea typeface="Neue Haas Grotesk Text Pro"/>
              <a:cs typeface="Neue Haas Grotesk Text Pro"/>
            </a:endParaRPr>
          </a:p>
        </p:txBody>
      </p:sp>
      <p:grpSp>
        <p:nvGrpSpPr>
          <p:cNvPr id="673209324" name=""/>
          <p:cNvGrpSpPr/>
          <p:nvPr/>
        </p:nvGrpSpPr>
        <p:grpSpPr bwMode="auto">
          <a:xfrm>
            <a:off x="12370071" y="2734623"/>
            <a:ext cx="4211487" cy="3801555"/>
            <a:chOff x="0" y="0"/>
            <a:chExt cx="4211487" cy="3801555"/>
          </a:xfrm>
        </p:grpSpPr>
        <p:sp>
          <p:nvSpPr>
            <p:cNvPr id="1169395914" name=""/>
            <p:cNvSpPr/>
            <p:nvPr/>
          </p:nvSpPr>
          <p:spPr bwMode="auto">
            <a:xfrm rot="0" flipH="0" flipV="0">
              <a:off x="79221" y="0"/>
              <a:ext cx="4071160" cy="380155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4901"/>
                  <a:lumOff val="25099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88404651" name=""/>
            <p:cNvSpPr txBox="1"/>
            <p:nvPr/>
          </p:nvSpPr>
          <p:spPr bwMode="auto">
            <a:xfrm rot="0" flipH="0" flipV="0">
              <a:off x="0" y="713669"/>
              <a:ext cx="4211487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🎯</a:t>
              </a:r>
              <a:endPara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48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La Pertinence</a:t>
              </a:r>
              <a:r>
                <a:rPr sz="7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 </a:t>
              </a:r>
              <a:endParaRPr sz="720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1140776358" name=""/>
            <p:cNvSpPr txBox="1"/>
            <p:nvPr/>
          </p:nvSpPr>
          <p:spPr bwMode="auto">
            <a:xfrm rot="0" flipH="0" flipV="0">
              <a:off x="1122102" y="359023"/>
              <a:ext cx="1982523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SATISFAIRE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884882447" name=""/>
          <p:cNvGrpSpPr/>
          <p:nvPr/>
        </p:nvGrpSpPr>
        <p:grpSpPr bwMode="auto">
          <a:xfrm>
            <a:off x="9734429" y="5686508"/>
            <a:ext cx="4123342" cy="3801555"/>
            <a:chOff x="0" y="0"/>
            <a:chExt cx="4123342" cy="3801555"/>
          </a:xfrm>
        </p:grpSpPr>
        <p:sp>
          <p:nvSpPr>
            <p:cNvPr id="1056436592" name=""/>
            <p:cNvSpPr/>
            <p:nvPr/>
          </p:nvSpPr>
          <p:spPr bwMode="auto">
            <a:xfrm rot="0" flipH="0" flipV="0">
              <a:off x="19842" y="0"/>
              <a:ext cx="4071160" cy="3801555"/>
            </a:xfrm>
            <a:prstGeom prst="flowChartConnector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4901"/>
                  <a:lumOff val="25099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00645143" name=""/>
            <p:cNvSpPr txBox="1"/>
            <p:nvPr/>
          </p:nvSpPr>
          <p:spPr bwMode="auto">
            <a:xfrm rot="0" flipH="0" flipV="0">
              <a:off x="0" y="951723"/>
              <a:ext cx="4123342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fr-FR" sz="72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⏰</a:t>
              </a:r>
              <a:endParaRPr sz="1600" b="0" i="0" u="none" strike="noStrike" cap="none" spc="0">
                <a:solidFill>
                  <a:srgbClr val="E50914"/>
                </a:solidFill>
                <a:latin typeface="Times New Roman"/>
                <a:cs typeface="Times New Roman"/>
              </a:endParaRPr>
            </a:p>
            <a:p>
              <a:pPr algn="ctr">
                <a:defRPr/>
              </a:pPr>
              <a:r>
                <a:rPr lang="fr-FR" sz="4800" b="0" i="0" u="none" strike="noStrike" cap="none" spc="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rPr>
                <a:t>Le Timing</a:t>
              </a:r>
              <a:endParaRPr sz="1800" b="0" i="0" u="none" strike="noStrike" cap="none" spc="0">
                <a:solidFill>
                  <a:srgbClr val="C00000"/>
                </a:solidFill>
                <a:latin typeface="Neue Haas Grotesk Text Pro"/>
                <a:cs typeface="Neue Haas Grotesk Text Pro"/>
              </a:endParaRPr>
            </a:p>
          </p:txBody>
        </p:sp>
        <p:sp>
          <p:nvSpPr>
            <p:cNvPr id="890835251" name=""/>
            <p:cNvSpPr txBox="1"/>
            <p:nvPr/>
          </p:nvSpPr>
          <p:spPr bwMode="auto">
            <a:xfrm rot="0" flipH="0" flipV="0">
              <a:off x="1155420" y="512290"/>
              <a:ext cx="1760315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FIDÉLISER 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067122683" name=""/>
          <p:cNvGrpSpPr/>
          <p:nvPr/>
        </p:nvGrpSpPr>
        <p:grpSpPr bwMode="auto">
          <a:xfrm>
            <a:off x="6948843" y="26758"/>
            <a:ext cx="10619998" cy="10568003"/>
            <a:chOff x="0" y="0"/>
            <a:chExt cx="10619998" cy="10568003"/>
          </a:xfrm>
        </p:grpSpPr>
        <p:sp modelId="{4EA3ABBF-FD53-4423-9EBF-3467812C0848}">
          <p:nvSpPr>
            <p:cNvPr id="0" name=""/>
            <p:cNvSpPr/>
            <p:nvPr/>
          </p:nvSpPr>
          <p:spPr bwMode="auto">
            <a:xfrm rot="0" flipH="0" flipV="0">
              <a:off x="940422" y="564236"/>
              <a:ext cx="9114587" cy="9114587"/>
            </a:xfrm>
            <a:prstGeom prst="pie">
              <a:avLst>
                <a:gd name="adj1" fmla="val 16200000"/>
                <a:gd name="adj2" fmla="val 1799999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2CD69F40-BF65-4DEC-A13F-D2F66638B64D}">
          <p:nvSpPr>
            <p:cNvPr id="0" name=""/>
            <p:cNvSpPr/>
            <p:nvPr/>
          </p:nvSpPr>
          <p:spPr bwMode="auto">
            <a:xfrm rot="0" flipH="0" flipV="0">
              <a:off x="752705" y="889757"/>
              <a:ext cx="9114587" cy="9114587"/>
            </a:xfrm>
            <a:prstGeom prst="pie">
              <a:avLst>
                <a:gd name="adj1" fmla="val 1799999"/>
                <a:gd name="adj2" fmla="val 9000000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D358EB00-D3BD-4F89-996B-2A164DD7CC17}">
          <p:nvSpPr>
            <p:cNvPr id="0" name=""/>
            <p:cNvSpPr/>
            <p:nvPr/>
          </p:nvSpPr>
          <p:spPr bwMode="auto">
            <a:xfrm rot="0" flipH="0" flipV="0">
              <a:off x="564988" y="564236"/>
              <a:ext cx="9114587" cy="9114587"/>
            </a:xfrm>
            <a:prstGeom prst="pie">
              <a:avLst>
                <a:gd name="adj1" fmla="val 9000000"/>
                <a:gd name="adj2" fmla="val 16200000"/>
              </a:avLst>
            </a:prstGeom>
            <a:noFill/>
            <a:ln w="25400" cap="flat" cmpd="sng" algn="ctr">
              <a:noFill/>
              <a:prstDash val="solid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vertOverflow="overflow" horzOverflow="overflow" vert="horz" wrap="square" lIns="82549" tIns="82549" rIns="82549" bIns="82549" numCol="1" spcCol="0" rtlCol="0" fromWordArt="0" anchor="ctr" anchorCtr="0" forceAA="0" upright="0" compatLnSpc="0"/>
            <a:p>
              <a:pPr algn="ctr">
                <a:lnSpc>
                  <a:spcPct val="90000"/>
                </a:lnSpc>
                <a:spcAft>
                  <a:spcPts val="2729"/>
                </a:spcAft>
                <a:defRPr/>
              </a:pPr>
              <a:r>
                <a:rPr/>
                <a:t> </a:t>
              </a:r>
              <a:endParaRPr/>
            </a:p>
          </p:txBody>
        </p:sp>
        <p:sp modelId="{CF825EBE-1A83-41EE-B6F4-C081842BF530}">
          <p:nvSpPr>
            <p:cNvPr id="0" name=""/>
            <p:cNvSpPr/>
            <p:nvPr/>
          </p:nvSpPr>
          <p:spPr bwMode="auto">
            <a:xfrm rot="0" flipH="0" flipV="0">
              <a:off x="376938" y="0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1472595"/>
                <a:gd name="adj4" fmla="val 16199432"/>
                <a:gd name="adj5" fmla="val 5932"/>
              </a:avLst>
            </a:prstGeom>
            <a:solidFill>
              <a:srgbClr val="E50914"/>
            </a:solidFill>
            <a:ln w="0">
              <a:noFill/>
            </a:ln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 modelId="{EDB3FD39-564A-48E1-BD78-9D86BCD4AA13}">
          <p:nvSpPr>
            <p:cNvPr id="0" name=""/>
            <p:cNvSpPr/>
            <p:nvPr/>
          </p:nvSpPr>
          <p:spPr bwMode="auto">
            <a:xfrm rot="0" flipH="0" flipV="0">
              <a:off x="188469" y="324944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8672093"/>
                <a:gd name="adj4" fmla="val 1800502"/>
                <a:gd name="adj5" fmla="val 5932"/>
              </a:avLst>
            </a:prstGeom>
            <a:solidFill>
              <a:srgbClr val="E50914"/>
            </a:solidFill>
            <a:ln/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 modelId="{18D650FB-5726-4F5E-A2FC-AE6566811A54}">
          <p:nvSpPr>
            <p:cNvPr id="0" name=""/>
            <p:cNvSpPr/>
            <p:nvPr/>
          </p:nvSpPr>
          <p:spPr bwMode="auto">
            <a:xfrm rot="0" flipH="0" flipV="0">
              <a:off x="0" y="0"/>
              <a:ext cx="10243059" cy="10243059"/>
            </a:xfrm>
            <a:prstGeom prst="circularArrow">
              <a:avLst>
                <a:gd name="adj1" fmla="val 5084"/>
                <a:gd name="adj2" fmla="val 327404"/>
                <a:gd name="adj3" fmla="val 15873163"/>
                <a:gd name="adj4" fmla="val 8999999"/>
                <a:gd name="adj5" fmla="val 5932"/>
              </a:avLst>
            </a:prstGeom>
            <a:solidFill>
              <a:srgbClr val="E50914"/>
            </a:solidFill>
            <a:ln/>
          </p:spPr>
          <p:style>
            <a:lnRef idx="0">
              <a:srgbClr val="000000"/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</p:grpSp>
      <p:grpSp>
        <p:nvGrpSpPr>
          <p:cNvPr id="1097178705" name=""/>
          <p:cNvGrpSpPr/>
          <p:nvPr/>
        </p:nvGrpSpPr>
        <p:grpSpPr bwMode="auto">
          <a:xfrm>
            <a:off x="8376696" y="1992513"/>
            <a:ext cx="4074399" cy="3801555"/>
            <a:chOff x="0" y="0"/>
            <a:chExt cx="4074399" cy="3801555"/>
          </a:xfrm>
        </p:grpSpPr>
        <p:sp>
          <p:nvSpPr>
            <p:cNvPr id="1755353617" name=""/>
            <p:cNvSpPr txBox="1"/>
            <p:nvPr/>
          </p:nvSpPr>
          <p:spPr bwMode="auto">
            <a:xfrm rot="0" flipH="0" flipV="0">
              <a:off x="0" y="857182"/>
              <a:ext cx="4072600" cy="192060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72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📈</a:t>
              </a:r>
              <a:endParaRPr sz="7200">
                <a:solidFill>
                  <a:srgbClr val="C00000"/>
                </a:solidFill>
                <a:latin typeface="Neue Haas Grotesk Text Pro"/>
                <a:ea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4800">
                  <a:solidFill>
                    <a:srgbClr val="C00000"/>
                  </a:solidFill>
                  <a:latin typeface="Neue Haas Grotesk Text Pro"/>
                  <a:ea typeface="Neue Haas Grotesk Text Pro"/>
                  <a:cs typeface="Neue Haas Grotesk Text Pro"/>
                </a:rPr>
                <a:t>Le Volume</a:t>
              </a:r>
              <a:r>
                <a:rPr sz="7200">
                  <a:solidFill>
                    <a:srgbClr val="C00000"/>
                  </a:solidFill>
                </a:rPr>
                <a:t> </a:t>
              </a:r>
              <a:endParaRPr sz="2000">
                <a:solidFill>
                  <a:srgbClr val="C00000"/>
                </a:solidFill>
              </a:endParaRPr>
            </a:p>
          </p:txBody>
        </p:sp>
        <p:sp>
          <p:nvSpPr>
            <p:cNvPr id="1108159638" name=""/>
            <p:cNvSpPr txBox="1"/>
            <p:nvPr/>
          </p:nvSpPr>
          <p:spPr bwMode="auto">
            <a:xfrm rot="0" flipH="0" flipV="0">
              <a:off x="1283584" y="464868"/>
              <a:ext cx="1503989" cy="457560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ATTIRER</a:t>
              </a:r>
              <a:endParaRPr sz="2400" i="1">
                <a:solidFill>
                  <a:schemeClr val="bg1">
                    <a:lumMod val="65000"/>
                  </a:schemeClr>
                </a:solidFill>
                <a:latin typeface="Neue Haas Grotesk Text Pro"/>
                <a:cs typeface="Neue Haas Grotesk Text Pro"/>
              </a:endParaRPr>
            </a:p>
          </p:txBody>
        </p:sp>
        <p:grpSp>
          <p:nvGrpSpPr>
            <p:cNvPr id="10506403" name=""/>
            <p:cNvGrpSpPr/>
            <p:nvPr/>
          </p:nvGrpSpPr>
          <p:grpSpPr bwMode="auto">
            <a:xfrm>
              <a:off x="1439" y="0"/>
              <a:ext cx="4072959" cy="3801555"/>
              <a:chOff x="0" y="0"/>
              <a:chExt cx="4072959" cy="3801555"/>
            </a:xfrm>
          </p:grpSpPr>
          <p:sp>
            <p:nvSpPr>
              <p:cNvPr id="141986655" name=""/>
              <p:cNvSpPr/>
              <p:nvPr/>
            </p:nvSpPr>
            <p:spPr bwMode="auto">
              <a:xfrm rot="0" flipH="0" flipV="0">
                <a:off x="0" y="0"/>
                <a:ext cx="4071160" cy="3801555"/>
              </a:xfrm>
              <a:prstGeom prst="flowChartConnector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25400" cap="flat" cmpd="sng" algn="ctr">
                <a:solidFill>
                  <a:schemeClr val="tx1">
                    <a:lumMod val="74901"/>
                    <a:lumOff val="25099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369878804" name=""/>
              <p:cNvSpPr txBox="1"/>
              <p:nvPr/>
            </p:nvSpPr>
            <p:spPr bwMode="auto">
              <a:xfrm rot="0" flipH="0" flipV="0">
                <a:off x="0" y="857182"/>
                <a:ext cx="4072959" cy="192060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72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📈</a:t>
                </a:r>
                <a:endParaRPr sz="7200">
                  <a:solidFill>
                    <a:srgbClr val="E50914"/>
                  </a:solidFill>
                  <a:latin typeface="Neue Haas Grotesk Text Pro"/>
                  <a:ea typeface="Neue Haas Grotesk Text Pro"/>
                  <a:cs typeface="Neue Haas Grotesk Text Pro"/>
                </a:endParaRPr>
              </a:p>
              <a:p>
                <a:pPr algn="ctr">
                  <a:defRPr/>
                </a:pPr>
                <a:r>
                  <a:rPr sz="4800">
                    <a:solidFill>
                      <a:srgbClr val="E50914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Le Volume</a:t>
                </a:r>
                <a:r>
                  <a:rPr sz="7200">
                    <a:solidFill>
                      <a:srgbClr val="C00000"/>
                    </a:solidFill>
                  </a:rPr>
                  <a:t> </a:t>
                </a:r>
                <a:endParaRPr sz="2000">
                  <a:solidFill>
                    <a:srgbClr val="C00000"/>
                  </a:solidFill>
                </a:endParaRPr>
              </a:p>
            </p:txBody>
          </p:sp>
          <p:sp>
            <p:nvSpPr>
              <p:cNvPr id="156796754" name=""/>
              <p:cNvSpPr txBox="1"/>
              <p:nvPr/>
            </p:nvSpPr>
            <p:spPr bwMode="auto">
              <a:xfrm rot="0" flipH="0" flipV="0">
                <a:off x="1283584" y="464868"/>
                <a:ext cx="1503988" cy="45756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non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2400" i="1">
                    <a:solidFill>
                      <a:schemeClr val="bg1">
                        <a:lumMod val="65000"/>
                      </a:schemeClr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ATTIRER</a:t>
                </a:r>
                <a:endParaRPr sz="2400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cs typeface="Neue Haas Grotesk Text Pro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17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20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88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122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45558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34143" y="109695"/>
            <a:ext cx="16619981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841839331" name=""/>
          <p:cNvSpPr txBox="1"/>
          <p:nvPr/>
        </p:nvSpPr>
        <p:spPr bwMode="auto">
          <a:xfrm rot="0" flipH="0" flipV="0">
            <a:off x="17037889" y="109694"/>
            <a:ext cx="142067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grpSp>
        <p:nvGrpSpPr>
          <p:cNvPr id="1666896017" name=""/>
          <p:cNvGrpSpPr/>
          <p:nvPr/>
        </p:nvGrpSpPr>
        <p:grpSpPr bwMode="auto">
          <a:xfrm rot="0" flipH="0" flipV="0">
            <a:off x="1197503" y="2457450"/>
            <a:ext cx="9860338" cy="6524859"/>
            <a:chOff x="0" y="0"/>
            <a:chExt cx="9860338" cy="6524859"/>
          </a:xfrm>
        </p:grpSpPr>
        <p:pic>
          <p:nvPicPr>
            <p:cNvPr id="8092189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720710"/>
              <a:ext cx="9795702" cy="5804148"/>
            </a:xfrm>
            <a:prstGeom prst="rect">
              <a:avLst/>
            </a:prstGeom>
          </p:spPr>
        </p:pic>
        <p:sp>
          <p:nvSpPr>
            <p:cNvPr id="120554045" name=""/>
            <p:cNvSpPr txBox="1"/>
            <p:nvPr/>
          </p:nvSpPr>
          <p:spPr bwMode="auto">
            <a:xfrm rot="0" flipH="0" flipV="0">
              <a:off x="0" y="0"/>
              <a:ext cx="9860338" cy="7013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 i="1">
                  <a:solidFill>
                    <a:schemeClr val="bg1">
                      <a:lumMod val="65000"/>
                    </a:schemeClr>
                  </a:solidFill>
                  <a:latin typeface="Neue Haas Grotesk Text Pro"/>
                  <a:ea typeface="Neue Haas Grotesk Text Pro"/>
                  <a:cs typeface="Neue Haas Grotesk Text Pro"/>
                </a:rPr>
                <a:t>Chaque année, de plus en plus de contenu ajouté</a:t>
              </a:r>
              <a:r>
                <a:rPr b="1" i="1">
                  <a:solidFill>
                    <a:schemeClr val="bg1">
                      <a:lumMod val="65000"/>
                    </a:schemeClr>
                  </a:solidFill>
                </a:rPr>
                <a:t> :</a:t>
              </a:r>
              <a:endParaRPr b="1" i="1">
                <a:solidFill>
                  <a:schemeClr val="bg1">
                    <a:lumMod val="65000"/>
                  </a:schemeClr>
                </a:solidFill>
              </a:endParaRPr>
            </a:p>
            <a:p>
              <a:pPr algn="ctr">
                <a:defRPr/>
              </a:pPr>
              <a:endParaRPr b="1" i="1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305397848" name=""/>
          <p:cNvGrpSpPr/>
          <p:nvPr/>
        </p:nvGrpSpPr>
        <p:grpSpPr bwMode="auto">
          <a:xfrm>
            <a:off x="5433436" y="3234780"/>
            <a:ext cx="11446129" cy="5747524"/>
            <a:chOff x="0" y="0"/>
            <a:chExt cx="11446129" cy="5747524"/>
          </a:xfrm>
        </p:grpSpPr>
        <p:grpSp>
          <p:nvGrpSpPr>
            <p:cNvPr id="600988033" name=""/>
            <p:cNvGrpSpPr/>
            <p:nvPr/>
          </p:nvGrpSpPr>
          <p:grpSpPr bwMode="auto">
            <a:xfrm>
              <a:off x="7824303" y="37264"/>
              <a:ext cx="3621826" cy="5710259"/>
              <a:chOff x="0" y="0"/>
              <a:chExt cx="3621826" cy="5710259"/>
            </a:xfrm>
          </p:grpSpPr>
          <p:grpSp>
            <p:nvGrpSpPr>
              <p:cNvPr id="2038468060" name=""/>
              <p:cNvGrpSpPr/>
              <p:nvPr/>
            </p:nvGrpSpPr>
            <p:grpSpPr bwMode="auto">
              <a:xfrm rot="0" flipH="0" flipV="0">
                <a:off x="9296" y="0"/>
                <a:ext cx="2962256" cy="1504173"/>
                <a:chOff x="0" y="0"/>
                <a:chExt cx="2962256" cy="1504173"/>
              </a:xfrm>
            </p:grpSpPr>
            <p:sp>
              <p:nvSpPr>
                <p:cNvPr id="147277489" name=""/>
                <p:cNvSpPr/>
                <p:nvPr/>
              </p:nvSpPr>
              <p:spPr bwMode="auto">
                <a:xfrm rot="0" flipH="0" flipV="0">
                  <a:off x="0" y="0"/>
                  <a:ext cx="2962257" cy="1504174"/>
                </a:xfrm>
                <a:prstGeom prst="flowChartAlternate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98"/>
                      <a:lumOff val="34902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897592739" name="Text 1"/>
                <p:cNvSpPr/>
                <p:nvPr/>
              </p:nvSpPr>
              <p:spPr bwMode="auto">
                <a:xfrm rot="0" flipH="0" flipV="0">
                  <a:off x="1082911" y="371534"/>
                  <a:ext cx="738954" cy="430335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3299"/>
                    </a:lnSpc>
                    <a:buNone/>
                    <a:defRPr/>
                  </a:pP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32</a:t>
                  </a:r>
                  <a:endParaRPr sz="48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483366819" name="Text 2"/>
                <p:cNvSpPr/>
                <p:nvPr/>
              </p:nvSpPr>
              <p:spPr bwMode="auto">
                <a:xfrm rot="0" flipH="0" flipV="0">
                  <a:off x="479952" y="956846"/>
                  <a:ext cx="1949795" cy="22237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1649"/>
                    </a:lnSpc>
                    <a:buNone/>
                    <a:defRPr/>
                  </a:pPr>
                  <a:r>
                    <a:rPr lang="fr-FR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Réalisations</a:t>
                  </a:r>
                  <a:r>
                    <a:rPr lang="en-US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 en 2014</a:t>
                  </a:r>
                  <a:endParaRPr sz="16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  <p:grpSp>
            <p:nvGrpSpPr>
              <p:cNvPr id="1131366983" name=""/>
              <p:cNvGrpSpPr/>
              <p:nvPr/>
            </p:nvGrpSpPr>
            <p:grpSpPr bwMode="auto">
              <a:xfrm rot="0" flipH="0" flipV="0">
                <a:off x="0" y="4206087"/>
                <a:ext cx="2962255" cy="1504172"/>
                <a:chOff x="0" y="0"/>
                <a:chExt cx="2962255" cy="1504172"/>
              </a:xfrm>
            </p:grpSpPr>
            <p:sp>
              <p:nvSpPr>
                <p:cNvPr id="1516785577" name=""/>
                <p:cNvSpPr/>
                <p:nvPr/>
              </p:nvSpPr>
              <p:spPr bwMode="auto">
                <a:xfrm rot="0" flipH="0" flipV="0">
                  <a:off x="0" y="0"/>
                  <a:ext cx="2962256" cy="1504173"/>
                </a:xfrm>
                <a:prstGeom prst="flowChartAlternateProcess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25400" cap="flat" cmpd="sng" algn="ctr">
                  <a:solidFill>
                    <a:schemeClr val="tx1">
                      <a:lumMod val="65098"/>
                      <a:lumOff val="34902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887081972" name="Text 4"/>
                <p:cNvSpPr/>
                <p:nvPr/>
              </p:nvSpPr>
              <p:spPr bwMode="auto">
                <a:xfrm rot="0" flipH="0" flipV="0">
                  <a:off x="841230" y="490503"/>
                  <a:ext cx="1271756" cy="431776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3299"/>
                    </a:lnSpc>
                    <a:buNone/>
                    <a:defRPr/>
                  </a:pP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8.</a:t>
                  </a:r>
                  <a:r>
                    <a:rPr lang="fr-FR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7</a:t>
                  </a:r>
                  <a:r>
                    <a:rPr lang="en-US" sz="48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K</a:t>
                  </a:r>
                  <a:endParaRPr sz="48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  <p:sp>
              <p:nvSpPr>
                <p:cNvPr id="1663949935" name="Text 5"/>
                <p:cNvSpPr/>
                <p:nvPr/>
              </p:nvSpPr>
              <p:spPr bwMode="auto">
                <a:xfrm rot="0" flipH="0" flipV="0">
                  <a:off x="506308" y="1075815"/>
                  <a:ext cx="1944720" cy="222013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ctr">
                    <a:lnSpc>
                      <a:spcPts val="1649"/>
                    </a:lnSpc>
                    <a:buNone/>
                    <a:defRPr/>
                  </a:pPr>
                  <a:r>
                    <a:rPr lang="fr-FR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Réalisations</a:t>
                  </a:r>
                  <a:r>
                    <a:rPr lang="en-US" sz="1600">
                      <a:solidFill>
                        <a:schemeClr val="bg1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 en 2021</a:t>
                  </a:r>
                  <a:endParaRPr sz="1600">
                    <a:solidFill>
                      <a:schemeClr val="bg1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  <p:grpSp>
            <p:nvGrpSpPr>
              <p:cNvPr id="887284252" name=""/>
              <p:cNvGrpSpPr/>
              <p:nvPr/>
            </p:nvGrpSpPr>
            <p:grpSpPr bwMode="auto">
              <a:xfrm rot="0" flipH="0" flipV="0">
                <a:off x="647743" y="1798366"/>
                <a:ext cx="2974082" cy="2130480"/>
                <a:chOff x="0" y="0"/>
                <a:chExt cx="2974082" cy="2130480"/>
              </a:xfrm>
            </p:grpSpPr>
            <p:sp>
              <p:nvSpPr>
                <p:cNvPr id="1464315878" name=""/>
                <p:cNvSpPr/>
                <p:nvPr/>
              </p:nvSpPr>
              <p:spPr bwMode="auto">
                <a:xfrm rot="5399976" flipH="0" flipV="0">
                  <a:off x="-247039" y="247039"/>
                  <a:ext cx="2130480" cy="1636401"/>
                </a:xfrm>
                <a:prstGeom prst="rightArrow">
                  <a:avLst>
                    <a:gd name="adj1" fmla="val 50000"/>
                    <a:gd name="adj2" fmla="val 50000"/>
                  </a:avLst>
                </a:prstGeom>
                <a:solidFill>
                  <a:srgbClr val="E50914"/>
                </a:solidFill>
                <a:ln w="25400" cap="flat" cmpd="sng" algn="ctr">
                  <a:solidFill>
                    <a:srgbClr val="C0000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801395924" name=""/>
                <p:cNvSpPr txBox="1"/>
                <p:nvPr/>
              </p:nvSpPr>
              <p:spPr bwMode="auto">
                <a:xfrm rot="0" flipH="0" flipV="0">
                  <a:off x="1313388" y="517505"/>
                  <a:ext cx="1660694" cy="640440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3600" b="1">
                      <a:solidFill>
                        <a:srgbClr val="E50914"/>
                      </a:solidFill>
                      <a:latin typeface="Neue Haas Grotesk Text Pro"/>
                      <a:ea typeface="Neue Haas Grotesk Text Pro"/>
                      <a:cs typeface="Neue Haas Grotesk Text Pro"/>
                    </a:rPr>
                    <a:t>x 275</a:t>
                  </a:r>
                  <a:endParaRPr sz="3600" b="1">
                    <a:solidFill>
                      <a:srgbClr val="E50914"/>
                    </a:solidFill>
                    <a:latin typeface="Neue Haas Grotesk Text Pro"/>
                    <a:cs typeface="Neue Haas Grotesk Text Pro"/>
                  </a:endParaRPr>
                </a:p>
              </p:txBody>
            </p:sp>
          </p:grpSp>
        </p:grpSp>
        <p:grpSp>
          <p:nvGrpSpPr>
            <p:cNvPr id="67539213" name=""/>
            <p:cNvGrpSpPr/>
            <p:nvPr/>
          </p:nvGrpSpPr>
          <p:grpSpPr bwMode="auto">
            <a:xfrm>
              <a:off x="0" y="0"/>
              <a:ext cx="5683038" cy="4021059"/>
              <a:chOff x="0" y="0"/>
              <a:chExt cx="5683038" cy="4021059"/>
            </a:xfrm>
          </p:grpSpPr>
          <p:sp>
            <p:nvSpPr>
              <p:cNvPr id="1420936777" name=""/>
              <p:cNvSpPr txBox="1"/>
              <p:nvPr/>
            </p:nvSpPr>
            <p:spPr bwMode="auto">
              <a:xfrm rot="0" flipH="0" flipV="0">
                <a:off x="0" y="2844270"/>
                <a:ext cx="2235986" cy="64044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 algn="ctr">
                  <a:defRPr/>
                </a:pPr>
                <a:r>
                  <a:rPr sz="1800" b="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Total = 32 réalisations</a:t>
                </a:r>
                <a:endParaRPr sz="1800" b="0"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412939216" name=""/>
              <p:cNvSpPr/>
              <p:nvPr/>
            </p:nvSpPr>
            <p:spPr bwMode="auto">
              <a:xfrm rot="0" flipH="0" flipV="0">
                <a:off x="919287" y="3572938"/>
                <a:ext cx="357146" cy="448121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004111977" name=""/>
              <p:cNvSpPr txBox="1"/>
              <p:nvPr/>
            </p:nvSpPr>
            <p:spPr bwMode="auto">
              <a:xfrm rot="0" flipH="0" flipV="0">
                <a:off x="2773653" y="0"/>
                <a:ext cx="2909385" cy="366120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800" b="0">
                    <a:solidFill>
                      <a:schemeClr val="bg1"/>
                    </a:solidFill>
                    <a:latin typeface="Neue Haas Grotesk Text Pro"/>
                    <a:ea typeface="Neue Haas Grotesk Text Pro"/>
                    <a:cs typeface="Neue Haas Grotesk Text Pro"/>
                  </a:rPr>
                  <a:t>Total = 8,7 K réalisations</a:t>
                </a:r>
                <a:endParaRPr sz="1800" b="0">
                  <a:latin typeface="Neue Haas Grotesk Text Pro"/>
                  <a:cs typeface="Neue Haas Grotesk Text Pro"/>
                </a:endParaRPr>
              </a:p>
            </p:txBody>
          </p:sp>
          <p:sp>
            <p:nvSpPr>
              <p:cNvPr id="1736680086" name=""/>
              <p:cNvSpPr/>
              <p:nvPr/>
            </p:nvSpPr>
            <p:spPr bwMode="auto">
              <a:xfrm rot="0" flipH="0" flipV="0">
                <a:off x="5156596" y="396540"/>
                <a:ext cx="357146" cy="448121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solidFill>
                <a:srgbClr val="E50914"/>
              </a:solidFill>
              <a:ln w="25400" cap="flat" cmpd="sng" algn="ctr">
                <a:solidFill>
                  <a:srgbClr val="C0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256784508" name=""/>
          <p:cNvGrpSpPr/>
          <p:nvPr/>
        </p:nvGrpSpPr>
        <p:grpSpPr bwMode="auto">
          <a:xfrm>
            <a:off x="14170468" y="1627187"/>
            <a:ext cx="3532187" cy="1230312"/>
            <a:chOff x="0" y="0"/>
            <a:chExt cx="3532187" cy="1230312"/>
          </a:xfrm>
        </p:grpSpPr>
        <p:sp>
          <p:nvSpPr>
            <p:cNvPr id="2118282443" name=""/>
            <p:cNvSpPr/>
            <p:nvPr/>
          </p:nvSpPr>
          <p:spPr bwMode="auto">
            <a:xfrm rot="0" flipH="0" flipV="0">
              <a:off x="0" y="0"/>
              <a:ext cx="3532187" cy="1230312"/>
            </a:xfrm>
            <a:prstGeom prst="wedgeEllipseCallout">
              <a:avLst>
                <a:gd name="adj1" fmla="val -20833"/>
                <a:gd name="adj2" fmla="val 62500"/>
              </a:avLst>
            </a:prstGeom>
            <a:solidFill>
              <a:srgbClr val="E50914"/>
            </a:solidFill>
            <a:ln w="25400" cap="flat" cmpd="sng" algn="ctr">
              <a:solidFill>
                <a:srgbClr val="E50914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49546703" name=""/>
            <p:cNvSpPr txBox="1"/>
            <p:nvPr/>
          </p:nvSpPr>
          <p:spPr bwMode="auto">
            <a:xfrm rot="0" flipH="0" flipV="0">
              <a:off x="328743" y="203496"/>
              <a:ext cx="2972039" cy="8842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600" b="1" i="0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Stratégie de Masse</a:t>
              </a:r>
              <a:endParaRPr sz="2400" b="1" i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39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8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033238" name=""/>
          <p:cNvSpPr txBox="1"/>
          <p:nvPr/>
        </p:nvSpPr>
        <p:spPr bwMode="auto">
          <a:xfrm rot="0" flipH="0" flipV="0">
            <a:off x="17037889" y="109694"/>
            <a:ext cx="142103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sp>
        <p:nvSpPr>
          <p:cNvPr id="2080959712" name=""/>
          <p:cNvSpPr txBox="1"/>
          <p:nvPr/>
        </p:nvSpPr>
        <p:spPr bwMode="auto">
          <a:xfrm rot="0" flipH="0" flipV="0">
            <a:off x="696562" y="9405936"/>
            <a:ext cx="1091622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912795578" name="Title 1"/>
          <p:cNvSpPr>
            <a:spLocks noGrp="1"/>
          </p:cNvSpPr>
          <p:nvPr/>
        </p:nvSpPr>
        <p:spPr bwMode="auto">
          <a:xfrm flipH="0" flipV="0">
            <a:off x="134142" y="109694"/>
            <a:ext cx="16619980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pic>
        <p:nvPicPr>
          <p:cNvPr id="1119100470" name=""/>
          <p:cNvPicPr/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15200" cy="7599600"/>
          </a:xfrm>
          <a:prstGeom prst="rect">
            <a:avLst/>
          </a:prstGeom>
        </p:spPr>
      </p:pic>
      <p:sp>
        <p:nvSpPr>
          <p:cNvPr id="937759291" name=""/>
          <p:cNvSpPr txBox="1"/>
          <p:nvPr/>
        </p:nvSpPr>
        <p:spPr bwMode="auto">
          <a:xfrm rot="0" flipH="0" flipV="0">
            <a:off x="830205" y="2745595"/>
            <a:ext cx="1062684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2015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117621934" name=""/>
          <p:cNvGrpSpPr/>
          <p:nvPr/>
        </p:nvGrpSpPr>
        <p:grpSpPr bwMode="auto">
          <a:xfrm>
            <a:off x="4685155" y="4484687"/>
            <a:ext cx="2420937" cy="873124"/>
            <a:chOff x="0" y="0"/>
            <a:chExt cx="2420937" cy="873124"/>
          </a:xfrm>
        </p:grpSpPr>
        <p:sp>
          <p:nvSpPr>
            <p:cNvPr id="1397405720" name=""/>
            <p:cNvSpPr/>
            <p:nvPr/>
          </p:nvSpPr>
          <p:spPr bwMode="auto">
            <a:xfrm rot="0" flipH="0" flipV="0">
              <a:off x="0" y="0"/>
              <a:ext cx="2420937" cy="873124"/>
            </a:xfrm>
            <a:prstGeom prst="wedgeRoundRectCallout">
              <a:avLst>
                <a:gd name="adj1" fmla="val -44262"/>
                <a:gd name="adj2" fmla="val 88636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196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5090350" name=""/>
            <p:cNvSpPr txBox="1"/>
            <p:nvPr/>
          </p:nvSpPr>
          <p:spPr bwMode="auto">
            <a:xfrm rot="0" flipH="0" flipV="0">
              <a:off x="202382" y="55382"/>
              <a:ext cx="2016172" cy="76235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USA</a:t>
              </a:r>
              <a:endParaRPr sz="2200">
                <a:latin typeface="Neue Haas Grotesk Text Pro"/>
                <a:cs typeface="Neue Haas Grotesk Text Pro"/>
              </a:endParaRPr>
            </a:p>
            <a:p>
              <a:pPr algn="ctr">
                <a:defRPr/>
              </a:pPr>
              <a:r>
                <a:rPr sz="2200">
                  <a:latin typeface="Neue Haas Grotesk Text Pro"/>
                  <a:ea typeface="Neue Haas Grotesk Text Pro"/>
                  <a:cs typeface="Neue Haas Grotesk Text Pro"/>
                </a:rPr>
                <a:t>51 réalisations</a:t>
              </a:r>
              <a:endParaRPr sz="2200"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1468418382" name=""/>
          <p:cNvSpPr txBox="1"/>
          <p:nvPr/>
        </p:nvSpPr>
        <p:spPr bwMode="auto">
          <a:xfrm rot="0" flipH="0" flipV="0">
            <a:off x="13703846" y="4689230"/>
            <a:ext cx="310245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2015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2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9197894" name=""/>
          <p:cNvSpPr txBox="1"/>
          <p:nvPr/>
        </p:nvSpPr>
        <p:spPr bwMode="auto">
          <a:xfrm rot="0" flipH="0" flipV="0">
            <a:off x="17037888" y="109693"/>
            <a:ext cx="142139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567097264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095219085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grpSp>
        <p:nvGrpSpPr>
          <p:cNvPr id="116878057" name=""/>
          <p:cNvGrpSpPr/>
          <p:nvPr/>
        </p:nvGrpSpPr>
        <p:grpSpPr bwMode="auto">
          <a:xfrm flipH="0" flipV="0">
            <a:off x="856752" y="1785936"/>
            <a:ext cx="10914062" cy="7600156"/>
            <a:chOff x="0" y="0"/>
            <a:chExt cx="10914062" cy="7600156"/>
          </a:xfrm>
        </p:grpSpPr>
        <p:pic>
          <p:nvPicPr>
            <p:cNvPr id="62282379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0" y="0"/>
              <a:ext cx="10914062" cy="7600156"/>
            </a:xfrm>
            <a:prstGeom prst="rect">
              <a:avLst/>
            </a:prstGeom>
          </p:spPr>
        </p:pic>
        <p:sp>
          <p:nvSpPr>
            <p:cNvPr id="993360776" name=""/>
            <p:cNvSpPr txBox="1"/>
            <p:nvPr/>
          </p:nvSpPr>
          <p:spPr bwMode="auto">
            <a:xfrm rot="0" flipH="0" flipV="0">
              <a:off x="208899" y="1110148"/>
              <a:ext cx="10617486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jan</a:t>
              </a: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v</a:t>
              </a:r>
              <a:r>
                <a:rPr sz="2200" b="1">
                  <a:solidFill>
                    <a:schemeClr val="tx1"/>
                  </a:solidFill>
                  <a:latin typeface="Neue Haas Grotesk Text Pro"/>
                  <a:ea typeface="Neue Haas Grotesk Text Pro"/>
                  <a:cs typeface="Neue Haas Grotesk Text Pro"/>
                </a:rPr>
                <a:t>ier  2015</a:t>
              </a:r>
              <a:endParaRPr sz="2200" b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grpSp>
        <p:nvGrpSpPr>
          <p:cNvPr id="105148675" name="Group 1781800714"/>
          <p:cNvGrpSpPr/>
          <p:nvPr/>
        </p:nvGrpSpPr>
        <p:grpSpPr bwMode="auto">
          <a:xfrm rot="0" flipH="0" flipV="0">
            <a:off x="856800" y="1785600"/>
            <a:ext cx="10944000" cy="7599600"/>
            <a:chOff x="0" y="0"/>
            <a:chExt cx="10944000" cy="7599600"/>
          </a:xfrm>
        </p:grpSpPr>
        <p:pic>
          <p:nvPicPr>
            <p:cNvPr id="1618854656" name="Group 1781800714"/>
            <p:cNvPicPr>
              <a:picLocks noChangeAspect="1"/>
            </p:cNvPicPr>
            <p:nvPr/>
          </p:nvPicPr>
          <p:blipFill>
            <a:blip r:embed="rId4"/>
            <a:stretch/>
          </p:blipFill>
          <p:spPr bwMode="auto">
            <a:xfrm flipH="0" flipV="0">
              <a:off x="0" y="0"/>
              <a:ext cx="10944000" cy="7599600"/>
            </a:xfrm>
            <a:prstGeom prst="rect">
              <a:avLst/>
            </a:prstGeom>
          </p:spPr>
        </p:pic>
        <p:sp>
          <p:nvSpPr>
            <p:cNvPr id="967894910" name="Group 1781800714"/>
            <p:cNvSpPr txBox="1">
              <a:spLocks noChangeAspect="1"/>
            </p:cNvSpPr>
            <p:nvPr/>
          </p:nvSpPr>
          <p:spPr bwMode="auto">
            <a:xfrm rot="0" flipH="0" flipV="0">
              <a:off x="208800" y="2001768"/>
              <a:ext cx="10506239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endParaRPr sz="2200" b="1">
                <a:solidFill>
                  <a:schemeClr val="tx1"/>
                </a:solidFill>
                <a:latin typeface="Neue Haas Grotesk Text Pro"/>
                <a:cs typeface="Neue Haas Grotesk Text Pro"/>
              </a:endParaRPr>
            </a:p>
          </p:txBody>
        </p:sp>
      </p:grpSp>
      <p:sp>
        <p:nvSpPr>
          <p:cNvPr id="340635020" name=""/>
          <p:cNvSpPr txBox="1"/>
          <p:nvPr/>
        </p:nvSpPr>
        <p:spPr bwMode="auto">
          <a:xfrm rot="0" flipH="0" flipV="0">
            <a:off x="830205" y="2745595"/>
            <a:ext cx="10626123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2016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125238223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2016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97285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94399" cy="7599600"/>
          </a:xfrm>
          <a:prstGeom prst="rect">
            <a:avLst/>
          </a:prstGeom>
        </p:spPr>
      </p:pic>
      <p:sp>
        <p:nvSpPr>
          <p:cNvPr id="7209273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958097730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124809243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122461855" name=""/>
          <p:cNvSpPr txBox="1"/>
          <p:nvPr/>
        </p:nvSpPr>
        <p:spPr bwMode="auto">
          <a:xfrm rot="0" flipH="0" flipV="0">
            <a:off x="830206" y="2745596"/>
            <a:ext cx="106200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2017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934635770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2017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32582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87200" cy="7599600"/>
          </a:xfrm>
          <a:prstGeom prst="rect">
            <a:avLst/>
          </a:prstGeom>
        </p:spPr>
      </p:pic>
      <p:sp>
        <p:nvSpPr>
          <p:cNvPr id="870039533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E50914"/>
              </a:solidFill>
            </a:endParaRPr>
          </a:p>
        </p:txBody>
      </p:sp>
      <p:sp>
        <p:nvSpPr>
          <p:cNvPr id="226135390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03356939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 </a:t>
            </a:r>
            <a:endParaRPr sz="48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458505780" name=""/>
          <p:cNvSpPr txBox="1"/>
          <p:nvPr/>
        </p:nvSpPr>
        <p:spPr bwMode="auto">
          <a:xfrm rot="0" flipH="0" flipV="0">
            <a:off x="830206" y="2745596"/>
            <a:ext cx="1062108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2018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910486113" name=""/>
          <p:cNvSpPr/>
          <p:nvPr/>
        </p:nvSpPr>
        <p:spPr bwMode="auto">
          <a:xfrm rot="0" flipH="0" flipV="0">
            <a:off x="3733555" y="5328851"/>
            <a:ext cx="2420937" cy="873124"/>
          </a:xfrm>
          <a:prstGeom prst="wedgeRoundRectCallout">
            <a:avLst>
              <a:gd name="adj1" fmla="val -54177"/>
              <a:gd name="adj2" fmla="val -85380"/>
              <a:gd name="adj3" fmla="val 16667"/>
            </a:avLst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bg1">
                <a:lumMod val="50196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36746825" name=""/>
          <p:cNvSpPr txBox="1"/>
          <p:nvPr/>
        </p:nvSpPr>
        <p:spPr bwMode="auto">
          <a:xfrm rot="0" flipH="0" flipV="0">
            <a:off x="3820961" y="5384233"/>
            <a:ext cx="2246124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USA</a:t>
            </a:r>
            <a:endParaRPr sz="2200">
              <a:latin typeface="Neue Haas Grotesk Text Pro"/>
              <a:cs typeface="Neue Haas Grotesk Text Pro"/>
            </a:endParaRPr>
          </a:p>
          <a:p>
            <a:pPr algn="ctr">
              <a:defRPr/>
            </a:pPr>
            <a:r>
              <a:rPr sz="2200">
                <a:latin typeface="Neue Haas Grotesk Text Pro"/>
                <a:ea typeface="Neue Haas Grotesk Text Pro"/>
                <a:cs typeface="Neue Haas Grotesk Text Pro"/>
              </a:rPr>
              <a:t>799 réalisations</a:t>
            </a:r>
            <a:endParaRPr sz="2200">
              <a:latin typeface="Neue Haas Grotesk Text Pro"/>
              <a:cs typeface="Neue Haas Grotesk Text Pro"/>
            </a:endParaRPr>
          </a:p>
        </p:txBody>
      </p:sp>
      <p:sp>
        <p:nvSpPr>
          <p:cNvPr id="906134343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2018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310530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486931536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2058756611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66620226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44000" cy="7599600"/>
          </a:xfrm>
          <a:prstGeom prst="rect">
            <a:avLst/>
          </a:prstGeom>
        </p:spPr>
      </p:pic>
      <p:sp>
        <p:nvSpPr>
          <p:cNvPr id="332462148" name=""/>
          <p:cNvSpPr txBox="1"/>
          <p:nvPr/>
        </p:nvSpPr>
        <p:spPr bwMode="auto">
          <a:xfrm rot="0" flipH="0" flipV="0">
            <a:off x="830206" y="2745596"/>
            <a:ext cx="1062216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2019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1392339715" name=""/>
          <p:cNvSpPr txBox="1"/>
          <p:nvPr/>
        </p:nvSpPr>
        <p:spPr bwMode="auto">
          <a:xfrm rot="0" flipH="0" flipV="0">
            <a:off x="13703845" y="4689229"/>
            <a:ext cx="310352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2019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755694" name=""/>
          <p:cNvSpPr txBox="1"/>
          <p:nvPr/>
        </p:nvSpPr>
        <p:spPr bwMode="auto">
          <a:xfrm rot="0" flipH="0" flipV="0">
            <a:off x="17037888" y="109693"/>
            <a:ext cx="1420674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7200">
                <a:solidFill>
                  <a:srgbClr val="E50914"/>
                </a:solidFill>
              </a:rPr>
              <a:t>📈</a:t>
            </a:r>
            <a:endParaRPr sz="7200">
              <a:solidFill>
                <a:srgbClr val="C00000"/>
              </a:solidFill>
            </a:endParaRPr>
          </a:p>
        </p:txBody>
      </p:sp>
      <p:sp>
        <p:nvSpPr>
          <p:cNvPr id="1009262105" name=""/>
          <p:cNvSpPr txBox="1"/>
          <p:nvPr/>
        </p:nvSpPr>
        <p:spPr bwMode="auto">
          <a:xfrm rot="0" flipH="0" flipV="0">
            <a:off x="696562" y="9405936"/>
            <a:ext cx="10915862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 i="1">
                <a:solidFill>
                  <a:schemeClr val="bg1">
                    <a:lumMod val="65000"/>
                  </a:schemeClr>
                </a:solidFill>
                <a:latin typeface="Neue Haas Grotesk Text Pro"/>
                <a:ea typeface="Neue Haas Grotesk Text Pro"/>
                <a:cs typeface="Neue Haas Grotesk Text Pro"/>
              </a:rPr>
              <a:t>Expansion mondiale de 2015 à 2021</a:t>
            </a:r>
            <a:endParaRPr sz="2200" b="1" i="1">
              <a:solidFill>
                <a:schemeClr val="bg1">
                  <a:lumMod val="65000"/>
                </a:schemeClr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559946217" name="Title 1"/>
          <p:cNvSpPr>
            <a:spLocks noGrp="1"/>
          </p:cNvSpPr>
          <p:nvPr/>
        </p:nvSpPr>
        <p:spPr bwMode="auto">
          <a:xfrm flipH="0" flipV="0">
            <a:off x="134141" y="109693"/>
            <a:ext cx="16619979" cy="147002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>
            <a:lvl1pPr algn="ctr" defTabSz="914400" rtl="0">
              <a:spcBef>
                <a:spcPts val="0"/>
              </a:spcBef>
              <a:buNone/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Le Volume : Saturer le marché et Capturer le spectateur</a:t>
            </a:r>
            <a:r>
              <a:rPr sz="48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 </a:t>
            </a:r>
            <a:endParaRPr sz="4800">
              <a:latin typeface="Neue Haas Grotesk Text Pro"/>
              <a:cs typeface="Neue Haas Grotesk Text Pro"/>
            </a:endParaRPr>
          </a:p>
        </p:txBody>
      </p:sp>
      <p:pic>
        <p:nvPicPr>
          <p:cNvPr id="4563191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856799" y="1785600"/>
            <a:ext cx="10994399" cy="7599600"/>
          </a:xfrm>
          <a:prstGeom prst="rect">
            <a:avLst/>
          </a:prstGeom>
        </p:spPr>
      </p:pic>
      <p:sp>
        <p:nvSpPr>
          <p:cNvPr id="1917940466" name=""/>
          <p:cNvSpPr txBox="1"/>
          <p:nvPr/>
        </p:nvSpPr>
        <p:spPr bwMode="auto">
          <a:xfrm rot="0" flipH="0" flipV="0">
            <a:off x="830206" y="2745596"/>
            <a:ext cx="1062360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jan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v</a:t>
            </a:r>
            <a:r>
              <a:rPr sz="2200" b="1">
                <a:solidFill>
                  <a:schemeClr val="tx1"/>
                </a:solidFill>
                <a:latin typeface="Neue Haas Grotesk Text Pro"/>
                <a:ea typeface="Neue Haas Grotesk Text Pro"/>
                <a:cs typeface="Neue Haas Grotesk Text Pro"/>
              </a:rPr>
              <a:t>ier  2020</a:t>
            </a:r>
            <a:endParaRPr sz="2200" b="1">
              <a:solidFill>
                <a:schemeClr val="tx1"/>
              </a:solidFill>
              <a:latin typeface="Neue Haas Grotesk Text Pro"/>
              <a:cs typeface="Neue Haas Grotesk Text Pro"/>
            </a:endParaRPr>
          </a:p>
        </p:txBody>
      </p:sp>
      <p:sp>
        <p:nvSpPr>
          <p:cNvPr id="788538557" name=""/>
          <p:cNvSpPr txBox="1"/>
          <p:nvPr/>
        </p:nvSpPr>
        <p:spPr bwMode="auto">
          <a:xfrm rot="0" flipH="0" flipV="0">
            <a:off x="13703845" y="4689229"/>
            <a:ext cx="310424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>
                <a:solidFill>
                  <a:srgbClr val="E50914"/>
                </a:solidFill>
                <a:latin typeface="Neue Haas Grotesk Text Pro"/>
                <a:ea typeface="Neue Haas Grotesk Text Pro"/>
                <a:cs typeface="Neue Haas Grotesk Text Pro"/>
              </a:rPr>
              <a:t>2020</a:t>
            </a:r>
            <a:endParaRPr sz="7200">
              <a:solidFill>
                <a:srgbClr val="E50914"/>
              </a:solidFill>
              <a:latin typeface="Neue Haas Grotesk Text Pro"/>
              <a:cs typeface="Neue Haas Grotesk Text Pr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Arial"/>
        <a:cs typeface="Arial"/>
      </a:majorFont>
      <a:minorFont>
        <a:latin typeface="Gill Sans MT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Slides_Projet_IBM.pptx</dc:title>
  <dc:creator>elo heinry</dc:creator>
  <dc:identifier>DAGe55Xtat8</dc:identifier>
  <cp:lastModifiedBy/>
  <cp:revision>444</cp:revision>
  <dcterms:created xsi:type="dcterms:W3CDTF">2006-08-16T00:00:00Z</dcterms:created>
  <dcterms:modified xsi:type="dcterms:W3CDTF">2025-10-15T11:51:33Z</dcterms:modified>
</cp:coreProperties>
</file>