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8" r:id="rId4"/>
    <p:sldId id="259" r:id="rId5"/>
    <p:sldId id="263" r:id="rId6"/>
    <p:sldId id="308" r:id="rId7"/>
    <p:sldId id="293" r:id="rId8"/>
    <p:sldId id="309" r:id="rId9"/>
    <p:sldId id="279" r:id="rId10"/>
    <p:sldId id="294" r:id="rId11"/>
    <p:sldId id="295" r:id="rId12"/>
    <p:sldId id="311" r:id="rId13"/>
    <p:sldId id="312" r:id="rId14"/>
    <p:sldId id="262" r:id="rId15"/>
    <p:sldId id="313" r:id="rId16"/>
    <p:sldId id="310" r:id="rId17"/>
    <p:sldId id="292" r:id="rId18"/>
    <p:sldId id="314" r:id="rId19"/>
    <p:sldId id="315" r:id="rId20"/>
    <p:sldId id="316"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8EE6"/>
    <a:srgbClr val="FDFBDF"/>
    <a:srgbClr val="368A34"/>
    <a:srgbClr val="BFB0EE"/>
    <a:srgbClr val="3366FF"/>
    <a:srgbClr val="7F9E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FF7B7-3695-46E0-8E0A-7562069856F6}" type="datetimeFigureOut">
              <a:rPr lang="fr-FR" smtClean="0"/>
              <a:t>30/10/2023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FBA62-9EA0-480E-8EBA-939C194A2AED}" type="slidenum">
              <a:rPr lang="fr-FR" smtClean="0"/>
              <a:t>‹N°›</a:t>
            </a:fld>
            <a:endParaRPr lang="fr-FR"/>
          </a:p>
        </p:txBody>
      </p:sp>
    </p:spTree>
    <p:extLst>
      <p:ext uri="{BB962C8B-B14F-4D97-AF65-F5344CB8AC3E}">
        <p14:creationId xmlns:p14="http://schemas.microsoft.com/office/powerpoint/2010/main" val="1249613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DCCCDC-6CAD-8352-D5E3-87A4A134736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1E7A137-01E5-BF9A-7E26-F5D58FE93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0B404EC-0DA0-935F-693F-98E1D986E742}"/>
              </a:ext>
            </a:extLst>
          </p:cNvPr>
          <p:cNvSpPr>
            <a:spLocks noGrp="1"/>
          </p:cNvSpPr>
          <p:nvPr>
            <p:ph type="dt" sz="half" idx="10"/>
          </p:nvPr>
        </p:nvSpPr>
        <p:spPr/>
        <p:txBody>
          <a:bodyPr/>
          <a:lstStyle/>
          <a:p>
            <a:fld id="{05BBC083-4161-46A6-84CA-91B28889656D}" type="datetime1">
              <a:rPr lang="fr-FR" smtClean="0"/>
              <a:t>30/10/2023</a:t>
            </a:fld>
            <a:endParaRPr lang="fr-FR"/>
          </a:p>
        </p:txBody>
      </p:sp>
      <p:sp>
        <p:nvSpPr>
          <p:cNvPr id="5" name="Espace réservé du pied de page 4">
            <a:extLst>
              <a:ext uri="{FF2B5EF4-FFF2-40B4-BE49-F238E27FC236}">
                <a16:creationId xmlns:a16="http://schemas.microsoft.com/office/drawing/2014/main" id="{56DD7781-A1E0-F51A-F9AF-EBE4AB1B812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4857A9-ED26-E3AF-1048-61E09A2550C7}"/>
              </a:ext>
            </a:extLst>
          </p:cNvPr>
          <p:cNvSpPr>
            <a:spLocks noGrp="1"/>
          </p:cNvSpPr>
          <p:nvPr>
            <p:ph type="sldNum" sz="quarter" idx="12"/>
          </p:nvPr>
        </p:nvSpPr>
        <p:spPr/>
        <p:txBody>
          <a:bodyPr/>
          <a:lstStyle/>
          <a:p>
            <a:fld id="{A2718557-9755-4DA1-AC62-7964E88BF6AA}" type="slidenum">
              <a:rPr lang="fr-FR" smtClean="0"/>
              <a:t>‹N°›</a:t>
            </a:fld>
            <a:endParaRPr lang="fr-FR"/>
          </a:p>
        </p:txBody>
      </p:sp>
    </p:spTree>
    <p:extLst>
      <p:ext uri="{BB962C8B-B14F-4D97-AF65-F5344CB8AC3E}">
        <p14:creationId xmlns:p14="http://schemas.microsoft.com/office/powerpoint/2010/main" val="111368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ED8C8E-09FA-3F56-D9D7-0917DD213F1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5ADA2F2-9122-4F50-44BA-4E3DC62D005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CAC3DE4-283C-47D3-550E-6D300248E55F}"/>
              </a:ext>
            </a:extLst>
          </p:cNvPr>
          <p:cNvSpPr>
            <a:spLocks noGrp="1"/>
          </p:cNvSpPr>
          <p:nvPr>
            <p:ph type="dt" sz="half" idx="10"/>
          </p:nvPr>
        </p:nvSpPr>
        <p:spPr/>
        <p:txBody>
          <a:bodyPr/>
          <a:lstStyle/>
          <a:p>
            <a:fld id="{CD5317B0-2A15-44F8-87EA-060DC52343B3}" type="datetime1">
              <a:rPr lang="fr-FR" smtClean="0"/>
              <a:t>30/10/2023</a:t>
            </a:fld>
            <a:endParaRPr lang="fr-FR"/>
          </a:p>
        </p:txBody>
      </p:sp>
      <p:sp>
        <p:nvSpPr>
          <p:cNvPr id="5" name="Espace réservé du pied de page 4">
            <a:extLst>
              <a:ext uri="{FF2B5EF4-FFF2-40B4-BE49-F238E27FC236}">
                <a16:creationId xmlns:a16="http://schemas.microsoft.com/office/drawing/2014/main" id="{F04E5AE5-2AE6-B82F-ACCE-B4B286AF1F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07FA1D-CBCD-9F87-61C2-2FBBDA8B3383}"/>
              </a:ext>
            </a:extLst>
          </p:cNvPr>
          <p:cNvSpPr>
            <a:spLocks noGrp="1"/>
          </p:cNvSpPr>
          <p:nvPr>
            <p:ph type="sldNum" sz="quarter" idx="12"/>
          </p:nvPr>
        </p:nvSpPr>
        <p:spPr/>
        <p:txBody>
          <a:bodyPr/>
          <a:lstStyle/>
          <a:p>
            <a:fld id="{A2718557-9755-4DA1-AC62-7964E88BF6AA}" type="slidenum">
              <a:rPr lang="fr-FR" smtClean="0"/>
              <a:t>‹N°›</a:t>
            </a:fld>
            <a:endParaRPr lang="fr-FR"/>
          </a:p>
        </p:txBody>
      </p:sp>
    </p:spTree>
    <p:extLst>
      <p:ext uri="{BB962C8B-B14F-4D97-AF65-F5344CB8AC3E}">
        <p14:creationId xmlns:p14="http://schemas.microsoft.com/office/powerpoint/2010/main" val="83439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DE7FC9E-87AB-D68A-782C-127552110C6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515A80E-BFE0-A6AC-4BA8-79411472757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F99FB80-CFDD-26EC-301E-E07904AD2341}"/>
              </a:ext>
            </a:extLst>
          </p:cNvPr>
          <p:cNvSpPr>
            <a:spLocks noGrp="1"/>
          </p:cNvSpPr>
          <p:nvPr>
            <p:ph type="dt" sz="half" idx="10"/>
          </p:nvPr>
        </p:nvSpPr>
        <p:spPr/>
        <p:txBody>
          <a:bodyPr/>
          <a:lstStyle/>
          <a:p>
            <a:fld id="{CE3A0AA2-C233-48BC-B5A5-BFB51EC887D7}" type="datetime1">
              <a:rPr lang="fr-FR" smtClean="0"/>
              <a:t>30/10/2023</a:t>
            </a:fld>
            <a:endParaRPr lang="fr-FR"/>
          </a:p>
        </p:txBody>
      </p:sp>
      <p:sp>
        <p:nvSpPr>
          <p:cNvPr id="5" name="Espace réservé du pied de page 4">
            <a:extLst>
              <a:ext uri="{FF2B5EF4-FFF2-40B4-BE49-F238E27FC236}">
                <a16:creationId xmlns:a16="http://schemas.microsoft.com/office/drawing/2014/main" id="{900335E7-6D0E-B678-85C0-61A957EC6C1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5C82D58-2333-E05A-F34D-AF9BCF4AB396}"/>
              </a:ext>
            </a:extLst>
          </p:cNvPr>
          <p:cNvSpPr>
            <a:spLocks noGrp="1"/>
          </p:cNvSpPr>
          <p:nvPr>
            <p:ph type="sldNum" sz="quarter" idx="12"/>
          </p:nvPr>
        </p:nvSpPr>
        <p:spPr/>
        <p:txBody>
          <a:bodyPr/>
          <a:lstStyle/>
          <a:p>
            <a:fld id="{A2718557-9755-4DA1-AC62-7964E88BF6AA}" type="slidenum">
              <a:rPr lang="fr-FR" smtClean="0"/>
              <a:t>‹N°›</a:t>
            </a:fld>
            <a:endParaRPr lang="fr-FR"/>
          </a:p>
        </p:txBody>
      </p:sp>
    </p:spTree>
    <p:extLst>
      <p:ext uri="{BB962C8B-B14F-4D97-AF65-F5344CB8AC3E}">
        <p14:creationId xmlns:p14="http://schemas.microsoft.com/office/powerpoint/2010/main" val="287781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76041B-0074-1A69-9F92-423E37AC790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1B3716E-AF0C-B862-6EBB-36C3EEB721E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0D33B1C-19DA-B760-5E66-BBD4D272B593}"/>
              </a:ext>
            </a:extLst>
          </p:cNvPr>
          <p:cNvSpPr>
            <a:spLocks noGrp="1"/>
          </p:cNvSpPr>
          <p:nvPr>
            <p:ph type="dt" sz="half" idx="10"/>
          </p:nvPr>
        </p:nvSpPr>
        <p:spPr/>
        <p:txBody>
          <a:bodyPr/>
          <a:lstStyle/>
          <a:p>
            <a:fld id="{00E639D4-2690-4B61-8894-FE09B1F96418}" type="datetime1">
              <a:rPr lang="fr-FR" smtClean="0"/>
              <a:t>30/10/2023</a:t>
            </a:fld>
            <a:endParaRPr lang="fr-FR"/>
          </a:p>
        </p:txBody>
      </p:sp>
      <p:sp>
        <p:nvSpPr>
          <p:cNvPr id="5" name="Espace réservé du pied de page 4">
            <a:extLst>
              <a:ext uri="{FF2B5EF4-FFF2-40B4-BE49-F238E27FC236}">
                <a16:creationId xmlns:a16="http://schemas.microsoft.com/office/drawing/2014/main" id="{EE7CF4E3-0DFF-185C-B5B8-0971DB21EE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F0D0A0-D663-D70C-8178-3645EFD68A17}"/>
              </a:ext>
            </a:extLst>
          </p:cNvPr>
          <p:cNvSpPr>
            <a:spLocks noGrp="1"/>
          </p:cNvSpPr>
          <p:nvPr>
            <p:ph type="sldNum" sz="quarter" idx="12"/>
          </p:nvPr>
        </p:nvSpPr>
        <p:spPr/>
        <p:txBody>
          <a:bodyPr/>
          <a:lstStyle/>
          <a:p>
            <a:fld id="{A2718557-9755-4DA1-AC62-7964E88BF6AA}" type="slidenum">
              <a:rPr lang="fr-FR" smtClean="0"/>
              <a:t>‹N°›</a:t>
            </a:fld>
            <a:endParaRPr lang="fr-FR"/>
          </a:p>
        </p:txBody>
      </p:sp>
    </p:spTree>
    <p:extLst>
      <p:ext uri="{BB962C8B-B14F-4D97-AF65-F5344CB8AC3E}">
        <p14:creationId xmlns:p14="http://schemas.microsoft.com/office/powerpoint/2010/main" val="282250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2C9370-2EE5-678A-1AA0-A80D8567F2C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F728F29-7736-0F09-DF06-F560D8C4A6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6FF03B6-5A6D-5836-94AE-F24C4AFDC3DD}"/>
              </a:ext>
            </a:extLst>
          </p:cNvPr>
          <p:cNvSpPr>
            <a:spLocks noGrp="1"/>
          </p:cNvSpPr>
          <p:nvPr>
            <p:ph type="dt" sz="half" idx="10"/>
          </p:nvPr>
        </p:nvSpPr>
        <p:spPr/>
        <p:txBody>
          <a:bodyPr/>
          <a:lstStyle/>
          <a:p>
            <a:fld id="{7FE403AC-719E-4B9A-BC6D-A098ED4992B6}" type="datetime1">
              <a:rPr lang="fr-FR" smtClean="0"/>
              <a:t>30/10/2023</a:t>
            </a:fld>
            <a:endParaRPr lang="fr-FR"/>
          </a:p>
        </p:txBody>
      </p:sp>
      <p:sp>
        <p:nvSpPr>
          <p:cNvPr id="5" name="Espace réservé du pied de page 4">
            <a:extLst>
              <a:ext uri="{FF2B5EF4-FFF2-40B4-BE49-F238E27FC236}">
                <a16:creationId xmlns:a16="http://schemas.microsoft.com/office/drawing/2014/main" id="{D4E3FB7D-7320-AF3B-A8B1-65F2B89FB0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83FADB-3B9F-9CF5-695F-C11743A4E885}"/>
              </a:ext>
            </a:extLst>
          </p:cNvPr>
          <p:cNvSpPr>
            <a:spLocks noGrp="1"/>
          </p:cNvSpPr>
          <p:nvPr>
            <p:ph type="sldNum" sz="quarter" idx="12"/>
          </p:nvPr>
        </p:nvSpPr>
        <p:spPr/>
        <p:txBody>
          <a:bodyPr/>
          <a:lstStyle/>
          <a:p>
            <a:fld id="{A2718557-9755-4DA1-AC62-7964E88BF6AA}" type="slidenum">
              <a:rPr lang="fr-FR" smtClean="0"/>
              <a:t>‹N°›</a:t>
            </a:fld>
            <a:endParaRPr lang="fr-FR"/>
          </a:p>
        </p:txBody>
      </p:sp>
    </p:spTree>
    <p:extLst>
      <p:ext uri="{BB962C8B-B14F-4D97-AF65-F5344CB8AC3E}">
        <p14:creationId xmlns:p14="http://schemas.microsoft.com/office/powerpoint/2010/main" val="294389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9C7B6-0489-704A-FB0D-81A3EA1AE9B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39B8C30-F9AC-2E32-FB16-47DB548286D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E6F9349-4CE3-65D9-AD29-096856C6269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5C2C281-B324-B5BC-3DB3-71AB87F1D08E}"/>
              </a:ext>
            </a:extLst>
          </p:cNvPr>
          <p:cNvSpPr>
            <a:spLocks noGrp="1"/>
          </p:cNvSpPr>
          <p:nvPr>
            <p:ph type="dt" sz="half" idx="10"/>
          </p:nvPr>
        </p:nvSpPr>
        <p:spPr/>
        <p:txBody>
          <a:bodyPr/>
          <a:lstStyle/>
          <a:p>
            <a:fld id="{DBFB7340-B605-45AD-86AC-09C6E6AE9AC8}" type="datetime1">
              <a:rPr lang="fr-FR" smtClean="0"/>
              <a:t>30/10/2023</a:t>
            </a:fld>
            <a:endParaRPr lang="fr-FR"/>
          </a:p>
        </p:txBody>
      </p:sp>
      <p:sp>
        <p:nvSpPr>
          <p:cNvPr id="6" name="Espace réservé du pied de page 5">
            <a:extLst>
              <a:ext uri="{FF2B5EF4-FFF2-40B4-BE49-F238E27FC236}">
                <a16:creationId xmlns:a16="http://schemas.microsoft.com/office/drawing/2014/main" id="{43958AC6-916D-E3FF-8D9A-85C095DF49F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800CD24-20E4-DC1F-248F-7D34E98FF2EB}"/>
              </a:ext>
            </a:extLst>
          </p:cNvPr>
          <p:cNvSpPr>
            <a:spLocks noGrp="1"/>
          </p:cNvSpPr>
          <p:nvPr>
            <p:ph type="sldNum" sz="quarter" idx="12"/>
          </p:nvPr>
        </p:nvSpPr>
        <p:spPr/>
        <p:txBody>
          <a:bodyPr/>
          <a:lstStyle/>
          <a:p>
            <a:fld id="{A2718557-9755-4DA1-AC62-7964E88BF6AA}" type="slidenum">
              <a:rPr lang="fr-FR" smtClean="0"/>
              <a:t>‹N°›</a:t>
            </a:fld>
            <a:endParaRPr lang="fr-FR"/>
          </a:p>
        </p:txBody>
      </p:sp>
    </p:spTree>
    <p:extLst>
      <p:ext uri="{BB962C8B-B14F-4D97-AF65-F5344CB8AC3E}">
        <p14:creationId xmlns:p14="http://schemas.microsoft.com/office/powerpoint/2010/main" val="203889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48B30-D125-D35B-43AE-90830EFAF5B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6C2E102-11C8-F812-0CC5-6C8A4C357A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26492A4-D56E-1823-5E63-35536C1D5D2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C90FDB2-19A1-0C56-8047-F2C4AFA31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DBB260-1901-4DE9-EDA3-3407C477A99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99B208C-79E5-5782-8B2D-31D6232FAC48}"/>
              </a:ext>
            </a:extLst>
          </p:cNvPr>
          <p:cNvSpPr>
            <a:spLocks noGrp="1"/>
          </p:cNvSpPr>
          <p:nvPr>
            <p:ph type="dt" sz="half" idx="10"/>
          </p:nvPr>
        </p:nvSpPr>
        <p:spPr/>
        <p:txBody>
          <a:bodyPr/>
          <a:lstStyle/>
          <a:p>
            <a:fld id="{CFFB6376-54D2-4BF9-8797-D6BDF0D309D7}" type="datetime1">
              <a:rPr lang="fr-FR" smtClean="0"/>
              <a:t>30/10/2023</a:t>
            </a:fld>
            <a:endParaRPr lang="fr-FR"/>
          </a:p>
        </p:txBody>
      </p:sp>
      <p:sp>
        <p:nvSpPr>
          <p:cNvPr id="8" name="Espace réservé du pied de page 7">
            <a:extLst>
              <a:ext uri="{FF2B5EF4-FFF2-40B4-BE49-F238E27FC236}">
                <a16:creationId xmlns:a16="http://schemas.microsoft.com/office/drawing/2014/main" id="{39140A47-2DA2-E674-FEF0-014880FE1F8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9C5EA3E-F0C9-5A36-B63A-9D4E3B317AD0}"/>
              </a:ext>
            </a:extLst>
          </p:cNvPr>
          <p:cNvSpPr>
            <a:spLocks noGrp="1"/>
          </p:cNvSpPr>
          <p:nvPr>
            <p:ph type="sldNum" sz="quarter" idx="12"/>
          </p:nvPr>
        </p:nvSpPr>
        <p:spPr/>
        <p:txBody>
          <a:bodyPr/>
          <a:lstStyle/>
          <a:p>
            <a:fld id="{A2718557-9755-4DA1-AC62-7964E88BF6AA}" type="slidenum">
              <a:rPr lang="fr-FR" smtClean="0"/>
              <a:t>‹N°›</a:t>
            </a:fld>
            <a:endParaRPr lang="fr-FR"/>
          </a:p>
        </p:txBody>
      </p:sp>
    </p:spTree>
    <p:extLst>
      <p:ext uri="{BB962C8B-B14F-4D97-AF65-F5344CB8AC3E}">
        <p14:creationId xmlns:p14="http://schemas.microsoft.com/office/powerpoint/2010/main" val="250835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617A6C-4998-053F-7B9A-2AFAEED3B93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F48D810-0673-3946-8639-C0DBC91A4AE9}"/>
              </a:ext>
            </a:extLst>
          </p:cNvPr>
          <p:cNvSpPr>
            <a:spLocks noGrp="1"/>
          </p:cNvSpPr>
          <p:nvPr>
            <p:ph type="dt" sz="half" idx="10"/>
          </p:nvPr>
        </p:nvSpPr>
        <p:spPr/>
        <p:txBody>
          <a:bodyPr/>
          <a:lstStyle/>
          <a:p>
            <a:fld id="{F31AE57C-298D-4A42-AF2B-3F9BDA89E512}" type="datetime1">
              <a:rPr lang="fr-FR" smtClean="0"/>
              <a:t>30/10/2023</a:t>
            </a:fld>
            <a:endParaRPr lang="fr-FR"/>
          </a:p>
        </p:txBody>
      </p:sp>
      <p:sp>
        <p:nvSpPr>
          <p:cNvPr id="4" name="Espace réservé du pied de page 3">
            <a:extLst>
              <a:ext uri="{FF2B5EF4-FFF2-40B4-BE49-F238E27FC236}">
                <a16:creationId xmlns:a16="http://schemas.microsoft.com/office/drawing/2014/main" id="{25C112F3-1162-F062-FCE7-F4C51725732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2736D85-EECA-74B1-0BBB-F83E1C74CC0D}"/>
              </a:ext>
            </a:extLst>
          </p:cNvPr>
          <p:cNvSpPr>
            <a:spLocks noGrp="1"/>
          </p:cNvSpPr>
          <p:nvPr>
            <p:ph type="sldNum" sz="quarter" idx="12"/>
          </p:nvPr>
        </p:nvSpPr>
        <p:spPr/>
        <p:txBody>
          <a:bodyPr/>
          <a:lstStyle/>
          <a:p>
            <a:fld id="{A2718557-9755-4DA1-AC62-7964E88BF6AA}" type="slidenum">
              <a:rPr lang="fr-FR" smtClean="0"/>
              <a:t>‹N°›</a:t>
            </a:fld>
            <a:endParaRPr lang="fr-FR"/>
          </a:p>
        </p:txBody>
      </p:sp>
    </p:spTree>
    <p:extLst>
      <p:ext uri="{BB962C8B-B14F-4D97-AF65-F5344CB8AC3E}">
        <p14:creationId xmlns:p14="http://schemas.microsoft.com/office/powerpoint/2010/main" val="219439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C75657C-F8CF-03E1-F9CB-26AA15DF3AC7}"/>
              </a:ext>
            </a:extLst>
          </p:cNvPr>
          <p:cNvSpPr>
            <a:spLocks noGrp="1"/>
          </p:cNvSpPr>
          <p:nvPr>
            <p:ph type="dt" sz="half" idx="10"/>
          </p:nvPr>
        </p:nvSpPr>
        <p:spPr/>
        <p:txBody>
          <a:bodyPr/>
          <a:lstStyle/>
          <a:p>
            <a:fld id="{4F14DE50-38D9-4706-A09E-80C34382FBDF}" type="datetime1">
              <a:rPr lang="fr-FR" smtClean="0"/>
              <a:t>30/10/2023</a:t>
            </a:fld>
            <a:endParaRPr lang="fr-FR"/>
          </a:p>
        </p:txBody>
      </p:sp>
      <p:sp>
        <p:nvSpPr>
          <p:cNvPr id="3" name="Espace réservé du pied de page 2">
            <a:extLst>
              <a:ext uri="{FF2B5EF4-FFF2-40B4-BE49-F238E27FC236}">
                <a16:creationId xmlns:a16="http://schemas.microsoft.com/office/drawing/2014/main" id="{970AE4D6-CEF8-173A-D56A-DE931188E29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6F83B4D-7924-0735-2F6B-D64FBA54F94C}"/>
              </a:ext>
            </a:extLst>
          </p:cNvPr>
          <p:cNvSpPr>
            <a:spLocks noGrp="1"/>
          </p:cNvSpPr>
          <p:nvPr>
            <p:ph type="sldNum" sz="quarter" idx="12"/>
          </p:nvPr>
        </p:nvSpPr>
        <p:spPr/>
        <p:txBody>
          <a:bodyPr/>
          <a:lstStyle/>
          <a:p>
            <a:fld id="{A2718557-9755-4DA1-AC62-7964E88BF6AA}" type="slidenum">
              <a:rPr lang="fr-FR" smtClean="0"/>
              <a:t>‹N°›</a:t>
            </a:fld>
            <a:endParaRPr lang="fr-FR"/>
          </a:p>
        </p:txBody>
      </p:sp>
    </p:spTree>
    <p:extLst>
      <p:ext uri="{BB962C8B-B14F-4D97-AF65-F5344CB8AC3E}">
        <p14:creationId xmlns:p14="http://schemas.microsoft.com/office/powerpoint/2010/main" val="48337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B93AEA-81C0-1F41-5872-EC75D9B6167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9615AD9-BD83-F110-4CF8-FDB6A4E0D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6BAFF49-EAF1-215D-5D11-C80EA6DB4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F232ADE-D018-2293-5664-16DB2AEF601F}"/>
              </a:ext>
            </a:extLst>
          </p:cNvPr>
          <p:cNvSpPr>
            <a:spLocks noGrp="1"/>
          </p:cNvSpPr>
          <p:nvPr>
            <p:ph type="dt" sz="half" idx="10"/>
          </p:nvPr>
        </p:nvSpPr>
        <p:spPr/>
        <p:txBody>
          <a:bodyPr/>
          <a:lstStyle/>
          <a:p>
            <a:fld id="{7398F577-57B9-48F6-90B8-C9DD9C55DA90}" type="datetime1">
              <a:rPr lang="fr-FR" smtClean="0"/>
              <a:t>30/10/2023</a:t>
            </a:fld>
            <a:endParaRPr lang="fr-FR"/>
          </a:p>
        </p:txBody>
      </p:sp>
      <p:sp>
        <p:nvSpPr>
          <p:cNvPr id="6" name="Espace réservé du pied de page 5">
            <a:extLst>
              <a:ext uri="{FF2B5EF4-FFF2-40B4-BE49-F238E27FC236}">
                <a16:creationId xmlns:a16="http://schemas.microsoft.com/office/drawing/2014/main" id="{73900F09-F9A6-7066-6930-92314EB7D13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1BAEA9A-9431-6317-E1E3-A02731181149}"/>
              </a:ext>
            </a:extLst>
          </p:cNvPr>
          <p:cNvSpPr>
            <a:spLocks noGrp="1"/>
          </p:cNvSpPr>
          <p:nvPr>
            <p:ph type="sldNum" sz="quarter" idx="12"/>
          </p:nvPr>
        </p:nvSpPr>
        <p:spPr/>
        <p:txBody>
          <a:bodyPr/>
          <a:lstStyle/>
          <a:p>
            <a:fld id="{A2718557-9755-4DA1-AC62-7964E88BF6AA}" type="slidenum">
              <a:rPr lang="fr-FR" smtClean="0"/>
              <a:t>‹N°›</a:t>
            </a:fld>
            <a:endParaRPr lang="fr-FR"/>
          </a:p>
        </p:txBody>
      </p:sp>
    </p:spTree>
    <p:extLst>
      <p:ext uri="{BB962C8B-B14F-4D97-AF65-F5344CB8AC3E}">
        <p14:creationId xmlns:p14="http://schemas.microsoft.com/office/powerpoint/2010/main" val="103504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4620F-BAEA-E89D-8749-ABBD1A1D44A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5C20ADB-BFD8-E392-7B7A-F8368B642A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B52F9A8-30D1-472F-A413-83E1974B6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1E224C7-389F-1DA9-FC0D-4B8466E0382B}"/>
              </a:ext>
            </a:extLst>
          </p:cNvPr>
          <p:cNvSpPr>
            <a:spLocks noGrp="1"/>
          </p:cNvSpPr>
          <p:nvPr>
            <p:ph type="dt" sz="half" idx="10"/>
          </p:nvPr>
        </p:nvSpPr>
        <p:spPr/>
        <p:txBody>
          <a:bodyPr/>
          <a:lstStyle/>
          <a:p>
            <a:fld id="{FAD6A2C3-1CF4-4089-88BE-2B8F8C28BB3E}" type="datetime1">
              <a:rPr lang="fr-FR" smtClean="0"/>
              <a:t>30/10/2023</a:t>
            </a:fld>
            <a:endParaRPr lang="fr-FR"/>
          </a:p>
        </p:txBody>
      </p:sp>
      <p:sp>
        <p:nvSpPr>
          <p:cNvPr id="6" name="Espace réservé du pied de page 5">
            <a:extLst>
              <a:ext uri="{FF2B5EF4-FFF2-40B4-BE49-F238E27FC236}">
                <a16:creationId xmlns:a16="http://schemas.microsoft.com/office/drawing/2014/main" id="{458EE55C-3C85-2DCA-C8D9-141A38ADD72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300AF04-1B67-5F9D-598E-0EE34A502559}"/>
              </a:ext>
            </a:extLst>
          </p:cNvPr>
          <p:cNvSpPr>
            <a:spLocks noGrp="1"/>
          </p:cNvSpPr>
          <p:nvPr>
            <p:ph type="sldNum" sz="quarter" idx="12"/>
          </p:nvPr>
        </p:nvSpPr>
        <p:spPr/>
        <p:txBody>
          <a:bodyPr/>
          <a:lstStyle/>
          <a:p>
            <a:fld id="{A2718557-9755-4DA1-AC62-7964E88BF6AA}" type="slidenum">
              <a:rPr lang="fr-FR" smtClean="0"/>
              <a:t>‹N°›</a:t>
            </a:fld>
            <a:endParaRPr lang="fr-FR"/>
          </a:p>
        </p:txBody>
      </p:sp>
    </p:spTree>
    <p:extLst>
      <p:ext uri="{BB962C8B-B14F-4D97-AF65-F5344CB8AC3E}">
        <p14:creationId xmlns:p14="http://schemas.microsoft.com/office/powerpoint/2010/main" val="127783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CD7F290-C975-A155-5322-1460CA951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2233169-AC40-4F55-4849-A6CA69C428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B86ADCC-1199-9D44-F5E0-B6D3225D9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FC333-6B7F-4334-9E90-74035877C00D}" type="datetime1">
              <a:rPr lang="fr-FR" smtClean="0"/>
              <a:t>30/10/2023</a:t>
            </a:fld>
            <a:endParaRPr lang="fr-FR"/>
          </a:p>
        </p:txBody>
      </p:sp>
      <p:sp>
        <p:nvSpPr>
          <p:cNvPr id="5" name="Espace réservé du pied de page 4">
            <a:extLst>
              <a:ext uri="{FF2B5EF4-FFF2-40B4-BE49-F238E27FC236}">
                <a16:creationId xmlns:a16="http://schemas.microsoft.com/office/drawing/2014/main" id="{32803D64-ED14-F209-2C98-EF020270E4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D3B38BD-4755-ACFA-4DF2-6A65AB8AC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18557-9755-4DA1-AC62-7964E88BF6AA}" type="slidenum">
              <a:rPr lang="fr-FR" smtClean="0"/>
              <a:t>‹N°›</a:t>
            </a:fld>
            <a:endParaRPr lang="fr-FR"/>
          </a:p>
        </p:txBody>
      </p:sp>
    </p:spTree>
    <p:extLst>
      <p:ext uri="{BB962C8B-B14F-4D97-AF65-F5344CB8AC3E}">
        <p14:creationId xmlns:p14="http://schemas.microsoft.com/office/powerpoint/2010/main" val="409326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ser.oc-static.com/upload/2019/02/25/15510884721455_Logo%20projet%20big%20data.p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A20D9155-D514-1247-EEE8-209D91100D5A}"/>
              </a:ext>
            </a:extLst>
          </p:cNvPr>
          <p:cNvSpPr/>
          <p:nvPr/>
        </p:nvSpPr>
        <p:spPr>
          <a:xfrm>
            <a:off x="2559168" y="1035170"/>
            <a:ext cx="5221858" cy="4787660"/>
          </a:xfrm>
          <a:prstGeom prst="ellipse">
            <a:avLst/>
          </a:prstGeom>
          <a:gradFill flip="none" rotWithShape="1">
            <a:gsLst>
              <a:gs pos="0">
                <a:srgbClr val="BFB0EE"/>
              </a:gs>
              <a:gs pos="29000">
                <a:srgbClr val="BFB0EE"/>
              </a:gs>
              <a:gs pos="70000">
                <a:srgbClr val="BFB0EE">
                  <a:alpha val="37000"/>
                </a:srgbClr>
              </a:gs>
            </a:gsLst>
            <a:path path="circle">
              <a:fillToRect l="50000" t="50000" r="50000" b="50000"/>
            </a:path>
            <a:tileRect/>
          </a:gradFill>
          <a:ln>
            <a:solidFill>
              <a:srgbClr val="7F9ED7"/>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atin typeface="Coolvetica Rg" panose="020B0603030602020004" pitchFamily="34" charset="0"/>
              </a:rPr>
              <a:t>Déployer un modèle dans le cloud</a:t>
            </a:r>
          </a:p>
        </p:txBody>
      </p:sp>
      <p:sp>
        <p:nvSpPr>
          <p:cNvPr id="5" name="Rectangle 4">
            <a:extLst>
              <a:ext uri="{FF2B5EF4-FFF2-40B4-BE49-F238E27FC236}">
                <a16:creationId xmlns:a16="http://schemas.microsoft.com/office/drawing/2014/main" id="{874245D7-2048-2238-C3CE-4C42D358E7E3}"/>
              </a:ext>
            </a:extLst>
          </p:cNvPr>
          <p:cNvSpPr/>
          <p:nvPr/>
        </p:nvSpPr>
        <p:spPr>
          <a:xfrm>
            <a:off x="9661113" y="-75414"/>
            <a:ext cx="2559168" cy="7022969"/>
          </a:xfrm>
          <a:prstGeom prst="rect">
            <a:avLst/>
          </a:prstGeom>
          <a:gradFill flip="none" rotWithShape="1">
            <a:gsLst>
              <a:gs pos="0">
                <a:srgbClr val="BFB0EE"/>
              </a:gs>
              <a:gs pos="29000">
                <a:srgbClr val="BFB0EE"/>
              </a:gs>
              <a:gs pos="74000">
                <a:srgbClr val="BFB0EE">
                  <a:alpha val="72000"/>
                </a:srgbClr>
              </a:gs>
              <a:gs pos="97000">
                <a:srgbClr val="BFB0EE">
                  <a:alpha val="22000"/>
                </a:srgbClr>
              </a:gs>
            </a:gsLst>
            <a:lin ang="10800000" scaled="1"/>
            <a:tileRect/>
          </a:gradFill>
          <a:ln>
            <a:solidFill>
              <a:srgbClr val="7F9ED7"/>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latin typeface="Coolvetica Rg" panose="020B0603030602020004" pitchFamily="34" charset="0"/>
            </a:endParaRPr>
          </a:p>
        </p:txBody>
      </p:sp>
      <p:sp>
        <p:nvSpPr>
          <p:cNvPr id="2" name="Espace réservé du numéro de diapositive 1">
            <a:extLst>
              <a:ext uri="{FF2B5EF4-FFF2-40B4-BE49-F238E27FC236}">
                <a16:creationId xmlns:a16="http://schemas.microsoft.com/office/drawing/2014/main" id="{29151B75-891D-4A08-728A-84305C8A80B8}"/>
              </a:ext>
            </a:extLst>
          </p:cNvPr>
          <p:cNvSpPr>
            <a:spLocks noGrp="1"/>
          </p:cNvSpPr>
          <p:nvPr>
            <p:ph type="sldNum" sz="quarter" idx="12"/>
          </p:nvPr>
        </p:nvSpPr>
        <p:spPr/>
        <p:txBody>
          <a:bodyPr/>
          <a:lstStyle/>
          <a:p>
            <a:fld id="{A2718557-9755-4DA1-AC62-7964E88BF6AA}" type="slidenum">
              <a:rPr lang="fr-FR" smtClean="0"/>
              <a:t>1</a:t>
            </a:fld>
            <a:endParaRPr lang="fr-FR"/>
          </a:p>
        </p:txBody>
      </p:sp>
      <p:sp>
        <p:nvSpPr>
          <p:cNvPr id="3" name="ZoneTexte 2">
            <a:extLst>
              <a:ext uri="{FF2B5EF4-FFF2-40B4-BE49-F238E27FC236}">
                <a16:creationId xmlns:a16="http://schemas.microsoft.com/office/drawing/2014/main" id="{2AFB6858-B5C6-0272-DA6F-9610AC228641}"/>
              </a:ext>
            </a:extLst>
          </p:cNvPr>
          <p:cNvSpPr txBox="1"/>
          <p:nvPr/>
        </p:nvSpPr>
        <p:spPr>
          <a:xfrm>
            <a:off x="10023834" y="593857"/>
            <a:ext cx="1985860" cy="1631216"/>
          </a:xfrm>
          <a:prstGeom prst="rect">
            <a:avLst/>
          </a:prstGeom>
          <a:noFill/>
          <a:ln>
            <a:noFill/>
          </a:ln>
        </p:spPr>
        <p:txBody>
          <a:bodyPr wrap="square" rtlCol="0">
            <a:spAutoFit/>
          </a:bodyPr>
          <a:lstStyle/>
          <a:p>
            <a:pPr algn="ctr"/>
            <a:r>
              <a:rPr lang="fr-FR" sz="2000" dirty="0" err="1">
                <a:solidFill>
                  <a:schemeClr val="bg1"/>
                </a:solidFill>
                <a:latin typeface="Coolvetica Rg" panose="020B0603030602020004" pitchFamily="34" charset="0"/>
              </a:rPr>
              <a:t>Openclassrooms</a:t>
            </a:r>
            <a:endParaRPr lang="fr-FR" sz="2000" dirty="0">
              <a:solidFill>
                <a:schemeClr val="bg1"/>
              </a:solidFill>
              <a:latin typeface="Coolvetica Rg" panose="020B0603030602020004" pitchFamily="34" charset="0"/>
            </a:endParaRPr>
          </a:p>
          <a:p>
            <a:pPr algn="ctr"/>
            <a:endParaRPr lang="fr-FR" sz="2000" dirty="0">
              <a:solidFill>
                <a:schemeClr val="bg1"/>
              </a:solidFill>
              <a:latin typeface="Coolvetica Rg" panose="020B0603030602020004" pitchFamily="34" charset="0"/>
            </a:endParaRPr>
          </a:p>
          <a:p>
            <a:pPr algn="ctr"/>
            <a:endParaRPr lang="fr-FR" sz="2000" dirty="0">
              <a:solidFill>
                <a:schemeClr val="bg1"/>
              </a:solidFill>
              <a:latin typeface="Coolvetica Rg" panose="020B0603030602020004" pitchFamily="34" charset="0"/>
            </a:endParaRPr>
          </a:p>
          <a:p>
            <a:pPr algn="ctr"/>
            <a:r>
              <a:rPr lang="fr-FR" sz="2000" dirty="0">
                <a:solidFill>
                  <a:schemeClr val="bg1"/>
                </a:solidFill>
                <a:latin typeface="Coolvetica Rg" panose="020B0603030602020004" pitchFamily="34" charset="0"/>
              </a:rPr>
              <a:t>Formation Data </a:t>
            </a:r>
            <a:r>
              <a:rPr lang="fr-FR" sz="2000" dirty="0" err="1">
                <a:solidFill>
                  <a:schemeClr val="bg1"/>
                </a:solidFill>
                <a:latin typeface="Coolvetica Rg" panose="020B0603030602020004" pitchFamily="34" charset="0"/>
              </a:rPr>
              <a:t>Scientist</a:t>
            </a:r>
            <a:endParaRPr lang="fr-FR" sz="2000" dirty="0">
              <a:solidFill>
                <a:schemeClr val="bg1"/>
              </a:solidFill>
            </a:endParaRPr>
          </a:p>
        </p:txBody>
      </p:sp>
      <p:sp>
        <p:nvSpPr>
          <p:cNvPr id="6" name="ZoneTexte 5">
            <a:extLst>
              <a:ext uri="{FF2B5EF4-FFF2-40B4-BE49-F238E27FC236}">
                <a16:creationId xmlns:a16="http://schemas.microsoft.com/office/drawing/2014/main" id="{C6937CCD-7663-64FC-C54A-CF950DE8423D}"/>
              </a:ext>
            </a:extLst>
          </p:cNvPr>
          <p:cNvSpPr txBox="1"/>
          <p:nvPr/>
        </p:nvSpPr>
        <p:spPr>
          <a:xfrm>
            <a:off x="10098052" y="2751229"/>
            <a:ext cx="1837426" cy="2677656"/>
          </a:xfrm>
          <a:prstGeom prst="rect">
            <a:avLst/>
          </a:prstGeom>
          <a:noFill/>
          <a:ln>
            <a:noFill/>
          </a:ln>
        </p:spPr>
        <p:txBody>
          <a:bodyPr wrap="square" rtlCol="0">
            <a:spAutoFit/>
          </a:bodyPr>
          <a:lstStyle/>
          <a:p>
            <a:pPr algn="ctr"/>
            <a:r>
              <a:rPr lang="fr-FR" sz="2000" dirty="0">
                <a:solidFill>
                  <a:schemeClr val="bg1"/>
                </a:solidFill>
                <a:latin typeface="Coolvetica Rg" panose="020B0603030602020004" pitchFamily="34" charset="0"/>
              </a:rPr>
              <a:t>Eloïse </a:t>
            </a:r>
            <a:r>
              <a:rPr lang="fr-FR" sz="2000" dirty="0" err="1">
                <a:solidFill>
                  <a:schemeClr val="bg1"/>
                </a:solidFill>
                <a:latin typeface="Coolvetica Rg" panose="020B0603030602020004" pitchFamily="34" charset="0"/>
              </a:rPr>
              <a:t>Huby</a:t>
            </a:r>
            <a:endParaRPr lang="fr-FR" sz="2000" dirty="0">
              <a:solidFill>
                <a:schemeClr val="bg1"/>
              </a:solidFill>
              <a:latin typeface="Coolvetica Rg" panose="020B0603030602020004" pitchFamily="34" charset="0"/>
            </a:endParaRPr>
          </a:p>
          <a:p>
            <a:pPr algn="ctr"/>
            <a:endParaRPr lang="fr-FR" sz="2000" dirty="0">
              <a:solidFill>
                <a:schemeClr val="bg1"/>
              </a:solidFill>
              <a:latin typeface="Coolvetica Rg" panose="020B0603030602020004" pitchFamily="34" charset="0"/>
            </a:endParaRPr>
          </a:p>
          <a:p>
            <a:pPr algn="ctr"/>
            <a:endParaRPr lang="fr-FR" sz="2000" dirty="0">
              <a:solidFill>
                <a:schemeClr val="bg1"/>
              </a:solidFill>
              <a:latin typeface="Coolvetica Rg" panose="020B0603030602020004" pitchFamily="34" charset="0"/>
            </a:endParaRPr>
          </a:p>
          <a:p>
            <a:pPr algn="ctr"/>
            <a:r>
              <a:rPr lang="fr-FR" sz="2000" dirty="0">
                <a:solidFill>
                  <a:schemeClr val="bg1"/>
                </a:solidFill>
                <a:latin typeface="Coolvetica Rg" panose="020B0603030602020004" pitchFamily="34" charset="0"/>
              </a:rPr>
              <a:t>Soutenance :</a:t>
            </a:r>
          </a:p>
          <a:p>
            <a:pPr algn="ctr"/>
            <a:r>
              <a:rPr lang="fr-FR" sz="2000" dirty="0">
                <a:solidFill>
                  <a:schemeClr val="bg1"/>
                </a:solidFill>
                <a:latin typeface="Coolvetica Rg" panose="020B0603030602020004" pitchFamily="34" charset="0"/>
              </a:rPr>
              <a:t>02/11/2023</a:t>
            </a:r>
          </a:p>
          <a:p>
            <a:pPr algn="ctr"/>
            <a:endParaRPr lang="fr-FR" sz="2000" dirty="0">
              <a:solidFill>
                <a:schemeClr val="bg1"/>
              </a:solidFill>
              <a:latin typeface="Coolvetica Rg" panose="020B0603030602020004" pitchFamily="34" charset="0"/>
            </a:endParaRPr>
          </a:p>
          <a:p>
            <a:endParaRPr lang="fr-FR" sz="2000" dirty="0">
              <a:solidFill>
                <a:schemeClr val="bg1"/>
              </a:solidFill>
            </a:endParaRPr>
          </a:p>
          <a:p>
            <a:pPr algn="ctr"/>
            <a:r>
              <a:rPr lang="fr-FR" sz="2800" dirty="0">
                <a:solidFill>
                  <a:schemeClr val="bg1"/>
                </a:solidFill>
                <a:latin typeface="Coolvetica Rg" panose="020B0603030602020004" pitchFamily="34" charset="0"/>
              </a:rPr>
              <a:t>Projet 8</a:t>
            </a:r>
          </a:p>
        </p:txBody>
      </p:sp>
      <p:sp>
        <p:nvSpPr>
          <p:cNvPr id="7" name="Rectangle : coins arrondis 6">
            <a:extLst>
              <a:ext uri="{FF2B5EF4-FFF2-40B4-BE49-F238E27FC236}">
                <a16:creationId xmlns:a16="http://schemas.microsoft.com/office/drawing/2014/main" id="{E55FEC2D-228A-B4FE-34D9-0475D98A52DC}"/>
              </a:ext>
            </a:extLst>
          </p:cNvPr>
          <p:cNvSpPr/>
          <p:nvPr/>
        </p:nvSpPr>
        <p:spPr>
          <a:xfrm>
            <a:off x="10855128" y="2333628"/>
            <a:ext cx="323273" cy="101600"/>
          </a:xfrm>
          <a:prstGeom prst="roundRect">
            <a:avLst>
              <a:gd name="adj" fmla="val 4010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39F91E19-D54E-6063-97C9-A56C77E5B279}"/>
              </a:ext>
            </a:extLst>
          </p:cNvPr>
          <p:cNvSpPr/>
          <p:nvPr/>
        </p:nvSpPr>
        <p:spPr>
          <a:xfrm>
            <a:off x="10855129" y="3438979"/>
            <a:ext cx="323273" cy="101600"/>
          </a:xfrm>
          <a:prstGeom prst="roundRect">
            <a:avLst>
              <a:gd name="adj" fmla="val 4010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BF1FAE65-D9C1-D3E8-F6B6-B55EAA07CA3C}"/>
              </a:ext>
            </a:extLst>
          </p:cNvPr>
          <p:cNvSpPr/>
          <p:nvPr/>
        </p:nvSpPr>
        <p:spPr>
          <a:xfrm>
            <a:off x="10855128" y="4544331"/>
            <a:ext cx="323273" cy="101600"/>
          </a:xfrm>
          <a:prstGeom prst="roundRect">
            <a:avLst>
              <a:gd name="adj" fmla="val 4010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6D2489C7-BC30-52B8-3097-53B7DDCB2A26}"/>
              </a:ext>
            </a:extLst>
          </p:cNvPr>
          <p:cNvSpPr/>
          <p:nvPr/>
        </p:nvSpPr>
        <p:spPr>
          <a:xfrm>
            <a:off x="10855128" y="1228277"/>
            <a:ext cx="323273" cy="101600"/>
          </a:xfrm>
          <a:prstGeom prst="roundRect">
            <a:avLst>
              <a:gd name="adj" fmla="val 4010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0D2C683D-18C7-43D2-AD76-6000DCDDF6C8}"/>
              </a:ext>
            </a:extLst>
          </p:cNvPr>
          <p:cNvPicPr>
            <a:picLocks noChangeAspect="1"/>
          </p:cNvPicPr>
          <p:nvPr/>
        </p:nvPicPr>
        <p:blipFill>
          <a:blip r:embed="rId2"/>
          <a:stretch>
            <a:fillRect/>
          </a:stretch>
        </p:blipFill>
        <p:spPr>
          <a:xfrm>
            <a:off x="317246" y="5315849"/>
            <a:ext cx="1223063" cy="1223063"/>
          </a:xfrm>
          <a:prstGeom prst="roundRect">
            <a:avLst/>
          </a:prstGeom>
        </p:spPr>
      </p:pic>
    </p:spTree>
    <p:extLst>
      <p:ext uri="{BB962C8B-B14F-4D97-AF65-F5344CB8AC3E}">
        <p14:creationId xmlns:p14="http://schemas.microsoft.com/office/powerpoint/2010/main" val="2473084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3D546AB-2F13-9A58-D905-732E82F545A8}"/>
              </a:ext>
            </a:extLst>
          </p:cNvPr>
          <p:cNvSpPr txBox="1"/>
          <p:nvPr/>
        </p:nvSpPr>
        <p:spPr>
          <a:xfrm>
            <a:off x="775855" y="615201"/>
            <a:ext cx="7001163"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Modélisation </a:t>
            </a:r>
          </a:p>
        </p:txBody>
      </p:sp>
      <p:sp>
        <p:nvSpPr>
          <p:cNvPr id="22" name="ZoneTexte 21">
            <a:extLst>
              <a:ext uri="{FF2B5EF4-FFF2-40B4-BE49-F238E27FC236}">
                <a16:creationId xmlns:a16="http://schemas.microsoft.com/office/drawing/2014/main" id="{8E9BF01E-C531-53B8-DE83-8A3700897CA5}"/>
              </a:ext>
            </a:extLst>
          </p:cNvPr>
          <p:cNvSpPr txBox="1"/>
          <p:nvPr/>
        </p:nvSpPr>
        <p:spPr>
          <a:xfrm>
            <a:off x="775855" y="1191540"/>
            <a:ext cx="9504218" cy="5449633"/>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fr-FR" b="1" dirty="0">
                <a:latin typeface="Karla" panose="020B0004030503030003" pitchFamily="34" charset="0"/>
              </a:rPr>
              <a:t>Plusieurs modèles testés </a:t>
            </a:r>
          </a:p>
          <a:p>
            <a:pPr marL="1200150" lvl="2" indent="-285750">
              <a:lnSpc>
                <a:spcPct val="150000"/>
              </a:lnSpc>
              <a:buFont typeface="Wingdings" panose="05000000000000000000" pitchFamily="2" charset="2"/>
              <a:buChar char="v"/>
            </a:pPr>
            <a:r>
              <a:rPr lang="fr-FR" dirty="0">
                <a:latin typeface="Karla" panose="020B0004030503030003" pitchFamily="34" charset="0"/>
              </a:rPr>
              <a:t>Régression linéaire</a:t>
            </a:r>
          </a:p>
          <a:p>
            <a:pPr marL="1200150" lvl="2" indent="-285750">
              <a:lnSpc>
                <a:spcPct val="150000"/>
              </a:lnSpc>
              <a:buFont typeface="Wingdings" panose="05000000000000000000" pitchFamily="2" charset="2"/>
              <a:buChar char="v"/>
            </a:pPr>
            <a:r>
              <a:rPr lang="fr-FR" dirty="0">
                <a:latin typeface="Karla" panose="020B0004030503030003" pitchFamily="34" charset="0"/>
              </a:rPr>
              <a:t>Analyse discriminante linéaire (LDA)</a:t>
            </a:r>
          </a:p>
          <a:p>
            <a:pPr marL="1200150" lvl="2" indent="-285750">
              <a:lnSpc>
                <a:spcPct val="150000"/>
              </a:lnSpc>
              <a:buFont typeface="Wingdings" panose="05000000000000000000" pitchFamily="2" charset="2"/>
              <a:buChar char="v"/>
            </a:pPr>
            <a:r>
              <a:rPr lang="fr-FR" dirty="0">
                <a:latin typeface="Karla" panose="020B0004030503030003" pitchFamily="34" charset="0"/>
              </a:rPr>
              <a:t>Arbre de décision</a:t>
            </a:r>
          </a:p>
          <a:p>
            <a:pPr marL="1200150" lvl="2" indent="-285750">
              <a:lnSpc>
                <a:spcPct val="150000"/>
              </a:lnSpc>
              <a:buFont typeface="Wingdings" panose="05000000000000000000" pitchFamily="2" charset="2"/>
              <a:buChar char="v"/>
            </a:pPr>
            <a:r>
              <a:rPr lang="fr-FR" dirty="0" err="1">
                <a:latin typeface="Karla" panose="020B0004030503030003" pitchFamily="34" charset="0"/>
              </a:rPr>
              <a:t>XGBoost</a:t>
            </a:r>
            <a:r>
              <a:rPr lang="fr-FR" dirty="0">
                <a:latin typeface="Karla" panose="020B0004030503030003" pitchFamily="34" charset="0"/>
              </a:rPr>
              <a:t> Classifier</a:t>
            </a:r>
          </a:p>
          <a:p>
            <a:pPr marL="1200150" lvl="2" indent="-285750">
              <a:lnSpc>
                <a:spcPct val="150000"/>
              </a:lnSpc>
              <a:buFont typeface="Wingdings" panose="05000000000000000000" pitchFamily="2" charset="2"/>
              <a:buChar char="v"/>
            </a:pPr>
            <a:r>
              <a:rPr lang="fr-FR" dirty="0" err="1">
                <a:latin typeface="Karla" panose="020B0004030503030003" pitchFamily="34" charset="0"/>
              </a:rPr>
              <a:t>Random</a:t>
            </a:r>
            <a:r>
              <a:rPr lang="fr-FR" dirty="0">
                <a:latin typeface="Karla" panose="020B0004030503030003" pitchFamily="34" charset="0"/>
              </a:rPr>
              <a:t> Forest</a:t>
            </a:r>
          </a:p>
          <a:p>
            <a:pPr marL="1200150" lvl="2" indent="-285750">
              <a:lnSpc>
                <a:spcPct val="150000"/>
              </a:lnSpc>
              <a:buFont typeface="Wingdings" panose="05000000000000000000" pitchFamily="2" charset="2"/>
              <a:buChar char="v"/>
            </a:pPr>
            <a:r>
              <a:rPr lang="fr-FR" dirty="0">
                <a:latin typeface="Karla" panose="020B0004030503030003" pitchFamily="34" charset="0"/>
              </a:rPr>
              <a:t>SVM (Support </a:t>
            </a:r>
            <a:r>
              <a:rPr lang="fr-FR" dirty="0" err="1">
                <a:latin typeface="Karla" panose="020B0004030503030003" pitchFamily="34" charset="0"/>
              </a:rPr>
              <a:t>Vector</a:t>
            </a:r>
            <a:r>
              <a:rPr lang="fr-FR" dirty="0">
                <a:latin typeface="Karla" panose="020B0004030503030003" pitchFamily="34" charset="0"/>
              </a:rPr>
              <a:t> Machine)</a:t>
            </a:r>
          </a:p>
          <a:p>
            <a:pPr marL="742950" lvl="1" indent="-285750">
              <a:lnSpc>
                <a:spcPct val="150000"/>
              </a:lnSpc>
              <a:buFont typeface="Wingdings" panose="05000000000000000000" pitchFamily="2" charset="2"/>
              <a:buChar char="v"/>
            </a:pPr>
            <a:r>
              <a:rPr lang="fr-FR" dirty="0">
                <a:latin typeface="Karla" panose="020B0004030503030003" pitchFamily="34" charset="0"/>
              </a:rPr>
              <a:t>Sampling du </a:t>
            </a:r>
            <a:r>
              <a:rPr lang="fr-FR" dirty="0" err="1">
                <a:latin typeface="Karla" panose="020B0004030503030003" pitchFamily="34" charset="0"/>
              </a:rPr>
              <a:t>dataframe</a:t>
            </a:r>
            <a:r>
              <a:rPr lang="fr-FR" dirty="0">
                <a:latin typeface="Karla" panose="020B0004030503030003" pitchFamily="34" charset="0"/>
              </a:rPr>
              <a:t> (trop lourd pour les modélisations)</a:t>
            </a:r>
          </a:p>
          <a:p>
            <a:pPr marL="742950" lvl="1" indent="-285750">
              <a:lnSpc>
                <a:spcPct val="150000"/>
              </a:lnSpc>
              <a:buFont typeface="Wingdings" panose="05000000000000000000" pitchFamily="2" charset="2"/>
              <a:buChar char="v"/>
            </a:pPr>
            <a:r>
              <a:rPr lang="fr-FR" dirty="0">
                <a:latin typeface="Karla" panose="020B0004030503030003" pitchFamily="34" charset="0"/>
              </a:rPr>
              <a:t>Utilisation de SMOTE (</a:t>
            </a:r>
            <a:r>
              <a:rPr lang="fr-FR" dirty="0" err="1">
                <a:latin typeface="Karla" panose="020B0004030503030003" pitchFamily="34" charset="0"/>
              </a:rPr>
              <a:t>Synthetic</a:t>
            </a:r>
            <a:r>
              <a:rPr lang="fr-FR" dirty="0">
                <a:latin typeface="Karla" panose="020B0004030503030003" pitchFamily="34" charset="0"/>
              </a:rPr>
              <a:t> </a:t>
            </a:r>
            <a:r>
              <a:rPr lang="fr-FR" dirty="0" err="1">
                <a:latin typeface="Karla" panose="020B0004030503030003" pitchFamily="34" charset="0"/>
              </a:rPr>
              <a:t>Minority</a:t>
            </a:r>
            <a:r>
              <a:rPr lang="fr-FR" dirty="0">
                <a:latin typeface="Karla" panose="020B0004030503030003" pitchFamily="34" charset="0"/>
              </a:rPr>
              <a:t> Over-sampling Technique) pour gérer les données non-balancées (TARGET)</a:t>
            </a:r>
          </a:p>
          <a:p>
            <a:pPr marL="742950" lvl="1" indent="-285750">
              <a:lnSpc>
                <a:spcPct val="150000"/>
              </a:lnSpc>
              <a:buFont typeface="Wingdings" panose="05000000000000000000" pitchFamily="2" charset="2"/>
              <a:buChar char="v"/>
            </a:pPr>
            <a:r>
              <a:rPr lang="fr-FR" dirty="0">
                <a:latin typeface="Karla" panose="020B0004030503030003" pitchFamily="34" charset="0"/>
              </a:rPr>
              <a:t>Utilisation de </a:t>
            </a:r>
            <a:r>
              <a:rPr lang="fr-FR" dirty="0" err="1">
                <a:latin typeface="Karla" panose="020B0004030503030003" pitchFamily="34" charset="0"/>
              </a:rPr>
              <a:t>Gridsearch</a:t>
            </a:r>
            <a:r>
              <a:rPr lang="fr-FR" dirty="0">
                <a:latin typeface="Karla" panose="020B0004030503030003" pitchFamily="34" charset="0"/>
              </a:rPr>
              <a:t> pour l’optimisation des hyper paramètres </a:t>
            </a:r>
          </a:p>
          <a:p>
            <a:pPr marL="742950" lvl="1" indent="-285750">
              <a:lnSpc>
                <a:spcPct val="150000"/>
              </a:lnSpc>
              <a:buFont typeface="Wingdings" panose="05000000000000000000" pitchFamily="2" charset="2"/>
              <a:buChar char="v"/>
            </a:pPr>
            <a:r>
              <a:rPr lang="fr-FR" dirty="0">
                <a:latin typeface="Karla" panose="020B0004030503030003" pitchFamily="34" charset="0"/>
              </a:rPr>
              <a:t>Log des résultats dans </a:t>
            </a:r>
            <a:r>
              <a:rPr lang="fr-FR" dirty="0" err="1">
                <a:latin typeface="Karla" panose="020B0004030503030003" pitchFamily="34" charset="0"/>
              </a:rPr>
              <a:t>MLFlow</a:t>
            </a:r>
            <a:r>
              <a:rPr lang="fr-FR" dirty="0">
                <a:latin typeface="Karla" panose="020B0004030503030003" pitchFamily="34" charset="0"/>
              </a:rPr>
              <a:t> (voir démonstration)</a:t>
            </a:r>
          </a:p>
          <a:p>
            <a:pPr marL="1200150" lvl="2" indent="-285750">
              <a:lnSpc>
                <a:spcPct val="150000"/>
              </a:lnSpc>
              <a:buFont typeface="Wingdings" panose="05000000000000000000" pitchFamily="2" charset="2"/>
              <a:buChar char="v"/>
            </a:pPr>
            <a:endParaRPr lang="fr-FR" dirty="0">
              <a:latin typeface="Karla" panose="020B0004030503030003" pitchFamily="34" charset="0"/>
            </a:endParaRPr>
          </a:p>
        </p:txBody>
      </p:sp>
    </p:spTree>
    <p:extLst>
      <p:ext uri="{BB962C8B-B14F-4D97-AF65-F5344CB8AC3E}">
        <p14:creationId xmlns:p14="http://schemas.microsoft.com/office/powerpoint/2010/main" val="1983861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3D546AB-2F13-9A58-D905-732E82F545A8}"/>
              </a:ext>
            </a:extLst>
          </p:cNvPr>
          <p:cNvSpPr txBox="1"/>
          <p:nvPr/>
        </p:nvSpPr>
        <p:spPr>
          <a:xfrm>
            <a:off x="775855" y="615201"/>
            <a:ext cx="7001163"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Modélisation – Résultats </a:t>
            </a:r>
          </a:p>
        </p:txBody>
      </p:sp>
      <p:graphicFrame>
        <p:nvGraphicFramePr>
          <p:cNvPr id="3" name="Tableau 2">
            <a:extLst>
              <a:ext uri="{FF2B5EF4-FFF2-40B4-BE49-F238E27FC236}">
                <a16:creationId xmlns:a16="http://schemas.microsoft.com/office/drawing/2014/main" id="{EADC6F49-6A0A-43ED-F0FF-97D5C23DAEEA}"/>
              </a:ext>
            </a:extLst>
          </p:cNvPr>
          <p:cNvGraphicFramePr>
            <a:graphicFrameLocks noGrp="1"/>
          </p:cNvGraphicFramePr>
          <p:nvPr>
            <p:extLst>
              <p:ext uri="{D42A27DB-BD31-4B8C-83A1-F6EECF244321}">
                <p14:modId xmlns:p14="http://schemas.microsoft.com/office/powerpoint/2010/main" val="1369524817"/>
              </p:ext>
            </p:extLst>
          </p:nvPr>
        </p:nvGraphicFramePr>
        <p:xfrm>
          <a:off x="1734387" y="1382039"/>
          <a:ext cx="8358519" cy="2506603"/>
        </p:xfrm>
        <a:graphic>
          <a:graphicData uri="http://schemas.openxmlformats.org/drawingml/2006/table">
            <a:tbl>
              <a:tblPr firstRow="1" firstCol="1" bandRow="1"/>
              <a:tblGrid>
                <a:gridCol w="1599021">
                  <a:extLst>
                    <a:ext uri="{9D8B030D-6E8A-4147-A177-3AD203B41FA5}">
                      <a16:colId xmlns:a16="http://schemas.microsoft.com/office/drawing/2014/main" val="1418879853"/>
                    </a:ext>
                  </a:extLst>
                </a:gridCol>
                <a:gridCol w="1126583">
                  <a:extLst>
                    <a:ext uri="{9D8B030D-6E8A-4147-A177-3AD203B41FA5}">
                      <a16:colId xmlns:a16="http://schemas.microsoft.com/office/drawing/2014/main" val="1192566361"/>
                    </a:ext>
                  </a:extLst>
                </a:gridCol>
                <a:gridCol w="1126583">
                  <a:extLst>
                    <a:ext uri="{9D8B030D-6E8A-4147-A177-3AD203B41FA5}">
                      <a16:colId xmlns:a16="http://schemas.microsoft.com/office/drawing/2014/main" val="766655204"/>
                    </a:ext>
                  </a:extLst>
                </a:gridCol>
                <a:gridCol w="1126583">
                  <a:extLst>
                    <a:ext uri="{9D8B030D-6E8A-4147-A177-3AD203B41FA5}">
                      <a16:colId xmlns:a16="http://schemas.microsoft.com/office/drawing/2014/main" val="1178948058"/>
                    </a:ext>
                  </a:extLst>
                </a:gridCol>
                <a:gridCol w="1126583">
                  <a:extLst>
                    <a:ext uri="{9D8B030D-6E8A-4147-A177-3AD203B41FA5}">
                      <a16:colId xmlns:a16="http://schemas.microsoft.com/office/drawing/2014/main" val="1211870877"/>
                    </a:ext>
                  </a:extLst>
                </a:gridCol>
                <a:gridCol w="1126583">
                  <a:extLst>
                    <a:ext uri="{9D8B030D-6E8A-4147-A177-3AD203B41FA5}">
                      <a16:colId xmlns:a16="http://schemas.microsoft.com/office/drawing/2014/main" val="3021746977"/>
                    </a:ext>
                  </a:extLst>
                </a:gridCol>
                <a:gridCol w="1126583">
                  <a:extLst>
                    <a:ext uri="{9D8B030D-6E8A-4147-A177-3AD203B41FA5}">
                      <a16:colId xmlns:a16="http://schemas.microsoft.com/office/drawing/2014/main" val="2565342289"/>
                    </a:ext>
                  </a:extLst>
                </a:gridCol>
              </a:tblGrid>
              <a:tr h="534397">
                <a:tc>
                  <a:txBody>
                    <a:bodyPr/>
                    <a:lstStyle/>
                    <a:p>
                      <a:pPr>
                        <a:lnSpc>
                          <a:spcPct val="107000"/>
                        </a:lnSpc>
                      </a:pPr>
                      <a:endParaRPr lang="fr-FR" sz="1400" kern="100">
                        <a:effectLst/>
                        <a:latin typeface="Calibri" panose="020F050202020403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b="1"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Logistic</a:t>
                      </a:r>
                      <a:r>
                        <a:rPr lang="fr-FR" sz="14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fr-FR" sz="1400" b="1"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LDA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b="1"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Decision</a:t>
                      </a:r>
                      <a:r>
                        <a:rPr lang="fr-FR" sz="14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fr-FR" sz="1400" b="1"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tree</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b="1"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Xgboost</a:t>
                      </a:r>
                      <a:r>
                        <a:rPr lang="fr-FR" sz="14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Classifier</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b="1"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Random</a:t>
                      </a:r>
                      <a:r>
                        <a:rPr lang="fr-FR" sz="14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Forest</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SVM</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7867228"/>
                  </a:ext>
                </a:extLst>
              </a:tr>
              <a:tr h="219134">
                <a:tc>
                  <a:txBody>
                    <a:bodyPr/>
                    <a:lstStyle/>
                    <a:p>
                      <a:pPr>
                        <a:lnSpc>
                          <a:spcPct val="107000"/>
                        </a:lnSpc>
                        <a:spcAft>
                          <a:spcPts val="800"/>
                        </a:spcAft>
                      </a:pPr>
                      <a:r>
                        <a:rPr lang="fr-FR" sz="1400" b="1"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Time (min)</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1200</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nd</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27695"/>
                  </a:ext>
                </a:extLst>
              </a:tr>
              <a:tr h="219134">
                <a:tc>
                  <a:txBody>
                    <a:bodyPr/>
                    <a:lstStyle/>
                    <a:p>
                      <a:pPr>
                        <a:lnSpc>
                          <a:spcPct val="107000"/>
                        </a:lnSpc>
                        <a:spcAft>
                          <a:spcPts val="800"/>
                        </a:spcAft>
                      </a:pPr>
                      <a:r>
                        <a:rPr lang="fr-FR" sz="1400" b="1"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Accuracy score</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0.621</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0.92</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0.906</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0.92</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0.92</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nd</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097035"/>
                  </a:ext>
                </a:extLst>
              </a:tr>
              <a:tr h="219134">
                <a:tc>
                  <a:txBody>
                    <a:bodyPr/>
                    <a:lstStyle/>
                    <a:p>
                      <a:pPr>
                        <a:lnSpc>
                          <a:spcPct val="107000"/>
                        </a:lnSpc>
                        <a:spcAft>
                          <a:spcPts val="800"/>
                        </a:spcAft>
                      </a:pPr>
                      <a:r>
                        <a:rPr lang="fr-FR" sz="1400" b="1"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Precision score</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0.119</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0.126</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0.575</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0.429</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nd</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159366"/>
                  </a:ext>
                </a:extLst>
              </a:tr>
              <a:tr h="219134">
                <a:tc>
                  <a:txBody>
                    <a:bodyPr/>
                    <a:lstStyle/>
                    <a:p>
                      <a:pPr>
                        <a:lnSpc>
                          <a:spcPct val="107000"/>
                        </a:lnSpc>
                        <a:spcAft>
                          <a:spcPts val="800"/>
                        </a:spcAft>
                      </a:pPr>
                      <a:r>
                        <a:rPr lang="fr-FR" sz="1400" b="1"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Recall score</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0.58</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0.000648</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0.0285</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0.0347</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0.00583</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nd</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241488"/>
                  </a:ext>
                </a:extLst>
              </a:tr>
              <a:tr h="219134">
                <a:tc>
                  <a:txBody>
                    <a:bodyPr/>
                    <a:lstStyle/>
                    <a:p>
                      <a:pPr>
                        <a:lnSpc>
                          <a:spcPct val="107000"/>
                        </a:lnSpc>
                        <a:spcAft>
                          <a:spcPts val="800"/>
                        </a:spcAft>
                      </a:pPr>
                      <a:r>
                        <a:rPr lang="fr-FR" sz="1400" b="1"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F1 score</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0.198</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0.00129</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0.0465</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0.0654</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0.0115</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nd</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614859"/>
                  </a:ext>
                </a:extLst>
              </a:tr>
              <a:tr h="219134">
                <a:tc>
                  <a:txBody>
                    <a:bodyPr/>
                    <a:lstStyle/>
                    <a:p>
                      <a:pPr>
                        <a:lnSpc>
                          <a:spcPct val="107000"/>
                        </a:lnSpc>
                        <a:spcAft>
                          <a:spcPts val="800"/>
                        </a:spcAft>
                      </a:pPr>
                      <a:r>
                        <a:rPr lang="fr-FR" sz="1400" b="1"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F2 score</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0.327</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0.00081</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0.0337</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0.0427</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0.00726</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nd</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6108824"/>
                  </a:ext>
                </a:extLst>
              </a:tr>
              <a:tr h="219134">
                <a:tc>
                  <a:txBody>
                    <a:bodyPr/>
                    <a:lstStyle/>
                    <a:p>
                      <a:pPr>
                        <a:lnSpc>
                          <a:spcPct val="107000"/>
                        </a:lnSpc>
                        <a:spcAft>
                          <a:spcPts val="800"/>
                        </a:spcAft>
                      </a:pPr>
                      <a:r>
                        <a:rPr lang="fr-FR" sz="1400" b="1"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ROC AUC</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0.603</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0.5</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0.506</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0.516</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0.503</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nd</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6443350"/>
                  </a:ext>
                </a:extLst>
              </a:tr>
              <a:tr h="219134">
                <a:tc>
                  <a:txBody>
                    <a:bodyPr/>
                    <a:lstStyle/>
                    <a:p>
                      <a:pPr>
                        <a:lnSpc>
                          <a:spcPct val="107000"/>
                        </a:lnSpc>
                        <a:spcAft>
                          <a:spcPts val="800"/>
                        </a:spcAft>
                      </a:pPr>
                      <a:r>
                        <a:rPr lang="fr-FR" sz="1400" b="1"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AUC</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0.64</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0.71</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0.66</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0.76</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0.76</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nd</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3375598"/>
                  </a:ext>
                </a:extLst>
              </a:tr>
              <a:tr h="219134">
                <a:tc>
                  <a:txBody>
                    <a:bodyPr/>
                    <a:lstStyle/>
                    <a:p>
                      <a:pPr>
                        <a:lnSpc>
                          <a:spcPct val="107000"/>
                        </a:lnSpc>
                        <a:spcAft>
                          <a:spcPts val="800"/>
                        </a:spcAft>
                      </a:pPr>
                      <a:r>
                        <a:rPr lang="fr-FR" sz="1400" b="1"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Custom metric</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26209</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30850</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30603</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29879</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30714</a:t>
                      </a:r>
                      <a:endParaRPr lang="fr-FR"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fr-FR" sz="14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nd</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1233217"/>
                  </a:ext>
                </a:extLst>
              </a:tr>
            </a:tbl>
          </a:graphicData>
        </a:graphic>
      </p:graphicFrame>
      <p:sp>
        <p:nvSpPr>
          <p:cNvPr id="5" name="Rectangle : coins arrondis 4">
            <a:extLst>
              <a:ext uri="{FF2B5EF4-FFF2-40B4-BE49-F238E27FC236}">
                <a16:creationId xmlns:a16="http://schemas.microsoft.com/office/drawing/2014/main" id="{05B617CE-BCCB-6095-7C36-41A60926ECD3}"/>
              </a:ext>
            </a:extLst>
          </p:cNvPr>
          <p:cNvSpPr/>
          <p:nvPr/>
        </p:nvSpPr>
        <p:spPr>
          <a:xfrm>
            <a:off x="6901132" y="1267365"/>
            <a:ext cx="1069675" cy="2796037"/>
          </a:xfrm>
          <a:prstGeom prst="round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4D4C2A0B-809E-8CDD-12DB-843720AD216F}"/>
              </a:ext>
            </a:extLst>
          </p:cNvPr>
          <p:cNvSpPr txBox="1"/>
          <p:nvPr/>
        </p:nvSpPr>
        <p:spPr>
          <a:xfrm>
            <a:off x="775855" y="4368575"/>
            <a:ext cx="9504218" cy="879151"/>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fr-FR" b="1" dirty="0">
                <a:latin typeface="Karla" panose="020B0004030503030003" pitchFamily="34" charset="0"/>
              </a:rPr>
              <a:t>SVM </a:t>
            </a:r>
            <a:r>
              <a:rPr lang="fr-FR" dirty="0">
                <a:latin typeface="Karla" panose="020B0004030503030003" pitchFamily="34" charset="0"/>
              </a:rPr>
              <a:t>n’a pas aboutit </a:t>
            </a:r>
          </a:p>
          <a:p>
            <a:pPr marL="742950" lvl="1" indent="-285750">
              <a:lnSpc>
                <a:spcPct val="150000"/>
              </a:lnSpc>
              <a:buFont typeface="Wingdings" panose="05000000000000000000" pitchFamily="2" charset="2"/>
              <a:buChar char="v"/>
            </a:pPr>
            <a:r>
              <a:rPr lang="fr-FR" dirty="0" err="1">
                <a:latin typeface="Karla" panose="020B0004030503030003" pitchFamily="34" charset="0"/>
              </a:rPr>
              <a:t>XGBoost</a:t>
            </a:r>
            <a:r>
              <a:rPr lang="fr-FR" dirty="0">
                <a:latin typeface="Karla" panose="020B0004030503030003" pitchFamily="34" charset="0"/>
              </a:rPr>
              <a:t> sélectionné </a:t>
            </a:r>
          </a:p>
        </p:txBody>
      </p:sp>
      <p:pic>
        <p:nvPicPr>
          <p:cNvPr id="3074" name="Picture 2">
            <a:extLst>
              <a:ext uri="{FF2B5EF4-FFF2-40B4-BE49-F238E27FC236}">
                <a16:creationId xmlns:a16="http://schemas.microsoft.com/office/drawing/2014/main" id="{81C1DE04-46AC-C06B-A866-D9392F732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5101" y="4239514"/>
            <a:ext cx="2961736" cy="232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9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3D546AB-2F13-9A58-D905-732E82F545A8}"/>
              </a:ext>
            </a:extLst>
          </p:cNvPr>
          <p:cNvSpPr txBox="1"/>
          <p:nvPr/>
        </p:nvSpPr>
        <p:spPr>
          <a:xfrm>
            <a:off x="775855" y="615201"/>
            <a:ext cx="7001163" cy="461665"/>
          </a:xfrm>
          <a:prstGeom prst="rect">
            <a:avLst/>
          </a:prstGeom>
          <a:noFill/>
        </p:spPr>
        <p:txBody>
          <a:bodyPr wrap="square" rtlCol="0">
            <a:spAutoFit/>
          </a:bodyPr>
          <a:lstStyle/>
          <a:p>
            <a:r>
              <a:rPr lang="fr-FR" sz="2400" dirty="0" err="1">
                <a:solidFill>
                  <a:srgbClr val="BFB0EE"/>
                </a:solidFill>
                <a:latin typeface="Coolvetica Rg" panose="020B0603030602020004" pitchFamily="34" charset="0"/>
              </a:rPr>
              <a:t>XGBoost</a:t>
            </a:r>
            <a:r>
              <a:rPr lang="fr-FR" sz="2400" dirty="0">
                <a:solidFill>
                  <a:srgbClr val="BFB0EE"/>
                </a:solidFill>
                <a:latin typeface="Coolvetica Rg" panose="020B0603030602020004" pitchFamily="34" charset="0"/>
              </a:rPr>
              <a:t> Classifier – Feature importance </a:t>
            </a:r>
          </a:p>
        </p:txBody>
      </p:sp>
      <p:pic>
        <p:nvPicPr>
          <p:cNvPr id="6146" name="Picture 2">
            <a:extLst>
              <a:ext uri="{FF2B5EF4-FFF2-40B4-BE49-F238E27FC236}">
                <a16:creationId xmlns:a16="http://schemas.microsoft.com/office/drawing/2014/main" id="{0D790ACC-B68C-376C-F49D-1ADE5F7D6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598963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4FE009C-D149-122A-A541-35F0B13026E1}"/>
              </a:ext>
            </a:extLst>
          </p:cNvPr>
          <p:cNvSpPr txBox="1"/>
          <p:nvPr/>
        </p:nvSpPr>
        <p:spPr>
          <a:xfrm>
            <a:off x="775856" y="1191540"/>
            <a:ext cx="5055602" cy="3787640"/>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fr-FR" b="1" dirty="0">
                <a:latin typeface="Karla" panose="020B0004030503030003" pitchFamily="34" charset="0"/>
              </a:rPr>
              <a:t>20 features ayant le plus d’impact sur la modélisation</a:t>
            </a:r>
          </a:p>
          <a:p>
            <a:pPr marL="1200150" lvl="2" indent="-285750">
              <a:lnSpc>
                <a:spcPct val="150000"/>
              </a:lnSpc>
              <a:buFont typeface="Wingdings" panose="05000000000000000000" pitchFamily="2" charset="2"/>
              <a:buChar char="v"/>
            </a:pPr>
            <a:r>
              <a:rPr lang="fr-FR" dirty="0">
                <a:latin typeface="Karla" panose="020B0004030503030003" pitchFamily="34" charset="0"/>
              </a:rPr>
              <a:t>Education supérieure</a:t>
            </a:r>
          </a:p>
          <a:p>
            <a:pPr marL="1200150" lvl="2" indent="-285750">
              <a:lnSpc>
                <a:spcPct val="150000"/>
              </a:lnSpc>
              <a:buFont typeface="Wingdings" panose="05000000000000000000" pitchFamily="2" charset="2"/>
              <a:buChar char="v"/>
            </a:pPr>
            <a:r>
              <a:rPr lang="fr-FR" b="1" dirty="0">
                <a:latin typeface="Karla" panose="020B0004030503030003" pitchFamily="34" charset="0"/>
              </a:rPr>
              <a:t> </a:t>
            </a:r>
            <a:r>
              <a:rPr lang="fr-FR" dirty="0">
                <a:latin typeface="Karla" panose="020B0004030503030003" pitchFamily="34" charset="0"/>
              </a:rPr>
              <a:t>Genre</a:t>
            </a:r>
          </a:p>
          <a:p>
            <a:pPr marL="1200150" lvl="2" indent="-285750">
              <a:lnSpc>
                <a:spcPct val="150000"/>
              </a:lnSpc>
              <a:buFont typeface="Wingdings" panose="05000000000000000000" pitchFamily="2" charset="2"/>
              <a:buChar char="v"/>
            </a:pPr>
            <a:r>
              <a:rPr lang="fr-FR" dirty="0">
                <a:latin typeface="Karla" panose="020B0004030503030003" pitchFamily="34" charset="0"/>
              </a:rPr>
              <a:t>Sources extérieures</a:t>
            </a:r>
          </a:p>
          <a:p>
            <a:pPr marL="1200150" lvl="2" indent="-285750">
              <a:lnSpc>
                <a:spcPct val="150000"/>
              </a:lnSpc>
              <a:buFont typeface="Wingdings" panose="05000000000000000000" pitchFamily="2" charset="2"/>
              <a:buChar char="v"/>
            </a:pPr>
            <a:r>
              <a:rPr lang="fr-FR" dirty="0">
                <a:latin typeface="Karla" panose="020B0004030503030003" pitchFamily="34" charset="0"/>
              </a:rPr>
              <a:t>Type de revenus </a:t>
            </a:r>
          </a:p>
          <a:p>
            <a:pPr marL="1200150" lvl="2" indent="-285750">
              <a:lnSpc>
                <a:spcPct val="150000"/>
              </a:lnSpc>
              <a:buFont typeface="Wingdings" panose="05000000000000000000" pitchFamily="2" charset="2"/>
              <a:buChar char="v"/>
            </a:pPr>
            <a:r>
              <a:rPr lang="fr-FR" dirty="0">
                <a:latin typeface="Karla" panose="020B0004030503030003" pitchFamily="34" charset="0"/>
              </a:rPr>
              <a:t>Statut familial : marié</a:t>
            </a:r>
          </a:p>
          <a:p>
            <a:pPr marL="1200150" lvl="2" indent="-285750">
              <a:lnSpc>
                <a:spcPct val="150000"/>
              </a:lnSpc>
              <a:buFont typeface="Wingdings" panose="05000000000000000000" pitchFamily="2" charset="2"/>
              <a:buChar char="v"/>
            </a:pPr>
            <a:r>
              <a:rPr lang="fr-FR" dirty="0">
                <a:latin typeface="Karla" panose="020B0004030503030003" pitchFamily="34" charset="0"/>
              </a:rPr>
              <a:t>Jour de demande du prêt </a:t>
            </a:r>
          </a:p>
          <a:p>
            <a:pPr marL="1200150" lvl="2" indent="-285750">
              <a:lnSpc>
                <a:spcPct val="150000"/>
              </a:lnSpc>
              <a:buFont typeface="Wingdings" panose="05000000000000000000" pitchFamily="2" charset="2"/>
              <a:buChar char="v"/>
            </a:pPr>
            <a:endParaRPr lang="fr-FR" dirty="0">
              <a:latin typeface="Karla" panose="020B0004030503030003" pitchFamily="34" charset="0"/>
            </a:endParaRPr>
          </a:p>
        </p:txBody>
      </p:sp>
    </p:spTree>
    <p:extLst>
      <p:ext uri="{BB962C8B-B14F-4D97-AF65-F5344CB8AC3E}">
        <p14:creationId xmlns:p14="http://schemas.microsoft.com/office/powerpoint/2010/main" val="3014893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4122AFF-E342-C823-6EB1-92A570D3B6DF}"/>
              </a:ext>
            </a:extLst>
          </p:cNvPr>
          <p:cNvSpPr txBox="1"/>
          <p:nvPr/>
        </p:nvSpPr>
        <p:spPr>
          <a:xfrm>
            <a:off x="732723" y="572063"/>
            <a:ext cx="9325677"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Déploiement, </a:t>
            </a:r>
            <a:r>
              <a:rPr lang="fr-FR" sz="2400" dirty="0" err="1">
                <a:solidFill>
                  <a:srgbClr val="BFB0EE"/>
                </a:solidFill>
                <a:latin typeface="Coolvetica Rg" panose="020B0603030602020004" pitchFamily="34" charset="0"/>
              </a:rPr>
              <a:t>Github</a:t>
            </a:r>
            <a:endParaRPr lang="fr-FR" dirty="0">
              <a:solidFill>
                <a:srgbClr val="BFB0EE"/>
              </a:solidFill>
              <a:latin typeface="Coolvetica Rg" panose="020B0603030602020004" pitchFamily="34" charset="0"/>
            </a:endParaRPr>
          </a:p>
        </p:txBody>
      </p:sp>
      <p:sp>
        <p:nvSpPr>
          <p:cNvPr id="4" name="ZoneTexte 3">
            <a:extLst>
              <a:ext uri="{FF2B5EF4-FFF2-40B4-BE49-F238E27FC236}">
                <a16:creationId xmlns:a16="http://schemas.microsoft.com/office/drawing/2014/main" id="{5621B5F5-1D5A-D5DF-5A29-742A6692A415}"/>
              </a:ext>
            </a:extLst>
          </p:cNvPr>
          <p:cNvSpPr txBox="1"/>
          <p:nvPr/>
        </p:nvSpPr>
        <p:spPr>
          <a:xfrm>
            <a:off x="775855" y="1277807"/>
            <a:ext cx="7834745" cy="2012730"/>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fr-FR" sz="1700" dirty="0" err="1">
                <a:latin typeface="Karla" panose="020B0004030503030003" pitchFamily="34" charset="0"/>
              </a:rPr>
              <a:t>Github</a:t>
            </a:r>
            <a:r>
              <a:rPr lang="fr-FR" sz="1700" dirty="0">
                <a:latin typeface="Karla" panose="020B0004030503030003" pitchFamily="34" charset="0"/>
              </a:rPr>
              <a:t> </a:t>
            </a:r>
          </a:p>
          <a:p>
            <a:pPr marL="1200150" lvl="2" indent="-285750">
              <a:lnSpc>
                <a:spcPct val="150000"/>
              </a:lnSpc>
              <a:buFont typeface="Wingdings" panose="05000000000000000000" pitchFamily="2" charset="2"/>
              <a:buChar char="v"/>
            </a:pPr>
            <a:r>
              <a:rPr lang="fr-FR" sz="1700" dirty="0">
                <a:latin typeface="Karla" panose="020B0004030503030003" pitchFamily="34" charset="0"/>
              </a:rPr>
              <a:t>Information projet, données, code (développement et final) disponibles </a:t>
            </a:r>
          </a:p>
          <a:p>
            <a:pPr marL="1200150" lvl="2" indent="-285750">
              <a:lnSpc>
                <a:spcPct val="150000"/>
              </a:lnSpc>
              <a:buFont typeface="Wingdings" panose="05000000000000000000" pitchFamily="2" charset="2"/>
              <a:buChar char="v"/>
            </a:pPr>
            <a:r>
              <a:rPr lang="fr-FR" sz="1700" dirty="0">
                <a:latin typeface="Karla" panose="020B0004030503030003" pitchFamily="34" charset="0"/>
              </a:rPr>
              <a:t>60 </a:t>
            </a:r>
            <a:r>
              <a:rPr lang="fr-FR" sz="1700" dirty="0" err="1">
                <a:latin typeface="Karla" panose="020B0004030503030003" pitchFamily="34" charset="0"/>
              </a:rPr>
              <a:t>commits</a:t>
            </a:r>
            <a:r>
              <a:rPr lang="fr-FR" sz="1700" dirty="0">
                <a:latin typeface="Karla" panose="020B0004030503030003" pitchFamily="34" charset="0"/>
              </a:rPr>
              <a:t> </a:t>
            </a:r>
          </a:p>
          <a:p>
            <a:pPr marL="1200150" lvl="2" indent="-285750">
              <a:lnSpc>
                <a:spcPct val="150000"/>
              </a:lnSpc>
              <a:buFont typeface="Wingdings" panose="05000000000000000000" pitchFamily="2" charset="2"/>
              <a:buChar char="v"/>
            </a:pPr>
            <a:endParaRPr lang="fr-FR" sz="1700" dirty="0">
              <a:latin typeface="Karla" panose="020B0004030503030003" pitchFamily="34" charset="0"/>
            </a:endParaRPr>
          </a:p>
        </p:txBody>
      </p:sp>
      <p:sp>
        <p:nvSpPr>
          <p:cNvPr id="6" name="Espace réservé du numéro de diapositive 5">
            <a:extLst>
              <a:ext uri="{FF2B5EF4-FFF2-40B4-BE49-F238E27FC236}">
                <a16:creationId xmlns:a16="http://schemas.microsoft.com/office/drawing/2014/main" id="{EA316A25-8AA0-EC35-132F-E998D659F402}"/>
              </a:ext>
            </a:extLst>
          </p:cNvPr>
          <p:cNvSpPr>
            <a:spLocks noGrp="1"/>
          </p:cNvSpPr>
          <p:nvPr>
            <p:ph type="sldNum" sz="quarter" idx="12"/>
          </p:nvPr>
        </p:nvSpPr>
        <p:spPr/>
        <p:txBody>
          <a:bodyPr/>
          <a:lstStyle/>
          <a:p>
            <a:fld id="{A2718557-9755-4DA1-AC62-7964E88BF6AA}" type="slidenum">
              <a:rPr lang="fr-FR" smtClean="0"/>
              <a:t>13</a:t>
            </a:fld>
            <a:endParaRPr lang="fr-FR"/>
          </a:p>
        </p:txBody>
      </p:sp>
      <p:pic>
        <p:nvPicPr>
          <p:cNvPr id="7" name="Image 6">
            <a:extLst>
              <a:ext uri="{FF2B5EF4-FFF2-40B4-BE49-F238E27FC236}">
                <a16:creationId xmlns:a16="http://schemas.microsoft.com/office/drawing/2014/main" id="{2086947E-4036-F7CB-A381-17394EFAB139}"/>
              </a:ext>
            </a:extLst>
          </p:cNvPr>
          <p:cNvPicPr>
            <a:picLocks noChangeAspect="1"/>
          </p:cNvPicPr>
          <p:nvPr/>
        </p:nvPicPr>
        <p:blipFill rotWithShape="1">
          <a:blip r:embed="rId2"/>
          <a:srcRect l="1840" t="14964" b="31196"/>
          <a:stretch/>
        </p:blipFill>
        <p:spPr>
          <a:xfrm>
            <a:off x="112143" y="3063655"/>
            <a:ext cx="11967713" cy="3519578"/>
          </a:xfrm>
          <a:prstGeom prst="rect">
            <a:avLst/>
          </a:prstGeom>
        </p:spPr>
      </p:pic>
    </p:spTree>
    <p:extLst>
      <p:ext uri="{BB962C8B-B14F-4D97-AF65-F5344CB8AC3E}">
        <p14:creationId xmlns:p14="http://schemas.microsoft.com/office/powerpoint/2010/main" val="193978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4122AFF-E342-C823-6EB1-92A570D3B6DF}"/>
              </a:ext>
            </a:extLst>
          </p:cNvPr>
          <p:cNvSpPr txBox="1"/>
          <p:nvPr/>
        </p:nvSpPr>
        <p:spPr>
          <a:xfrm>
            <a:off x="732723" y="572063"/>
            <a:ext cx="9325677"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Déploiement, </a:t>
            </a:r>
            <a:r>
              <a:rPr lang="fr-FR" sz="2400" dirty="0" err="1">
                <a:solidFill>
                  <a:srgbClr val="BFB0EE"/>
                </a:solidFill>
                <a:latin typeface="Coolvetica Rg" panose="020B0603030602020004" pitchFamily="34" charset="0"/>
              </a:rPr>
              <a:t>Github</a:t>
            </a:r>
            <a:endParaRPr lang="fr-FR" dirty="0">
              <a:solidFill>
                <a:srgbClr val="BFB0EE"/>
              </a:solidFill>
              <a:latin typeface="Coolvetica Rg" panose="020B0603030602020004" pitchFamily="34" charset="0"/>
            </a:endParaRPr>
          </a:p>
        </p:txBody>
      </p:sp>
      <p:sp>
        <p:nvSpPr>
          <p:cNvPr id="4" name="ZoneTexte 3">
            <a:extLst>
              <a:ext uri="{FF2B5EF4-FFF2-40B4-BE49-F238E27FC236}">
                <a16:creationId xmlns:a16="http://schemas.microsoft.com/office/drawing/2014/main" id="{5621B5F5-1D5A-D5DF-5A29-742A6692A415}"/>
              </a:ext>
            </a:extLst>
          </p:cNvPr>
          <p:cNvSpPr txBox="1"/>
          <p:nvPr/>
        </p:nvSpPr>
        <p:spPr>
          <a:xfrm>
            <a:off x="775855" y="1097332"/>
            <a:ext cx="7834745" cy="2405146"/>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fr-FR" sz="1700" dirty="0" err="1">
                <a:latin typeface="Karla" panose="020B0004030503030003" pitchFamily="34" charset="0"/>
              </a:rPr>
              <a:t>Github</a:t>
            </a:r>
            <a:r>
              <a:rPr lang="fr-FR" sz="1700" dirty="0">
                <a:latin typeface="Karla" panose="020B0004030503030003" pitchFamily="34" charset="0"/>
              </a:rPr>
              <a:t> du projet : https://github.com/Elohb/Projet_7/tree/main</a:t>
            </a:r>
          </a:p>
          <a:p>
            <a:pPr marL="742950" lvl="1" indent="-285750">
              <a:lnSpc>
                <a:spcPct val="150000"/>
              </a:lnSpc>
              <a:buFont typeface="Wingdings" panose="05000000000000000000" pitchFamily="2" charset="2"/>
              <a:buChar char="v"/>
            </a:pPr>
            <a:r>
              <a:rPr lang="fr-FR" sz="1700" dirty="0">
                <a:latin typeface="Karla" panose="020B0004030503030003" pitchFamily="34" charset="0"/>
              </a:rPr>
              <a:t>API Flask = création d’applications web en Python</a:t>
            </a:r>
          </a:p>
          <a:p>
            <a:pPr marL="1200150" lvl="2" indent="-285750">
              <a:lnSpc>
                <a:spcPct val="150000"/>
              </a:lnSpc>
              <a:buFont typeface="Wingdings" panose="05000000000000000000" pitchFamily="2" charset="2"/>
              <a:buChar char="v"/>
            </a:pPr>
            <a:r>
              <a:rPr lang="fr-FR" sz="1700" dirty="0">
                <a:latin typeface="Karla" panose="020B0004030503030003" pitchFamily="34" charset="0"/>
              </a:rPr>
              <a:t>Déployée depuis la branche ‘Main’ du repo du projet sur </a:t>
            </a:r>
            <a:r>
              <a:rPr lang="fr-FR" sz="1700" dirty="0" err="1">
                <a:latin typeface="Karla" panose="020B0004030503030003" pitchFamily="34" charset="0"/>
              </a:rPr>
              <a:t>Github</a:t>
            </a:r>
            <a:endParaRPr lang="fr-FR" sz="1700" dirty="0">
              <a:latin typeface="Karla" panose="020B0004030503030003" pitchFamily="34" charset="0"/>
            </a:endParaRPr>
          </a:p>
          <a:p>
            <a:pPr marL="1200150" lvl="2" indent="-285750">
              <a:lnSpc>
                <a:spcPct val="150000"/>
              </a:lnSpc>
              <a:buFont typeface="Wingdings" panose="05000000000000000000" pitchFamily="2" charset="2"/>
              <a:buChar char="v"/>
            </a:pPr>
            <a:r>
              <a:rPr lang="fr-FR" sz="1700" dirty="0">
                <a:latin typeface="Karla" panose="020B0004030503030003" pitchFamily="34" charset="0"/>
              </a:rPr>
              <a:t>Lien de l’API : https://dashboard.heroku.com/apps/opc7-eh</a:t>
            </a:r>
          </a:p>
          <a:p>
            <a:pPr marL="1200150" lvl="2" indent="-285750">
              <a:lnSpc>
                <a:spcPct val="150000"/>
              </a:lnSpc>
              <a:buFont typeface="Wingdings" panose="05000000000000000000" pitchFamily="2" charset="2"/>
              <a:buChar char="v"/>
            </a:pPr>
            <a:r>
              <a:rPr lang="fr-FR" sz="1700" dirty="0">
                <a:latin typeface="Karla" panose="020B0004030503030003" pitchFamily="34" charset="0"/>
              </a:rPr>
              <a:t>Déployée sur </a:t>
            </a:r>
            <a:r>
              <a:rPr lang="fr-FR" sz="1700" dirty="0" err="1">
                <a:latin typeface="Karla" panose="020B0004030503030003" pitchFamily="34" charset="0"/>
              </a:rPr>
              <a:t>Heroku</a:t>
            </a:r>
            <a:r>
              <a:rPr lang="fr-FR" sz="1700" dirty="0">
                <a:latin typeface="Karla" panose="020B0004030503030003" pitchFamily="34" charset="0"/>
              </a:rPr>
              <a:t> (voir démonstration) </a:t>
            </a:r>
          </a:p>
          <a:p>
            <a:pPr marL="1200150" lvl="2" indent="-285750">
              <a:lnSpc>
                <a:spcPct val="150000"/>
              </a:lnSpc>
              <a:buFont typeface="Wingdings" panose="05000000000000000000" pitchFamily="2" charset="2"/>
              <a:buChar char="v"/>
            </a:pPr>
            <a:endParaRPr lang="fr-FR" sz="1700" dirty="0">
              <a:latin typeface="Karla" panose="020B0004030503030003" pitchFamily="34" charset="0"/>
            </a:endParaRPr>
          </a:p>
        </p:txBody>
      </p:sp>
      <p:sp>
        <p:nvSpPr>
          <p:cNvPr id="6" name="Espace réservé du numéro de diapositive 5">
            <a:extLst>
              <a:ext uri="{FF2B5EF4-FFF2-40B4-BE49-F238E27FC236}">
                <a16:creationId xmlns:a16="http://schemas.microsoft.com/office/drawing/2014/main" id="{EA316A25-8AA0-EC35-132F-E998D659F402}"/>
              </a:ext>
            </a:extLst>
          </p:cNvPr>
          <p:cNvSpPr>
            <a:spLocks noGrp="1"/>
          </p:cNvSpPr>
          <p:nvPr>
            <p:ph type="sldNum" sz="quarter" idx="12"/>
          </p:nvPr>
        </p:nvSpPr>
        <p:spPr/>
        <p:txBody>
          <a:bodyPr/>
          <a:lstStyle/>
          <a:p>
            <a:fld id="{A2718557-9755-4DA1-AC62-7964E88BF6AA}" type="slidenum">
              <a:rPr lang="fr-FR" smtClean="0"/>
              <a:t>14</a:t>
            </a:fld>
            <a:endParaRPr lang="fr-FR"/>
          </a:p>
        </p:txBody>
      </p:sp>
      <p:pic>
        <p:nvPicPr>
          <p:cNvPr id="5" name="Image 4">
            <a:extLst>
              <a:ext uri="{FF2B5EF4-FFF2-40B4-BE49-F238E27FC236}">
                <a16:creationId xmlns:a16="http://schemas.microsoft.com/office/drawing/2014/main" id="{7B1C570F-CF9B-727B-45B4-3952DDC07C14}"/>
              </a:ext>
            </a:extLst>
          </p:cNvPr>
          <p:cNvPicPr>
            <a:picLocks noChangeAspect="1"/>
          </p:cNvPicPr>
          <p:nvPr/>
        </p:nvPicPr>
        <p:blipFill rotWithShape="1">
          <a:blip r:embed="rId2"/>
          <a:srcRect t="17999" r="1581" b="23806"/>
          <a:stretch/>
        </p:blipFill>
        <p:spPr>
          <a:xfrm>
            <a:off x="0" y="3053751"/>
            <a:ext cx="11999343" cy="3804249"/>
          </a:xfrm>
          <a:prstGeom prst="rect">
            <a:avLst/>
          </a:prstGeom>
        </p:spPr>
      </p:pic>
    </p:spTree>
    <p:extLst>
      <p:ext uri="{BB962C8B-B14F-4D97-AF65-F5344CB8AC3E}">
        <p14:creationId xmlns:p14="http://schemas.microsoft.com/office/powerpoint/2010/main" val="186441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4122AFF-E342-C823-6EB1-92A570D3B6DF}"/>
              </a:ext>
            </a:extLst>
          </p:cNvPr>
          <p:cNvSpPr txBox="1"/>
          <p:nvPr/>
        </p:nvSpPr>
        <p:spPr>
          <a:xfrm>
            <a:off x="732723" y="572063"/>
            <a:ext cx="9325677"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Déploiement, </a:t>
            </a:r>
            <a:r>
              <a:rPr lang="fr-FR" sz="2400" dirty="0" err="1">
                <a:solidFill>
                  <a:srgbClr val="BFB0EE"/>
                </a:solidFill>
                <a:latin typeface="Coolvetica Rg" panose="020B0603030602020004" pitchFamily="34" charset="0"/>
              </a:rPr>
              <a:t>Github</a:t>
            </a:r>
            <a:endParaRPr lang="fr-FR" dirty="0">
              <a:solidFill>
                <a:srgbClr val="BFB0EE"/>
              </a:solidFill>
              <a:latin typeface="Coolvetica Rg" panose="020B0603030602020004" pitchFamily="34" charset="0"/>
            </a:endParaRPr>
          </a:p>
        </p:txBody>
      </p:sp>
      <p:sp>
        <p:nvSpPr>
          <p:cNvPr id="4" name="ZoneTexte 3">
            <a:extLst>
              <a:ext uri="{FF2B5EF4-FFF2-40B4-BE49-F238E27FC236}">
                <a16:creationId xmlns:a16="http://schemas.microsoft.com/office/drawing/2014/main" id="{5621B5F5-1D5A-D5DF-5A29-742A6692A415}"/>
              </a:ext>
            </a:extLst>
          </p:cNvPr>
          <p:cNvSpPr txBox="1"/>
          <p:nvPr/>
        </p:nvSpPr>
        <p:spPr>
          <a:xfrm>
            <a:off x="775855" y="1277807"/>
            <a:ext cx="7834745" cy="1620315"/>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fr-FR" sz="1700" dirty="0">
                <a:latin typeface="Karla" panose="020B0004030503030003" pitchFamily="34" charset="0"/>
              </a:rPr>
              <a:t>Dashboard </a:t>
            </a:r>
          </a:p>
          <a:p>
            <a:pPr marL="1200150" lvl="2" indent="-285750">
              <a:lnSpc>
                <a:spcPct val="150000"/>
              </a:lnSpc>
              <a:buFont typeface="Wingdings" panose="05000000000000000000" pitchFamily="2" charset="2"/>
              <a:buChar char="v"/>
            </a:pPr>
            <a:r>
              <a:rPr lang="fr-FR" sz="1700" dirty="0">
                <a:latin typeface="Karla" panose="020B0004030503030003" pitchFamily="34" charset="0"/>
              </a:rPr>
              <a:t>Déployé sur </a:t>
            </a:r>
            <a:r>
              <a:rPr lang="fr-FR" sz="1700" dirty="0" err="1">
                <a:latin typeface="Karla" panose="020B0004030503030003" pitchFamily="34" charset="0"/>
              </a:rPr>
              <a:t>Streamlit</a:t>
            </a:r>
            <a:r>
              <a:rPr lang="fr-FR" sz="1700" dirty="0">
                <a:latin typeface="Karla" panose="020B0004030503030003" pitchFamily="34" charset="0"/>
              </a:rPr>
              <a:t> </a:t>
            </a:r>
          </a:p>
          <a:p>
            <a:pPr marL="742950" lvl="1" indent="-285750">
              <a:lnSpc>
                <a:spcPct val="150000"/>
              </a:lnSpc>
              <a:buFont typeface="Wingdings" panose="05000000000000000000" pitchFamily="2" charset="2"/>
              <a:buChar char="v"/>
            </a:pPr>
            <a:r>
              <a:rPr lang="fr-FR" sz="1700" dirty="0">
                <a:latin typeface="Karla" panose="020B0004030503030003" pitchFamily="34" charset="0"/>
              </a:rPr>
              <a:t>Voir démonstration </a:t>
            </a:r>
          </a:p>
          <a:p>
            <a:pPr marL="1200150" lvl="2" indent="-285750">
              <a:lnSpc>
                <a:spcPct val="150000"/>
              </a:lnSpc>
              <a:buFont typeface="Wingdings" panose="05000000000000000000" pitchFamily="2" charset="2"/>
              <a:buChar char="v"/>
            </a:pPr>
            <a:endParaRPr lang="fr-FR" sz="1700" dirty="0">
              <a:latin typeface="Karla" panose="020B0004030503030003" pitchFamily="34" charset="0"/>
            </a:endParaRPr>
          </a:p>
        </p:txBody>
      </p:sp>
      <p:sp>
        <p:nvSpPr>
          <p:cNvPr id="6" name="Espace réservé du numéro de diapositive 5">
            <a:extLst>
              <a:ext uri="{FF2B5EF4-FFF2-40B4-BE49-F238E27FC236}">
                <a16:creationId xmlns:a16="http://schemas.microsoft.com/office/drawing/2014/main" id="{EA316A25-8AA0-EC35-132F-E998D659F402}"/>
              </a:ext>
            </a:extLst>
          </p:cNvPr>
          <p:cNvSpPr>
            <a:spLocks noGrp="1"/>
          </p:cNvSpPr>
          <p:nvPr>
            <p:ph type="sldNum" sz="quarter" idx="12"/>
          </p:nvPr>
        </p:nvSpPr>
        <p:spPr/>
        <p:txBody>
          <a:bodyPr/>
          <a:lstStyle/>
          <a:p>
            <a:fld id="{A2718557-9755-4DA1-AC62-7964E88BF6AA}" type="slidenum">
              <a:rPr lang="fr-FR" smtClean="0"/>
              <a:t>15</a:t>
            </a:fld>
            <a:endParaRPr lang="fr-FR"/>
          </a:p>
        </p:txBody>
      </p:sp>
      <p:pic>
        <p:nvPicPr>
          <p:cNvPr id="5" name="Image 4">
            <a:extLst>
              <a:ext uri="{FF2B5EF4-FFF2-40B4-BE49-F238E27FC236}">
                <a16:creationId xmlns:a16="http://schemas.microsoft.com/office/drawing/2014/main" id="{6417822E-5D7D-31F6-0578-E18FD2CC7897}"/>
              </a:ext>
            </a:extLst>
          </p:cNvPr>
          <p:cNvPicPr>
            <a:picLocks noChangeAspect="1"/>
          </p:cNvPicPr>
          <p:nvPr/>
        </p:nvPicPr>
        <p:blipFill rotWithShape="1">
          <a:blip r:embed="rId2"/>
          <a:srcRect t="23674" r="2642"/>
          <a:stretch/>
        </p:blipFill>
        <p:spPr>
          <a:xfrm>
            <a:off x="1254228" y="2586451"/>
            <a:ext cx="10161917" cy="4271549"/>
          </a:xfrm>
          <a:prstGeom prst="rect">
            <a:avLst/>
          </a:prstGeom>
        </p:spPr>
      </p:pic>
    </p:spTree>
    <p:extLst>
      <p:ext uri="{BB962C8B-B14F-4D97-AF65-F5344CB8AC3E}">
        <p14:creationId xmlns:p14="http://schemas.microsoft.com/office/powerpoint/2010/main" val="28948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4122AFF-E342-C823-6EB1-92A570D3B6DF}"/>
              </a:ext>
            </a:extLst>
          </p:cNvPr>
          <p:cNvSpPr txBox="1"/>
          <p:nvPr/>
        </p:nvSpPr>
        <p:spPr>
          <a:xfrm>
            <a:off x="732723" y="572063"/>
            <a:ext cx="9325677"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Data drift </a:t>
            </a:r>
            <a:endParaRPr lang="fr-FR" dirty="0">
              <a:solidFill>
                <a:srgbClr val="BFB0EE"/>
              </a:solidFill>
              <a:latin typeface="Coolvetica Rg" panose="020B0603030602020004" pitchFamily="34" charset="0"/>
            </a:endParaRPr>
          </a:p>
        </p:txBody>
      </p:sp>
      <p:sp>
        <p:nvSpPr>
          <p:cNvPr id="4" name="ZoneTexte 3">
            <a:extLst>
              <a:ext uri="{FF2B5EF4-FFF2-40B4-BE49-F238E27FC236}">
                <a16:creationId xmlns:a16="http://schemas.microsoft.com/office/drawing/2014/main" id="{5621B5F5-1D5A-D5DF-5A29-742A6692A415}"/>
              </a:ext>
            </a:extLst>
          </p:cNvPr>
          <p:cNvSpPr txBox="1"/>
          <p:nvPr/>
        </p:nvSpPr>
        <p:spPr>
          <a:xfrm>
            <a:off x="499811" y="1314584"/>
            <a:ext cx="3658122" cy="4367221"/>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fr-FR" sz="1700" dirty="0">
                <a:latin typeface="Karla" panose="020B0004030503030003" pitchFamily="34" charset="0"/>
              </a:rPr>
              <a:t>Tutoriel </a:t>
            </a:r>
            <a:r>
              <a:rPr lang="fr-FR" sz="1700" dirty="0" err="1">
                <a:latin typeface="Karla" panose="020B0004030503030003" pitchFamily="34" charset="0"/>
              </a:rPr>
              <a:t>Evidently</a:t>
            </a:r>
            <a:endParaRPr lang="fr-FR" sz="1700" dirty="0">
              <a:latin typeface="Karla" panose="020B0004030503030003" pitchFamily="34" charset="0"/>
            </a:endParaRPr>
          </a:p>
          <a:p>
            <a:pPr marL="742950" lvl="1" indent="-285750">
              <a:lnSpc>
                <a:spcPct val="150000"/>
              </a:lnSpc>
              <a:buFont typeface="Wingdings" panose="05000000000000000000" pitchFamily="2" charset="2"/>
              <a:buChar char="v"/>
            </a:pPr>
            <a:r>
              <a:rPr lang="fr-FR" sz="1700" dirty="0">
                <a:latin typeface="Karla" panose="020B0004030503030003" pitchFamily="34" charset="0"/>
              </a:rPr>
              <a:t>7 colonnes sur 551 montrent un data drift  </a:t>
            </a:r>
          </a:p>
          <a:p>
            <a:pPr marL="742950" lvl="1" indent="-285750">
              <a:lnSpc>
                <a:spcPct val="150000"/>
              </a:lnSpc>
              <a:buFont typeface="Wingdings" panose="05000000000000000000" pitchFamily="2" charset="2"/>
              <a:buChar char="v"/>
            </a:pPr>
            <a:r>
              <a:rPr lang="fr-FR" sz="1700" dirty="0">
                <a:latin typeface="Karla" panose="020B0004030503030003" pitchFamily="34" charset="0"/>
              </a:rPr>
              <a:t>Aucune d’entre elles ne fait partie des 20 features les plus importantes pour la modélisation </a:t>
            </a:r>
          </a:p>
          <a:p>
            <a:pPr marL="742950" lvl="1" indent="-285750">
              <a:lnSpc>
                <a:spcPct val="150000"/>
              </a:lnSpc>
              <a:buFont typeface="Wingdings" panose="05000000000000000000" pitchFamily="2" charset="2"/>
              <a:buChar char="v"/>
            </a:pPr>
            <a:r>
              <a:rPr lang="fr-FR" sz="1700" dirty="0">
                <a:latin typeface="Karla" panose="020B0004030503030003" pitchFamily="34" charset="0"/>
              </a:rPr>
              <a:t>Non critique pour la modélisation</a:t>
            </a:r>
          </a:p>
          <a:p>
            <a:pPr marL="742950" lvl="1" indent="-285750">
              <a:lnSpc>
                <a:spcPct val="150000"/>
              </a:lnSpc>
              <a:buFont typeface="Wingdings" panose="05000000000000000000" pitchFamily="2" charset="2"/>
              <a:buChar char="v"/>
            </a:pPr>
            <a:r>
              <a:rPr lang="fr-FR" sz="1700" dirty="0">
                <a:latin typeface="Karla" panose="020B0004030503030003" pitchFamily="34" charset="0"/>
              </a:rPr>
              <a:t>Voir démonstration </a:t>
            </a:r>
          </a:p>
          <a:p>
            <a:pPr marL="1200150" lvl="2" indent="-285750">
              <a:lnSpc>
                <a:spcPct val="150000"/>
              </a:lnSpc>
              <a:buFont typeface="Wingdings" panose="05000000000000000000" pitchFamily="2" charset="2"/>
              <a:buChar char="v"/>
            </a:pPr>
            <a:endParaRPr lang="fr-FR" sz="1700" dirty="0">
              <a:latin typeface="Karla" panose="020B0004030503030003" pitchFamily="34" charset="0"/>
            </a:endParaRPr>
          </a:p>
        </p:txBody>
      </p:sp>
      <p:sp>
        <p:nvSpPr>
          <p:cNvPr id="6" name="Espace réservé du numéro de diapositive 5">
            <a:extLst>
              <a:ext uri="{FF2B5EF4-FFF2-40B4-BE49-F238E27FC236}">
                <a16:creationId xmlns:a16="http://schemas.microsoft.com/office/drawing/2014/main" id="{EA316A25-8AA0-EC35-132F-E998D659F402}"/>
              </a:ext>
            </a:extLst>
          </p:cNvPr>
          <p:cNvSpPr>
            <a:spLocks noGrp="1"/>
          </p:cNvSpPr>
          <p:nvPr>
            <p:ph type="sldNum" sz="quarter" idx="12"/>
          </p:nvPr>
        </p:nvSpPr>
        <p:spPr/>
        <p:txBody>
          <a:bodyPr/>
          <a:lstStyle/>
          <a:p>
            <a:fld id="{A2718557-9755-4DA1-AC62-7964E88BF6AA}" type="slidenum">
              <a:rPr lang="fr-FR" smtClean="0"/>
              <a:t>16</a:t>
            </a:fld>
            <a:endParaRPr lang="fr-FR"/>
          </a:p>
        </p:txBody>
      </p:sp>
      <p:pic>
        <p:nvPicPr>
          <p:cNvPr id="5" name="Image 4">
            <a:extLst>
              <a:ext uri="{FF2B5EF4-FFF2-40B4-BE49-F238E27FC236}">
                <a16:creationId xmlns:a16="http://schemas.microsoft.com/office/drawing/2014/main" id="{AF051CD5-A61C-48CC-DA5A-50D4A74F01ED}"/>
              </a:ext>
            </a:extLst>
          </p:cNvPr>
          <p:cNvPicPr>
            <a:picLocks noChangeAspect="1"/>
          </p:cNvPicPr>
          <p:nvPr/>
        </p:nvPicPr>
        <p:blipFill rotWithShape="1">
          <a:blip r:embed="rId2"/>
          <a:srcRect l="50590" t="17467" r="1510" b="6743"/>
          <a:stretch/>
        </p:blipFill>
        <p:spPr>
          <a:xfrm>
            <a:off x="4453167" y="1033728"/>
            <a:ext cx="7389163" cy="3470833"/>
          </a:xfrm>
          <a:prstGeom prst="rect">
            <a:avLst/>
          </a:prstGeom>
        </p:spPr>
      </p:pic>
    </p:spTree>
    <p:extLst>
      <p:ext uri="{BB962C8B-B14F-4D97-AF65-F5344CB8AC3E}">
        <p14:creationId xmlns:p14="http://schemas.microsoft.com/office/powerpoint/2010/main" val="421761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A20D9155-D514-1247-EEE8-209D91100D5A}"/>
              </a:ext>
            </a:extLst>
          </p:cNvPr>
          <p:cNvSpPr/>
          <p:nvPr/>
        </p:nvSpPr>
        <p:spPr>
          <a:xfrm>
            <a:off x="2559168" y="1035170"/>
            <a:ext cx="4951563" cy="4787660"/>
          </a:xfrm>
          <a:prstGeom prst="ellipse">
            <a:avLst/>
          </a:prstGeom>
          <a:gradFill flip="none" rotWithShape="1">
            <a:gsLst>
              <a:gs pos="0">
                <a:srgbClr val="BFB0EE"/>
              </a:gs>
              <a:gs pos="29000">
                <a:srgbClr val="BFB0EE"/>
              </a:gs>
              <a:gs pos="70000">
                <a:srgbClr val="BFB0EE">
                  <a:alpha val="37000"/>
                </a:srgbClr>
              </a:gs>
            </a:gsLst>
            <a:path path="circle">
              <a:fillToRect l="50000" t="50000" r="50000" b="50000"/>
            </a:path>
            <a:tileRect/>
          </a:gradFill>
          <a:ln>
            <a:solidFill>
              <a:srgbClr val="7F9ED7"/>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atin typeface="Coolvetica Rg" panose="020B0603030602020004" pitchFamily="34" charset="0"/>
              </a:rPr>
              <a:t>Merci de votre attention</a:t>
            </a:r>
          </a:p>
        </p:txBody>
      </p:sp>
      <p:sp>
        <p:nvSpPr>
          <p:cNvPr id="5" name="Rectangle 4">
            <a:extLst>
              <a:ext uri="{FF2B5EF4-FFF2-40B4-BE49-F238E27FC236}">
                <a16:creationId xmlns:a16="http://schemas.microsoft.com/office/drawing/2014/main" id="{874245D7-2048-2238-C3CE-4C42D358E7E3}"/>
              </a:ext>
            </a:extLst>
          </p:cNvPr>
          <p:cNvSpPr/>
          <p:nvPr/>
        </p:nvSpPr>
        <p:spPr>
          <a:xfrm>
            <a:off x="9661113" y="-75414"/>
            <a:ext cx="2559168" cy="7022969"/>
          </a:xfrm>
          <a:prstGeom prst="rect">
            <a:avLst/>
          </a:prstGeom>
          <a:gradFill flip="none" rotWithShape="1">
            <a:gsLst>
              <a:gs pos="0">
                <a:srgbClr val="BFB0EE"/>
              </a:gs>
              <a:gs pos="29000">
                <a:srgbClr val="BFB0EE"/>
              </a:gs>
              <a:gs pos="74000">
                <a:srgbClr val="BFB0EE">
                  <a:alpha val="72000"/>
                </a:srgbClr>
              </a:gs>
              <a:gs pos="97000">
                <a:srgbClr val="BFB0EE">
                  <a:alpha val="22000"/>
                </a:srgbClr>
              </a:gs>
            </a:gsLst>
            <a:lin ang="10800000" scaled="1"/>
            <a:tileRect/>
          </a:gradFill>
          <a:ln>
            <a:solidFill>
              <a:srgbClr val="7F9ED7"/>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latin typeface="Coolvetica Rg" panose="020B0603030602020004" pitchFamily="34" charset="0"/>
            </a:endParaRPr>
          </a:p>
        </p:txBody>
      </p:sp>
      <p:sp>
        <p:nvSpPr>
          <p:cNvPr id="2" name="Espace réservé du numéro de diapositive 1">
            <a:extLst>
              <a:ext uri="{FF2B5EF4-FFF2-40B4-BE49-F238E27FC236}">
                <a16:creationId xmlns:a16="http://schemas.microsoft.com/office/drawing/2014/main" id="{29151B75-891D-4A08-728A-84305C8A80B8}"/>
              </a:ext>
            </a:extLst>
          </p:cNvPr>
          <p:cNvSpPr>
            <a:spLocks noGrp="1"/>
          </p:cNvSpPr>
          <p:nvPr>
            <p:ph type="sldNum" sz="quarter" idx="12"/>
          </p:nvPr>
        </p:nvSpPr>
        <p:spPr/>
        <p:txBody>
          <a:bodyPr/>
          <a:lstStyle/>
          <a:p>
            <a:fld id="{A2718557-9755-4DA1-AC62-7964E88BF6AA}" type="slidenum">
              <a:rPr lang="fr-FR" smtClean="0"/>
              <a:t>17</a:t>
            </a:fld>
            <a:endParaRPr lang="fr-FR"/>
          </a:p>
        </p:txBody>
      </p:sp>
      <p:sp>
        <p:nvSpPr>
          <p:cNvPr id="3" name="ZoneTexte 2">
            <a:extLst>
              <a:ext uri="{FF2B5EF4-FFF2-40B4-BE49-F238E27FC236}">
                <a16:creationId xmlns:a16="http://schemas.microsoft.com/office/drawing/2014/main" id="{2AFB6858-B5C6-0272-DA6F-9610AC228641}"/>
              </a:ext>
            </a:extLst>
          </p:cNvPr>
          <p:cNvSpPr txBox="1"/>
          <p:nvPr/>
        </p:nvSpPr>
        <p:spPr>
          <a:xfrm>
            <a:off x="10023834" y="593857"/>
            <a:ext cx="1985860" cy="1631216"/>
          </a:xfrm>
          <a:prstGeom prst="rect">
            <a:avLst/>
          </a:prstGeom>
          <a:noFill/>
          <a:ln>
            <a:noFill/>
          </a:ln>
        </p:spPr>
        <p:txBody>
          <a:bodyPr wrap="square" rtlCol="0">
            <a:spAutoFit/>
          </a:bodyPr>
          <a:lstStyle/>
          <a:p>
            <a:pPr algn="ctr"/>
            <a:r>
              <a:rPr lang="fr-FR" sz="2000" dirty="0" err="1">
                <a:solidFill>
                  <a:schemeClr val="bg1"/>
                </a:solidFill>
                <a:latin typeface="Coolvetica Rg" panose="020B0603030602020004" pitchFamily="34" charset="0"/>
              </a:rPr>
              <a:t>Openclassrooms</a:t>
            </a:r>
            <a:endParaRPr lang="fr-FR" sz="2000" dirty="0">
              <a:solidFill>
                <a:schemeClr val="bg1"/>
              </a:solidFill>
              <a:latin typeface="Coolvetica Rg" panose="020B0603030602020004" pitchFamily="34" charset="0"/>
            </a:endParaRPr>
          </a:p>
          <a:p>
            <a:pPr algn="ctr"/>
            <a:endParaRPr lang="fr-FR" sz="2000" dirty="0">
              <a:solidFill>
                <a:schemeClr val="bg1"/>
              </a:solidFill>
              <a:latin typeface="Coolvetica Rg" panose="020B0603030602020004" pitchFamily="34" charset="0"/>
            </a:endParaRPr>
          </a:p>
          <a:p>
            <a:pPr algn="ctr"/>
            <a:endParaRPr lang="fr-FR" sz="2000" dirty="0">
              <a:solidFill>
                <a:schemeClr val="bg1"/>
              </a:solidFill>
              <a:latin typeface="Coolvetica Rg" panose="020B0603030602020004" pitchFamily="34" charset="0"/>
            </a:endParaRPr>
          </a:p>
          <a:p>
            <a:pPr algn="ctr"/>
            <a:r>
              <a:rPr lang="fr-FR" sz="2000" dirty="0">
                <a:solidFill>
                  <a:schemeClr val="bg1"/>
                </a:solidFill>
                <a:latin typeface="Coolvetica Rg" panose="020B0603030602020004" pitchFamily="34" charset="0"/>
              </a:rPr>
              <a:t>Formation Data </a:t>
            </a:r>
            <a:r>
              <a:rPr lang="fr-FR" sz="2000" dirty="0" err="1">
                <a:solidFill>
                  <a:schemeClr val="bg1"/>
                </a:solidFill>
                <a:latin typeface="Coolvetica Rg" panose="020B0603030602020004" pitchFamily="34" charset="0"/>
              </a:rPr>
              <a:t>Scientist</a:t>
            </a:r>
            <a:endParaRPr lang="fr-FR" sz="2000" dirty="0">
              <a:solidFill>
                <a:schemeClr val="bg1"/>
              </a:solidFill>
            </a:endParaRPr>
          </a:p>
        </p:txBody>
      </p:sp>
      <p:sp>
        <p:nvSpPr>
          <p:cNvPr id="6" name="ZoneTexte 5">
            <a:extLst>
              <a:ext uri="{FF2B5EF4-FFF2-40B4-BE49-F238E27FC236}">
                <a16:creationId xmlns:a16="http://schemas.microsoft.com/office/drawing/2014/main" id="{C6937CCD-7663-64FC-C54A-CF950DE8423D}"/>
              </a:ext>
            </a:extLst>
          </p:cNvPr>
          <p:cNvSpPr txBox="1"/>
          <p:nvPr/>
        </p:nvSpPr>
        <p:spPr>
          <a:xfrm>
            <a:off x="10098052" y="2751229"/>
            <a:ext cx="1837426" cy="2677656"/>
          </a:xfrm>
          <a:prstGeom prst="rect">
            <a:avLst/>
          </a:prstGeom>
          <a:noFill/>
          <a:ln>
            <a:noFill/>
          </a:ln>
        </p:spPr>
        <p:txBody>
          <a:bodyPr wrap="square" rtlCol="0">
            <a:spAutoFit/>
          </a:bodyPr>
          <a:lstStyle/>
          <a:p>
            <a:pPr algn="ctr"/>
            <a:r>
              <a:rPr lang="fr-FR" sz="2000" dirty="0">
                <a:solidFill>
                  <a:schemeClr val="bg1"/>
                </a:solidFill>
                <a:latin typeface="Coolvetica Rg" panose="020B0603030602020004" pitchFamily="34" charset="0"/>
              </a:rPr>
              <a:t>Eloïse </a:t>
            </a:r>
            <a:r>
              <a:rPr lang="fr-FR" sz="2000" dirty="0" err="1">
                <a:solidFill>
                  <a:schemeClr val="bg1"/>
                </a:solidFill>
                <a:latin typeface="Coolvetica Rg" panose="020B0603030602020004" pitchFamily="34" charset="0"/>
              </a:rPr>
              <a:t>Huby</a:t>
            </a:r>
            <a:endParaRPr lang="fr-FR" sz="2000" dirty="0">
              <a:solidFill>
                <a:schemeClr val="bg1"/>
              </a:solidFill>
              <a:latin typeface="Coolvetica Rg" panose="020B0603030602020004" pitchFamily="34" charset="0"/>
            </a:endParaRPr>
          </a:p>
          <a:p>
            <a:pPr algn="ctr"/>
            <a:endParaRPr lang="fr-FR" sz="2000" dirty="0">
              <a:solidFill>
                <a:schemeClr val="bg1"/>
              </a:solidFill>
              <a:latin typeface="Coolvetica Rg" panose="020B0603030602020004" pitchFamily="34" charset="0"/>
            </a:endParaRPr>
          </a:p>
          <a:p>
            <a:pPr algn="ctr"/>
            <a:endParaRPr lang="fr-FR" sz="2000" dirty="0">
              <a:solidFill>
                <a:schemeClr val="bg1"/>
              </a:solidFill>
              <a:latin typeface="Coolvetica Rg" panose="020B0603030602020004" pitchFamily="34" charset="0"/>
            </a:endParaRPr>
          </a:p>
          <a:p>
            <a:pPr algn="ctr"/>
            <a:r>
              <a:rPr lang="fr-FR" sz="2000" dirty="0">
                <a:solidFill>
                  <a:schemeClr val="bg1"/>
                </a:solidFill>
                <a:latin typeface="Coolvetica Rg" panose="020B0603030602020004" pitchFamily="34" charset="0"/>
              </a:rPr>
              <a:t>Soutenance :</a:t>
            </a:r>
          </a:p>
          <a:p>
            <a:pPr algn="ctr"/>
            <a:r>
              <a:rPr lang="fr-FR" sz="2000" dirty="0">
                <a:solidFill>
                  <a:schemeClr val="bg1"/>
                </a:solidFill>
                <a:latin typeface="Coolvetica Rg" panose="020B0603030602020004" pitchFamily="34" charset="0"/>
              </a:rPr>
              <a:t>18/08/2023</a:t>
            </a:r>
          </a:p>
          <a:p>
            <a:pPr algn="ctr"/>
            <a:endParaRPr lang="fr-FR" sz="2000" dirty="0">
              <a:solidFill>
                <a:schemeClr val="bg1"/>
              </a:solidFill>
              <a:latin typeface="Coolvetica Rg" panose="020B0603030602020004" pitchFamily="34" charset="0"/>
            </a:endParaRPr>
          </a:p>
          <a:p>
            <a:endParaRPr lang="fr-FR" sz="2000" dirty="0">
              <a:solidFill>
                <a:schemeClr val="bg1"/>
              </a:solidFill>
            </a:endParaRPr>
          </a:p>
          <a:p>
            <a:pPr algn="ctr"/>
            <a:r>
              <a:rPr lang="fr-FR" sz="2800" dirty="0">
                <a:solidFill>
                  <a:schemeClr val="bg1"/>
                </a:solidFill>
                <a:latin typeface="Coolvetica Rg" panose="020B0603030602020004" pitchFamily="34" charset="0"/>
              </a:rPr>
              <a:t>Projet 6</a:t>
            </a:r>
          </a:p>
        </p:txBody>
      </p:sp>
      <p:sp>
        <p:nvSpPr>
          <p:cNvPr id="7" name="Rectangle : coins arrondis 6">
            <a:extLst>
              <a:ext uri="{FF2B5EF4-FFF2-40B4-BE49-F238E27FC236}">
                <a16:creationId xmlns:a16="http://schemas.microsoft.com/office/drawing/2014/main" id="{E55FEC2D-228A-B4FE-34D9-0475D98A52DC}"/>
              </a:ext>
            </a:extLst>
          </p:cNvPr>
          <p:cNvSpPr/>
          <p:nvPr/>
        </p:nvSpPr>
        <p:spPr>
          <a:xfrm>
            <a:off x="10855128" y="2333628"/>
            <a:ext cx="323273" cy="101600"/>
          </a:xfrm>
          <a:prstGeom prst="roundRect">
            <a:avLst>
              <a:gd name="adj" fmla="val 4010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39F91E19-D54E-6063-97C9-A56C77E5B279}"/>
              </a:ext>
            </a:extLst>
          </p:cNvPr>
          <p:cNvSpPr/>
          <p:nvPr/>
        </p:nvSpPr>
        <p:spPr>
          <a:xfrm>
            <a:off x="10855129" y="3438979"/>
            <a:ext cx="323273" cy="101600"/>
          </a:xfrm>
          <a:prstGeom prst="roundRect">
            <a:avLst>
              <a:gd name="adj" fmla="val 4010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BF1FAE65-D9C1-D3E8-F6B6-B55EAA07CA3C}"/>
              </a:ext>
            </a:extLst>
          </p:cNvPr>
          <p:cNvSpPr/>
          <p:nvPr/>
        </p:nvSpPr>
        <p:spPr>
          <a:xfrm>
            <a:off x="10855128" y="4544331"/>
            <a:ext cx="323273" cy="101600"/>
          </a:xfrm>
          <a:prstGeom prst="roundRect">
            <a:avLst>
              <a:gd name="adj" fmla="val 4010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6D2489C7-BC30-52B8-3097-53B7DDCB2A26}"/>
              </a:ext>
            </a:extLst>
          </p:cNvPr>
          <p:cNvSpPr/>
          <p:nvPr/>
        </p:nvSpPr>
        <p:spPr>
          <a:xfrm>
            <a:off x="10855128" y="1228277"/>
            <a:ext cx="323273" cy="101600"/>
          </a:xfrm>
          <a:prstGeom prst="roundRect">
            <a:avLst>
              <a:gd name="adj" fmla="val 4010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7426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A5B2019-9C59-EEE1-E37D-567081055F5F}"/>
              </a:ext>
            </a:extLst>
          </p:cNvPr>
          <p:cNvSpPr>
            <a:spLocks noGrp="1"/>
          </p:cNvSpPr>
          <p:nvPr>
            <p:ph type="sldNum" sz="quarter" idx="12"/>
          </p:nvPr>
        </p:nvSpPr>
        <p:spPr/>
        <p:txBody>
          <a:bodyPr/>
          <a:lstStyle/>
          <a:p>
            <a:fld id="{A2718557-9755-4DA1-AC62-7964E88BF6AA}" type="slidenum">
              <a:rPr lang="fr-FR" smtClean="0"/>
              <a:t>18</a:t>
            </a:fld>
            <a:endParaRPr lang="fr-FR"/>
          </a:p>
        </p:txBody>
      </p:sp>
      <p:sp>
        <p:nvSpPr>
          <p:cNvPr id="3" name="ZoneTexte 2">
            <a:extLst>
              <a:ext uri="{FF2B5EF4-FFF2-40B4-BE49-F238E27FC236}">
                <a16:creationId xmlns:a16="http://schemas.microsoft.com/office/drawing/2014/main" id="{1DC8E588-A532-BC88-F38F-1A6D1EDB8E49}"/>
              </a:ext>
            </a:extLst>
          </p:cNvPr>
          <p:cNvSpPr txBox="1"/>
          <p:nvPr/>
        </p:nvSpPr>
        <p:spPr>
          <a:xfrm>
            <a:off x="732723" y="572063"/>
            <a:ext cx="9325677" cy="461665"/>
          </a:xfrm>
          <a:prstGeom prst="rect">
            <a:avLst/>
          </a:prstGeom>
          <a:noFill/>
        </p:spPr>
        <p:txBody>
          <a:bodyPr wrap="square" rtlCol="0">
            <a:spAutoFit/>
          </a:bodyPr>
          <a:lstStyle/>
          <a:p>
            <a:r>
              <a:rPr lang="fr-FR" sz="2400" dirty="0" err="1">
                <a:solidFill>
                  <a:srgbClr val="BFB0EE"/>
                </a:solidFill>
                <a:latin typeface="Coolvetica Rg" panose="020B0603030602020004" pitchFamily="34" charset="0"/>
              </a:rPr>
              <a:t>XGboost</a:t>
            </a:r>
            <a:endParaRPr lang="fr-FR" dirty="0">
              <a:solidFill>
                <a:srgbClr val="BFB0EE"/>
              </a:solidFill>
              <a:latin typeface="Coolvetica Rg" panose="020B0603030602020004" pitchFamily="34" charset="0"/>
            </a:endParaRPr>
          </a:p>
        </p:txBody>
      </p:sp>
      <p:pic>
        <p:nvPicPr>
          <p:cNvPr id="1028" name="Picture 4" descr="Simplified structure of XGBoost. | Download Scientific Diagram">
            <a:extLst>
              <a:ext uri="{FF2B5EF4-FFF2-40B4-BE49-F238E27FC236}">
                <a16:creationId xmlns:a16="http://schemas.microsoft.com/office/drawing/2014/main" id="{5C7A332C-742F-8732-79DF-D666F74A8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889" y="1033728"/>
            <a:ext cx="74009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049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A5B2019-9C59-EEE1-E37D-567081055F5F}"/>
              </a:ext>
            </a:extLst>
          </p:cNvPr>
          <p:cNvSpPr>
            <a:spLocks noGrp="1"/>
          </p:cNvSpPr>
          <p:nvPr>
            <p:ph type="sldNum" sz="quarter" idx="12"/>
          </p:nvPr>
        </p:nvSpPr>
        <p:spPr/>
        <p:txBody>
          <a:bodyPr/>
          <a:lstStyle/>
          <a:p>
            <a:fld id="{A2718557-9755-4DA1-AC62-7964E88BF6AA}" type="slidenum">
              <a:rPr lang="fr-FR" smtClean="0"/>
              <a:t>19</a:t>
            </a:fld>
            <a:endParaRPr lang="fr-FR"/>
          </a:p>
        </p:txBody>
      </p:sp>
      <p:sp>
        <p:nvSpPr>
          <p:cNvPr id="3" name="ZoneTexte 2">
            <a:extLst>
              <a:ext uri="{FF2B5EF4-FFF2-40B4-BE49-F238E27FC236}">
                <a16:creationId xmlns:a16="http://schemas.microsoft.com/office/drawing/2014/main" id="{1DC8E588-A532-BC88-F38F-1A6D1EDB8E49}"/>
              </a:ext>
            </a:extLst>
          </p:cNvPr>
          <p:cNvSpPr txBox="1"/>
          <p:nvPr/>
        </p:nvSpPr>
        <p:spPr>
          <a:xfrm>
            <a:off x="732723" y="572063"/>
            <a:ext cx="9325677"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ROC AUC</a:t>
            </a:r>
            <a:endParaRPr lang="fr-FR" dirty="0">
              <a:solidFill>
                <a:srgbClr val="BFB0EE"/>
              </a:solidFill>
              <a:latin typeface="Coolvetica Rg" panose="020B0603030602020004" pitchFamily="34" charset="0"/>
            </a:endParaRPr>
          </a:p>
        </p:txBody>
      </p:sp>
      <p:pic>
        <p:nvPicPr>
          <p:cNvPr id="2050" name="Picture 2" descr="Courbe ROC">
            <a:extLst>
              <a:ext uri="{FF2B5EF4-FFF2-40B4-BE49-F238E27FC236}">
                <a16:creationId xmlns:a16="http://schemas.microsoft.com/office/drawing/2014/main" id="{0CBF73D4-9582-6478-2A19-E75D30AB9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894" y="1480867"/>
            <a:ext cx="4661140" cy="466114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F30D8B77-A4F0-B4E4-58D3-C2D38B357604}"/>
              </a:ext>
            </a:extLst>
          </p:cNvPr>
          <p:cNvSpPr txBox="1"/>
          <p:nvPr/>
        </p:nvSpPr>
        <p:spPr>
          <a:xfrm>
            <a:off x="3502325" y="5909094"/>
            <a:ext cx="1552754" cy="307777"/>
          </a:xfrm>
          <a:prstGeom prst="rect">
            <a:avLst/>
          </a:prstGeom>
          <a:noFill/>
        </p:spPr>
        <p:txBody>
          <a:bodyPr wrap="square" rtlCol="0">
            <a:spAutoFit/>
          </a:bodyPr>
          <a:lstStyle/>
          <a:p>
            <a:r>
              <a:rPr lang="fr-FR" sz="1400" b="1" dirty="0">
                <a:latin typeface="Karla" panose="020B0004030503030003" pitchFamily="34" charset="0"/>
              </a:rPr>
              <a:t>Faux positifs</a:t>
            </a:r>
          </a:p>
        </p:txBody>
      </p:sp>
      <p:sp>
        <p:nvSpPr>
          <p:cNvPr id="5" name="ZoneTexte 4">
            <a:extLst>
              <a:ext uri="{FF2B5EF4-FFF2-40B4-BE49-F238E27FC236}">
                <a16:creationId xmlns:a16="http://schemas.microsoft.com/office/drawing/2014/main" id="{4E9F522B-105D-A6B4-13DD-A1DEB5A25D82}"/>
              </a:ext>
            </a:extLst>
          </p:cNvPr>
          <p:cNvSpPr txBox="1"/>
          <p:nvPr/>
        </p:nvSpPr>
        <p:spPr>
          <a:xfrm>
            <a:off x="324929" y="2878347"/>
            <a:ext cx="1552754" cy="307777"/>
          </a:xfrm>
          <a:prstGeom prst="rect">
            <a:avLst/>
          </a:prstGeom>
          <a:noFill/>
        </p:spPr>
        <p:txBody>
          <a:bodyPr wrap="square" rtlCol="0">
            <a:spAutoFit/>
          </a:bodyPr>
          <a:lstStyle/>
          <a:p>
            <a:r>
              <a:rPr lang="fr-FR" sz="1400" b="1" dirty="0">
                <a:latin typeface="Karla" panose="020B0004030503030003" pitchFamily="34" charset="0"/>
              </a:rPr>
              <a:t>Vrais positifs</a:t>
            </a:r>
          </a:p>
        </p:txBody>
      </p:sp>
      <p:sp>
        <p:nvSpPr>
          <p:cNvPr id="7" name="ZoneTexte 6">
            <a:extLst>
              <a:ext uri="{FF2B5EF4-FFF2-40B4-BE49-F238E27FC236}">
                <a16:creationId xmlns:a16="http://schemas.microsoft.com/office/drawing/2014/main" id="{35B9AC68-8D70-0D86-B785-F57FDF2FEF22}"/>
              </a:ext>
            </a:extLst>
          </p:cNvPr>
          <p:cNvSpPr txBox="1"/>
          <p:nvPr/>
        </p:nvSpPr>
        <p:spPr>
          <a:xfrm>
            <a:off x="5678337" y="1754963"/>
            <a:ext cx="6094562" cy="2246769"/>
          </a:xfrm>
          <a:prstGeom prst="rect">
            <a:avLst/>
          </a:prstGeom>
          <a:noFill/>
        </p:spPr>
        <p:txBody>
          <a:bodyPr wrap="square">
            <a:spAutoFit/>
          </a:bodyPr>
          <a:lstStyle/>
          <a:p>
            <a:pPr algn="just"/>
            <a:r>
              <a:rPr lang="fr-FR" sz="1400" b="1" i="0" dirty="0">
                <a:effectLst/>
                <a:latin typeface="Karla" panose="020B0004030503030003" pitchFamily="34" charset="0"/>
              </a:rPr>
              <a:t>Aire sous la courbe ROC (ROC AUC)</a:t>
            </a:r>
            <a:r>
              <a:rPr lang="fr-FR" sz="1400" b="0" i="0" dirty="0">
                <a:effectLst/>
                <a:latin typeface="Karla" panose="020B0004030503030003" pitchFamily="34" charset="0"/>
              </a:rPr>
              <a:t> :</a:t>
            </a:r>
          </a:p>
          <a:p>
            <a:pPr algn="just">
              <a:buFont typeface="Arial" panose="020B0604020202020204" pitchFamily="34" charset="0"/>
              <a:buChar char="•"/>
            </a:pPr>
            <a:r>
              <a:rPr lang="fr-FR" sz="1400" b="0" i="0" dirty="0">
                <a:effectLst/>
                <a:latin typeface="Karla" panose="020B0004030503030003" pitchFamily="34" charset="0"/>
              </a:rPr>
              <a:t>L'aire sous la courbe ROC (ROC AUC) mesure la performance globale d'un modèle de classification binaire en agrégeant l'information fournie par la courbe ROC.</a:t>
            </a:r>
          </a:p>
          <a:p>
            <a:pPr algn="just">
              <a:buFont typeface="Arial" panose="020B0604020202020204" pitchFamily="34" charset="0"/>
              <a:buChar char="•"/>
            </a:pPr>
            <a:r>
              <a:rPr lang="fr-FR" sz="1400" b="0" i="0" dirty="0">
                <a:effectLst/>
                <a:latin typeface="Karla" panose="020B0004030503030003" pitchFamily="34" charset="0"/>
              </a:rPr>
              <a:t>ROC AUC est une valeur numérique comprise entre 0 et 1, où 1 indique une performance parfaite et 0,5 représente une performance aléatoire (comparable à une ligne diagonale).</a:t>
            </a:r>
          </a:p>
          <a:p>
            <a:pPr algn="just">
              <a:buFont typeface="Arial" panose="020B0604020202020204" pitchFamily="34" charset="0"/>
              <a:buChar char="•"/>
            </a:pPr>
            <a:r>
              <a:rPr lang="fr-FR" sz="1400" b="0" i="0" dirty="0">
                <a:effectLst/>
                <a:latin typeface="Karla" panose="020B0004030503030003" pitchFamily="34" charset="0"/>
              </a:rPr>
              <a:t>Plus l'aire sous la courbe ROC est proche de 1, meilleure est la performance du modèle, car cela signifie qu'il est capable de bien discriminer entre les classes positives et négatives.</a:t>
            </a:r>
          </a:p>
        </p:txBody>
      </p:sp>
    </p:spTree>
    <p:extLst>
      <p:ext uri="{BB962C8B-B14F-4D97-AF65-F5344CB8AC3E}">
        <p14:creationId xmlns:p14="http://schemas.microsoft.com/office/powerpoint/2010/main" val="55087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56FDDF2-51CD-A121-B93D-E1AAFD0E7A8B}"/>
              </a:ext>
            </a:extLst>
          </p:cNvPr>
          <p:cNvSpPr txBox="1"/>
          <p:nvPr/>
        </p:nvSpPr>
        <p:spPr>
          <a:xfrm>
            <a:off x="775855" y="517236"/>
            <a:ext cx="5781963"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Problématique </a:t>
            </a:r>
          </a:p>
        </p:txBody>
      </p:sp>
      <p:sp>
        <p:nvSpPr>
          <p:cNvPr id="5" name="ZoneTexte 4">
            <a:extLst>
              <a:ext uri="{FF2B5EF4-FFF2-40B4-BE49-F238E27FC236}">
                <a16:creationId xmlns:a16="http://schemas.microsoft.com/office/drawing/2014/main" id="{9C619759-BCDA-505E-45D7-D476DD9F1F7C}"/>
              </a:ext>
            </a:extLst>
          </p:cNvPr>
          <p:cNvSpPr txBox="1"/>
          <p:nvPr/>
        </p:nvSpPr>
        <p:spPr>
          <a:xfrm>
            <a:off x="775855" y="1063029"/>
            <a:ext cx="7048303" cy="46365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dirty="0">
                <a:latin typeface="Karla" panose="020B0004030503030003" pitchFamily="34" charset="0"/>
              </a:rPr>
              <a:t>x</a:t>
            </a:r>
          </a:p>
        </p:txBody>
      </p:sp>
      <p:sp>
        <p:nvSpPr>
          <p:cNvPr id="6" name="ZoneTexte 5">
            <a:extLst>
              <a:ext uri="{FF2B5EF4-FFF2-40B4-BE49-F238E27FC236}">
                <a16:creationId xmlns:a16="http://schemas.microsoft.com/office/drawing/2014/main" id="{7212621A-1363-63DC-FF27-F28376E19A82}"/>
              </a:ext>
            </a:extLst>
          </p:cNvPr>
          <p:cNvSpPr txBox="1"/>
          <p:nvPr/>
        </p:nvSpPr>
        <p:spPr>
          <a:xfrm>
            <a:off x="775856" y="3530405"/>
            <a:ext cx="5781963"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Mission  </a:t>
            </a:r>
          </a:p>
        </p:txBody>
      </p:sp>
      <p:sp>
        <p:nvSpPr>
          <p:cNvPr id="7" name="ZoneTexte 6">
            <a:extLst>
              <a:ext uri="{FF2B5EF4-FFF2-40B4-BE49-F238E27FC236}">
                <a16:creationId xmlns:a16="http://schemas.microsoft.com/office/drawing/2014/main" id="{3EF496E1-87FD-CA66-999B-1B186FF3B9AE}"/>
              </a:ext>
            </a:extLst>
          </p:cNvPr>
          <p:cNvSpPr txBox="1"/>
          <p:nvPr/>
        </p:nvSpPr>
        <p:spPr>
          <a:xfrm>
            <a:off x="775855" y="4084824"/>
            <a:ext cx="9365674" cy="46365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dirty="0">
                <a:latin typeface="Karla" panose="020B0004030503030003" pitchFamily="34" charset="0"/>
              </a:rPr>
              <a:t>x</a:t>
            </a:r>
          </a:p>
        </p:txBody>
      </p:sp>
      <p:sp>
        <p:nvSpPr>
          <p:cNvPr id="2" name="Espace réservé du numéro de diapositive 1">
            <a:extLst>
              <a:ext uri="{FF2B5EF4-FFF2-40B4-BE49-F238E27FC236}">
                <a16:creationId xmlns:a16="http://schemas.microsoft.com/office/drawing/2014/main" id="{CF2F374D-1674-65ED-561E-919DF53F6B96}"/>
              </a:ext>
            </a:extLst>
          </p:cNvPr>
          <p:cNvSpPr>
            <a:spLocks noGrp="1"/>
          </p:cNvSpPr>
          <p:nvPr>
            <p:ph type="sldNum" sz="quarter" idx="12"/>
          </p:nvPr>
        </p:nvSpPr>
        <p:spPr/>
        <p:txBody>
          <a:bodyPr/>
          <a:lstStyle/>
          <a:p>
            <a:fld id="{A2718557-9755-4DA1-AC62-7964E88BF6AA}" type="slidenum">
              <a:rPr lang="fr-FR" smtClean="0"/>
              <a:t>2</a:t>
            </a:fld>
            <a:endParaRPr lang="fr-FR"/>
          </a:p>
        </p:txBody>
      </p:sp>
      <p:pic>
        <p:nvPicPr>
          <p:cNvPr id="1026" name="Picture 2" descr="Logo entreprise ">
            <a:hlinkClick r:id="rId2"/>
            <a:extLst>
              <a:ext uri="{FF2B5EF4-FFF2-40B4-BE49-F238E27FC236}">
                <a16:creationId xmlns:a16="http://schemas.microsoft.com/office/drawing/2014/main" id="{C9BB63CC-8C93-6005-BEEB-06EAE7380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0669" y="775901"/>
            <a:ext cx="3365476" cy="2221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183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995E10B-3ADF-BB01-F3FB-32B4DE8616E6}"/>
              </a:ext>
            </a:extLst>
          </p:cNvPr>
          <p:cNvSpPr>
            <a:spLocks noGrp="1"/>
          </p:cNvSpPr>
          <p:nvPr>
            <p:ph type="sldNum" sz="quarter" idx="12"/>
          </p:nvPr>
        </p:nvSpPr>
        <p:spPr/>
        <p:txBody>
          <a:bodyPr/>
          <a:lstStyle/>
          <a:p>
            <a:fld id="{A2718557-9755-4DA1-AC62-7964E88BF6AA}" type="slidenum">
              <a:rPr lang="fr-FR" smtClean="0"/>
              <a:t>20</a:t>
            </a:fld>
            <a:endParaRPr lang="fr-FR"/>
          </a:p>
        </p:txBody>
      </p:sp>
      <p:sp>
        <p:nvSpPr>
          <p:cNvPr id="4" name="ZoneTexte 3">
            <a:extLst>
              <a:ext uri="{FF2B5EF4-FFF2-40B4-BE49-F238E27FC236}">
                <a16:creationId xmlns:a16="http://schemas.microsoft.com/office/drawing/2014/main" id="{92AA1990-44E5-32C8-7B99-44DB7A54B6C6}"/>
              </a:ext>
            </a:extLst>
          </p:cNvPr>
          <p:cNvSpPr txBox="1"/>
          <p:nvPr/>
        </p:nvSpPr>
        <p:spPr>
          <a:xfrm>
            <a:off x="1071830" y="1532967"/>
            <a:ext cx="9685309" cy="1477328"/>
          </a:xfrm>
          <a:prstGeom prst="rect">
            <a:avLst/>
          </a:prstGeom>
          <a:noFill/>
        </p:spPr>
        <p:txBody>
          <a:bodyPr wrap="square">
            <a:spAutoFit/>
          </a:bodyPr>
          <a:lstStyle/>
          <a:p>
            <a:pPr algn="just"/>
            <a:r>
              <a:rPr lang="fr-FR" dirty="0">
                <a:latin typeface="Karla" panose="020B0004030503030003" pitchFamily="34" charset="0"/>
              </a:rPr>
              <a:t>- Le rapport sur la dérive des données compare les distributions de chaque caractéristique dans les deux ensembles de données. Il sélectionne automatiquement un test statistique approprié ou une métrique basée sur le type et le volume de l'élément. </a:t>
            </a:r>
          </a:p>
          <a:p>
            <a:pPr algn="just"/>
            <a:endParaRPr lang="fr-FR" dirty="0">
              <a:latin typeface="Karla" panose="020B0004030503030003" pitchFamily="34" charset="0"/>
            </a:endParaRPr>
          </a:p>
          <a:p>
            <a:pPr algn="just"/>
            <a:r>
              <a:rPr lang="fr-FR" dirty="0">
                <a:latin typeface="Karla" panose="020B0004030503030003" pitchFamily="34" charset="0"/>
              </a:rPr>
              <a:t>- Il renvoie ensuite les valeurs p ou les distances et trace visuellement les distributions. </a:t>
            </a:r>
          </a:p>
        </p:txBody>
      </p:sp>
      <p:sp>
        <p:nvSpPr>
          <p:cNvPr id="5" name="ZoneTexte 4">
            <a:extLst>
              <a:ext uri="{FF2B5EF4-FFF2-40B4-BE49-F238E27FC236}">
                <a16:creationId xmlns:a16="http://schemas.microsoft.com/office/drawing/2014/main" id="{E120C2AF-15C6-D155-A855-9711C89944F9}"/>
              </a:ext>
            </a:extLst>
          </p:cNvPr>
          <p:cNvSpPr txBox="1"/>
          <p:nvPr/>
        </p:nvSpPr>
        <p:spPr>
          <a:xfrm>
            <a:off x="732723" y="572063"/>
            <a:ext cx="9325677"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Data drift </a:t>
            </a:r>
            <a:endParaRPr lang="fr-FR" dirty="0">
              <a:solidFill>
                <a:srgbClr val="BFB0EE"/>
              </a:solidFill>
              <a:latin typeface="Coolvetica Rg" panose="020B0603030602020004" pitchFamily="34" charset="0"/>
            </a:endParaRPr>
          </a:p>
        </p:txBody>
      </p:sp>
      <p:pic>
        <p:nvPicPr>
          <p:cNvPr id="6" name="Image 5">
            <a:extLst>
              <a:ext uri="{FF2B5EF4-FFF2-40B4-BE49-F238E27FC236}">
                <a16:creationId xmlns:a16="http://schemas.microsoft.com/office/drawing/2014/main" id="{DF24B19E-8143-4AD9-3F9C-F49CB33245FD}"/>
              </a:ext>
            </a:extLst>
          </p:cNvPr>
          <p:cNvPicPr>
            <a:picLocks noChangeAspect="1"/>
          </p:cNvPicPr>
          <p:nvPr/>
        </p:nvPicPr>
        <p:blipFill rotWithShape="1">
          <a:blip r:embed="rId2"/>
          <a:srcRect l="50590" t="17467" r="1510" b="6743"/>
          <a:stretch/>
        </p:blipFill>
        <p:spPr>
          <a:xfrm>
            <a:off x="2305189" y="2947906"/>
            <a:ext cx="7389163" cy="3470833"/>
          </a:xfrm>
          <a:prstGeom prst="rect">
            <a:avLst/>
          </a:prstGeom>
        </p:spPr>
      </p:pic>
    </p:spTree>
    <p:extLst>
      <p:ext uri="{BB962C8B-B14F-4D97-AF65-F5344CB8AC3E}">
        <p14:creationId xmlns:p14="http://schemas.microsoft.com/office/powerpoint/2010/main" val="81367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7212621A-1363-63DC-FF27-F28376E19A82}"/>
              </a:ext>
            </a:extLst>
          </p:cNvPr>
          <p:cNvSpPr txBox="1"/>
          <p:nvPr/>
        </p:nvSpPr>
        <p:spPr>
          <a:xfrm>
            <a:off x="775855" y="578697"/>
            <a:ext cx="5781963"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Missions  - détails </a:t>
            </a:r>
          </a:p>
        </p:txBody>
      </p:sp>
      <p:sp>
        <p:nvSpPr>
          <p:cNvPr id="7" name="ZoneTexte 6">
            <a:extLst>
              <a:ext uri="{FF2B5EF4-FFF2-40B4-BE49-F238E27FC236}">
                <a16:creationId xmlns:a16="http://schemas.microsoft.com/office/drawing/2014/main" id="{3EF496E1-87FD-CA66-999B-1B186FF3B9AE}"/>
              </a:ext>
            </a:extLst>
          </p:cNvPr>
          <p:cNvSpPr txBox="1"/>
          <p:nvPr/>
        </p:nvSpPr>
        <p:spPr>
          <a:xfrm>
            <a:off x="775854" y="1193498"/>
            <a:ext cx="9365674" cy="46365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dirty="0">
                <a:latin typeface="Karla" panose="020B0004030503030003" pitchFamily="34" charset="0"/>
              </a:rPr>
              <a:t>x</a:t>
            </a:r>
            <a:endParaRPr lang="fr-FR" b="1" dirty="0">
              <a:latin typeface="Karla" panose="020B0004030503030003" pitchFamily="34" charset="0"/>
            </a:endParaRPr>
          </a:p>
        </p:txBody>
      </p:sp>
      <p:sp>
        <p:nvSpPr>
          <p:cNvPr id="2" name="Espace réservé du numéro de diapositive 1">
            <a:extLst>
              <a:ext uri="{FF2B5EF4-FFF2-40B4-BE49-F238E27FC236}">
                <a16:creationId xmlns:a16="http://schemas.microsoft.com/office/drawing/2014/main" id="{CF2F374D-1674-65ED-561E-919DF53F6B96}"/>
              </a:ext>
            </a:extLst>
          </p:cNvPr>
          <p:cNvSpPr>
            <a:spLocks noGrp="1"/>
          </p:cNvSpPr>
          <p:nvPr>
            <p:ph type="sldNum" sz="quarter" idx="12"/>
          </p:nvPr>
        </p:nvSpPr>
        <p:spPr/>
        <p:txBody>
          <a:bodyPr/>
          <a:lstStyle/>
          <a:p>
            <a:fld id="{A2718557-9755-4DA1-AC62-7964E88BF6AA}" type="slidenum">
              <a:rPr lang="fr-FR" smtClean="0"/>
              <a:t>3</a:t>
            </a:fld>
            <a:endParaRPr lang="fr-FR"/>
          </a:p>
        </p:txBody>
      </p:sp>
    </p:spTree>
    <p:extLst>
      <p:ext uri="{BB962C8B-B14F-4D97-AF65-F5344CB8AC3E}">
        <p14:creationId xmlns:p14="http://schemas.microsoft.com/office/powerpoint/2010/main" val="3407361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4E91C97-ECC2-201E-E4E4-14104FF0A43B}"/>
              </a:ext>
            </a:extLst>
          </p:cNvPr>
          <p:cNvSpPr txBox="1"/>
          <p:nvPr/>
        </p:nvSpPr>
        <p:spPr>
          <a:xfrm>
            <a:off x="775855" y="560366"/>
            <a:ext cx="5781963"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Le jeu de données </a:t>
            </a:r>
          </a:p>
        </p:txBody>
      </p:sp>
      <p:sp>
        <p:nvSpPr>
          <p:cNvPr id="5" name="ZoneTexte 4">
            <a:extLst>
              <a:ext uri="{FF2B5EF4-FFF2-40B4-BE49-F238E27FC236}">
                <a16:creationId xmlns:a16="http://schemas.microsoft.com/office/drawing/2014/main" id="{81DFE695-EB9A-DDFF-3F9F-95EAFB9A6B82}"/>
              </a:ext>
            </a:extLst>
          </p:cNvPr>
          <p:cNvSpPr txBox="1"/>
          <p:nvPr/>
        </p:nvSpPr>
        <p:spPr>
          <a:xfrm>
            <a:off x="715470" y="1271842"/>
            <a:ext cx="9504218" cy="463653"/>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fr-FR" dirty="0">
                <a:latin typeface="Karla" panose="020B0004030503030003" pitchFamily="34" charset="0"/>
              </a:rPr>
              <a:t>x</a:t>
            </a:r>
          </a:p>
        </p:txBody>
      </p:sp>
      <p:sp>
        <p:nvSpPr>
          <p:cNvPr id="2" name="Espace réservé du numéro de diapositive 1">
            <a:extLst>
              <a:ext uri="{FF2B5EF4-FFF2-40B4-BE49-F238E27FC236}">
                <a16:creationId xmlns:a16="http://schemas.microsoft.com/office/drawing/2014/main" id="{AF0914CB-4081-1E73-5A19-9FD6FC5862AE}"/>
              </a:ext>
            </a:extLst>
          </p:cNvPr>
          <p:cNvSpPr>
            <a:spLocks noGrp="1"/>
          </p:cNvSpPr>
          <p:nvPr>
            <p:ph type="sldNum" sz="quarter" idx="12"/>
          </p:nvPr>
        </p:nvSpPr>
        <p:spPr/>
        <p:txBody>
          <a:bodyPr/>
          <a:lstStyle/>
          <a:p>
            <a:fld id="{A2718557-9755-4DA1-AC62-7964E88BF6AA}" type="slidenum">
              <a:rPr lang="fr-FR" smtClean="0"/>
              <a:t>4</a:t>
            </a:fld>
            <a:endParaRPr lang="fr-FR"/>
          </a:p>
        </p:txBody>
      </p:sp>
    </p:spTree>
    <p:extLst>
      <p:ext uri="{BB962C8B-B14F-4D97-AF65-F5344CB8AC3E}">
        <p14:creationId xmlns:p14="http://schemas.microsoft.com/office/powerpoint/2010/main" val="3189311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3D546AB-2F13-9A58-D905-732E82F545A8}"/>
              </a:ext>
            </a:extLst>
          </p:cNvPr>
          <p:cNvSpPr txBox="1"/>
          <p:nvPr/>
        </p:nvSpPr>
        <p:spPr>
          <a:xfrm>
            <a:off x="775855" y="615201"/>
            <a:ext cx="9325677"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Le jeu de données – Nettoyage et pré-traitement </a:t>
            </a:r>
            <a:endParaRPr lang="fr-FR" dirty="0">
              <a:solidFill>
                <a:srgbClr val="BFB0EE"/>
              </a:solidFill>
              <a:latin typeface="Coolvetica Rg" panose="020B0603030602020004" pitchFamily="34" charset="0"/>
            </a:endParaRPr>
          </a:p>
        </p:txBody>
      </p:sp>
      <p:sp>
        <p:nvSpPr>
          <p:cNvPr id="5" name="ZoneTexte 4">
            <a:extLst>
              <a:ext uri="{FF2B5EF4-FFF2-40B4-BE49-F238E27FC236}">
                <a16:creationId xmlns:a16="http://schemas.microsoft.com/office/drawing/2014/main" id="{3C0511DE-06D8-B716-6316-70AB3DC4C0EE}"/>
              </a:ext>
            </a:extLst>
          </p:cNvPr>
          <p:cNvSpPr txBox="1"/>
          <p:nvPr/>
        </p:nvSpPr>
        <p:spPr>
          <a:xfrm>
            <a:off x="775855" y="1191540"/>
            <a:ext cx="9504218" cy="4618637"/>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fr-FR" b="1" i="0" dirty="0">
                <a:solidFill>
                  <a:srgbClr val="000000"/>
                </a:solidFill>
                <a:effectLst/>
                <a:latin typeface="Karla" panose="020B0004030503030003" pitchFamily="34" charset="0"/>
              </a:rPr>
              <a:t>Concaténation</a:t>
            </a:r>
            <a:r>
              <a:rPr lang="fr-FR" i="0" dirty="0">
                <a:solidFill>
                  <a:srgbClr val="000000"/>
                </a:solidFill>
                <a:effectLst/>
                <a:latin typeface="Karla" panose="020B0004030503030003" pitchFamily="34" charset="0"/>
              </a:rPr>
              <a:t> des </a:t>
            </a:r>
            <a:r>
              <a:rPr lang="fr-FR" dirty="0">
                <a:solidFill>
                  <a:srgbClr val="000000"/>
                </a:solidFill>
                <a:latin typeface="Karla" panose="020B0004030503030003" pitchFamily="34" charset="0"/>
              </a:rPr>
              <a:t>dataframes </a:t>
            </a:r>
          </a:p>
          <a:p>
            <a:pPr marL="742950" lvl="1" indent="-285750">
              <a:lnSpc>
                <a:spcPct val="150000"/>
              </a:lnSpc>
              <a:buFont typeface="Wingdings" panose="05000000000000000000" pitchFamily="2" charset="2"/>
              <a:buChar char="v"/>
            </a:pPr>
            <a:r>
              <a:rPr lang="fr-FR" i="0" dirty="0">
                <a:solidFill>
                  <a:srgbClr val="000000"/>
                </a:solidFill>
                <a:effectLst/>
                <a:latin typeface="Karla" panose="020B0004030503030003" pitchFamily="34" charset="0"/>
              </a:rPr>
              <a:t>Traitement des données grâce à un </a:t>
            </a:r>
            <a:r>
              <a:rPr lang="fr-FR" i="0" dirty="0" err="1">
                <a:solidFill>
                  <a:srgbClr val="000000"/>
                </a:solidFill>
                <a:effectLst/>
                <a:latin typeface="Karla" panose="020B0004030503030003" pitchFamily="34" charset="0"/>
              </a:rPr>
              <a:t>Kaggle</a:t>
            </a:r>
            <a:r>
              <a:rPr lang="fr-FR" i="0" dirty="0">
                <a:solidFill>
                  <a:srgbClr val="000000"/>
                </a:solidFill>
                <a:effectLst/>
                <a:latin typeface="Karla" panose="020B0004030503030003" pitchFamily="34" charset="0"/>
              </a:rPr>
              <a:t> déjà existant</a:t>
            </a:r>
          </a:p>
          <a:p>
            <a:pPr marL="742950" lvl="1" indent="-285750">
              <a:lnSpc>
                <a:spcPct val="150000"/>
              </a:lnSpc>
              <a:buFont typeface="Wingdings" panose="05000000000000000000" pitchFamily="2" charset="2"/>
              <a:buChar char="v"/>
            </a:pPr>
            <a:r>
              <a:rPr lang="fr-FR" i="0" dirty="0" err="1">
                <a:solidFill>
                  <a:srgbClr val="000000"/>
                </a:solidFill>
                <a:effectLst/>
                <a:latin typeface="Karla" panose="020B0004030503030003" pitchFamily="34" charset="0"/>
              </a:rPr>
              <a:t>Enco</a:t>
            </a:r>
            <a:r>
              <a:rPr lang="fr-FR" dirty="0" err="1">
                <a:solidFill>
                  <a:srgbClr val="000000"/>
                </a:solidFill>
                <a:latin typeface="Karla" panose="020B0004030503030003" pitchFamily="34" charset="0"/>
              </a:rPr>
              <a:t>ding</a:t>
            </a:r>
            <a:r>
              <a:rPr lang="fr-FR" dirty="0">
                <a:solidFill>
                  <a:srgbClr val="000000"/>
                </a:solidFill>
                <a:latin typeface="Karla" panose="020B0004030503030003" pitchFamily="34" charset="0"/>
              </a:rPr>
              <a:t> des features catégorielles </a:t>
            </a:r>
          </a:p>
          <a:p>
            <a:pPr marL="742950" lvl="1" indent="-285750">
              <a:lnSpc>
                <a:spcPct val="150000"/>
              </a:lnSpc>
              <a:buFont typeface="Wingdings" panose="05000000000000000000" pitchFamily="2" charset="2"/>
              <a:buChar char="v"/>
            </a:pPr>
            <a:r>
              <a:rPr lang="fr-FR" dirty="0">
                <a:solidFill>
                  <a:srgbClr val="000000"/>
                </a:solidFill>
                <a:latin typeface="Karla" panose="020B0004030503030003" pitchFamily="34" charset="0"/>
              </a:rPr>
              <a:t>Feature engineering : </a:t>
            </a:r>
          </a:p>
          <a:p>
            <a:pPr marL="1200150" lvl="2" indent="-285750">
              <a:lnSpc>
                <a:spcPct val="150000"/>
              </a:lnSpc>
              <a:buFont typeface="Wingdings" panose="05000000000000000000" pitchFamily="2" charset="2"/>
              <a:buChar char="v"/>
            </a:pPr>
            <a:r>
              <a:rPr lang="fr-FR" dirty="0">
                <a:solidFill>
                  <a:srgbClr val="000000"/>
                </a:solidFill>
                <a:latin typeface="Karla" panose="020B0004030503030003" pitchFamily="34" charset="0"/>
              </a:rPr>
              <a:t>Ajout des certaines features</a:t>
            </a:r>
          </a:p>
          <a:p>
            <a:pPr marL="1657350" lvl="3" indent="-285750">
              <a:lnSpc>
                <a:spcPct val="150000"/>
              </a:lnSpc>
              <a:buFont typeface="Wingdings" panose="05000000000000000000" pitchFamily="2" charset="2"/>
              <a:buChar char="v"/>
            </a:pPr>
            <a:r>
              <a:rPr lang="fr-FR" dirty="0">
                <a:solidFill>
                  <a:srgbClr val="000000"/>
                </a:solidFill>
                <a:latin typeface="Karla" panose="020B0004030503030003" pitchFamily="34" charset="0"/>
              </a:rPr>
              <a:t>Pourcentage de temps pendant lequel une personne a travaillé </a:t>
            </a:r>
          </a:p>
          <a:p>
            <a:pPr marL="1657350" lvl="3" indent="-285750">
              <a:lnSpc>
                <a:spcPct val="150000"/>
              </a:lnSpc>
              <a:buFont typeface="Wingdings" panose="05000000000000000000" pitchFamily="2" charset="2"/>
              <a:buChar char="v"/>
            </a:pPr>
            <a:r>
              <a:rPr lang="fr-FR" dirty="0">
                <a:solidFill>
                  <a:srgbClr val="000000"/>
                </a:solidFill>
                <a:latin typeface="Karla" panose="020B0004030503030003" pitchFamily="34" charset="0"/>
              </a:rPr>
              <a:t>Revenu par personne dans un foyer </a:t>
            </a:r>
          </a:p>
          <a:p>
            <a:pPr marL="1657350" lvl="3" indent="-285750">
              <a:lnSpc>
                <a:spcPct val="150000"/>
              </a:lnSpc>
              <a:buFont typeface="Wingdings" panose="05000000000000000000" pitchFamily="2" charset="2"/>
              <a:buChar char="v"/>
            </a:pPr>
            <a:r>
              <a:rPr lang="fr-FR" dirty="0">
                <a:solidFill>
                  <a:srgbClr val="000000"/>
                </a:solidFill>
                <a:latin typeface="Karla" panose="020B0004030503030003" pitchFamily="34" charset="0"/>
              </a:rPr>
              <a:t>Taux de paiement des annuités  </a:t>
            </a:r>
          </a:p>
          <a:p>
            <a:pPr marL="742950" lvl="1" indent="-285750">
              <a:lnSpc>
                <a:spcPct val="150000"/>
              </a:lnSpc>
              <a:buFont typeface="Wingdings" panose="05000000000000000000" pitchFamily="2" charset="2"/>
              <a:buChar char="v"/>
            </a:pPr>
            <a:r>
              <a:rPr lang="fr-FR" b="1" i="0" dirty="0">
                <a:solidFill>
                  <a:srgbClr val="000000"/>
                </a:solidFill>
                <a:effectLst/>
                <a:latin typeface="Karla" panose="020B0004030503030003" pitchFamily="34" charset="0"/>
              </a:rPr>
              <a:t>356 251 lignes / 797 colonnes  </a:t>
            </a:r>
          </a:p>
          <a:p>
            <a:pPr marL="1657350" lvl="3" indent="-285750">
              <a:lnSpc>
                <a:spcPct val="150000"/>
              </a:lnSpc>
              <a:buFont typeface="Wingdings" panose="05000000000000000000" pitchFamily="2" charset="2"/>
              <a:buChar char="v"/>
            </a:pPr>
            <a:endParaRPr lang="en-US" dirty="0">
              <a:solidFill>
                <a:srgbClr val="000000"/>
              </a:solidFill>
              <a:latin typeface="Helvetica Neue"/>
            </a:endParaRPr>
          </a:p>
          <a:p>
            <a:pPr marL="1657350" lvl="3" indent="-285750">
              <a:lnSpc>
                <a:spcPct val="150000"/>
              </a:lnSpc>
              <a:buFont typeface="Wingdings" panose="05000000000000000000" pitchFamily="2" charset="2"/>
              <a:buChar char="v"/>
            </a:pPr>
            <a:endParaRPr lang="fr-FR" dirty="0">
              <a:latin typeface="Karla" panose="020B0004030503030003" pitchFamily="34" charset="0"/>
            </a:endParaRPr>
          </a:p>
        </p:txBody>
      </p:sp>
    </p:spTree>
    <p:extLst>
      <p:ext uri="{BB962C8B-B14F-4D97-AF65-F5344CB8AC3E}">
        <p14:creationId xmlns:p14="http://schemas.microsoft.com/office/powerpoint/2010/main" val="428850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3D546AB-2F13-9A58-D905-732E82F545A8}"/>
              </a:ext>
            </a:extLst>
          </p:cNvPr>
          <p:cNvSpPr txBox="1"/>
          <p:nvPr/>
        </p:nvSpPr>
        <p:spPr>
          <a:xfrm>
            <a:off x="775855" y="615201"/>
            <a:ext cx="9325677"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Le jeu de données – Nettoyage et pré-traitement </a:t>
            </a:r>
            <a:endParaRPr lang="fr-FR" dirty="0">
              <a:solidFill>
                <a:srgbClr val="BFB0EE"/>
              </a:solidFill>
              <a:latin typeface="Coolvetica Rg" panose="020B0603030602020004" pitchFamily="34" charset="0"/>
            </a:endParaRPr>
          </a:p>
        </p:txBody>
      </p:sp>
      <p:sp>
        <p:nvSpPr>
          <p:cNvPr id="5" name="ZoneTexte 4">
            <a:extLst>
              <a:ext uri="{FF2B5EF4-FFF2-40B4-BE49-F238E27FC236}">
                <a16:creationId xmlns:a16="http://schemas.microsoft.com/office/drawing/2014/main" id="{3C0511DE-06D8-B716-6316-70AB3DC4C0EE}"/>
              </a:ext>
            </a:extLst>
          </p:cNvPr>
          <p:cNvSpPr txBox="1"/>
          <p:nvPr/>
        </p:nvSpPr>
        <p:spPr>
          <a:xfrm>
            <a:off x="775855" y="1191540"/>
            <a:ext cx="9504218" cy="3787640"/>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fr-FR" b="1" i="0" dirty="0">
                <a:solidFill>
                  <a:srgbClr val="000000"/>
                </a:solidFill>
                <a:effectLst/>
                <a:latin typeface="Karla" panose="020B0004030503030003" pitchFamily="34" charset="0"/>
              </a:rPr>
              <a:t>356 251 lignes / 797 colonnes</a:t>
            </a:r>
          </a:p>
          <a:p>
            <a:pPr marL="742950" lvl="1" indent="-285750">
              <a:lnSpc>
                <a:spcPct val="150000"/>
              </a:lnSpc>
              <a:buFont typeface="Wingdings" panose="05000000000000000000" pitchFamily="2" charset="2"/>
              <a:buChar char="v"/>
            </a:pPr>
            <a:r>
              <a:rPr lang="fr-FR" dirty="0">
                <a:solidFill>
                  <a:srgbClr val="000000"/>
                </a:solidFill>
                <a:latin typeface="Karla" panose="020B0004030503030003" pitchFamily="34" charset="0"/>
              </a:rPr>
              <a:t>Traitement des données manquantes </a:t>
            </a:r>
          </a:p>
          <a:p>
            <a:pPr marL="1200150" lvl="2" indent="-285750">
              <a:lnSpc>
                <a:spcPct val="150000"/>
              </a:lnSpc>
              <a:buFont typeface="Wingdings" panose="05000000000000000000" pitchFamily="2" charset="2"/>
              <a:buChar char="v"/>
            </a:pPr>
            <a:r>
              <a:rPr lang="fr-FR" i="0" dirty="0">
                <a:solidFill>
                  <a:srgbClr val="000000"/>
                </a:solidFill>
                <a:effectLst/>
                <a:latin typeface="Karla" panose="020B0004030503030003" pitchFamily="34" charset="0"/>
              </a:rPr>
              <a:t>Suppression des clients pour lesquels ‘TARGET’ n’était pas renseigné</a:t>
            </a:r>
          </a:p>
          <a:p>
            <a:pPr marL="1200150" lvl="2" indent="-285750">
              <a:lnSpc>
                <a:spcPct val="150000"/>
              </a:lnSpc>
              <a:buFont typeface="Wingdings" panose="05000000000000000000" pitchFamily="2" charset="2"/>
              <a:buChar char="v"/>
            </a:pPr>
            <a:r>
              <a:rPr lang="fr-FR" dirty="0">
                <a:solidFill>
                  <a:srgbClr val="000000"/>
                </a:solidFill>
                <a:latin typeface="Karla" panose="020B0004030503030003" pitchFamily="34" charset="0"/>
              </a:rPr>
              <a:t>ID client renseignée a 100 % (SK_ID_CURR) </a:t>
            </a:r>
            <a:r>
              <a:rPr lang="fr-FR" i="0" dirty="0">
                <a:solidFill>
                  <a:srgbClr val="000000"/>
                </a:solidFill>
                <a:effectLst/>
                <a:latin typeface="Karla" panose="020B0004030503030003" pitchFamily="34" charset="0"/>
              </a:rPr>
              <a:t> </a:t>
            </a:r>
          </a:p>
          <a:p>
            <a:pPr marL="1200150" lvl="2" indent="-285750">
              <a:lnSpc>
                <a:spcPct val="150000"/>
              </a:lnSpc>
              <a:buFont typeface="Wingdings" panose="05000000000000000000" pitchFamily="2" charset="2"/>
              <a:buChar char="v"/>
            </a:pPr>
            <a:r>
              <a:rPr lang="fr-FR" i="0" dirty="0">
                <a:solidFill>
                  <a:srgbClr val="000000"/>
                </a:solidFill>
                <a:effectLst/>
                <a:latin typeface="Karla" panose="020B0004030503030003" pitchFamily="34" charset="0"/>
              </a:rPr>
              <a:t>Suppression des features renseignées à moins de 60% </a:t>
            </a:r>
          </a:p>
          <a:p>
            <a:pPr marL="1200150" lvl="2" indent="-285750">
              <a:lnSpc>
                <a:spcPct val="150000"/>
              </a:lnSpc>
              <a:buFont typeface="Wingdings" panose="05000000000000000000" pitchFamily="2" charset="2"/>
              <a:buChar char="v"/>
            </a:pPr>
            <a:r>
              <a:rPr lang="fr-FR" dirty="0">
                <a:solidFill>
                  <a:srgbClr val="000000"/>
                </a:solidFill>
                <a:latin typeface="Karla" panose="020B0004030503030003" pitchFamily="34" charset="0"/>
              </a:rPr>
              <a:t>Suppression des valeurs ‘infinies’</a:t>
            </a:r>
            <a:endParaRPr lang="en-US" i="0" dirty="0">
              <a:solidFill>
                <a:srgbClr val="000000"/>
              </a:solidFill>
              <a:effectLst/>
              <a:latin typeface="Helvetica Neue"/>
            </a:endParaRPr>
          </a:p>
          <a:p>
            <a:pPr marL="1200150" lvl="2" indent="-285750">
              <a:lnSpc>
                <a:spcPct val="150000"/>
              </a:lnSpc>
              <a:buFont typeface="Wingdings" panose="05000000000000000000" pitchFamily="2" charset="2"/>
              <a:buChar char="v"/>
            </a:pPr>
            <a:r>
              <a:rPr lang="fr-FR" i="0" dirty="0">
                <a:solidFill>
                  <a:srgbClr val="000000"/>
                </a:solidFill>
                <a:effectLst/>
                <a:latin typeface="Karla" panose="020B0004030503030003" pitchFamily="34" charset="0"/>
              </a:rPr>
              <a:t>Imputation des données </a:t>
            </a:r>
            <a:r>
              <a:rPr lang="fr-FR" dirty="0">
                <a:solidFill>
                  <a:srgbClr val="000000"/>
                </a:solidFill>
                <a:latin typeface="Karla" panose="020B0004030503030003" pitchFamily="34" charset="0"/>
              </a:rPr>
              <a:t>numériques manquantes </a:t>
            </a:r>
          </a:p>
          <a:p>
            <a:pPr marL="742950" lvl="1" indent="-285750">
              <a:lnSpc>
                <a:spcPct val="150000"/>
              </a:lnSpc>
              <a:buFont typeface="Wingdings" panose="05000000000000000000" pitchFamily="2" charset="2"/>
              <a:buChar char="v"/>
            </a:pPr>
            <a:r>
              <a:rPr lang="fr-FR" dirty="0" err="1">
                <a:solidFill>
                  <a:srgbClr val="000000"/>
                </a:solidFill>
                <a:latin typeface="Karla" panose="020B0004030503030003" pitchFamily="34" charset="0"/>
              </a:rPr>
              <a:t>Dataframe</a:t>
            </a:r>
            <a:r>
              <a:rPr lang="fr-FR" dirty="0">
                <a:solidFill>
                  <a:srgbClr val="000000"/>
                </a:solidFill>
                <a:latin typeface="Karla" panose="020B0004030503030003" pitchFamily="34" charset="0"/>
              </a:rPr>
              <a:t> final pour l’entrainement : </a:t>
            </a:r>
            <a:r>
              <a:rPr lang="fr-FR" b="1" dirty="0">
                <a:solidFill>
                  <a:srgbClr val="000000"/>
                </a:solidFill>
                <a:latin typeface="Karla" panose="020B0004030503030003" pitchFamily="34" charset="0"/>
              </a:rPr>
              <a:t>307 488 lignes / 552 colonnes </a:t>
            </a:r>
            <a:endParaRPr lang="en-US" b="1" dirty="0">
              <a:solidFill>
                <a:srgbClr val="000000"/>
              </a:solidFill>
              <a:latin typeface="Helvetica Neue"/>
            </a:endParaRPr>
          </a:p>
          <a:p>
            <a:pPr marL="1657350" lvl="3" indent="-285750">
              <a:lnSpc>
                <a:spcPct val="150000"/>
              </a:lnSpc>
              <a:buFont typeface="Wingdings" panose="05000000000000000000" pitchFamily="2" charset="2"/>
              <a:buChar char="v"/>
            </a:pPr>
            <a:endParaRPr lang="fr-FR" dirty="0">
              <a:latin typeface="Karla" panose="020B0004030503030003" pitchFamily="34" charset="0"/>
            </a:endParaRPr>
          </a:p>
        </p:txBody>
      </p:sp>
    </p:spTree>
    <p:extLst>
      <p:ext uri="{BB962C8B-B14F-4D97-AF65-F5344CB8AC3E}">
        <p14:creationId xmlns:p14="http://schemas.microsoft.com/office/powerpoint/2010/main" val="18906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3D546AB-2F13-9A58-D905-732E82F545A8}"/>
              </a:ext>
            </a:extLst>
          </p:cNvPr>
          <p:cNvSpPr txBox="1"/>
          <p:nvPr/>
        </p:nvSpPr>
        <p:spPr>
          <a:xfrm>
            <a:off x="775855" y="615201"/>
            <a:ext cx="9325677"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Exploration des données </a:t>
            </a:r>
          </a:p>
        </p:txBody>
      </p:sp>
      <p:sp>
        <p:nvSpPr>
          <p:cNvPr id="5" name="ZoneTexte 4">
            <a:extLst>
              <a:ext uri="{FF2B5EF4-FFF2-40B4-BE49-F238E27FC236}">
                <a16:creationId xmlns:a16="http://schemas.microsoft.com/office/drawing/2014/main" id="{3C0511DE-06D8-B716-6316-70AB3DC4C0EE}"/>
              </a:ext>
            </a:extLst>
          </p:cNvPr>
          <p:cNvSpPr txBox="1"/>
          <p:nvPr/>
        </p:nvSpPr>
        <p:spPr>
          <a:xfrm>
            <a:off x="301405" y="1191540"/>
            <a:ext cx="9504218" cy="2956643"/>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fr-FR" b="1" dirty="0">
                <a:latin typeface="Karla" panose="020B0004030503030003" pitchFamily="34" charset="0"/>
              </a:rPr>
              <a:t>Feature ‘TARGET’ </a:t>
            </a:r>
          </a:p>
          <a:p>
            <a:pPr marL="1200150" lvl="2" indent="-285750">
              <a:lnSpc>
                <a:spcPct val="150000"/>
              </a:lnSpc>
              <a:buFont typeface="Wingdings" panose="05000000000000000000" pitchFamily="2" charset="2"/>
              <a:buChar char="v"/>
            </a:pPr>
            <a:r>
              <a:rPr lang="fr-FR" dirty="0">
                <a:latin typeface="Karla" panose="020B0004030503030003" pitchFamily="34" charset="0"/>
              </a:rPr>
              <a:t>0 : Client sans difficultés de paiement</a:t>
            </a:r>
          </a:p>
          <a:p>
            <a:pPr marL="1200150" lvl="2" indent="-285750">
              <a:lnSpc>
                <a:spcPct val="150000"/>
              </a:lnSpc>
              <a:buFont typeface="Wingdings" panose="05000000000000000000" pitchFamily="2" charset="2"/>
              <a:buChar char="v"/>
            </a:pPr>
            <a:r>
              <a:rPr lang="fr-FR" dirty="0">
                <a:latin typeface="Karla" panose="020B0004030503030003" pitchFamily="34" charset="0"/>
              </a:rPr>
              <a:t>1 : Client avec difficultés de paiement </a:t>
            </a:r>
          </a:p>
          <a:p>
            <a:pPr marL="1200150" lvl="2" indent="-285750">
              <a:lnSpc>
                <a:spcPct val="150000"/>
              </a:lnSpc>
              <a:buFont typeface="Wingdings" panose="05000000000000000000" pitchFamily="2" charset="2"/>
              <a:buChar char="v"/>
            </a:pPr>
            <a:r>
              <a:rPr lang="fr-FR" dirty="0">
                <a:latin typeface="Karla" panose="020B0004030503030003" pitchFamily="34" charset="0"/>
              </a:rPr>
              <a:t>Répartition : 90 % / 10 % </a:t>
            </a:r>
          </a:p>
          <a:p>
            <a:pPr marL="1200150" lvl="2" indent="-285750">
              <a:lnSpc>
                <a:spcPct val="150000"/>
              </a:lnSpc>
              <a:buFont typeface="Wingdings" panose="05000000000000000000" pitchFamily="2" charset="2"/>
              <a:buChar char="v"/>
            </a:pPr>
            <a:r>
              <a:rPr lang="fr-FR" b="1" dirty="0">
                <a:latin typeface="Karla" panose="020B0004030503030003" pitchFamily="34" charset="0"/>
              </a:rPr>
              <a:t>Déséquilibre</a:t>
            </a:r>
            <a:r>
              <a:rPr lang="fr-FR" dirty="0">
                <a:latin typeface="Karla" panose="020B0004030503030003" pitchFamily="34" charset="0"/>
              </a:rPr>
              <a:t> des données </a:t>
            </a:r>
          </a:p>
          <a:p>
            <a:pPr marL="1657350" lvl="3" indent="-285750">
              <a:lnSpc>
                <a:spcPct val="150000"/>
              </a:lnSpc>
              <a:buFont typeface="Wingdings" panose="05000000000000000000" pitchFamily="2" charset="2"/>
              <a:buChar char="v"/>
            </a:pPr>
            <a:endParaRPr lang="en-US" dirty="0">
              <a:solidFill>
                <a:srgbClr val="000000"/>
              </a:solidFill>
              <a:latin typeface="Helvetica Neue"/>
            </a:endParaRPr>
          </a:p>
          <a:p>
            <a:pPr marL="1657350" lvl="3" indent="-285750">
              <a:lnSpc>
                <a:spcPct val="150000"/>
              </a:lnSpc>
              <a:buFont typeface="Wingdings" panose="05000000000000000000" pitchFamily="2" charset="2"/>
              <a:buChar char="v"/>
            </a:pPr>
            <a:endParaRPr lang="fr-FR" dirty="0">
              <a:latin typeface="Karla" panose="020B0004030503030003" pitchFamily="34" charset="0"/>
            </a:endParaRPr>
          </a:p>
        </p:txBody>
      </p:sp>
      <p:pic>
        <p:nvPicPr>
          <p:cNvPr id="2052" name="Picture 4">
            <a:extLst>
              <a:ext uri="{FF2B5EF4-FFF2-40B4-BE49-F238E27FC236}">
                <a16:creationId xmlns:a16="http://schemas.microsoft.com/office/drawing/2014/main" id="{00DF05E3-0CBA-3DB6-0B2B-56593F036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081" y="3350404"/>
            <a:ext cx="2788219" cy="280994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e 5">
            <a:extLst>
              <a:ext uri="{FF2B5EF4-FFF2-40B4-BE49-F238E27FC236}">
                <a16:creationId xmlns:a16="http://schemas.microsoft.com/office/drawing/2014/main" id="{6915A5B7-7690-AB66-A1CE-DF13E4F6E9B3}"/>
              </a:ext>
            </a:extLst>
          </p:cNvPr>
          <p:cNvGrpSpPr/>
          <p:nvPr/>
        </p:nvGrpSpPr>
        <p:grpSpPr>
          <a:xfrm>
            <a:off x="5712944" y="1191540"/>
            <a:ext cx="6177651" cy="3940432"/>
            <a:chOff x="5712944" y="433159"/>
            <a:chExt cx="6177651" cy="3940432"/>
          </a:xfrm>
        </p:grpSpPr>
        <p:pic>
          <p:nvPicPr>
            <p:cNvPr id="2054" name="Picture 6">
              <a:extLst>
                <a:ext uri="{FF2B5EF4-FFF2-40B4-BE49-F238E27FC236}">
                  <a16:creationId xmlns:a16="http://schemas.microsoft.com/office/drawing/2014/main" id="{7D45D9AA-D7C3-F772-C720-A606EE69A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2944" y="688676"/>
              <a:ext cx="6177651" cy="368491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 coins arrondis 1">
              <a:extLst>
                <a:ext uri="{FF2B5EF4-FFF2-40B4-BE49-F238E27FC236}">
                  <a16:creationId xmlns:a16="http://schemas.microsoft.com/office/drawing/2014/main" id="{131ED090-7876-EFBB-3BCB-9F7322DBC4D2}"/>
                </a:ext>
              </a:extLst>
            </p:cNvPr>
            <p:cNvSpPr/>
            <p:nvPr/>
          </p:nvSpPr>
          <p:spPr>
            <a:xfrm>
              <a:off x="6192195" y="446243"/>
              <a:ext cx="2438400" cy="25551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Coolvetica Rg" panose="020B0603030602020004" pitchFamily="34" charset="0"/>
                </a:rPr>
                <a:t>No </a:t>
              </a:r>
              <a:r>
                <a:rPr lang="fr-FR" sz="1400" dirty="0" err="1">
                  <a:solidFill>
                    <a:schemeClr val="tx1"/>
                  </a:solidFill>
                  <a:latin typeface="Coolvetica Rg" panose="020B0603030602020004" pitchFamily="34" charset="0"/>
                </a:rPr>
                <a:t>payment</a:t>
              </a:r>
              <a:r>
                <a:rPr lang="fr-FR" sz="1400" dirty="0">
                  <a:solidFill>
                    <a:schemeClr val="tx1"/>
                  </a:solidFill>
                  <a:latin typeface="Coolvetica Rg" panose="020B0603030602020004" pitchFamily="34" charset="0"/>
                </a:rPr>
                <a:t> </a:t>
              </a:r>
              <a:r>
                <a:rPr lang="fr-FR" sz="1400" dirty="0" err="1">
                  <a:solidFill>
                    <a:schemeClr val="tx1"/>
                  </a:solidFill>
                  <a:latin typeface="Coolvetica Rg" panose="020B0603030602020004" pitchFamily="34" charset="0"/>
                </a:rPr>
                <a:t>difficulties</a:t>
              </a:r>
              <a:endParaRPr lang="fr-FR" sz="1400" dirty="0">
                <a:solidFill>
                  <a:schemeClr val="tx1"/>
                </a:solidFill>
                <a:latin typeface="Coolvetica Rg" panose="020B0603030602020004" pitchFamily="34" charset="0"/>
              </a:endParaRPr>
            </a:p>
          </p:txBody>
        </p:sp>
        <p:sp>
          <p:nvSpPr>
            <p:cNvPr id="3" name="Rectangle : coins arrondis 2">
              <a:extLst>
                <a:ext uri="{FF2B5EF4-FFF2-40B4-BE49-F238E27FC236}">
                  <a16:creationId xmlns:a16="http://schemas.microsoft.com/office/drawing/2014/main" id="{5E8C165A-4E55-CD65-8236-7B4E8C7C15A0}"/>
                </a:ext>
              </a:extLst>
            </p:cNvPr>
            <p:cNvSpPr/>
            <p:nvPr/>
          </p:nvSpPr>
          <p:spPr>
            <a:xfrm>
              <a:off x="9361583" y="433159"/>
              <a:ext cx="2438400" cy="25551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err="1">
                  <a:solidFill>
                    <a:schemeClr val="tx1"/>
                  </a:solidFill>
                  <a:latin typeface="Coolvetica Rg" panose="020B0603030602020004" pitchFamily="34" charset="0"/>
                </a:rPr>
                <a:t>Payment</a:t>
              </a:r>
              <a:r>
                <a:rPr lang="fr-FR" sz="1400" dirty="0">
                  <a:solidFill>
                    <a:schemeClr val="tx1"/>
                  </a:solidFill>
                  <a:latin typeface="Coolvetica Rg" panose="020B0603030602020004" pitchFamily="34" charset="0"/>
                </a:rPr>
                <a:t> </a:t>
              </a:r>
              <a:r>
                <a:rPr lang="fr-FR" sz="1400" dirty="0" err="1">
                  <a:solidFill>
                    <a:schemeClr val="tx1"/>
                  </a:solidFill>
                  <a:latin typeface="Coolvetica Rg" panose="020B0603030602020004" pitchFamily="34" charset="0"/>
                </a:rPr>
                <a:t>difficulties</a:t>
              </a:r>
              <a:endParaRPr lang="fr-FR" sz="1400" dirty="0">
                <a:solidFill>
                  <a:schemeClr val="tx1"/>
                </a:solidFill>
                <a:latin typeface="Coolvetica Rg" panose="020B0603030602020004" pitchFamily="34" charset="0"/>
              </a:endParaRPr>
            </a:p>
          </p:txBody>
        </p:sp>
      </p:grpSp>
    </p:spTree>
    <p:extLst>
      <p:ext uri="{BB962C8B-B14F-4D97-AF65-F5344CB8AC3E}">
        <p14:creationId xmlns:p14="http://schemas.microsoft.com/office/powerpoint/2010/main" val="3758767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3D546AB-2F13-9A58-D905-732E82F545A8}"/>
              </a:ext>
            </a:extLst>
          </p:cNvPr>
          <p:cNvSpPr txBox="1"/>
          <p:nvPr/>
        </p:nvSpPr>
        <p:spPr>
          <a:xfrm>
            <a:off x="775855" y="615201"/>
            <a:ext cx="9325677" cy="461665"/>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Exploration des données </a:t>
            </a:r>
          </a:p>
        </p:txBody>
      </p:sp>
      <p:sp>
        <p:nvSpPr>
          <p:cNvPr id="5" name="ZoneTexte 4">
            <a:extLst>
              <a:ext uri="{FF2B5EF4-FFF2-40B4-BE49-F238E27FC236}">
                <a16:creationId xmlns:a16="http://schemas.microsoft.com/office/drawing/2014/main" id="{3C0511DE-06D8-B716-6316-70AB3DC4C0EE}"/>
              </a:ext>
            </a:extLst>
          </p:cNvPr>
          <p:cNvSpPr txBox="1"/>
          <p:nvPr/>
        </p:nvSpPr>
        <p:spPr>
          <a:xfrm>
            <a:off x="301405" y="1191540"/>
            <a:ext cx="9504218" cy="2956643"/>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fr-FR" b="1" dirty="0">
                <a:latin typeface="Karla" panose="020B0004030503030003" pitchFamily="34" charset="0"/>
              </a:rPr>
              <a:t>Feature ‘TARGET’ </a:t>
            </a:r>
          </a:p>
          <a:p>
            <a:pPr marL="1200150" lvl="2" indent="-285750">
              <a:lnSpc>
                <a:spcPct val="150000"/>
              </a:lnSpc>
              <a:buFont typeface="Wingdings" panose="05000000000000000000" pitchFamily="2" charset="2"/>
              <a:buChar char="v"/>
            </a:pPr>
            <a:r>
              <a:rPr lang="fr-FR" dirty="0">
                <a:latin typeface="Karla" panose="020B0004030503030003" pitchFamily="34" charset="0"/>
              </a:rPr>
              <a:t>0 : Client sans difficultés de paiement</a:t>
            </a:r>
          </a:p>
          <a:p>
            <a:pPr marL="1200150" lvl="2" indent="-285750">
              <a:lnSpc>
                <a:spcPct val="150000"/>
              </a:lnSpc>
              <a:buFont typeface="Wingdings" panose="05000000000000000000" pitchFamily="2" charset="2"/>
              <a:buChar char="v"/>
            </a:pPr>
            <a:r>
              <a:rPr lang="fr-FR" dirty="0">
                <a:latin typeface="Karla" panose="020B0004030503030003" pitchFamily="34" charset="0"/>
              </a:rPr>
              <a:t>1 : Client avec difficultés de paiement </a:t>
            </a:r>
          </a:p>
          <a:p>
            <a:pPr marL="1200150" lvl="2" indent="-285750">
              <a:lnSpc>
                <a:spcPct val="150000"/>
              </a:lnSpc>
              <a:buFont typeface="Wingdings" panose="05000000000000000000" pitchFamily="2" charset="2"/>
              <a:buChar char="v"/>
            </a:pPr>
            <a:r>
              <a:rPr lang="fr-FR" dirty="0">
                <a:latin typeface="Karla" panose="020B0004030503030003" pitchFamily="34" charset="0"/>
              </a:rPr>
              <a:t>Répartition : 90 % / 10 % </a:t>
            </a:r>
          </a:p>
          <a:p>
            <a:pPr marL="1200150" lvl="2" indent="-285750">
              <a:lnSpc>
                <a:spcPct val="150000"/>
              </a:lnSpc>
              <a:buFont typeface="Wingdings" panose="05000000000000000000" pitchFamily="2" charset="2"/>
              <a:buChar char="v"/>
            </a:pPr>
            <a:r>
              <a:rPr lang="fr-FR" b="1" dirty="0">
                <a:latin typeface="Karla" panose="020B0004030503030003" pitchFamily="34" charset="0"/>
              </a:rPr>
              <a:t>Déséquilibre</a:t>
            </a:r>
            <a:r>
              <a:rPr lang="fr-FR" dirty="0">
                <a:latin typeface="Karla" panose="020B0004030503030003" pitchFamily="34" charset="0"/>
              </a:rPr>
              <a:t> des données </a:t>
            </a:r>
          </a:p>
          <a:p>
            <a:pPr marL="1657350" lvl="3" indent="-285750">
              <a:lnSpc>
                <a:spcPct val="150000"/>
              </a:lnSpc>
              <a:buFont typeface="Wingdings" panose="05000000000000000000" pitchFamily="2" charset="2"/>
              <a:buChar char="v"/>
            </a:pPr>
            <a:endParaRPr lang="en-US" dirty="0">
              <a:solidFill>
                <a:srgbClr val="000000"/>
              </a:solidFill>
              <a:latin typeface="Helvetica Neue"/>
            </a:endParaRPr>
          </a:p>
          <a:p>
            <a:pPr marL="1657350" lvl="3" indent="-285750">
              <a:lnSpc>
                <a:spcPct val="150000"/>
              </a:lnSpc>
              <a:buFont typeface="Wingdings" panose="05000000000000000000" pitchFamily="2" charset="2"/>
              <a:buChar char="v"/>
            </a:pPr>
            <a:endParaRPr lang="fr-FR" dirty="0">
              <a:latin typeface="Karla" panose="020B0004030503030003" pitchFamily="34" charset="0"/>
            </a:endParaRPr>
          </a:p>
        </p:txBody>
      </p:sp>
      <p:pic>
        <p:nvPicPr>
          <p:cNvPr id="2052" name="Picture 4">
            <a:extLst>
              <a:ext uri="{FF2B5EF4-FFF2-40B4-BE49-F238E27FC236}">
                <a16:creationId xmlns:a16="http://schemas.microsoft.com/office/drawing/2014/main" id="{00DF05E3-0CBA-3DB6-0B2B-56593F036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081" y="3350404"/>
            <a:ext cx="2788219" cy="280994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e 5">
            <a:extLst>
              <a:ext uri="{FF2B5EF4-FFF2-40B4-BE49-F238E27FC236}">
                <a16:creationId xmlns:a16="http://schemas.microsoft.com/office/drawing/2014/main" id="{6915A5B7-7690-AB66-A1CE-DF13E4F6E9B3}"/>
              </a:ext>
            </a:extLst>
          </p:cNvPr>
          <p:cNvGrpSpPr/>
          <p:nvPr/>
        </p:nvGrpSpPr>
        <p:grpSpPr>
          <a:xfrm>
            <a:off x="6192195" y="1191540"/>
            <a:ext cx="5607788" cy="268601"/>
            <a:chOff x="6192195" y="433159"/>
            <a:chExt cx="5607788" cy="268601"/>
          </a:xfrm>
        </p:grpSpPr>
        <p:sp>
          <p:nvSpPr>
            <p:cNvPr id="2" name="Rectangle : coins arrondis 1">
              <a:extLst>
                <a:ext uri="{FF2B5EF4-FFF2-40B4-BE49-F238E27FC236}">
                  <a16:creationId xmlns:a16="http://schemas.microsoft.com/office/drawing/2014/main" id="{131ED090-7876-EFBB-3BCB-9F7322DBC4D2}"/>
                </a:ext>
              </a:extLst>
            </p:cNvPr>
            <p:cNvSpPr/>
            <p:nvPr/>
          </p:nvSpPr>
          <p:spPr>
            <a:xfrm>
              <a:off x="6192195" y="446243"/>
              <a:ext cx="2438400" cy="25551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Coolvetica Rg" panose="020B0603030602020004" pitchFamily="34" charset="0"/>
                </a:rPr>
                <a:t>No </a:t>
              </a:r>
              <a:r>
                <a:rPr lang="fr-FR" sz="1400" dirty="0" err="1">
                  <a:solidFill>
                    <a:schemeClr val="tx1"/>
                  </a:solidFill>
                  <a:latin typeface="Coolvetica Rg" panose="020B0603030602020004" pitchFamily="34" charset="0"/>
                </a:rPr>
                <a:t>payment</a:t>
              </a:r>
              <a:r>
                <a:rPr lang="fr-FR" sz="1400" dirty="0">
                  <a:solidFill>
                    <a:schemeClr val="tx1"/>
                  </a:solidFill>
                  <a:latin typeface="Coolvetica Rg" panose="020B0603030602020004" pitchFamily="34" charset="0"/>
                </a:rPr>
                <a:t> </a:t>
              </a:r>
              <a:r>
                <a:rPr lang="fr-FR" sz="1400" dirty="0" err="1">
                  <a:solidFill>
                    <a:schemeClr val="tx1"/>
                  </a:solidFill>
                  <a:latin typeface="Coolvetica Rg" panose="020B0603030602020004" pitchFamily="34" charset="0"/>
                </a:rPr>
                <a:t>difficulties</a:t>
              </a:r>
              <a:endParaRPr lang="fr-FR" sz="1400" dirty="0">
                <a:solidFill>
                  <a:schemeClr val="tx1"/>
                </a:solidFill>
                <a:latin typeface="Coolvetica Rg" panose="020B0603030602020004" pitchFamily="34" charset="0"/>
              </a:endParaRPr>
            </a:p>
          </p:txBody>
        </p:sp>
        <p:sp>
          <p:nvSpPr>
            <p:cNvPr id="3" name="Rectangle : coins arrondis 2">
              <a:extLst>
                <a:ext uri="{FF2B5EF4-FFF2-40B4-BE49-F238E27FC236}">
                  <a16:creationId xmlns:a16="http://schemas.microsoft.com/office/drawing/2014/main" id="{5E8C165A-4E55-CD65-8236-7B4E8C7C15A0}"/>
                </a:ext>
              </a:extLst>
            </p:cNvPr>
            <p:cNvSpPr/>
            <p:nvPr/>
          </p:nvSpPr>
          <p:spPr>
            <a:xfrm>
              <a:off x="9361583" y="433159"/>
              <a:ext cx="2438400" cy="25551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err="1">
                  <a:solidFill>
                    <a:schemeClr val="tx1"/>
                  </a:solidFill>
                  <a:latin typeface="Coolvetica Rg" panose="020B0603030602020004" pitchFamily="34" charset="0"/>
                </a:rPr>
                <a:t>Payment</a:t>
              </a:r>
              <a:r>
                <a:rPr lang="fr-FR" sz="1400" dirty="0">
                  <a:solidFill>
                    <a:schemeClr val="tx1"/>
                  </a:solidFill>
                  <a:latin typeface="Coolvetica Rg" panose="020B0603030602020004" pitchFamily="34" charset="0"/>
                </a:rPr>
                <a:t> </a:t>
              </a:r>
              <a:r>
                <a:rPr lang="fr-FR" sz="1400" dirty="0" err="1">
                  <a:solidFill>
                    <a:schemeClr val="tx1"/>
                  </a:solidFill>
                  <a:latin typeface="Coolvetica Rg" panose="020B0603030602020004" pitchFamily="34" charset="0"/>
                </a:rPr>
                <a:t>difficulties</a:t>
              </a:r>
              <a:endParaRPr lang="fr-FR" sz="1400" dirty="0">
                <a:solidFill>
                  <a:schemeClr val="tx1"/>
                </a:solidFill>
                <a:latin typeface="Coolvetica Rg" panose="020B0603030602020004" pitchFamily="34" charset="0"/>
              </a:endParaRPr>
            </a:p>
          </p:txBody>
        </p:sp>
      </p:grpSp>
      <p:pic>
        <p:nvPicPr>
          <p:cNvPr id="2056" name="Picture 8">
            <a:extLst>
              <a:ext uri="{FF2B5EF4-FFF2-40B4-BE49-F238E27FC236}">
                <a16:creationId xmlns:a16="http://schemas.microsoft.com/office/drawing/2014/main" id="{10F531C1-7F5B-C9E4-9A12-B37B1E038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652" y="1447057"/>
            <a:ext cx="6101955" cy="3295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140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3D546AB-2F13-9A58-D905-732E82F545A8}"/>
              </a:ext>
            </a:extLst>
          </p:cNvPr>
          <p:cNvSpPr txBox="1"/>
          <p:nvPr/>
        </p:nvSpPr>
        <p:spPr>
          <a:xfrm>
            <a:off x="775855" y="615201"/>
            <a:ext cx="7001163" cy="830997"/>
          </a:xfrm>
          <a:prstGeom prst="rect">
            <a:avLst/>
          </a:prstGeom>
          <a:noFill/>
        </p:spPr>
        <p:txBody>
          <a:bodyPr wrap="square" rtlCol="0">
            <a:spAutoFit/>
          </a:bodyPr>
          <a:lstStyle/>
          <a:p>
            <a:r>
              <a:rPr lang="fr-FR" sz="2400" dirty="0">
                <a:solidFill>
                  <a:srgbClr val="BFB0EE"/>
                </a:solidFill>
                <a:latin typeface="Coolvetica Rg" panose="020B0603030602020004" pitchFamily="34" charset="0"/>
              </a:rPr>
              <a:t>Exploration des données</a:t>
            </a:r>
          </a:p>
          <a:p>
            <a:r>
              <a:rPr lang="fr-FR" sz="2400" dirty="0">
                <a:solidFill>
                  <a:srgbClr val="BFB0EE"/>
                </a:solidFill>
                <a:latin typeface="Coolvetica Rg" panose="020B0603030602020004" pitchFamily="34" charset="0"/>
              </a:rPr>
              <a:t>Corrélations </a:t>
            </a:r>
          </a:p>
        </p:txBody>
      </p:sp>
      <p:sp>
        <p:nvSpPr>
          <p:cNvPr id="22" name="ZoneTexte 21">
            <a:extLst>
              <a:ext uri="{FF2B5EF4-FFF2-40B4-BE49-F238E27FC236}">
                <a16:creationId xmlns:a16="http://schemas.microsoft.com/office/drawing/2014/main" id="{8E9BF01E-C531-53B8-DE83-8A3700897CA5}"/>
              </a:ext>
            </a:extLst>
          </p:cNvPr>
          <p:cNvSpPr txBox="1"/>
          <p:nvPr/>
        </p:nvSpPr>
        <p:spPr>
          <a:xfrm>
            <a:off x="775855" y="1607869"/>
            <a:ext cx="3891036" cy="3372142"/>
          </a:xfrm>
          <a:prstGeom prst="rect">
            <a:avLst/>
          </a:prstGeom>
          <a:noFill/>
        </p:spPr>
        <p:txBody>
          <a:bodyPr wrap="square" rtlCol="0">
            <a:spAutoFit/>
          </a:bodyPr>
          <a:lstStyle/>
          <a:p>
            <a:pPr marL="742950" lvl="1" indent="-285750">
              <a:lnSpc>
                <a:spcPct val="150000"/>
              </a:lnSpc>
              <a:buFont typeface="Wingdings" panose="05000000000000000000" pitchFamily="2" charset="2"/>
              <a:buChar char="v"/>
            </a:pPr>
            <a:r>
              <a:rPr lang="fr-FR" dirty="0">
                <a:latin typeface="Karla" panose="020B0004030503030003" pitchFamily="34" charset="0"/>
              </a:rPr>
              <a:t>15 features les plus corrélées à la </a:t>
            </a:r>
            <a:r>
              <a:rPr lang="fr-FR" dirty="0" err="1">
                <a:latin typeface="Karla" panose="020B0004030503030003" pitchFamily="34" charset="0"/>
              </a:rPr>
              <a:t>feature</a:t>
            </a:r>
            <a:r>
              <a:rPr lang="fr-FR" dirty="0">
                <a:latin typeface="Karla" panose="020B0004030503030003" pitchFamily="34" charset="0"/>
              </a:rPr>
              <a:t> TARGET </a:t>
            </a:r>
          </a:p>
          <a:p>
            <a:pPr marL="742950" lvl="1" indent="-285750">
              <a:lnSpc>
                <a:spcPct val="150000"/>
              </a:lnSpc>
              <a:buFont typeface="Wingdings" panose="05000000000000000000" pitchFamily="2" charset="2"/>
              <a:buChar char="v"/>
            </a:pPr>
            <a:r>
              <a:rPr lang="fr-FR" dirty="0">
                <a:latin typeface="Karla" panose="020B0004030503030003" pitchFamily="34" charset="0"/>
              </a:rPr>
              <a:t>Features : </a:t>
            </a:r>
          </a:p>
          <a:p>
            <a:pPr marL="1200150" lvl="2" indent="-285750">
              <a:lnSpc>
                <a:spcPct val="150000"/>
              </a:lnSpc>
              <a:buFont typeface="Wingdings" panose="05000000000000000000" pitchFamily="2" charset="2"/>
              <a:buChar char="v"/>
            </a:pPr>
            <a:r>
              <a:rPr lang="fr-FR" dirty="0">
                <a:latin typeface="Karla" panose="020B0004030503030003" pitchFamily="34" charset="0"/>
              </a:rPr>
              <a:t>Données externes </a:t>
            </a:r>
          </a:p>
          <a:p>
            <a:pPr marL="1200150" lvl="2" indent="-285750">
              <a:lnSpc>
                <a:spcPct val="150000"/>
              </a:lnSpc>
              <a:buFont typeface="Wingdings" panose="05000000000000000000" pitchFamily="2" charset="2"/>
              <a:buChar char="v"/>
            </a:pPr>
            <a:r>
              <a:rPr lang="fr-FR" dirty="0">
                <a:latin typeface="Karla" panose="020B0004030503030003" pitchFamily="34" charset="0"/>
              </a:rPr>
              <a:t>Type d’éducation</a:t>
            </a:r>
          </a:p>
          <a:p>
            <a:pPr marL="1200150" lvl="2" indent="-285750">
              <a:lnSpc>
                <a:spcPct val="150000"/>
              </a:lnSpc>
              <a:buFont typeface="Wingdings" panose="05000000000000000000" pitchFamily="2" charset="2"/>
              <a:buChar char="v"/>
            </a:pPr>
            <a:r>
              <a:rPr lang="fr-FR" dirty="0">
                <a:latin typeface="Karla" panose="020B0004030503030003" pitchFamily="34" charset="0"/>
              </a:rPr>
              <a:t>Emploi / type de revenu</a:t>
            </a:r>
          </a:p>
          <a:p>
            <a:pPr marL="1200150" lvl="2" indent="-285750">
              <a:lnSpc>
                <a:spcPct val="150000"/>
              </a:lnSpc>
              <a:buFont typeface="Wingdings" panose="05000000000000000000" pitchFamily="2" charset="2"/>
              <a:buChar char="v"/>
            </a:pPr>
            <a:r>
              <a:rPr lang="fr-FR" dirty="0">
                <a:latin typeface="Karla" panose="020B0004030503030003" pitchFamily="34" charset="0"/>
              </a:rPr>
              <a:t>Crédit actif ou non </a:t>
            </a:r>
          </a:p>
        </p:txBody>
      </p:sp>
      <p:pic>
        <p:nvPicPr>
          <p:cNvPr id="4098" name="Picture 2">
            <a:extLst>
              <a:ext uri="{FF2B5EF4-FFF2-40B4-BE49-F238E27FC236}">
                <a16:creationId xmlns:a16="http://schemas.microsoft.com/office/drawing/2014/main" id="{6D215A5E-4423-722B-09FE-33DE84825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357" y="61355"/>
            <a:ext cx="72263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271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21408</TotalTime>
  <Words>774</Words>
  <Application>Microsoft Office PowerPoint</Application>
  <PresentationFormat>Grand écran</PresentationFormat>
  <Paragraphs>213</Paragraphs>
  <Slides>20</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Arial</vt:lpstr>
      <vt:lpstr>Calibri</vt:lpstr>
      <vt:lpstr>Calibri Light</vt:lpstr>
      <vt:lpstr>Coolvetica Rg</vt:lpstr>
      <vt:lpstr>Helvetica Neue</vt:lpstr>
      <vt:lpstr>Karla</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Eloïse HUBY</dc:creator>
  <cp:lastModifiedBy>Eloïse HUBY</cp:lastModifiedBy>
  <cp:revision>80</cp:revision>
  <cp:lastPrinted>2023-08-19T07:39:28Z</cp:lastPrinted>
  <dcterms:created xsi:type="dcterms:W3CDTF">2023-04-21T07:51:03Z</dcterms:created>
  <dcterms:modified xsi:type="dcterms:W3CDTF">2023-10-31T10:45:14Z</dcterms:modified>
</cp:coreProperties>
</file>