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4"/>
    <p:sldMasterId id="2147483684" r:id="rId5"/>
    <p:sldMasterId id="214748368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y="5143500" cx="9144000"/>
  <p:notesSz cx="6858000" cy="9144000"/>
  <p:embeddedFontLst>
    <p:embeddedFont>
      <p:font typeface="Montserrat"/>
      <p:regular r:id="rId34"/>
      <p:bold r:id="rId35"/>
      <p:italic r:id="rId36"/>
      <p:boldItalic r:id="rId37"/>
    </p:embeddedFont>
    <p:embeddedFont>
      <p:font typeface="Helvetica Neue"/>
      <p:regular r:id="rId38"/>
      <p:bold r:id="rId39"/>
      <p:italic r:id="rId40"/>
      <p:boldItalic r:id="rId41"/>
    </p:embeddedFont>
    <p:embeddedFont>
      <p:font typeface="Lexend Deca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italic.fntdata"/><Relationship Id="rId20" Type="http://schemas.openxmlformats.org/officeDocument/2006/relationships/slide" Target="slides/slide13.xml"/><Relationship Id="rId42" Type="http://schemas.openxmlformats.org/officeDocument/2006/relationships/font" Target="fonts/LexendDeca-regular.fntdata"/><Relationship Id="rId41" Type="http://schemas.openxmlformats.org/officeDocument/2006/relationships/font" Target="fonts/HelveticaNeue-bold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43" Type="http://schemas.openxmlformats.org/officeDocument/2006/relationships/font" Target="fonts/LexendDeca-bold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Montserrat-bold.fntdata"/><Relationship Id="rId12" Type="http://schemas.openxmlformats.org/officeDocument/2006/relationships/slide" Target="slides/slide5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8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7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0.xml"/><Relationship Id="rId39" Type="http://schemas.openxmlformats.org/officeDocument/2006/relationships/font" Target="fonts/HelveticaNeue-bold.fntdata"/><Relationship Id="rId16" Type="http://schemas.openxmlformats.org/officeDocument/2006/relationships/slide" Target="slides/slide9.xml"/><Relationship Id="rId38" Type="http://schemas.openxmlformats.org/officeDocument/2006/relationships/font" Target="fonts/HelveticaNeue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69a4724af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3269a4724af_0_3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3f9413e73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3f9413e73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37f09d545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337f09d5457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3fbedfea1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3fbedfea1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3fbedfea1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3fbedfea1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3fbedfea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3fbedfea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3fbedfea1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3fbedfea1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3fbedfea1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3fbedfea1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3fbedfea1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3fbedfea1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3fbedfea1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3fbedfea1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3f9413e73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3f9413e73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269a4724af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3269a4724af_0_3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37f09d5457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37f09d5457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37f09d545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Potential Improvement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Extending the test duration could allow users to </a:t>
            </a:r>
            <a:r>
              <a:rPr b="1" lang="en">
                <a:solidFill>
                  <a:schemeClr val="dk1"/>
                </a:solidFill>
              </a:rPr>
              <a:t>better adapt</a:t>
            </a:r>
            <a:r>
              <a:rPr lang="en">
                <a:solidFill>
                  <a:schemeClr val="dk1"/>
                </a:solidFill>
              </a:rPr>
              <a:t> to the new design.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More time may provide </a:t>
            </a:r>
            <a:r>
              <a:rPr b="1" lang="en">
                <a:solidFill>
                  <a:schemeClr val="dk1"/>
                </a:solidFill>
              </a:rPr>
              <a:t>clearer behavioral trends</a:t>
            </a:r>
            <a:r>
              <a:rPr lang="en">
                <a:solidFill>
                  <a:schemeClr val="dk1"/>
                </a:solidFill>
              </a:rPr>
              <a:t> and long-term impact insights.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Key Takeaway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Strong initial setup, but a longer test period could enhance validity.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337f09d5457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37f09d545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1. Completion Rate</a:t>
            </a:r>
            <a:br>
              <a:rPr b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Percentage of users reaching the final "Confirm" step.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Evaluates funnel efficiency &amp; drop-off points.</a:t>
            </a:r>
            <a:br>
              <a:rPr lang="en">
                <a:solidFill>
                  <a:schemeClr val="dk1"/>
                </a:solidFill>
              </a:rPr>
            </a:br>
            <a:r>
              <a:rPr b="1" lang="en">
                <a:solidFill>
                  <a:schemeClr val="dk1"/>
                </a:solidFill>
              </a:rPr>
              <a:t>Type:</a:t>
            </a:r>
            <a:r>
              <a:rPr lang="en">
                <a:solidFill>
                  <a:schemeClr val="dk1"/>
                </a:solidFill>
              </a:rPr>
              <a:t> Numerical (Discrete)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2. Process Completion Time</a:t>
            </a:r>
            <a:br>
              <a:rPr b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Average time taken to complete the online process.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Helps optimize user experience &amp; reduce friction.</a:t>
            </a:r>
            <a:br>
              <a:rPr lang="en">
                <a:solidFill>
                  <a:schemeClr val="dk1"/>
                </a:solidFill>
              </a:rPr>
            </a:br>
            <a:r>
              <a:rPr b="1" lang="en">
                <a:solidFill>
                  <a:schemeClr val="dk1"/>
                </a:solidFill>
              </a:rPr>
              <a:t>Type:</a:t>
            </a:r>
            <a:r>
              <a:rPr lang="en">
                <a:solidFill>
                  <a:schemeClr val="dk1"/>
                </a:solidFill>
              </a:rPr>
              <a:t> Numerical (Continuous)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3. Error Rate</a:t>
            </a:r>
            <a:br>
              <a:rPr b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Proportion of steps where users moved backward.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Identifies pain points &amp; usability issues.</a:t>
            </a:r>
            <a:br>
              <a:rPr lang="en">
                <a:solidFill>
                  <a:schemeClr val="dk1"/>
                </a:solidFill>
              </a:rPr>
            </a:br>
            <a:r>
              <a:rPr b="1" lang="en">
                <a:solidFill>
                  <a:schemeClr val="dk1"/>
                </a:solidFill>
              </a:rPr>
              <a:t>Type:</a:t>
            </a:r>
            <a:r>
              <a:rPr lang="en">
                <a:solidFill>
                  <a:schemeClr val="dk1"/>
                </a:solidFill>
              </a:rPr>
              <a:t> Categorical (Discrete)</a:t>
            </a:r>
            <a:endParaRPr/>
          </a:p>
        </p:txBody>
      </p:sp>
      <p:sp>
        <p:nvSpPr>
          <p:cNvPr id="289" name="Google Shape;289;g337f09d5457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37f09d545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 included some outliers where a few clients spent much longer than others to sign in</a:t>
            </a:r>
            <a:endParaRPr/>
          </a:p>
        </p:txBody>
      </p:sp>
      <p:sp>
        <p:nvSpPr>
          <p:cNvPr id="296" name="Google Shape;296;g337f09d5457_0_1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3fbedfea1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3fbedfea1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f9413e73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3f9413e73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269a4724af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3269a4724af_0_3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37f09d54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337f09d545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37f09d5457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37f09d5457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7f09d5457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37f09d5457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3f9413e73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3f9413e73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3825b74b90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33825b74b90_3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3f9413e73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3f9413e73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3f9413e73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3f9413e73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311760" y="744480"/>
            <a:ext cx="8520000" cy="20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311760" y="744480"/>
            <a:ext cx="8520000" cy="20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311760" y="744480"/>
            <a:ext cx="8520000" cy="20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311760" y="744480"/>
            <a:ext cx="8520000" cy="20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idx="1" type="subTitle"/>
          </p:nvPr>
        </p:nvSpPr>
        <p:spPr>
          <a:xfrm>
            <a:off x="311760" y="744480"/>
            <a:ext cx="8520000" cy="95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/>
          <p:nvPr>
            <p:ph type="title"/>
          </p:nvPr>
        </p:nvSpPr>
        <p:spPr>
          <a:xfrm>
            <a:off x="311760" y="744480"/>
            <a:ext cx="8520000" cy="20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>
            <a:off x="311760" y="744480"/>
            <a:ext cx="8520000" cy="20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3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311760" y="744480"/>
            <a:ext cx="8520000" cy="20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3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type="title"/>
          </p:nvPr>
        </p:nvSpPr>
        <p:spPr>
          <a:xfrm>
            <a:off x="311760" y="744480"/>
            <a:ext cx="8520000" cy="20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" type="body"/>
          </p:nvPr>
        </p:nvSpPr>
        <p:spPr>
          <a:xfrm>
            <a:off x="457200" y="120348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2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type="title"/>
          </p:nvPr>
        </p:nvSpPr>
        <p:spPr>
          <a:xfrm>
            <a:off x="311760" y="744480"/>
            <a:ext cx="8520000" cy="20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4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311760" y="744480"/>
            <a:ext cx="8520000" cy="20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" type="body"/>
          </p:nvPr>
        </p:nvSpPr>
        <p:spPr>
          <a:xfrm>
            <a:off x="45720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2" type="body"/>
          </p:nvPr>
        </p:nvSpPr>
        <p:spPr>
          <a:xfrm>
            <a:off x="323964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3" type="body"/>
          </p:nvPr>
        </p:nvSpPr>
        <p:spPr>
          <a:xfrm>
            <a:off x="602208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4" type="body"/>
          </p:nvPr>
        </p:nvSpPr>
        <p:spPr>
          <a:xfrm>
            <a:off x="45720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5" type="body"/>
          </p:nvPr>
        </p:nvSpPr>
        <p:spPr>
          <a:xfrm>
            <a:off x="323964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6" type="body"/>
          </p:nvPr>
        </p:nvSpPr>
        <p:spPr>
          <a:xfrm>
            <a:off x="602208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/>
          <p:nvPr>
            <p:ph type="title"/>
          </p:nvPr>
        </p:nvSpPr>
        <p:spPr>
          <a:xfrm>
            <a:off x="311760" y="744480"/>
            <a:ext cx="8520000" cy="20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1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type="title"/>
          </p:nvPr>
        </p:nvSpPr>
        <p:spPr>
          <a:xfrm>
            <a:off x="311760" y="744480"/>
            <a:ext cx="8520000" cy="20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9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/>
          <p:nvPr>
            <p:ph type="title"/>
          </p:nvPr>
        </p:nvSpPr>
        <p:spPr>
          <a:xfrm>
            <a:off x="311760" y="744480"/>
            <a:ext cx="8520000" cy="20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0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0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/>
          <p:nvPr>
            <p:ph type="title"/>
          </p:nvPr>
        </p:nvSpPr>
        <p:spPr>
          <a:xfrm>
            <a:off x="311760" y="744480"/>
            <a:ext cx="8520000" cy="20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2"/>
          <p:cNvSpPr txBox="1"/>
          <p:nvPr>
            <p:ph idx="1" type="subTitle"/>
          </p:nvPr>
        </p:nvSpPr>
        <p:spPr>
          <a:xfrm>
            <a:off x="311760" y="744480"/>
            <a:ext cx="8520000" cy="95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3"/>
          <p:cNvSpPr txBox="1"/>
          <p:nvPr>
            <p:ph type="title"/>
          </p:nvPr>
        </p:nvSpPr>
        <p:spPr>
          <a:xfrm>
            <a:off x="311760" y="744480"/>
            <a:ext cx="8520000" cy="20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3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3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3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/>
          <p:nvPr>
            <p:ph type="title"/>
          </p:nvPr>
        </p:nvSpPr>
        <p:spPr>
          <a:xfrm>
            <a:off x="311760" y="744480"/>
            <a:ext cx="8520000" cy="20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4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4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4"/>
          <p:cNvSpPr txBox="1"/>
          <p:nvPr>
            <p:ph idx="3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5"/>
          <p:cNvSpPr txBox="1"/>
          <p:nvPr>
            <p:ph type="title"/>
          </p:nvPr>
        </p:nvSpPr>
        <p:spPr>
          <a:xfrm>
            <a:off x="311760" y="744480"/>
            <a:ext cx="8520000" cy="20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5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5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5"/>
          <p:cNvSpPr txBox="1"/>
          <p:nvPr>
            <p:ph idx="3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>
            <p:ph type="title"/>
          </p:nvPr>
        </p:nvSpPr>
        <p:spPr>
          <a:xfrm>
            <a:off x="311760" y="744480"/>
            <a:ext cx="8520000" cy="20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6"/>
          <p:cNvSpPr txBox="1"/>
          <p:nvPr>
            <p:ph idx="1" type="body"/>
          </p:nvPr>
        </p:nvSpPr>
        <p:spPr>
          <a:xfrm>
            <a:off x="457200" y="120348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6"/>
          <p:cNvSpPr txBox="1"/>
          <p:nvPr>
            <p:ph idx="2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7"/>
          <p:cNvSpPr txBox="1"/>
          <p:nvPr>
            <p:ph type="title"/>
          </p:nvPr>
        </p:nvSpPr>
        <p:spPr>
          <a:xfrm>
            <a:off x="311760" y="744480"/>
            <a:ext cx="8520000" cy="20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7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7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7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7"/>
          <p:cNvSpPr txBox="1"/>
          <p:nvPr>
            <p:ph idx="4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8"/>
          <p:cNvSpPr txBox="1"/>
          <p:nvPr>
            <p:ph type="title"/>
          </p:nvPr>
        </p:nvSpPr>
        <p:spPr>
          <a:xfrm>
            <a:off x="311760" y="744480"/>
            <a:ext cx="8520000" cy="20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8"/>
          <p:cNvSpPr txBox="1"/>
          <p:nvPr>
            <p:ph idx="1" type="body"/>
          </p:nvPr>
        </p:nvSpPr>
        <p:spPr>
          <a:xfrm>
            <a:off x="45720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8"/>
          <p:cNvSpPr txBox="1"/>
          <p:nvPr>
            <p:ph idx="2" type="body"/>
          </p:nvPr>
        </p:nvSpPr>
        <p:spPr>
          <a:xfrm>
            <a:off x="323964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8"/>
          <p:cNvSpPr txBox="1"/>
          <p:nvPr>
            <p:ph idx="3" type="body"/>
          </p:nvPr>
        </p:nvSpPr>
        <p:spPr>
          <a:xfrm>
            <a:off x="602208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8"/>
          <p:cNvSpPr txBox="1"/>
          <p:nvPr>
            <p:ph idx="4" type="body"/>
          </p:nvPr>
        </p:nvSpPr>
        <p:spPr>
          <a:xfrm>
            <a:off x="45720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8"/>
          <p:cNvSpPr txBox="1"/>
          <p:nvPr>
            <p:ph idx="5" type="body"/>
          </p:nvPr>
        </p:nvSpPr>
        <p:spPr>
          <a:xfrm>
            <a:off x="323964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8"/>
          <p:cNvSpPr txBox="1"/>
          <p:nvPr>
            <p:ph idx="6" type="body"/>
          </p:nvPr>
        </p:nvSpPr>
        <p:spPr>
          <a:xfrm>
            <a:off x="602208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959480" y="3924360"/>
            <a:ext cx="390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2" name="Google Shape;52;p13"/>
          <p:cNvSpPr txBox="1"/>
          <p:nvPr>
            <p:ph idx="2" type="title"/>
          </p:nvPr>
        </p:nvSpPr>
        <p:spPr>
          <a:xfrm>
            <a:off x="1959480" y="328392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262640" y="157320"/>
            <a:ext cx="1663200" cy="16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60" y="744480"/>
            <a:ext cx="8520000" cy="20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6" name="Google Shape;106;p26"/>
          <p:cNvSpPr txBox="1"/>
          <p:nvPr>
            <p:ph idx="12" type="sldNum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9"/>
          <p:cNvSpPr txBox="1"/>
          <p:nvPr/>
        </p:nvSpPr>
        <p:spPr>
          <a:xfrm>
            <a:off x="2599100" y="4076500"/>
            <a:ext cx="55995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Avwarute Elohor</a:t>
            </a:r>
            <a:endParaRPr b="1" sz="1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39"/>
          <p:cNvSpPr txBox="1"/>
          <p:nvPr/>
        </p:nvSpPr>
        <p:spPr>
          <a:xfrm>
            <a:off x="683975" y="3393725"/>
            <a:ext cx="9795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Superstore Marketing campaign</a:t>
            </a:r>
            <a:endParaRPr b="0" i="0" sz="3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ree Images : building, advertising, shop, produce, market ..." id="162" name="Google Shape;16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42176" cy="305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8"/>
          <p:cNvSpPr txBox="1"/>
          <p:nvPr>
            <p:ph idx="1" type="subTitle"/>
          </p:nvPr>
        </p:nvSpPr>
        <p:spPr>
          <a:xfrm>
            <a:off x="457200" y="1203475"/>
            <a:ext cx="3304800" cy="298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Marital Status</a:t>
            </a:r>
            <a:r>
              <a:rPr lang="en" sz="1700">
                <a:solidFill>
                  <a:schemeClr val="dk1"/>
                </a:solidFill>
              </a:rPr>
              <a:t>: Married customers tend to spend more on family-oriented products.</a:t>
            </a:r>
            <a:endParaRPr/>
          </a:p>
        </p:txBody>
      </p:sp>
      <p:pic>
        <p:nvPicPr>
          <p:cNvPr id="221" name="Google Shape;221;p48" title="Screenshot 2025-03-13 11251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1300" y="815800"/>
            <a:ext cx="4573125" cy="337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9"/>
          <p:cNvSpPr/>
          <p:nvPr/>
        </p:nvSpPr>
        <p:spPr>
          <a:xfrm>
            <a:off x="94320" y="55313"/>
            <a:ext cx="20616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5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IRONHACK BOOTCAMP </a:t>
            </a:r>
            <a:r>
              <a:rPr b="1" lang="en" sz="5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DA JAN 31</a:t>
            </a:r>
            <a:endParaRPr b="0" i="0" sz="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9"/>
          <p:cNvSpPr txBox="1"/>
          <p:nvPr>
            <p:ph idx="4294967295" type="body"/>
          </p:nvPr>
        </p:nvSpPr>
        <p:spPr>
          <a:xfrm>
            <a:off x="478775" y="1573150"/>
            <a:ext cx="3255600" cy="203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 sz="7118">
                <a:solidFill>
                  <a:schemeClr val="dk1"/>
                </a:solidFill>
                <a:highlight>
                  <a:srgbClr val="FFFFFF"/>
                </a:highlight>
              </a:rPr>
              <a:t>Spending Trends</a:t>
            </a:r>
            <a:r>
              <a:rPr lang="en" sz="7118">
                <a:solidFill>
                  <a:schemeClr val="dk1"/>
                </a:solidFill>
                <a:highlight>
                  <a:srgbClr val="FFFFFF"/>
                </a:highlight>
              </a:rPr>
              <a:t>: Customers spend most on Wines, Meat Products, and Gold.</a:t>
            </a:r>
            <a:endParaRPr sz="7118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5918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5918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5918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5918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1371600" rtl="0" algn="l">
              <a:lnSpc>
                <a:spcPct val="14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371600" rtl="0" algn="l">
              <a:lnSpc>
                <a:spcPct val="14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40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8" name="Google Shape;228;p49"/>
          <p:cNvSpPr/>
          <p:nvPr/>
        </p:nvSpPr>
        <p:spPr>
          <a:xfrm>
            <a:off x="7098350" y="432625"/>
            <a:ext cx="705000" cy="352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49"/>
          <p:cNvSpPr/>
          <p:nvPr/>
        </p:nvSpPr>
        <p:spPr>
          <a:xfrm>
            <a:off x="7102250" y="2413750"/>
            <a:ext cx="544800" cy="28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49" title="Screenshot 2025-03-13 13143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4325" y="432625"/>
            <a:ext cx="4473199" cy="417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0"/>
          <p:cNvSpPr txBox="1"/>
          <p:nvPr>
            <p:ph idx="1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50" title="Screenshot 2025-03-13 15260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75" y="357175"/>
            <a:ext cx="8561675" cy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51" title="Screenshot 2025-03-13 15265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700" y="492450"/>
            <a:ext cx="7072300" cy="415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52" title="Screenshot 2025-03-13 13410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0" y="504825"/>
            <a:ext cx="5905500" cy="41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3"/>
          <p:cNvSpPr txBox="1"/>
          <p:nvPr/>
        </p:nvSpPr>
        <p:spPr>
          <a:xfrm>
            <a:off x="0" y="0"/>
            <a:ext cx="880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Who is most likely to respond to marketing campaigns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2" name="Google Shape;252;p53" title="Screenshot 2025-03-13 14002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625" y="560850"/>
            <a:ext cx="8303475" cy="425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54" title="Screenshot 2025-03-13 14004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47175"/>
            <a:ext cx="8246825" cy="406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5"/>
          <p:cNvSpPr txBox="1"/>
          <p:nvPr>
            <p:ph idx="1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55" title="Screenshot 2025-03-13 14010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55675"/>
            <a:ext cx="8229300" cy="4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6"/>
          <p:cNvSpPr txBox="1"/>
          <p:nvPr>
            <p:ph idx="1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56" title="Screenshot 2025-03-13 14014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025" y="304800"/>
            <a:ext cx="8453950" cy="45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7"/>
          <p:cNvSpPr txBox="1"/>
          <p:nvPr>
            <p:ph idx="1" type="subTitle"/>
          </p:nvPr>
        </p:nvSpPr>
        <p:spPr>
          <a:xfrm>
            <a:off x="2694875" y="1203475"/>
            <a:ext cx="5991600" cy="298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0"/>
          <p:cNvSpPr/>
          <p:nvPr/>
        </p:nvSpPr>
        <p:spPr>
          <a:xfrm>
            <a:off x="692025" y="666165"/>
            <a:ext cx="6318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DC5FA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0"/>
          <p:cNvSpPr/>
          <p:nvPr/>
        </p:nvSpPr>
        <p:spPr>
          <a:xfrm>
            <a:off x="94320" y="55313"/>
            <a:ext cx="20616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5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IRONHACK BOOTCAMP </a:t>
            </a:r>
            <a:r>
              <a:rPr b="1" lang="en" sz="5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DA </a:t>
            </a:r>
            <a:r>
              <a:rPr b="1" lang="en" sz="5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JAN 31</a:t>
            </a:r>
            <a:endParaRPr b="0" i="0" sz="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40"/>
          <p:cNvSpPr txBox="1"/>
          <p:nvPr>
            <p:ph idx="4294967295" type="body"/>
          </p:nvPr>
        </p:nvSpPr>
        <p:spPr>
          <a:xfrm>
            <a:off x="561600" y="945675"/>
            <a:ext cx="8065200" cy="37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●"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Intro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●"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Data Overview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●"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EDA: Demographics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●"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Machine learning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●"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Features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●"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Conclusion and Insights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8"/>
          <p:cNvSpPr txBox="1"/>
          <p:nvPr>
            <p:ph idx="1" type="subTitle"/>
          </p:nvPr>
        </p:nvSpPr>
        <p:spPr>
          <a:xfrm>
            <a:off x="1258525" y="1025975"/>
            <a:ext cx="6908100" cy="3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Decision Tree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K-Nearest Neighbors (KNN)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Logistic Regression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Performance was evaluated using: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Accuracy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Precision, Recall, and F1-score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9"/>
          <p:cNvSpPr/>
          <p:nvPr/>
        </p:nvSpPr>
        <p:spPr>
          <a:xfrm>
            <a:off x="692025" y="666175"/>
            <a:ext cx="77832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59"/>
          <p:cNvSpPr/>
          <p:nvPr/>
        </p:nvSpPr>
        <p:spPr>
          <a:xfrm>
            <a:off x="94320" y="55313"/>
            <a:ext cx="20616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5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IRONHACK BOOTCAMP </a:t>
            </a:r>
            <a:r>
              <a:rPr b="1" lang="en" sz="5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DA JAN 31</a:t>
            </a:r>
            <a:endParaRPr b="0" i="0" sz="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9"/>
          <p:cNvSpPr txBox="1"/>
          <p:nvPr/>
        </p:nvSpPr>
        <p:spPr>
          <a:xfrm>
            <a:off x="810000" y="437750"/>
            <a:ext cx="8334000" cy="4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DC5FA"/>
                </a:solidFill>
              </a:rPr>
              <a:t>Model Performance Comparison</a:t>
            </a:r>
            <a:endParaRPr b="1" sz="1900">
              <a:solidFill>
                <a:srgbClr val="2DC5F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rgbClr val="2DC5FA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Decision Tree</a:t>
            </a:r>
            <a:r>
              <a:rPr lang="en" sz="1700">
                <a:solidFill>
                  <a:schemeClr val="dk1"/>
                </a:solidFill>
              </a:rPr>
              <a:t>: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R² Score = 0.68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RMSE = 0.57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KNN</a:t>
            </a:r>
            <a:r>
              <a:rPr lang="en" sz="1700">
                <a:solidFill>
                  <a:schemeClr val="dk1"/>
                </a:solidFill>
              </a:rPr>
              <a:t>: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Accuracy = 84.55%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Logistic Regression</a:t>
            </a:r>
            <a:r>
              <a:rPr lang="en" sz="1700">
                <a:solidFill>
                  <a:schemeClr val="dk1"/>
                </a:solidFill>
              </a:rPr>
              <a:t>: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Precision = 0.75 (Negative Response), 0.76 (Positive Response)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Recall = 0.95 (Negative Response), 0.36 (Positive Response)</a:t>
            </a:r>
            <a:endParaRPr sz="17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700">
                <a:solidFill>
                  <a:schemeClr val="dk1"/>
                </a:solidFill>
              </a:rPr>
              <a:t>Best Performing Model</a:t>
            </a:r>
            <a:r>
              <a:rPr lang="en" sz="1700">
                <a:solidFill>
                  <a:schemeClr val="dk1"/>
                </a:solidFill>
              </a:rPr>
              <a:t>: KNN achieved the highest accuracy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0"/>
          <p:cNvSpPr/>
          <p:nvPr/>
        </p:nvSpPr>
        <p:spPr>
          <a:xfrm>
            <a:off x="692025" y="666165"/>
            <a:ext cx="6318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Performance Metrics 🏁🏎️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60"/>
          <p:cNvSpPr/>
          <p:nvPr/>
        </p:nvSpPr>
        <p:spPr>
          <a:xfrm>
            <a:off x="94320" y="55313"/>
            <a:ext cx="20616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5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IRONHACK BOOTCAMP </a:t>
            </a:r>
            <a:r>
              <a:rPr b="1" lang="en" sz="5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DA JAN 31</a:t>
            </a:r>
            <a:endParaRPr b="0" i="0" sz="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60"/>
          <p:cNvSpPr txBox="1"/>
          <p:nvPr>
            <p:ph idx="4294967295" type="body"/>
          </p:nvPr>
        </p:nvSpPr>
        <p:spPr>
          <a:xfrm>
            <a:off x="816525" y="1284425"/>
            <a:ext cx="6194100" cy="290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Feature Importance</a:t>
            </a:r>
            <a:r>
              <a:rPr lang="en" sz="1500">
                <a:solidFill>
                  <a:schemeClr val="dk1"/>
                </a:solidFill>
              </a:rPr>
              <a:t> Key factors influencing customer response: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Recency of Purchase</a:t>
            </a:r>
            <a:r>
              <a:rPr lang="en" sz="1500">
                <a:solidFill>
                  <a:schemeClr val="dk1"/>
                </a:solidFill>
              </a:rPr>
              <a:t>: Customers who purchased recently are more likely to respond positively.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Total Spending</a:t>
            </a:r>
            <a:r>
              <a:rPr lang="en" sz="1500">
                <a:solidFill>
                  <a:schemeClr val="dk1"/>
                </a:solidFill>
              </a:rPr>
              <a:t>: Higher spenders show greater engagement.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Income Level</a:t>
            </a:r>
            <a:r>
              <a:rPr lang="en" sz="1500">
                <a:solidFill>
                  <a:schemeClr val="dk1"/>
                </a:solidFill>
              </a:rPr>
              <a:t>: Customers with higher income tend to be more responsive.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Household Dependents</a:t>
            </a:r>
            <a:r>
              <a:rPr lang="en" sz="1500">
                <a:solidFill>
                  <a:schemeClr val="dk1"/>
                </a:solidFill>
              </a:rPr>
              <a:t>: Families with more dependents exhibit different spending patterns.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40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1"/>
          <p:cNvSpPr/>
          <p:nvPr/>
        </p:nvSpPr>
        <p:spPr>
          <a:xfrm>
            <a:off x="783025" y="486625"/>
            <a:ext cx="72855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61"/>
          <p:cNvSpPr/>
          <p:nvPr/>
        </p:nvSpPr>
        <p:spPr>
          <a:xfrm>
            <a:off x="94320" y="55313"/>
            <a:ext cx="20616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5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IRONHACK BOOTCAMP </a:t>
            </a:r>
            <a:r>
              <a:rPr b="1" lang="en" sz="5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DA JAN 31</a:t>
            </a:r>
            <a:endParaRPr b="0" i="0" sz="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61"/>
          <p:cNvSpPr txBox="1"/>
          <p:nvPr/>
        </p:nvSpPr>
        <p:spPr>
          <a:xfrm rot="1510663">
            <a:off x="7845348" y="1183751"/>
            <a:ext cx="742548" cy="7720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</p:txBody>
      </p:sp>
      <p:sp>
        <p:nvSpPr>
          <p:cNvPr id="301" name="Google Shape;301;p61"/>
          <p:cNvSpPr txBox="1"/>
          <p:nvPr/>
        </p:nvSpPr>
        <p:spPr>
          <a:xfrm>
            <a:off x="676975" y="1203525"/>
            <a:ext cx="7497600" cy="29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Key Insights</a:t>
            </a:r>
            <a:r>
              <a:rPr lang="en" sz="1700">
                <a:solidFill>
                  <a:schemeClr val="dk1"/>
                </a:solidFill>
              </a:rPr>
              <a:t>: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Recent engagement and higher spending are strong indicators of positive response.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Certain product categories influence response more than others.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61"/>
          <p:cNvSpPr txBox="1"/>
          <p:nvPr/>
        </p:nvSpPr>
        <p:spPr>
          <a:xfrm>
            <a:off x="5570700" y="1646775"/>
            <a:ext cx="5916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/>
          </a:p>
        </p:txBody>
      </p:sp>
      <p:sp>
        <p:nvSpPr>
          <p:cNvPr id="303" name="Google Shape;303;p61"/>
          <p:cNvSpPr/>
          <p:nvPr/>
        </p:nvSpPr>
        <p:spPr>
          <a:xfrm>
            <a:off x="6912850" y="1803975"/>
            <a:ext cx="707100" cy="21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61"/>
          <p:cNvSpPr txBox="1"/>
          <p:nvPr/>
        </p:nvSpPr>
        <p:spPr>
          <a:xfrm>
            <a:off x="6989050" y="1707000"/>
            <a:ext cx="7071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62"/>
          <p:cNvSpPr txBox="1"/>
          <p:nvPr>
            <p:ph idx="1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Business Recommendations</a:t>
            </a:r>
            <a:r>
              <a:rPr lang="en" sz="1700">
                <a:solidFill>
                  <a:schemeClr val="dk1"/>
                </a:solidFill>
              </a:rPr>
              <a:t>: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Target high-value customers with personalized promotions.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Optimize campaigns by focusing on high-spending and recently engaged customers.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3"/>
          <p:cNvSpPr txBox="1"/>
          <p:nvPr>
            <p:ph idx="1" type="subTitle"/>
          </p:nvPr>
        </p:nvSpPr>
        <p:spPr>
          <a:xfrm>
            <a:off x="943900" y="861500"/>
            <a:ext cx="7195500" cy="298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Future Improvements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Improve recall for positive responses.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Explore additional feature engineering techniques to enhance model accuracy.</a:t>
            </a:r>
            <a:endParaRPr sz="2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4"/>
          <p:cNvSpPr txBox="1"/>
          <p:nvPr/>
        </p:nvSpPr>
        <p:spPr>
          <a:xfrm>
            <a:off x="789150" y="3818225"/>
            <a:ext cx="75657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1"/>
          <p:cNvSpPr/>
          <p:nvPr/>
        </p:nvSpPr>
        <p:spPr>
          <a:xfrm>
            <a:off x="692025" y="666165"/>
            <a:ext cx="6318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DC5FA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1"/>
          <p:cNvSpPr/>
          <p:nvPr/>
        </p:nvSpPr>
        <p:spPr>
          <a:xfrm>
            <a:off x="94320" y="55313"/>
            <a:ext cx="20616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5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IRONHACK BOOTCAMP </a:t>
            </a:r>
            <a:r>
              <a:rPr b="1" lang="en" sz="5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DA JAN 31</a:t>
            </a:r>
            <a:endParaRPr b="0" i="0" sz="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1"/>
          <p:cNvSpPr txBox="1"/>
          <p:nvPr>
            <p:ph idx="4294967295" type="body"/>
          </p:nvPr>
        </p:nvSpPr>
        <p:spPr>
          <a:xfrm>
            <a:off x="561600" y="945675"/>
            <a:ext cx="8065200" cy="37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25000" lnSpcReduction="2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4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 sz="10107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Purpose</a:t>
            </a:r>
            <a:r>
              <a:rPr b="1" lang="en" sz="7307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lang="en" sz="8650">
                <a:solidFill>
                  <a:srgbClr val="3C4043"/>
                </a:solidFill>
                <a:highlight>
                  <a:srgbClr val="FFFFFF"/>
                </a:highlight>
              </a:rPr>
              <a:t> The superstore wants to predict the likelihood of the customer giving a </a:t>
            </a:r>
            <a:r>
              <a:rPr b="1" lang="en" sz="8650">
                <a:solidFill>
                  <a:srgbClr val="3C4043"/>
                </a:solidFill>
                <a:highlight>
                  <a:srgbClr val="FFFFFF"/>
                </a:highlight>
              </a:rPr>
              <a:t>positive response</a:t>
            </a:r>
            <a:r>
              <a:rPr lang="en" sz="8650">
                <a:solidFill>
                  <a:srgbClr val="3C4043"/>
                </a:solidFill>
                <a:highlight>
                  <a:srgbClr val="FFFFFF"/>
                </a:highlight>
              </a:rPr>
              <a:t> and wants to identify the different factors which affect the customer's response</a:t>
            </a:r>
            <a:endParaRPr sz="14907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4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7307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4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7307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4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4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4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4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sz="1854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4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854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40000"/>
              </a:lnSpc>
              <a:spcBef>
                <a:spcPts val="2000"/>
              </a:spcBef>
              <a:spcAft>
                <a:spcPts val="8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Bestand:Bundesautobahn 999 number.svg - Wikipedia" id="177" name="Google Shape;17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600" y="2827748"/>
            <a:ext cx="3378125" cy="183012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descr="File:Cesta II. triedy číslo 499.svg - Wikimedia Commons" id="178" name="Google Shape;17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5978" y="2571749"/>
            <a:ext cx="3155850" cy="2229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2"/>
          <p:cNvSpPr txBox="1"/>
          <p:nvPr>
            <p:ph idx="1" type="subTitle"/>
          </p:nvPr>
        </p:nvSpPr>
        <p:spPr>
          <a:xfrm>
            <a:off x="1272200" y="1381625"/>
            <a:ext cx="6566100" cy="220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 fontScale="92500"/>
          </a:bodyPr>
          <a:lstStyle/>
          <a:p>
            <a:pPr indent="-3460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2000">
                <a:solidFill>
                  <a:schemeClr val="dk1"/>
                </a:solidFill>
              </a:rPr>
              <a:t>Key Columns</a:t>
            </a:r>
            <a:r>
              <a:rPr lang="en" sz="2000">
                <a:solidFill>
                  <a:schemeClr val="dk1"/>
                </a:solidFill>
              </a:rPr>
              <a:t>: Customer demographics, spending behavior, marketing response</a:t>
            </a:r>
            <a:endParaRPr sz="2000">
              <a:solidFill>
                <a:schemeClr val="dk1"/>
              </a:solidFill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2000">
                <a:solidFill>
                  <a:schemeClr val="dk1"/>
                </a:solidFill>
              </a:rPr>
              <a:t>Response Variable</a:t>
            </a:r>
            <a:r>
              <a:rPr lang="en" sz="2000">
                <a:solidFill>
                  <a:schemeClr val="dk1"/>
                </a:solidFill>
              </a:rPr>
              <a:t>: Indicates whether a customer responded positively (1) or negatively (0)</a:t>
            </a:r>
            <a:endParaRPr sz="2000">
              <a:solidFill>
                <a:schemeClr val="dk1"/>
              </a:solidFill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2000">
                <a:solidFill>
                  <a:schemeClr val="dk1"/>
                </a:solidFill>
              </a:rPr>
              <a:t>Data Source</a:t>
            </a:r>
            <a:r>
              <a:rPr lang="en" sz="2000">
                <a:solidFill>
                  <a:schemeClr val="dk1"/>
                </a:solidFill>
              </a:rPr>
              <a:t>: Superstore customer dataset from kaggle.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ct val="59305"/>
              <a:buFont typeface="Arial"/>
              <a:buNone/>
            </a:pPr>
            <a:r>
              <a:rPr lang="en" sz="1854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                        </a:t>
            </a:r>
            <a:endParaRPr sz="2300"/>
          </a:p>
        </p:txBody>
      </p:sp>
      <p:sp>
        <p:nvSpPr>
          <p:cNvPr id="184" name="Google Shape;184;p42"/>
          <p:cNvSpPr txBox="1"/>
          <p:nvPr/>
        </p:nvSpPr>
        <p:spPr>
          <a:xfrm>
            <a:off x="984925" y="683975"/>
            <a:ext cx="240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DC5FA"/>
                </a:solidFill>
                <a:latin typeface="Montserrat"/>
                <a:ea typeface="Montserrat"/>
                <a:cs typeface="Montserrat"/>
                <a:sym typeface="Montserrat"/>
              </a:rPr>
              <a:t>Data overview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3"/>
          <p:cNvSpPr txBox="1"/>
          <p:nvPr>
            <p:ph idx="1" type="subTitle"/>
          </p:nvPr>
        </p:nvSpPr>
        <p:spPr>
          <a:xfrm>
            <a:off x="930200" y="820775"/>
            <a:ext cx="6470400" cy="336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Data Cleaning</a:t>
            </a:r>
            <a:r>
              <a:rPr lang="en" sz="1600">
                <a:solidFill>
                  <a:schemeClr val="dk1"/>
                </a:solidFill>
              </a:rPr>
              <a:t>: Handled missing values and outliers.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Feature Creation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Total Spending: Summing up category-wise spending.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Total purchases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Categorical Encoding</a:t>
            </a:r>
            <a:r>
              <a:rPr lang="en" sz="1600">
                <a:solidFill>
                  <a:schemeClr val="dk1"/>
                </a:solidFill>
              </a:rPr>
              <a:t>: Transformed categorical variables for ML models using label encoding.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4"/>
          <p:cNvSpPr txBox="1"/>
          <p:nvPr>
            <p:ph idx="1" type="subTitle"/>
          </p:nvPr>
        </p:nvSpPr>
        <p:spPr>
          <a:xfrm>
            <a:off x="1846725" y="1203475"/>
            <a:ext cx="6839700" cy="233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EXPLORATORY DATA ANALYTICS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5"/>
          <p:cNvSpPr txBox="1"/>
          <p:nvPr/>
        </p:nvSpPr>
        <p:spPr>
          <a:xfrm>
            <a:off x="1951625" y="1249075"/>
            <a:ext cx="24618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r</a:t>
            </a:r>
            <a:endParaRPr b="1" sz="1100"/>
          </a:p>
        </p:txBody>
      </p:sp>
      <p:sp>
        <p:nvSpPr>
          <p:cNvPr id="200" name="Google Shape;200;p45"/>
          <p:cNvSpPr txBox="1"/>
          <p:nvPr/>
        </p:nvSpPr>
        <p:spPr>
          <a:xfrm>
            <a:off x="5147502" y="926859"/>
            <a:ext cx="22692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2DC5FA"/>
              </a:solidFill>
            </a:endParaRPr>
          </a:p>
        </p:txBody>
      </p:sp>
      <p:sp>
        <p:nvSpPr>
          <p:cNvPr id="201" name="Google Shape;201;p45"/>
          <p:cNvSpPr txBox="1"/>
          <p:nvPr/>
        </p:nvSpPr>
        <p:spPr>
          <a:xfrm>
            <a:off x="596100" y="1981675"/>
            <a:ext cx="3206700" cy="23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Age Distribution</a:t>
            </a:r>
            <a:r>
              <a:rPr lang="en" sz="1700">
                <a:solidFill>
                  <a:schemeClr val="dk1"/>
                </a:solidFill>
              </a:rPr>
              <a:t>: Majority of customers fall within the 30-60 age group. Customers in their 50s spend the most.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202" name="Google Shape;202;p45" title="char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9025" y="689400"/>
            <a:ext cx="4686152" cy="376470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45"/>
          <p:cNvSpPr txBox="1"/>
          <p:nvPr/>
        </p:nvSpPr>
        <p:spPr>
          <a:xfrm>
            <a:off x="0" y="0"/>
            <a:ext cx="488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DC5FA"/>
                </a:solidFill>
                <a:latin typeface="Montserrat"/>
                <a:ea typeface="Montserrat"/>
                <a:cs typeface="Montserrat"/>
                <a:sym typeface="Montserrat"/>
              </a:rPr>
              <a:t>Demographics &amp; Spendings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6"/>
          <p:cNvSpPr txBox="1"/>
          <p:nvPr>
            <p:ph idx="1" type="subTitle"/>
          </p:nvPr>
        </p:nvSpPr>
        <p:spPr>
          <a:xfrm>
            <a:off x="629250" y="1491075"/>
            <a:ext cx="3009600" cy="165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Income Levels</a:t>
            </a:r>
            <a:r>
              <a:rPr lang="en" sz="1700">
                <a:solidFill>
                  <a:schemeClr val="dk1"/>
                </a:solidFill>
              </a:rPr>
              <a:t>: Higher income groups tend to have increased spending.</a:t>
            </a:r>
            <a:endParaRPr/>
          </a:p>
        </p:txBody>
      </p:sp>
      <p:pic>
        <p:nvPicPr>
          <p:cNvPr id="209" name="Google Shape;209;p46" title="Screenshot 2025-03-13 10194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1250" y="1096275"/>
            <a:ext cx="436245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7"/>
          <p:cNvSpPr txBox="1"/>
          <p:nvPr>
            <p:ph idx="1" type="subTitle"/>
          </p:nvPr>
        </p:nvSpPr>
        <p:spPr>
          <a:xfrm>
            <a:off x="656625" y="1203475"/>
            <a:ext cx="2817900" cy="23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Education Levels</a:t>
            </a:r>
            <a:r>
              <a:rPr lang="en" sz="1700">
                <a:solidFill>
                  <a:schemeClr val="dk1"/>
                </a:solidFill>
              </a:rPr>
              <a:t>: Customers with lower education tend to spend more.</a:t>
            </a:r>
            <a:endParaRPr/>
          </a:p>
        </p:txBody>
      </p:sp>
      <p:pic>
        <p:nvPicPr>
          <p:cNvPr id="215" name="Google Shape;215;p47" title="Screenshot 2025-03-13 11082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000" y="615575"/>
            <a:ext cx="4915100" cy="380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