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/>
    <p:restoredTop sz="94698"/>
  </p:normalViewPr>
  <p:slideViewPr>
    <p:cSldViewPr snapToGrid="0" snapToObjects="1">
      <p:cViewPr>
        <p:scale>
          <a:sx n="79" d="100"/>
          <a:sy n="79" d="100"/>
        </p:scale>
        <p:origin x="6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61E2-D93A-E744-B446-423F3DAF575E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4E600-7136-1940-A1BA-EB7F7F8CB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1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7937D-8CD3-994A-9572-9DF4B915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65CD3-4FE4-F54D-A8CB-D8419738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FCF4-738B-FC41-A474-131927D5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9B61-C1ED-7F43-BB65-C82B4C9241A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5F75C-1802-C74D-A93D-9782FF92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144F5-8E2D-4844-B1B7-D729D955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B8948-AFD2-694D-B992-3CDC95C2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08C6A6-BC7B-714A-A8EE-F8A5828B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DE17F-1179-0445-9834-DCA7A806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EB36-DA2C-A443-BC2D-530F9616E67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5DE3-7FA4-E241-AB2A-FCD55401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C76A9-A8FD-964F-836A-D03308A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1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AE897D-A730-5945-A3B3-1DAB35EFD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1CA9C-BC98-5742-92BE-39B243B1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66506-F547-3C4D-9D58-5F4E352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8FB7-80CE-8E48-BA6E-5568BF6D0FB4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0281C-3803-EA4B-BEC8-B17F4B06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ABF742-B5C8-BE4A-8DEA-10C8DEE5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4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13B7F-654D-374C-B46D-90D4DBE4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15F81-DA2A-3D48-BFF5-B8639E16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A4ECF-EB06-7F4F-A54E-C669CAD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ED33-9E46-A545-8722-737615CE804A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D9474-1A73-0541-842D-7DFF5F4D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83952-E505-DA4A-A7F7-39CC7D7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" descr="progressive web apps community PWA logo">
            <a:extLst>
              <a:ext uri="{FF2B5EF4-FFF2-40B4-BE49-F238E27FC236}">
                <a16:creationId xmlns:a16="http://schemas.microsoft.com/office/drawing/2014/main" id="{E95C22B3-890B-0F48-BC7D-3AFF4B20A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27" y="177382"/>
            <a:ext cx="1572126" cy="5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2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ED994-8940-FA4B-8646-86A11065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EE2BD6-290B-6548-B5F8-33A2FE49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CF933-75A0-1D4C-BEE7-F62548F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FABE-181C-0448-83D8-4F7B7FB9D660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0D3CC-7D14-6C4B-881E-E7594C20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B6754-1969-2D4A-8FFB-8B36904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3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5EA8B-B24B-EE4C-A17D-7EC80B1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DDF70-0C6C-6B48-A25E-3D1B7E7C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C14DD-EF86-EA4D-957E-A456CADD0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C4A691-9B1E-9A4A-9581-D37EC542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8890-A59F-C346-BABE-C6FC6A0467A2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CBE996-B5AE-6748-A6F6-321D579C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91BCE4-BA0F-A94A-AF12-20D9E27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FB6B2-19CD-EF42-941D-A43F3851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4BD73-5A35-BD4F-BE02-8481B7FDB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28131-F713-554B-B6CA-D4A8162D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10047A-473F-ED4B-80B0-C021BA94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E1DD3C-3023-9141-853F-8DA95B2D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97B8F-F677-C740-BC9D-DF74D47F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FF9-7063-A948-917F-28F32DAA5C6C}" type="datetime1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86E43F-2BB6-8B44-8513-F3249876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BC11AE-F3B2-1B48-BF04-728A560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3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FAC9B-5522-F841-8861-524E6750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6AED21-8E9D-BE4C-96E1-741B0655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B3F-3EEB-BC47-80F6-6C4EB42C4346}" type="datetime1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DC4803-929F-D545-914E-DA310860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01C87-E1B4-0946-87C9-262551B6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8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CAE46A-A446-A749-AE3F-2D0A915A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2AE4-4A86-AF42-BFE2-8693AFB4391C}" type="datetime1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DB4F9-DBF7-C544-8EC6-263BCDE4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AC3F9-EAFB-FD47-9900-735E0EE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7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E0E8F-76B3-3640-A056-4C72D24A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62880-41C4-F244-A7F7-00374441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33627A-6E07-C44A-A580-F73735F7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DFDB1-1D05-4445-BA90-83FF2EF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D027-6655-5645-9927-9C1D81B09661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D8E38-F01C-8C4D-8E56-165177EB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CF9D3-10D3-AE41-BC34-AAC0A7A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19FD1-38D3-7540-8094-63A69173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8631AE2F-5A58-2B43-A8BB-BB71699E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9DDD3A-6615-5F43-9FB8-F612CE12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44C5BF-200E-784D-BB5C-D7FFDD3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01C4-0E69-EA44-901D-71B822D73E08}" type="datetime1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6F3A4-6D7D-E548-9CC0-8340F573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0F617-ECF7-FC4D-A5CF-8B5C7C7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ED0D05-8333-D144-9CD4-5045D6D4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47D902-93DF-CD4A-8A0E-D2538233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0BC8B-0BD0-6B49-B177-8C6A4BDB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CAE7-F873-1E4E-A276-47E7F1782737}" type="datetime1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9AC46-4239-5841-AEFA-8F5370DA7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062F0-EB0A-164B-A22A-651D592F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0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15A8-A70F-BE47-918C-91878CE5FD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33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iquii/progressive-web-app-pwa-what-they-are-pros-and-cons-and-the-main-examples-on-the-market-318f4538c6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hyperlink" Target="https://whatwebcando.toda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s.google.com/web/fundamentals/web-app-manif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instant-and-offline/offline-cookbook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15003-978F-BE4A-AC7F-3EDFE4F3D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74" y="737351"/>
            <a:ext cx="9970168" cy="3064627"/>
          </a:xfrm>
        </p:spPr>
        <p:txBody>
          <a:bodyPr>
            <a:normAutofit/>
          </a:bodyPr>
          <a:lstStyle/>
          <a:p>
            <a:pPr algn="l"/>
            <a:r>
              <a:rPr lang="fr-FR" b="1" dirty="0"/>
              <a:t>P</a:t>
            </a:r>
            <a:r>
              <a:rPr lang="fr-FR" dirty="0"/>
              <a:t>rogressive </a:t>
            </a:r>
            <a:r>
              <a:rPr lang="fr-FR" b="1" dirty="0"/>
              <a:t>W</a:t>
            </a:r>
            <a:r>
              <a:rPr lang="fr-FR" dirty="0"/>
              <a:t>eb </a:t>
            </a:r>
            <a:r>
              <a:rPr lang="fr-FR" b="1" dirty="0"/>
              <a:t>A</a:t>
            </a:r>
            <a:r>
              <a:rPr lang="fr-FR" dirty="0"/>
              <a:t>pplications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Aperçu et mise en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859A59-A7CE-5440-AD8C-B3AF4827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379"/>
            <a:ext cx="9144000" cy="2052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fr-FR" sz="3100" dirty="0"/>
              <a:t>UE Software Architecture &amp; </a:t>
            </a:r>
            <a:r>
              <a:rPr lang="fr-FR" sz="3100" u="sng" dirty="0"/>
              <a:t>Mobile </a:t>
            </a:r>
            <a:r>
              <a:rPr lang="fr-FR" sz="3100" u="sng" dirty="0" err="1"/>
              <a:t>Programming</a:t>
            </a:r>
            <a:endParaRPr lang="fr-FR" sz="3100" u="sng" dirty="0"/>
          </a:p>
          <a:p>
            <a:pPr>
              <a:lnSpc>
                <a:spcPct val="200000"/>
              </a:lnSpc>
            </a:pPr>
            <a:r>
              <a:rPr lang="fr-FR" sz="3100" dirty="0"/>
              <a:t>Frédéric </a:t>
            </a:r>
            <a:r>
              <a:rPr lang="fr-FR" sz="3100" dirty="0" err="1"/>
              <a:t>Dadeau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Semaine du 18 novembre</a:t>
            </a:r>
          </a:p>
        </p:txBody>
      </p:sp>
      <p:pic>
        <p:nvPicPr>
          <p:cNvPr id="1026" name="Picture 2" descr="progressive web apps community PWA logo">
            <a:extLst>
              <a:ext uri="{FF2B5EF4-FFF2-40B4-BE49-F238E27FC236}">
                <a16:creationId xmlns:a16="http://schemas.microsoft.com/office/drawing/2014/main" id="{9D29C89D-DF1F-6A47-867D-19529B99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43" y="2695992"/>
            <a:ext cx="2934015" cy="11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69A9D-BE0C-8146-A251-74929C1B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057" y="6356350"/>
            <a:ext cx="2743200" cy="365125"/>
          </a:xfrm>
        </p:spPr>
        <p:txBody>
          <a:bodyPr/>
          <a:lstStyle/>
          <a:p>
            <a:fld id="{BF9F15A8-A70F-BE47-918C-91878CE5FD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0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255525"/>
            <a:ext cx="10515600" cy="1325563"/>
          </a:xfrm>
        </p:spPr>
        <p:txBody>
          <a:bodyPr/>
          <a:lstStyle/>
          <a:p>
            <a:r>
              <a:rPr lang="fr-FR" dirty="0"/>
              <a:t>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576136"/>
            <a:ext cx="11430000" cy="484872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Exécuter une application dans une fenêtre de navigateur mobile spécifique </a:t>
            </a:r>
          </a:p>
          <a:p>
            <a:pPr lvl="1"/>
            <a:r>
              <a:rPr lang="fr-FR" dirty="0"/>
              <a:t>Application Shell : visualisation en HTML/CSS, logique applicative en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Nombreuses possibilités : événements tactiles, accès caméra/micro, synthèse vocale, gyroscope, accéléromètre, GPS, lecture audio/vidéo, etc.</a:t>
            </a:r>
          </a:p>
          <a:p>
            <a:pPr lvl="1"/>
            <a:endParaRPr lang="fr-FR" dirty="0"/>
          </a:p>
          <a:p>
            <a:r>
              <a:rPr lang="fr-FR" dirty="0"/>
              <a:t>Faire « comme si » c’était une application native : </a:t>
            </a:r>
          </a:p>
          <a:p>
            <a:pPr lvl="1"/>
            <a:r>
              <a:rPr lang="fr-FR" dirty="0"/>
              <a:t>Lancement depuis une icône sur l’écran d’accueil du mobile</a:t>
            </a:r>
          </a:p>
          <a:p>
            <a:pPr lvl="1"/>
            <a:r>
              <a:rPr lang="fr-FR" dirty="0"/>
              <a:t>Exécution en plein écran</a:t>
            </a:r>
          </a:p>
          <a:p>
            <a:pPr lvl="1"/>
            <a:r>
              <a:rPr lang="fr-FR" dirty="0"/>
              <a:t>Possibilité de s’exécuter hors-ligne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62E9B-FA38-B24E-8B69-C6FED1AD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77AD16-5C15-F944-9272-3A7B722E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670" y="436929"/>
            <a:ext cx="3078939" cy="1139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166FFED-075C-EF4C-BD5F-9891FF0DEE99}"/>
              </a:ext>
            </a:extLst>
          </p:cNvPr>
          <p:cNvSpPr txBox="1"/>
          <p:nvPr/>
        </p:nvSpPr>
        <p:spPr>
          <a:xfrm>
            <a:off x="7418757" y="1192042"/>
            <a:ext cx="13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~2015</a:t>
            </a:r>
          </a:p>
        </p:txBody>
      </p:sp>
    </p:spTree>
    <p:extLst>
      <p:ext uri="{BB962C8B-B14F-4D97-AF65-F5344CB8AC3E}">
        <p14:creationId xmlns:p14="http://schemas.microsoft.com/office/powerpoint/2010/main" val="22005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F8FAD-B145-1A4C-9765-5E56FDEE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6" y="0"/>
            <a:ext cx="10515600" cy="1325563"/>
          </a:xfrm>
        </p:spPr>
        <p:txBody>
          <a:bodyPr/>
          <a:lstStyle/>
          <a:p>
            <a:r>
              <a:rPr lang="fr-FR" dirty="0"/>
              <a:t>Fonctionnalités-clés des PWA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D7D64-1887-834E-8A89-518A1F1D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6" y="1233488"/>
            <a:ext cx="11914415" cy="4857069"/>
          </a:xfrm>
        </p:spPr>
        <p:txBody>
          <a:bodyPr>
            <a:noAutofit/>
          </a:bodyPr>
          <a:lstStyle/>
          <a:p>
            <a:pPr algn="just"/>
            <a:r>
              <a:rPr lang="fr-FR" sz="1800" b="1" dirty="0"/>
              <a:t>Progressive</a:t>
            </a:r>
            <a:r>
              <a:rPr lang="fr-FR" sz="1800" dirty="0"/>
              <a:t> —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work</a:t>
            </a:r>
            <a:r>
              <a:rPr lang="fr-FR" sz="1800" dirty="0"/>
              <a:t> for </a:t>
            </a:r>
            <a:r>
              <a:rPr lang="fr-FR" sz="1800" dirty="0" err="1"/>
              <a:t>every</a:t>
            </a:r>
            <a:r>
              <a:rPr lang="fr-FR" sz="1800" dirty="0"/>
              <a:t> user, </a:t>
            </a:r>
            <a:r>
              <a:rPr lang="fr-FR" sz="1800" dirty="0" err="1"/>
              <a:t>regardless</a:t>
            </a:r>
            <a:r>
              <a:rPr lang="fr-FR" sz="1800" dirty="0"/>
              <a:t> of the browser </a:t>
            </a:r>
            <a:r>
              <a:rPr lang="fr-FR" sz="1800" dirty="0" err="1"/>
              <a:t>chosen</a:t>
            </a:r>
            <a:r>
              <a:rPr lang="fr-FR" sz="1800" dirty="0"/>
              <a:t> </a:t>
            </a:r>
            <a:r>
              <a:rPr lang="fr-FR" sz="1800" dirty="0" err="1"/>
              <a:t>because</a:t>
            </a:r>
            <a:r>
              <a:rPr lang="fr-FR" sz="1800" dirty="0"/>
              <a:t> </a:t>
            </a:r>
            <a:r>
              <a:rPr lang="fr-FR" sz="1800" dirty="0" err="1"/>
              <a:t>they</a:t>
            </a:r>
            <a:r>
              <a:rPr lang="fr-FR" sz="1800" dirty="0"/>
              <a:t> are </a:t>
            </a:r>
            <a:r>
              <a:rPr lang="fr-FR" sz="1800" dirty="0" err="1"/>
              <a:t>built</a:t>
            </a:r>
            <a:r>
              <a:rPr lang="fr-FR" sz="1800" dirty="0"/>
              <a:t> at the base </a:t>
            </a:r>
            <a:r>
              <a:rPr lang="fr-FR" sz="1800" dirty="0" err="1"/>
              <a:t>with</a:t>
            </a:r>
            <a:r>
              <a:rPr lang="fr-FR" sz="1800" dirty="0"/>
              <a:t> progressive </a:t>
            </a:r>
            <a:r>
              <a:rPr lang="fr-FR" sz="1800" dirty="0" err="1"/>
              <a:t>improvement</a:t>
            </a:r>
            <a:r>
              <a:rPr lang="fr-FR" sz="1800" dirty="0"/>
              <a:t> </a:t>
            </a:r>
            <a:r>
              <a:rPr lang="fr-FR" sz="1800" dirty="0" err="1"/>
              <a:t>principles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/>
              <a:t>Responsive</a:t>
            </a:r>
            <a:r>
              <a:rPr lang="fr-FR" sz="1800" dirty="0"/>
              <a:t> —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adapt</a:t>
            </a:r>
            <a:r>
              <a:rPr lang="fr-FR" sz="1800" dirty="0"/>
              <a:t> to the </a:t>
            </a:r>
            <a:r>
              <a:rPr lang="fr-FR" sz="1800" dirty="0" err="1"/>
              <a:t>various</a:t>
            </a:r>
            <a:r>
              <a:rPr lang="fr-FR" sz="1800" dirty="0"/>
              <a:t> </a:t>
            </a:r>
            <a:r>
              <a:rPr lang="fr-FR" sz="1800" dirty="0" err="1"/>
              <a:t>screen</a:t>
            </a:r>
            <a:r>
              <a:rPr lang="fr-FR" sz="1800" dirty="0"/>
              <a:t> sizes: desktop, mobile, </a:t>
            </a:r>
            <a:r>
              <a:rPr lang="fr-FR" sz="1800" dirty="0" err="1"/>
              <a:t>tablet</a:t>
            </a:r>
            <a:r>
              <a:rPr lang="fr-FR" sz="1800" dirty="0"/>
              <a:t>, or dimensions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later</a:t>
            </a:r>
            <a:r>
              <a:rPr lang="fr-FR" sz="1800" dirty="0"/>
              <a:t> </a:t>
            </a:r>
            <a:r>
              <a:rPr lang="fr-FR" sz="1800" dirty="0" err="1"/>
              <a:t>become</a:t>
            </a:r>
            <a:r>
              <a:rPr lang="fr-FR" sz="1800" dirty="0"/>
              <a:t> </a:t>
            </a:r>
            <a:r>
              <a:rPr lang="fr-FR" sz="1800" dirty="0" err="1"/>
              <a:t>available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/>
              <a:t>App-</a:t>
            </a:r>
            <a:r>
              <a:rPr lang="fr-FR" sz="1800" b="1" dirty="0" err="1"/>
              <a:t>like</a:t>
            </a:r>
            <a:r>
              <a:rPr lang="fr-FR" sz="1800" dirty="0"/>
              <a:t> —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behave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user as if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were</a:t>
            </a:r>
            <a:r>
              <a:rPr lang="fr-FR" sz="1800" dirty="0"/>
              <a:t> native </a:t>
            </a:r>
            <a:r>
              <a:rPr lang="fr-FR" sz="1800" dirty="0" err="1"/>
              <a:t>apps</a:t>
            </a:r>
            <a:r>
              <a:rPr lang="fr-FR" sz="1800" dirty="0"/>
              <a:t>, in </a:t>
            </a:r>
            <a:r>
              <a:rPr lang="fr-FR" sz="1800" dirty="0" err="1"/>
              <a:t>terms</a:t>
            </a:r>
            <a:r>
              <a:rPr lang="fr-FR" sz="1800" dirty="0"/>
              <a:t> of interaction and navigation.</a:t>
            </a:r>
          </a:p>
          <a:p>
            <a:pPr algn="just"/>
            <a:r>
              <a:rPr lang="fr-FR" sz="1800" b="1" dirty="0" err="1"/>
              <a:t>Updated</a:t>
            </a:r>
            <a:r>
              <a:rPr lang="fr-FR" sz="1800" dirty="0"/>
              <a:t> — Information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always</a:t>
            </a:r>
            <a:r>
              <a:rPr lang="fr-FR" sz="1800" dirty="0"/>
              <a:t> up-to-date </a:t>
            </a:r>
            <a:r>
              <a:rPr lang="fr-FR" sz="1800" dirty="0" err="1"/>
              <a:t>thanks</a:t>
            </a:r>
            <a:r>
              <a:rPr lang="fr-FR" sz="1800" dirty="0"/>
              <a:t> to the data update </a:t>
            </a:r>
            <a:r>
              <a:rPr lang="fr-FR" sz="1800" dirty="0" err="1"/>
              <a:t>process</a:t>
            </a:r>
            <a:r>
              <a:rPr lang="fr-FR" sz="1800" dirty="0"/>
              <a:t> </a:t>
            </a:r>
            <a:r>
              <a:rPr lang="fr-FR" sz="1800" dirty="0" err="1"/>
              <a:t>offered</a:t>
            </a:r>
            <a:r>
              <a:rPr lang="fr-FR" sz="1800" dirty="0"/>
              <a:t> by service </a:t>
            </a:r>
            <a:r>
              <a:rPr lang="fr-FR" sz="1800" dirty="0" err="1"/>
              <a:t>workers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/>
              <a:t>Secure</a:t>
            </a:r>
            <a:r>
              <a:rPr lang="fr-FR" sz="1800" dirty="0"/>
              <a:t> — </a:t>
            </a:r>
            <a:r>
              <a:rPr lang="fr-FR" sz="1800" dirty="0" err="1"/>
              <a:t>Exposed</a:t>
            </a:r>
            <a:r>
              <a:rPr lang="fr-FR" sz="1800" dirty="0"/>
              <a:t> over HTTPS </a:t>
            </a:r>
            <a:r>
              <a:rPr lang="fr-FR" sz="1800" dirty="0" err="1"/>
              <a:t>protocol</a:t>
            </a:r>
            <a:r>
              <a:rPr lang="fr-FR" sz="1800" dirty="0"/>
              <a:t> to </a:t>
            </a:r>
            <a:r>
              <a:rPr lang="fr-FR" sz="1800" dirty="0" err="1"/>
              <a:t>prevent</a:t>
            </a:r>
            <a:r>
              <a:rPr lang="fr-FR" sz="1800" dirty="0"/>
              <a:t> the </a:t>
            </a:r>
            <a:r>
              <a:rPr lang="fr-FR" sz="1800" dirty="0" err="1"/>
              <a:t>connection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displaying</a:t>
            </a:r>
            <a:r>
              <a:rPr lang="fr-FR" sz="1800" dirty="0"/>
              <a:t> information or </a:t>
            </a:r>
            <a:r>
              <a:rPr lang="fr-FR" sz="1800" dirty="0" err="1"/>
              <a:t>altering</a:t>
            </a:r>
            <a:r>
              <a:rPr lang="fr-FR" sz="1800" dirty="0"/>
              <a:t> the contents.</a:t>
            </a:r>
          </a:p>
          <a:p>
            <a:pPr algn="just"/>
            <a:r>
              <a:rPr lang="fr-FR" sz="1800" b="1" dirty="0" err="1"/>
              <a:t>Searchable</a:t>
            </a:r>
            <a:r>
              <a:rPr lang="fr-FR" sz="1800" dirty="0"/>
              <a:t> — </a:t>
            </a:r>
            <a:r>
              <a:rPr lang="fr-FR" sz="1800" dirty="0" err="1"/>
              <a:t>They</a:t>
            </a:r>
            <a:r>
              <a:rPr lang="fr-FR" sz="1800" dirty="0"/>
              <a:t> are </a:t>
            </a:r>
            <a:r>
              <a:rPr lang="fr-FR" sz="1800" dirty="0" err="1"/>
              <a:t>identified</a:t>
            </a:r>
            <a:r>
              <a:rPr lang="fr-FR" sz="1800" dirty="0"/>
              <a:t> as « applications » and are </a:t>
            </a:r>
            <a:r>
              <a:rPr lang="fr-FR" sz="1800" dirty="0" err="1"/>
              <a:t>indexed</a:t>
            </a:r>
            <a:r>
              <a:rPr lang="fr-FR" sz="1800" dirty="0"/>
              <a:t> by </a:t>
            </a:r>
            <a:r>
              <a:rPr lang="fr-FR" sz="1800" dirty="0" err="1"/>
              <a:t>search</a:t>
            </a:r>
            <a:r>
              <a:rPr lang="fr-FR" sz="1800" dirty="0"/>
              <a:t> </a:t>
            </a:r>
            <a:r>
              <a:rPr lang="fr-FR" sz="1800" dirty="0" err="1"/>
              <a:t>engines</a:t>
            </a:r>
            <a:r>
              <a:rPr lang="fr-FR" sz="1800" dirty="0"/>
              <a:t>.</a:t>
            </a:r>
          </a:p>
          <a:p>
            <a:pPr algn="just"/>
            <a:r>
              <a:rPr lang="fr-FR" sz="1800" b="1" dirty="0" err="1"/>
              <a:t>Reactivable</a:t>
            </a:r>
            <a:r>
              <a:rPr lang="fr-FR" sz="1800" dirty="0"/>
              <a:t> — </a:t>
            </a:r>
            <a:r>
              <a:rPr lang="fr-FR" sz="1800" dirty="0" err="1"/>
              <a:t>Make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easy</a:t>
            </a:r>
            <a:r>
              <a:rPr lang="fr-FR" sz="1800" dirty="0"/>
              <a:t> to </a:t>
            </a:r>
            <a:r>
              <a:rPr lang="fr-FR" sz="1800" dirty="0" err="1"/>
              <a:t>reactivate</a:t>
            </a:r>
            <a:r>
              <a:rPr lang="fr-FR" sz="1800" dirty="0"/>
              <a:t> the application </a:t>
            </a:r>
            <a:r>
              <a:rPr lang="fr-FR" sz="1800" dirty="0" err="1"/>
              <a:t>thanks</a:t>
            </a:r>
            <a:r>
              <a:rPr lang="fr-FR" sz="1800" dirty="0"/>
              <a:t> to </a:t>
            </a:r>
            <a:r>
              <a:rPr lang="fr-FR" sz="1800" dirty="0" err="1"/>
              <a:t>capabilities</a:t>
            </a:r>
            <a:r>
              <a:rPr lang="fr-FR" sz="1800" dirty="0"/>
              <a:t> </a:t>
            </a:r>
            <a:r>
              <a:rPr lang="fr-FR" sz="1800" dirty="0" err="1"/>
              <a:t>such</a:t>
            </a:r>
            <a:r>
              <a:rPr lang="fr-FR" sz="1800" dirty="0"/>
              <a:t> as web notifications.</a:t>
            </a:r>
          </a:p>
          <a:p>
            <a:pPr algn="just"/>
            <a:r>
              <a:rPr lang="fr-FR" sz="1800" b="1" dirty="0"/>
              <a:t>Installable</a:t>
            </a:r>
            <a:r>
              <a:rPr lang="fr-FR" sz="1800" dirty="0"/>
              <a:t> — </a:t>
            </a:r>
            <a:r>
              <a:rPr lang="fr-FR" sz="1800" dirty="0" err="1"/>
              <a:t>They</a:t>
            </a:r>
            <a:r>
              <a:rPr lang="fr-FR" sz="1800" dirty="0"/>
              <a:t> </a:t>
            </a:r>
            <a:r>
              <a:rPr lang="fr-FR" sz="1800" dirty="0" err="1"/>
              <a:t>allow</a:t>
            </a:r>
            <a:r>
              <a:rPr lang="fr-FR" sz="1800" dirty="0"/>
              <a:t> the user to “</a:t>
            </a:r>
            <a:r>
              <a:rPr lang="fr-FR" sz="1800" dirty="0" err="1"/>
              <a:t>save</a:t>
            </a:r>
            <a:r>
              <a:rPr lang="fr-FR" sz="1800" dirty="0"/>
              <a:t>” the </a:t>
            </a:r>
            <a:r>
              <a:rPr lang="fr-FR" sz="1800" dirty="0" err="1"/>
              <a:t>apps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he</a:t>
            </a:r>
            <a:r>
              <a:rPr lang="fr-FR" sz="1800" dirty="0"/>
              <a:t> </a:t>
            </a:r>
            <a:r>
              <a:rPr lang="fr-FR" sz="1800" dirty="0" err="1"/>
              <a:t>considers</a:t>
            </a:r>
            <a:r>
              <a:rPr lang="fr-FR" sz="1800" dirty="0"/>
              <a:t> </a:t>
            </a:r>
            <a:r>
              <a:rPr lang="fr-FR" sz="1800" dirty="0" err="1"/>
              <a:t>most</a:t>
            </a:r>
            <a:r>
              <a:rPr lang="fr-FR" sz="1800" dirty="0"/>
              <a:t> </a:t>
            </a:r>
            <a:r>
              <a:rPr lang="fr-FR" sz="1800" dirty="0" err="1"/>
              <a:t>useful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corresponding</a:t>
            </a:r>
            <a:r>
              <a:rPr lang="fr-FR" sz="1800" dirty="0"/>
              <a:t> </a:t>
            </a:r>
            <a:r>
              <a:rPr lang="fr-FR" sz="1800" dirty="0" err="1"/>
              <a:t>icon</a:t>
            </a:r>
            <a:r>
              <a:rPr lang="fr-FR" sz="1800" dirty="0"/>
              <a:t> on the </a:t>
            </a:r>
            <a:r>
              <a:rPr lang="fr-FR" sz="1800" dirty="0" err="1"/>
              <a:t>screen</a:t>
            </a:r>
            <a:r>
              <a:rPr lang="fr-FR" sz="1800" dirty="0"/>
              <a:t> of </a:t>
            </a:r>
            <a:r>
              <a:rPr lang="fr-FR" sz="1800" dirty="0" err="1"/>
              <a:t>his</a:t>
            </a:r>
            <a:r>
              <a:rPr lang="fr-FR" sz="1800" dirty="0"/>
              <a:t> mobile terminal (home </a:t>
            </a:r>
            <a:r>
              <a:rPr lang="fr-FR" sz="1800" dirty="0" err="1"/>
              <a:t>screen</a:t>
            </a:r>
            <a:r>
              <a:rPr lang="fr-FR" sz="1800" dirty="0"/>
              <a:t>) </a:t>
            </a:r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having</a:t>
            </a:r>
            <a:r>
              <a:rPr lang="fr-FR" sz="1800" dirty="0"/>
              <a:t> to face all the </a:t>
            </a:r>
            <a:r>
              <a:rPr lang="fr-FR" sz="1800" dirty="0" err="1"/>
              <a:t>steps</a:t>
            </a:r>
            <a:r>
              <a:rPr lang="fr-FR" sz="1800" dirty="0"/>
              <a:t> and </a:t>
            </a:r>
            <a:r>
              <a:rPr lang="fr-FR" sz="1800" dirty="0" err="1"/>
              <a:t>problems</a:t>
            </a:r>
            <a:r>
              <a:rPr lang="fr-FR" sz="1800" dirty="0"/>
              <a:t> </a:t>
            </a:r>
            <a:r>
              <a:rPr lang="fr-FR" sz="1800" dirty="0" err="1"/>
              <a:t>related</a:t>
            </a:r>
            <a:r>
              <a:rPr lang="fr-FR" sz="1800" dirty="0"/>
              <a:t> to the use of the </a:t>
            </a:r>
            <a:r>
              <a:rPr lang="fr-FR" sz="1800" dirty="0" err="1"/>
              <a:t>app</a:t>
            </a:r>
            <a:r>
              <a:rPr lang="fr-FR" sz="1800" dirty="0"/>
              <a:t> store.</a:t>
            </a:r>
          </a:p>
          <a:p>
            <a:pPr algn="just"/>
            <a:r>
              <a:rPr lang="fr-FR" sz="1800" b="1" dirty="0" err="1"/>
              <a:t>Linkable</a:t>
            </a:r>
            <a:r>
              <a:rPr lang="fr-FR" sz="1800" dirty="0"/>
              <a:t> — </a:t>
            </a:r>
            <a:r>
              <a:rPr lang="fr-FR" sz="1800" dirty="0" err="1"/>
              <a:t>Easily</a:t>
            </a:r>
            <a:r>
              <a:rPr lang="fr-FR" sz="1800" dirty="0"/>
              <a:t> </a:t>
            </a:r>
            <a:r>
              <a:rPr lang="fr-FR" sz="1800" dirty="0" err="1"/>
              <a:t>shared</a:t>
            </a:r>
            <a:r>
              <a:rPr lang="fr-FR" sz="1800" dirty="0"/>
              <a:t> via URL </a:t>
            </a:r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complex</a:t>
            </a:r>
            <a:r>
              <a:rPr lang="fr-FR" sz="1800" dirty="0"/>
              <a:t> installations.</a:t>
            </a:r>
          </a:p>
          <a:p>
            <a:pPr algn="just"/>
            <a:r>
              <a:rPr lang="fr-FR" sz="1800" b="1" dirty="0"/>
              <a:t>Offline</a:t>
            </a:r>
            <a:r>
              <a:rPr lang="fr-FR" sz="1800" dirty="0"/>
              <a:t> — Once more </a:t>
            </a:r>
            <a:r>
              <a:rPr lang="fr-FR" sz="1800" dirty="0" err="1"/>
              <a:t>it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about putting the user </a:t>
            </a:r>
            <a:r>
              <a:rPr lang="fr-FR" sz="1800" dirty="0" err="1"/>
              <a:t>before</a:t>
            </a:r>
            <a:r>
              <a:rPr lang="fr-FR" sz="1800" dirty="0"/>
              <a:t> </a:t>
            </a:r>
            <a:r>
              <a:rPr lang="fr-FR" sz="1800" dirty="0" err="1"/>
              <a:t>everything</a:t>
            </a:r>
            <a:r>
              <a:rPr lang="fr-FR" sz="1800" dirty="0"/>
              <a:t>, </a:t>
            </a:r>
            <a:r>
              <a:rPr lang="fr-FR" sz="1800" dirty="0" err="1"/>
              <a:t>avoiding</a:t>
            </a:r>
            <a:r>
              <a:rPr lang="fr-FR" sz="1800" dirty="0"/>
              <a:t> the </a:t>
            </a:r>
            <a:r>
              <a:rPr lang="fr-FR" sz="1800" dirty="0" err="1"/>
              <a:t>usual</a:t>
            </a:r>
            <a:r>
              <a:rPr lang="fr-FR" sz="1800" dirty="0"/>
              <a:t> </a:t>
            </a:r>
            <a:r>
              <a:rPr lang="fr-FR" sz="1800" dirty="0" err="1"/>
              <a:t>error</a:t>
            </a:r>
            <a:r>
              <a:rPr lang="fr-FR" sz="1800" dirty="0"/>
              <a:t> message in case of </a:t>
            </a:r>
            <a:r>
              <a:rPr lang="fr-FR" sz="1800" dirty="0" err="1"/>
              <a:t>weak</a:t>
            </a:r>
            <a:r>
              <a:rPr lang="fr-FR" sz="1800" dirty="0"/>
              <a:t> or no </a:t>
            </a:r>
            <a:r>
              <a:rPr lang="fr-FR" sz="1800" dirty="0" err="1"/>
              <a:t>connection</a:t>
            </a:r>
            <a:r>
              <a:rPr lang="fr-FR" sz="1800" dirty="0"/>
              <a:t>. The PWA are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two</a:t>
            </a:r>
            <a:r>
              <a:rPr lang="fr-FR" sz="1800" dirty="0"/>
              <a:t> </a:t>
            </a:r>
            <a:r>
              <a:rPr lang="fr-FR" sz="1800" dirty="0" err="1"/>
              <a:t>particularities</a:t>
            </a:r>
            <a:r>
              <a:rPr lang="fr-FR" sz="1800" dirty="0"/>
              <a:t>: first of all the ‘</a:t>
            </a:r>
            <a:r>
              <a:rPr lang="fr-FR" sz="1800" dirty="0" err="1"/>
              <a:t>skeleton</a:t>
            </a:r>
            <a:r>
              <a:rPr lang="fr-FR" sz="1800" dirty="0"/>
              <a:t>’ of the </a:t>
            </a:r>
            <a:r>
              <a:rPr lang="fr-FR" sz="1800" dirty="0" err="1"/>
              <a:t>app</a:t>
            </a:r>
            <a:r>
              <a:rPr lang="fr-FR" sz="1800" dirty="0"/>
              <a:t>, </a:t>
            </a:r>
            <a:r>
              <a:rPr lang="fr-FR" sz="1800" dirty="0" err="1"/>
              <a:t>which</a:t>
            </a:r>
            <a:r>
              <a:rPr lang="fr-FR" sz="1800" dirty="0"/>
              <a:t> </a:t>
            </a:r>
            <a:r>
              <a:rPr lang="fr-FR" sz="1800" dirty="0" err="1"/>
              <a:t>recalls</a:t>
            </a:r>
            <a:r>
              <a:rPr lang="fr-FR" sz="1800" dirty="0"/>
              <a:t> the page structure, </a:t>
            </a:r>
            <a:r>
              <a:rPr lang="fr-FR" sz="1800" dirty="0" err="1"/>
              <a:t>even</a:t>
            </a:r>
            <a:r>
              <a:rPr lang="fr-FR" sz="1800" dirty="0"/>
              <a:t> if </a:t>
            </a:r>
            <a:r>
              <a:rPr lang="fr-FR" sz="1800" dirty="0" err="1"/>
              <a:t>its</a:t>
            </a:r>
            <a:r>
              <a:rPr lang="fr-FR" sz="1800" dirty="0"/>
              <a:t> contents do not </a:t>
            </a:r>
            <a:r>
              <a:rPr lang="fr-FR" sz="1800" dirty="0" err="1"/>
              <a:t>respond</a:t>
            </a:r>
            <a:r>
              <a:rPr lang="fr-FR" sz="1800" dirty="0"/>
              <a:t> and </a:t>
            </a:r>
            <a:r>
              <a:rPr lang="fr-FR" sz="1800" dirty="0" err="1"/>
              <a:t>its</a:t>
            </a:r>
            <a:r>
              <a:rPr lang="fr-FR" sz="1800" dirty="0"/>
              <a:t> </a:t>
            </a:r>
            <a:r>
              <a:rPr lang="fr-FR" sz="1800" dirty="0" err="1"/>
              <a:t>elements</a:t>
            </a:r>
            <a:r>
              <a:rPr lang="fr-FR" sz="1800" dirty="0"/>
              <a:t> </a:t>
            </a:r>
            <a:r>
              <a:rPr lang="fr-FR" sz="1800" dirty="0" err="1"/>
              <a:t>include</a:t>
            </a:r>
            <a:r>
              <a:rPr lang="fr-FR" sz="1800" dirty="0"/>
              <a:t> the header, the page </a:t>
            </a:r>
            <a:r>
              <a:rPr lang="fr-FR" sz="1800" dirty="0" err="1"/>
              <a:t>layout</a:t>
            </a:r>
            <a:r>
              <a:rPr lang="fr-FR" sz="1800" dirty="0"/>
              <a:t>, as </a:t>
            </a:r>
            <a:r>
              <a:rPr lang="fr-FR" sz="1800" dirty="0" err="1"/>
              <a:t>well</a:t>
            </a:r>
            <a:r>
              <a:rPr lang="fr-FR" sz="1800" dirty="0"/>
              <a:t> as an illustration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signals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the page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loading</a:t>
            </a:r>
            <a:r>
              <a:rPr lang="fr-FR" sz="1800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461026-E5E7-9442-BA84-EF36F7A1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A50BE-4F42-4E47-9086-A58D9025141D}"/>
              </a:ext>
            </a:extLst>
          </p:cNvPr>
          <p:cNvSpPr/>
          <p:nvPr/>
        </p:nvSpPr>
        <p:spPr>
          <a:xfrm>
            <a:off x="3918860" y="6488668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Source  : </a:t>
            </a:r>
            <a:r>
              <a:rPr lang="fr-FR" dirty="0">
                <a:hlinkClick r:id="rId2"/>
              </a:rPr>
              <a:t>https://medium.com/iquii/progressive-web-app-pwa-what-they-are-...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10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4"/>
            <a:ext cx="10515600" cy="1325563"/>
          </a:xfrm>
        </p:spPr>
        <p:txBody>
          <a:bodyPr/>
          <a:lstStyle/>
          <a:p>
            <a:r>
              <a:rPr lang="fr-FR" dirty="0"/>
              <a:t>Limitations des PWA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690687"/>
            <a:ext cx="11266714" cy="480808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Liées aux limitations du navigateur</a:t>
            </a:r>
          </a:p>
          <a:p>
            <a:pPr lvl="1"/>
            <a:r>
              <a:rPr lang="fr-FR" dirty="0"/>
              <a:t>Pas d’accès au système de fichier, mais stockage interne au navigateur (</a:t>
            </a:r>
            <a:r>
              <a:rPr lang="fr-FR" dirty="0" err="1"/>
              <a:t>LocalStorage</a:t>
            </a:r>
            <a:r>
              <a:rPr lang="fr-FR" dirty="0"/>
              <a:t>, </a:t>
            </a:r>
            <a:r>
              <a:rPr lang="fr-FR" dirty="0" err="1"/>
              <a:t>IndexedDB</a:t>
            </a:r>
            <a:r>
              <a:rPr lang="fr-FR" dirty="0"/>
              <a:t>) ou cloud</a:t>
            </a:r>
          </a:p>
          <a:p>
            <a:pPr lvl="1"/>
            <a:r>
              <a:rPr lang="fr-FR" dirty="0"/>
              <a:t>Accès plus restreint au matériel qu’avec un code natif (face ID, NFC, etc.)</a:t>
            </a:r>
          </a:p>
          <a:p>
            <a:pPr lvl="1"/>
            <a:r>
              <a:rPr lang="fr-FR" dirty="0"/>
              <a:t>Quelques soucis de prise en charge sur iOS (&gt;= 11.3)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sz="2400" dirty="0"/>
              <a:t>Pour vous aider : </a:t>
            </a:r>
            <a:r>
              <a:rPr lang="fr-FR" sz="2400" dirty="0">
                <a:hlinkClick r:id="rId2"/>
              </a:rPr>
              <a:t>https://</a:t>
            </a:r>
            <a:r>
              <a:rPr lang="fr-FR" sz="2400" dirty="0" err="1">
                <a:hlinkClick r:id="rId2"/>
              </a:rPr>
              <a:t>whatwebcando.today</a:t>
            </a:r>
            <a:r>
              <a:rPr lang="fr-FR" sz="2400" dirty="0"/>
              <a:t> et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err="1">
                <a:hlinkClick r:id="rId3"/>
              </a:rPr>
              <a:t>caniuse.com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Liées au mode de diffusion (pas de store) :</a:t>
            </a:r>
          </a:p>
          <a:p>
            <a:pPr lvl="1"/>
            <a:r>
              <a:rPr lang="fr-FR" dirty="0"/>
              <a:t>Pas de connaissance des « téléchargements »</a:t>
            </a:r>
          </a:p>
          <a:p>
            <a:pPr lvl="1"/>
            <a:r>
              <a:rPr lang="fr-FR" dirty="0"/>
              <a:t>Pas de contrôle des applis diffusées</a:t>
            </a:r>
          </a:p>
          <a:p>
            <a:pPr lvl="1"/>
            <a:r>
              <a:rPr lang="fr-FR" dirty="0"/>
              <a:t>Pas de vente…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95CFF-F859-874E-8103-64BB11F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1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6" y="59174"/>
            <a:ext cx="10515600" cy="1325563"/>
          </a:xfrm>
        </p:spPr>
        <p:txBody>
          <a:bodyPr/>
          <a:lstStyle/>
          <a:p>
            <a:r>
              <a:rPr lang="fr-FR" dirty="0"/>
              <a:t>D’une application web à une PWA	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C9067-7038-A94F-91E4-C87C773B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56" y="1417395"/>
            <a:ext cx="11488128" cy="515986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Appli web</a:t>
            </a:r>
            <a:br>
              <a:rPr lang="fr-FR" dirty="0"/>
            </a:br>
            <a:r>
              <a:rPr lang="fr-FR" dirty="0"/>
              <a:t>(responsive)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hébergée en HTTPS</a:t>
            </a:r>
          </a:p>
          <a:p>
            <a:r>
              <a:rPr lang="fr-FR" dirty="0"/>
              <a:t>rendue installable, avec un fichier </a:t>
            </a:r>
            <a:r>
              <a:rPr lang="fr-FR" i="1" dirty="0" err="1"/>
              <a:t>manifest</a:t>
            </a:r>
            <a:endParaRPr lang="fr-FR" i="1" dirty="0"/>
          </a:p>
          <a:p>
            <a:r>
              <a:rPr lang="fr-FR" dirty="0"/>
              <a:t>rendue utilisable hors-ligne avec un </a:t>
            </a:r>
            <a:r>
              <a:rPr lang="fr-FR" i="1" dirty="0"/>
              <a:t>Service </a:t>
            </a:r>
            <a:r>
              <a:rPr lang="fr-FR" i="1" dirty="0" err="1"/>
              <a:t>Worker</a:t>
            </a:r>
            <a:endParaRPr lang="fr-FR" i="1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Ressource-clé : Chrome avec l’extension </a:t>
            </a:r>
            <a:r>
              <a:rPr lang="fr-FR" dirty="0" err="1"/>
              <a:t>Lighthouse</a:t>
            </a:r>
            <a:r>
              <a:rPr lang="fr-FR" dirty="0"/>
              <a:t> (audit PWA)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CDD96-06C7-E84A-B594-34A8ADF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5</a:t>
            </a:fld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702DFCD-C351-4E44-AA51-08F843EAFEA2}"/>
              </a:ext>
            </a:extLst>
          </p:cNvPr>
          <p:cNvGrpSpPr/>
          <p:nvPr/>
        </p:nvGrpSpPr>
        <p:grpSpPr>
          <a:xfrm>
            <a:off x="2875275" y="1384737"/>
            <a:ext cx="8412632" cy="2579103"/>
            <a:chOff x="3737420" y="1300808"/>
            <a:chExt cx="8412632" cy="257910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F43491B-F85C-6E4B-9153-B20E36B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7994" y="1300808"/>
              <a:ext cx="1422058" cy="2579103"/>
            </a:xfrm>
            <a:prstGeom prst="rect">
              <a:avLst/>
            </a:prstGeom>
          </p:spPr>
        </p:pic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3505BE2-5559-8945-8891-2F918E736A9C}"/>
                </a:ext>
              </a:extLst>
            </p:cNvPr>
            <p:cNvSpPr/>
            <p:nvPr/>
          </p:nvSpPr>
          <p:spPr>
            <a:xfrm>
              <a:off x="7373851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E8F03F3-3E3F-F442-8ACE-6B653AB4B5CE}"/>
                </a:ext>
              </a:extLst>
            </p:cNvPr>
            <p:cNvGrpSpPr/>
            <p:nvPr/>
          </p:nvGrpSpPr>
          <p:grpSpPr>
            <a:xfrm>
              <a:off x="3737420" y="1300808"/>
              <a:ext cx="1422058" cy="2579103"/>
              <a:chOff x="4673127" y="1676229"/>
              <a:chExt cx="1422058" cy="2579103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4D44B99D-86D4-5D48-AA25-60B6BC97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3127" y="1676229"/>
                <a:ext cx="1422058" cy="2579103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053D38B-73E4-F046-89E9-AE531BC52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369" y="1933615"/>
                <a:ext cx="1166400" cy="2070360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B5CE709-A076-C441-8A69-76F3E65F7AA5}"/>
                </a:ext>
              </a:extLst>
            </p:cNvPr>
            <p:cNvGrpSpPr/>
            <p:nvPr/>
          </p:nvGrpSpPr>
          <p:grpSpPr>
            <a:xfrm>
              <a:off x="6116717" y="2017986"/>
              <a:ext cx="995083" cy="1144746"/>
              <a:chOff x="7831610" y="1617986"/>
              <a:chExt cx="995083" cy="1144746"/>
            </a:xfrm>
          </p:grpSpPr>
          <p:sp>
            <p:nvSpPr>
              <p:cNvPr id="9" name="Carré corné 8">
                <a:extLst>
                  <a:ext uri="{FF2B5EF4-FFF2-40B4-BE49-F238E27FC236}">
                    <a16:creationId xmlns:a16="http://schemas.microsoft.com/office/drawing/2014/main" id="{8506BC95-6B85-C449-9872-45A906398274}"/>
                  </a:ext>
                </a:extLst>
              </p:cNvPr>
              <p:cNvSpPr/>
              <p:nvPr/>
            </p:nvSpPr>
            <p:spPr>
              <a:xfrm>
                <a:off x="7912920" y="1617986"/>
                <a:ext cx="760579" cy="912861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200" b="1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7FD0737-67EE-6140-AAF0-769B5059E9B1}"/>
                  </a:ext>
                </a:extLst>
              </p:cNvPr>
              <p:cNvSpPr txBox="1"/>
              <p:nvPr/>
            </p:nvSpPr>
            <p:spPr>
              <a:xfrm>
                <a:off x="7831610" y="2501122"/>
                <a:ext cx="995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manifest.json</a:t>
                </a:r>
                <a:endParaRPr lang="fr-FR" sz="1100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C5EC3DB-4C01-7944-B990-FA7D196E0C83}"/>
                </a:ext>
              </a:extLst>
            </p:cNvPr>
            <p:cNvGrpSpPr/>
            <p:nvPr/>
          </p:nvGrpSpPr>
          <p:grpSpPr>
            <a:xfrm>
              <a:off x="8069039" y="2031617"/>
              <a:ext cx="1156447" cy="1117484"/>
              <a:chOff x="7746509" y="3458935"/>
              <a:chExt cx="1156447" cy="1117484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855D18E9-7F48-1344-8AFC-A1080C156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656" y="3458935"/>
                <a:ext cx="860154" cy="855874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C11283D-E29E-4442-878B-A457A7A4F915}"/>
                  </a:ext>
                </a:extLst>
              </p:cNvPr>
              <p:cNvSpPr txBox="1"/>
              <p:nvPr/>
            </p:nvSpPr>
            <p:spPr>
              <a:xfrm>
                <a:off x="7746509" y="4314809"/>
                <a:ext cx="11564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ServiceWorker.js</a:t>
                </a:r>
                <a:endParaRPr lang="fr-FR" sz="1100" dirty="0"/>
              </a:p>
            </p:txBody>
          </p:sp>
        </p:grpSp>
        <p:sp>
          <p:nvSpPr>
            <p:cNvPr id="20" name="Croix 19">
              <a:extLst>
                <a:ext uri="{FF2B5EF4-FFF2-40B4-BE49-F238E27FC236}">
                  <a16:creationId xmlns:a16="http://schemas.microsoft.com/office/drawing/2014/main" id="{3DB86A98-A4AB-C948-91A6-779249734904}"/>
                </a:ext>
              </a:extLst>
            </p:cNvPr>
            <p:cNvSpPr/>
            <p:nvPr/>
          </p:nvSpPr>
          <p:spPr>
            <a:xfrm>
              <a:off x="5421529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 vers la droite 22">
              <a:extLst>
                <a:ext uri="{FF2B5EF4-FFF2-40B4-BE49-F238E27FC236}">
                  <a16:creationId xmlns:a16="http://schemas.microsoft.com/office/drawing/2014/main" id="{45CC303F-A928-4149-A50E-5408C62795EB}"/>
                </a:ext>
              </a:extLst>
            </p:cNvPr>
            <p:cNvSpPr/>
            <p:nvPr/>
          </p:nvSpPr>
          <p:spPr>
            <a:xfrm>
              <a:off x="9487537" y="2348043"/>
              <a:ext cx="978408" cy="484632"/>
            </a:xfrm>
            <a:prstGeom prst="rightArrow">
              <a:avLst>
                <a:gd name="adj1" fmla="val 38902"/>
                <a:gd name="adj2" fmla="val 592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505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8548F-CB80-A347-8FA0-EC2E850E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0" y="403434"/>
            <a:ext cx="10515600" cy="1325563"/>
          </a:xfrm>
        </p:spPr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Manifest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6C462-33CD-644A-B05F-C155EC20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0" y="1847850"/>
            <a:ext cx="7588170" cy="4351338"/>
          </a:xfrm>
        </p:spPr>
        <p:txBody>
          <a:bodyPr>
            <a:normAutofit/>
          </a:bodyPr>
          <a:lstStyle/>
          <a:p>
            <a:r>
              <a:rPr lang="fr-FR" dirty="0"/>
              <a:t>Fichier JSON décrivant les paramètres de la PWA</a:t>
            </a:r>
          </a:p>
          <a:p>
            <a:pPr lvl="1"/>
            <a:r>
              <a:rPr lang="fr-FR" dirty="0"/>
              <a:t>pour contrôler son apparence pour l’utilisateur :</a:t>
            </a:r>
          </a:p>
          <a:p>
            <a:pPr lvl="2"/>
            <a:r>
              <a:rPr lang="fr-FR" dirty="0"/>
              <a:t>nom,</a:t>
            </a:r>
          </a:p>
          <a:p>
            <a:pPr lvl="2"/>
            <a:r>
              <a:rPr lang="fr-FR" dirty="0"/>
              <a:t>nom court,</a:t>
            </a:r>
          </a:p>
          <a:p>
            <a:pPr lvl="2"/>
            <a:r>
              <a:rPr lang="fr-FR" dirty="0"/>
              <a:t>icônes,</a:t>
            </a:r>
          </a:p>
          <a:p>
            <a:pPr lvl="2"/>
            <a:r>
              <a:rPr lang="fr-FR" dirty="0"/>
              <a:t>etc. </a:t>
            </a:r>
          </a:p>
          <a:p>
            <a:pPr lvl="1"/>
            <a:r>
              <a:rPr lang="fr-FR" dirty="0"/>
              <a:t>pour définir son apparence au lancement : </a:t>
            </a:r>
          </a:p>
          <a:p>
            <a:pPr lvl="2"/>
            <a:r>
              <a:rPr lang="fr-FR" dirty="0"/>
              <a:t>page de départ,</a:t>
            </a:r>
          </a:p>
          <a:p>
            <a:pPr lvl="2"/>
            <a:r>
              <a:rPr lang="fr-FR" dirty="0"/>
              <a:t>orientation de l’appareil,</a:t>
            </a:r>
          </a:p>
          <a:p>
            <a:pPr lvl="2"/>
            <a:r>
              <a:rPr lang="fr-FR" dirty="0"/>
              <a:t>couleurs, </a:t>
            </a:r>
          </a:p>
          <a:p>
            <a:pPr lvl="2"/>
            <a:r>
              <a:rPr lang="fr-FR" dirty="0"/>
              <a:t>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73ACB3-CF70-AB42-80FE-66E21A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47564-2EF8-2B48-AE4B-D085D314B200}"/>
              </a:ext>
            </a:extLst>
          </p:cNvPr>
          <p:cNvSpPr/>
          <p:nvPr/>
        </p:nvSpPr>
        <p:spPr>
          <a:xfrm>
            <a:off x="317340" y="6169580"/>
            <a:ext cx="808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developers.google.com</a:t>
            </a:r>
            <a:r>
              <a:rPr lang="fr-FR" dirty="0">
                <a:hlinkClick r:id="rId2"/>
              </a:rPr>
              <a:t>/web/</a:t>
            </a:r>
            <a:r>
              <a:rPr lang="fr-FR" dirty="0" err="1">
                <a:hlinkClick r:id="rId2"/>
              </a:rPr>
              <a:t>fundamentals</a:t>
            </a:r>
            <a:r>
              <a:rPr lang="fr-FR" dirty="0">
                <a:hlinkClick r:id="rId2"/>
              </a:rPr>
              <a:t>/web-</a:t>
            </a:r>
            <a:r>
              <a:rPr lang="fr-FR" dirty="0" err="1">
                <a:hlinkClick r:id="rId2"/>
              </a:rPr>
              <a:t>app</a:t>
            </a:r>
            <a:r>
              <a:rPr lang="fr-FR" dirty="0">
                <a:hlinkClick r:id="rId2"/>
              </a:rPr>
              <a:t>-</a:t>
            </a:r>
            <a:r>
              <a:rPr lang="fr-FR" dirty="0" err="1">
                <a:hlinkClick r:id="rId2"/>
              </a:rPr>
              <a:t>manifest</a:t>
            </a:r>
            <a:endParaRPr lang="fr-FR" dirty="0"/>
          </a:p>
        </p:txBody>
      </p:sp>
      <p:sp>
        <p:nvSpPr>
          <p:cNvPr id="11" name="Carré corné 10">
            <a:extLst>
              <a:ext uri="{FF2B5EF4-FFF2-40B4-BE49-F238E27FC236}">
                <a16:creationId xmlns:a16="http://schemas.microsoft.com/office/drawing/2014/main" id="{38E6EFA8-E135-F244-B492-FE35B70F7230}"/>
              </a:ext>
            </a:extLst>
          </p:cNvPr>
          <p:cNvSpPr/>
          <p:nvPr/>
        </p:nvSpPr>
        <p:spPr>
          <a:xfrm>
            <a:off x="7060013" y="3349799"/>
            <a:ext cx="1514683" cy="1828800"/>
          </a:xfrm>
          <a:prstGeom prst="foldedCorner">
            <a:avLst>
              <a:gd name="adj" fmla="val 152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fr-FR" sz="900" dirty="0">
                <a:solidFill>
                  <a:schemeClr val="tx1"/>
                </a:solidFill>
              </a:rPr>
              <a:t>{    </a:t>
            </a:r>
          </a:p>
          <a:p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name</a:t>
            </a:r>
            <a:r>
              <a:rPr lang="fr-FR" sz="900" dirty="0">
                <a:solidFill>
                  <a:schemeClr val="tx1"/>
                </a:solidFill>
              </a:rPr>
              <a:t>": "La </a:t>
            </a:r>
            <a:r>
              <a:rPr lang="fr-FR" sz="900" dirty="0" err="1">
                <a:solidFill>
                  <a:schemeClr val="tx1"/>
                </a:solidFill>
              </a:rPr>
              <a:t>Scanette</a:t>
            </a:r>
            <a:r>
              <a:rPr lang="fr-FR" sz="900" dirty="0">
                <a:solidFill>
                  <a:schemeClr val="tx1"/>
                </a:solidFill>
              </a:rPr>
              <a:t> des M1",     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short_name</a:t>
            </a:r>
            <a:r>
              <a:rPr lang="fr-FR" sz="900" dirty="0">
                <a:solidFill>
                  <a:schemeClr val="tx1"/>
                </a:solidFill>
              </a:rPr>
              <a:t>": "</a:t>
            </a:r>
            <a:r>
              <a:rPr lang="fr-FR" sz="900" dirty="0" err="1">
                <a:solidFill>
                  <a:schemeClr val="tx1"/>
                </a:solidFill>
              </a:rPr>
              <a:t>Scanette</a:t>
            </a:r>
            <a:r>
              <a:rPr lang="fr-FR" sz="900" dirty="0">
                <a:solidFill>
                  <a:schemeClr val="tx1"/>
                </a:solidFill>
              </a:rPr>
              <a:t> M1",  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"</a:t>
            </a:r>
            <a:r>
              <a:rPr lang="fr-FR" sz="900" dirty="0" err="1">
                <a:solidFill>
                  <a:schemeClr val="tx1"/>
                </a:solidFill>
              </a:rPr>
              <a:t>icons</a:t>
            </a:r>
            <a:r>
              <a:rPr lang="fr-FR" sz="900" dirty="0">
                <a:solidFill>
                  <a:schemeClr val="tx1"/>
                </a:solidFill>
              </a:rPr>
              <a:t>": [ 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{  "</a:t>
            </a:r>
            <a:r>
              <a:rPr lang="fr-FR" sz="900" dirty="0" err="1">
                <a:solidFill>
                  <a:schemeClr val="tx1"/>
                </a:solidFill>
              </a:rPr>
              <a:t>src</a:t>
            </a:r>
            <a:r>
              <a:rPr lang="fr-FR" sz="900" dirty="0">
                <a:solidFill>
                  <a:schemeClr val="tx1"/>
                </a:solidFill>
              </a:rPr>
              <a:t>": "</a:t>
            </a:r>
            <a:r>
              <a:rPr lang="fr-FR" sz="900" dirty="0" err="1">
                <a:solidFill>
                  <a:schemeClr val="tx1"/>
                </a:solidFill>
              </a:rPr>
              <a:t>icons</a:t>
            </a:r>
            <a:r>
              <a:rPr lang="fr-FR" sz="900" dirty="0">
                <a:solidFill>
                  <a:schemeClr val="tx1"/>
                </a:solidFill>
              </a:rPr>
              <a:t>/icon-32.png",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    "sizes": "32x32", </a:t>
            </a:r>
          </a:p>
          <a:p>
            <a:r>
              <a:rPr lang="fr-FR" sz="900" dirty="0">
                <a:solidFill>
                  <a:schemeClr val="tx1"/>
                </a:solidFill>
              </a:rPr>
              <a:t>       "type": "image/</a:t>
            </a:r>
            <a:r>
              <a:rPr lang="fr-FR" sz="900" dirty="0" err="1">
                <a:solidFill>
                  <a:schemeClr val="tx1"/>
                </a:solidFill>
              </a:rPr>
              <a:t>png</a:t>
            </a:r>
            <a:r>
              <a:rPr lang="fr-FR" sz="900" dirty="0">
                <a:solidFill>
                  <a:schemeClr val="tx1"/>
                </a:solidFill>
              </a:rPr>
              <a:t> »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},</a:t>
            </a:r>
            <a:br>
              <a:rPr lang="fr-FR" sz="900" dirty="0">
                <a:solidFill>
                  <a:schemeClr val="tx1"/>
                </a:solidFill>
              </a:rPr>
            </a:br>
            <a:r>
              <a:rPr lang="fr-FR" sz="900" dirty="0">
                <a:solidFill>
                  <a:schemeClr val="tx1"/>
                </a:solidFill>
              </a:rPr>
              <a:t>   …</a:t>
            </a:r>
          </a:p>
          <a:p>
            <a:r>
              <a:rPr lang="fr-FR" sz="9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DDD0C8A-CC7C-2C45-957F-53910D497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9674" r="57825" b="10576"/>
          <a:stretch/>
        </p:blipFill>
        <p:spPr>
          <a:xfrm>
            <a:off x="9783737" y="1461598"/>
            <a:ext cx="1570063" cy="196880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5D8B15-2B60-4544-A3EF-7ED3DDBF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593" y="4023519"/>
            <a:ext cx="1422058" cy="257910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C043A72-4BC5-9445-BF8A-6BFFDDD76394}"/>
              </a:ext>
            </a:extLst>
          </p:cNvPr>
          <p:cNvCxnSpPr>
            <a:cxnSpLocks/>
          </p:cNvCxnSpPr>
          <p:nvPr/>
        </p:nvCxnSpPr>
        <p:spPr>
          <a:xfrm flipV="1">
            <a:off x="8647661" y="2567055"/>
            <a:ext cx="1063110" cy="1394618"/>
          </a:xfrm>
          <a:prstGeom prst="straightConnector1">
            <a:avLst/>
          </a:prstGeom>
          <a:ln w="539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BC1E990-1AE5-A34C-BDFB-2A02D7CBF23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38622" y="2983641"/>
            <a:ext cx="0" cy="1039878"/>
          </a:xfrm>
          <a:prstGeom prst="straightConnector1">
            <a:avLst/>
          </a:prstGeom>
          <a:ln w="539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2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8548F-CB80-A347-8FA0-EC2E850E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38" y="231206"/>
            <a:ext cx="10515600" cy="1325563"/>
          </a:xfrm>
        </p:spPr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Worker</a:t>
            </a:r>
            <a:r>
              <a:rPr lang="fr-FR" dirty="0"/>
              <a:t> : </a:t>
            </a:r>
            <a:r>
              <a:rPr lang="fr-FR" dirty="0" err="1"/>
              <a:t>késako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6C462-33CD-644A-B05F-C155EC20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38" y="1469230"/>
            <a:ext cx="11326793" cy="4974659"/>
          </a:xfrm>
        </p:spPr>
        <p:txBody>
          <a:bodyPr>
            <a:normAutofit/>
          </a:bodyPr>
          <a:lstStyle/>
          <a:p>
            <a:r>
              <a:rPr lang="fr-FR" dirty="0"/>
              <a:t>Script qui s’exécute en tâche de fond (séparément de la page - web </a:t>
            </a:r>
            <a:r>
              <a:rPr lang="fr-FR" dirty="0" err="1"/>
              <a:t>worker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Usage principal : </a:t>
            </a:r>
          </a:p>
          <a:p>
            <a:pPr lvl="1"/>
            <a:r>
              <a:rPr lang="fr-FR" dirty="0"/>
              <a:t>mise en cache des ressources et données de l’application (événement </a:t>
            </a:r>
            <a:r>
              <a:rPr lang="fr-FR" i="1" dirty="0" err="1"/>
              <a:t>install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dispatch</a:t>
            </a:r>
            <a:r>
              <a:rPr lang="fr-FR" dirty="0"/>
              <a:t> des requêtes au réseau (événement </a:t>
            </a:r>
            <a:r>
              <a:rPr lang="fr-FR" i="1" dirty="0" err="1"/>
              <a:t>fetch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nettoyage des caches (événement </a:t>
            </a:r>
            <a:r>
              <a:rPr lang="fr-FR" i="1" dirty="0" err="1"/>
              <a:t>activate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73ACB3-CF70-AB42-80FE-66E21A33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15A8-A70F-BE47-918C-91878CE5FD8D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DB6364-3057-3749-909B-FEBC28E0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4" t="17632" r="9289" b="11500"/>
          <a:stretch/>
        </p:blipFill>
        <p:spPr>
          <a:xfrm>
            <a:off x="3412675" y="2138931"/>
            <a:ext cx="6020970" cy="26099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5F33CB-70D3-FD48-9A49-BDECA2437F83}"/>
              </a:ext>
            </a:extLst>
          </p:cNvPr>
          <p:cNvSpPr/>
          <p:nvPr/>
        </p:nvSpPr>
        <p:spPr>
          <a:xfrm>
            <a:off x="363706" y="6356350"/>
            <a:ext cx="9069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developers.google.com</a:t>
            </a:r>
            <a:r>
              <a:rPr lang="fr-FR" dirty="0">
                <a:hlinkClick r:id="rId3"/>
              </a:rPr>
              <a:t>/web/</a:t>
            </a:r>
            <a:r>
              <a:rPr lang="fr-FR" dirty="0" err="1">
                <a:hlinkClick r:id="rId3"/>
              </a:rPr>
              <a:t>fundamentals</a:t>
            </a:r>
            <a:r>
              <a:rPr lang="fr-FR" dirty="0">
                <a:hlinkClick r:id="rId3"/>
              </a:rPr>
              <a:t>/instant-and-offline/offline-</a:t>
            </a:r>
            <a:r>
              <a:rPr lang="fr-FR" dirty="0" err="1">
                <a:hlinkClick r:id="rId3"/>
              </a:rPr>
              <a:t>cookbook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3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8AB5C1BD-F3E9-254C-8D71-AB131E09A8F0}"/>
              </a:ext>
            </a:extLst>
          </p:cNvPr>
          <p:cNvSpPr txBox="1"/>
          <p:nvPr/>
        </p:nvSpPr>
        <p:spPr>
          <a:xfrm>
            <a:off x="307940" y="5527022"/>
            <a:ext cx="10334015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vert="horz" wrap="square" rtlCol="0" anchor="ctr" anchorCtr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A vous </a:t>
            </a:r>
            <a:br>
              <a:rPr lang="fr-FR" b="1" dirty="0">
                <a:solidFill>
                  <a:srgbClr val="7030A0"/>
                </a:solidFill>
              </a:rPr>
            </a:br>
            <a:r>
              <a:rPr lang="fr-FR" b="1" dirty="0">
                <a:solidFill>
                  <a:srgbClr val="7030A0"/>
                </a:solidFill>
              </a:rPr>
              <a:t>de jouer :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C4F450-563C-7B40-927F-B09B522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6" y="59174"/>
            <a:ext cx="10515600" cy="1325563"/>
          </a:xfrm>
        </p:spPr>
        <p:txBody>
          <a:bodyPr/>
          <a:lstStyle/>
          <a:p>
            <a:r>
              <a:rPr lang="fr-FR" dirty="0"/>
              <a:t>Programme du TP	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CDD96-06C7-E84A-B594-34A8ADF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0356" y="6356350"/>
            <a:ext cx="2743200" cy="365125"/>
          </a:xfrm>
        </p:spPr>
        <p:txBody>
          <a:bodyPr/>
          <a:lstStyle/>
          <a:p>
            <a:fld id="{BF9F15A8-A70F-BE47-918C-91878CE5FD8D}" type="slidenum">
              <a:rPr lang="fr-FR" smtClean="0"/>
              <a:t>8</a:t>
            </a:fld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702DFCD-C351-4E44-AA51-08F843EAFEA2}"/>
              </a:ext>
            </a:extLst>
          </p:cNvPr>
          <p:cNvGrpSpPr/>
          <p:nvPr/>
        </p:nvGrpSpPr>
        <p:grpSpPr>
          <a:xfrm>
            <a:off x="1830247" y="2312980"/>
            <a:ext cx="8412632" cy="2579103"/>
            <a:chOff x="3737420" y="1300808"/>
            <a:chExt cx="8412632" cy="257910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F43491B-F85C-6E4B-9153-B20E36B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7994" y="1300808"/>
              <a:ext cx="1422058" cy="2579103"/>
            </a:xfrm>
            <a:prstGeom prst="rect">
              <a:avLst/>
            </a:prstGeom>
          </p:spPr>
        </p:pic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3505BE2-5559-8945-8891-2F918E736A9C}"/>
                </a:ext>
              </a:extLst>
            </p:cNvPr>
            <p:cNvSpPr/>
            <p:nvPr/>
          </p:nvSpPr>
          <p:spPr>
            <a:xfrm>
              <a:off x="7373851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E8F03F3-3E3F-F442-8ACE-6B653AB4B5CE}"/>
                </a:ext>
              </a:extLst>
            </p:cNvPr>
            <p:cNvGrpSpPr/>
            <p:nvPr/>
          </p:nvGrpSpPr>
          <p:grpSpPr>
            <a:xfrm>
              <a:off x="3737420" y="1300808"/>
              <a:ext cx="1422058" cy="2579103"/>
              <a:chOff x="4673127" y="1676229"/>
              <a:chExt cx="1422058" cy="2579103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4D44B99D-86D4-5D48-AA25-60B6BC97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73127" y="1676229"/>
                <a:ext cx="1422058" cy="2579103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053D38B-73E4-F046-89E9-AE531BC52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369" y="1933615"/>
                <a:ext cx="1166400" cy="2070360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B5CE709-A076-C441-8A69-76F3E65F7AA5}"/>
                </a:ext>
              </a:extLst>
            </p:cNvPr>
            <p:cNvGrpSpPr/>
            <p:nvPr/>
          </p:nvGrpSpPr>
          <p:grpSpPr>
            <a:xfrm>
              <a:off x="6116717" y="2017986"/>
              <a:ext cx="995083" cy="1144746"/>
              <a:chOff x="7831610" y="1617986"/>
              <a:chExt cx="995083" cy="1144746"/>
            </a:xfrm>
          </p:grpSpPr>
          <p:sp>
            <p:nvSpPr>
              <p:cNvPr id="9" name="Carré corné 8">
                <a:extLst>
                  <a:ext uri="{FF2B5EF4-FFF2-40B4-BE49-F238E27FC236}">
                    <a16:creationId xmlns:a16="http://schemas.microsoft.com/office/drawing/2014/main" id="{8506BC95-6B85-C449-9872-45A906398274}"/>
                  </a:ext>
                </a:extLst>
              </p:cNvPr>
              <p:cNvSpPr/>
              <p:nvPr/>
            </p:nvSpPr>
            <p:spPr>
              <a:xfrm>
                <a:off x="7912920" y="1617986"/>
                <a:ext cx="760579" cy="912861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fr-FR" sz="1200" b="1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7FD0737-67EE-6140-AAF0-769B5059E9B1}"/>
                  </a:ext>
                </a:extLst>
              </p:cNvPr>
              <p:cNvSpPr txBox="1"/>
              <p:nvPr/>
            </p:nvSpPr>
            <p:spPr>
              <a:xfrm>
                <a:off x="7831610" y="2501122"/>
                <a:ext cx="9950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manifest.json</a:t>
                </a:r>
                <a:endParaRPr lang="fr-FR" sz="1100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C5EC3DB-4C01-7944-B990-FA7D196E0C83}"/>
                </a:ext>
              </a:extLst>
            </p:cNvPr>
            <p:cNvGrpSpPr/>
            <p:nvPr/>
          </p:nvGrpSpPr>
          <p:grpSpPr>
            <a:xfrm>
              <a:off x="8069039" y="2031617"/>
              <a:ext cx="1156447" cy="1117484"/>
              <a:chOff x="7746509" y="3458935"/>
              <a:chExt cx="1156447" cy="1117484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855D18E9-7F48-1344-8AFC-A1080C156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656" y="3458935"/>
                <a:ext cx="860154" cy="855874"/>
              </a:xfrm>
              <a:prstGeom prst="rect">
                <a:avLst/>
              </a:prstGeom>
            </p:spPr>
          </p:pic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C11283D-E29E-4442-878B-A457A7A4F915}"/>
                  </a:ext>
                </a:extLst>
              </p:cNvPr>
              <p:cNvSpPr txBox="1"/>
              <p:nvPr/>
            </p:nvSpPr>
            <p:spPr>
              <a:xfrm>
                <a:off x="7746509" y="4314809"/>
                <a:ext cx="11564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/>
                  <a:t>ServiceWorker.js</a:t>
                </a:r>
                <a:endParaRPr lang="fr-FR" sz="1100" dirty="0"/>
              </a:p>
            </p:txBody>
          </p:sp>
        </p:grpSp>
        <p:sp>
          <p:nvSpPr>
            <p:cNvPr id="20" name="Croix 19">
              <a:extLst>
                <a:ext uri="{FF2B5EF4-FFF2-40B4-BE49-F238E27FC236}">
                  <a16:creationId xmlns:a16="http://schemas.microsoft.com/office/drawing/2014/main" id="{3DB86A98-A4AB-C948-91A6-779249734904}"/>
                </a:ext>
              </a:extLst>
            </p:cNvPr>
            <p:cNvSpPr/>
            <p:nvPr/>
          </p:nvSpPr>
          <p:spPr>
            <a:xfrm>
              <a:off x="5421529" y="2376796"/>
              <a:ext cx="433137" cy="427126"/>
            </a:xfrm>
            <a:prstGeom prst="plus">
              <a:avLst>
                <a:gd name="adj" fmla="val 407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lèche vers la droite 22">
              <a:extLst>
                <a:ext uri="{FF2B5EF4-FFF2-40B4-BE49-F238E27FC236}">
                  <a16:creationId xmlns:a16="http://schemas.microsoft.com/office/drawing/2014/main" id="{45CC303F-A928-4149-A50E-5408C62795EB}"/>
                </a:ext>
              </a:extLst>
            </p:cNvPr>
            <p:cNvSpPr/>
            <p:nvPr/>
          </p:nvSpPr>
          <p:spPr>
            <a:xfrm>
              <a:off x="9487537" y="2348043"/>
              <a:ext cx="978408" cy="484632"/>
            </a:xfrm>
            <a:prstGeom prst="rightArrow">
              <a:avLst>
                <a:gd name="adj1" fmla="val 38902"/>
                <a:gd name="adj2" fmla="val 592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BDCF5D4-B199-9F42-B346-E6BD87969D2D}"/>
              </a:ext>
            </a:extLst>
          </p:cNvPr>
          <p:cNvSpPr txBox="1"/>
          <p:nvPr/>
        </p:nvSpPr>
        <p:spPr>
          <a:xfrm>
            <a:off x="1782735" y="5496245"/>
            <a:ext cx="151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à héberger</a:t>
            </a:r>
            <a:br>
              <a:rPr lang="fr-FR" sz="2000" dirty="0"/>
            </a:br>
            <a:r>
              <a:rPr lang="fr-FR" sz="2000" dirty="0"/>
              <a:t>en HTTPS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E90330-B85D-E54F-9723-B39641FBE297}"/>
              </a:ext>
            </a:extLst>
          </p:cNvPr>
          <p:cNvSpPr txBox="1"/>
          <p:nvPr/>
        </p:nvSpPr>
        <p:spPr>
          <a:xfrm>
            <a:off x="3977180" y="5496245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à écrire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C1A6C21-7A37-8544-8326-03C3754A1F47}"/>
              </a:ext>
            </a:extLst>
          </p:cNvPr>
          <p:cNvSpPr txBox="1"/>
          <p:nvPr/>
        </p:nvSpPr>
        <p:spPr>
          <a:xfrm>
            <a:off x="6127771" y="5496245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à écrire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7777CC8-CABC-F249-91D6-C281771198E0}"/>
              </a:ext>
            </a:extLst>
          </p:cNvPr>
          <p:cNvCxnSpPr>
            <a:cxnSpLocks/>
          </p:cNvCxnSpPr>
          <p:nvPr/>
        </p:nvCxnSpPr>
        <p:spPr>
          <a:xfrm>
            <a:off x="2541276" y="4908412"/>
            <a:ext cx="0" cy="5715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32A9C9B-CDF4-964B-A237-EC73F4DAAD17}"/>
              </a:ext>
            </a:extLst>
          </p:cNvPr>
          <p:cNvCxnSpPr>
            <a:cxnSpLocks/>
          </p:cNvCxnSpPr>
          <p:nvPr/>
        </p:nvCxnSpPr>
        <p:spPr>
          <a:xfrm>
            <a:off x="4735918" y="4373559"/>
            <a:ext cx="0" cy="109002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69134CF-80EF-9E4D-8DEC-6ABCA9711A5A}"/>
              </a:ext>
            </a:extLst>
          </p:cNvPr>
          <p:cNvCxnSpPr>
            <a:cxnSpLocks/>
          </p:cNvCxnSpPr>
          <p:nvPr/>
        </p:nvCxnSpPr>
        <p:spPr>
          <a:xfrm>
            <a:off x="6864075" y="4373559"/>
            <a:ext cx="0" cy="108330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80F37B8-A6E6-804D-8C20-9FB19C0D5569}"/>
              </a:ext>
            </a:extLst>
          </p:cNvPr>
          <p:cNvSpPr txBox="1"/>
          <p:nvPr/>
        </p:nvSpPr>
        <p:spPr>
          <a:xfrm>
            <a:off x="1280400" y="1536955"/>
            <a:ext cx="258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Application fournie :</a:t>
            </a:r>
          </a:p>
          <a:p>
            <a:pPr algn="ctr"/>
            <a:r>
              <a:rPr lang="fr-FR" sz="2000" dirty="0" err="1"/>
              <a:t>Scanette</a:t>
            </a:r>
            <a:r>
              <a:rPr lang="fr-FR" sz="2000" dirty="0"/>
              <a:t> Web App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E1EA0DF-A509-BE4B-9471-3514B3FC5B9D}"/>
              </a:ext>
            </a:extLst>
          </p:cNvPr>
          <p:cNvSpPr txBox="1"/>
          <p:nvPr/>
        </p:nvSpPr>
        <p:spPr>
          <a:xfrm>
            <a:off x="8751784" y="5496245"/>
            <a:ext cx="151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enjoy</a:t>
            </a:r>
            <a:r>
              <a:rPr lang="fr-FR" sz="2000" dirty="0"/>
              <a:t>!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A97E94A-8299-2440-91A4-F87EABDF9900}"/>
              </a:ext>
            </a:extLst>
          </p:cNvPr>
          <p:cNvCxnSpPr>
            <a:cxnSpLocks/>
          </p:cNvCxnSpPr>
          <p:nvPr/>
        </p:nvCxnSpPr>
        <p:spPr>
          <a:xfrm>
            <a:off x="9526654" y="4908412"/>
            <a:ext cx="0" cy="57150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3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436</Words>
  <Application>Microsoft Macintosh PowerPoint</Application>
  <PresentationFormat>Grand écran</PresentationFormat>
  <Paragraphs>99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Progressive Web Applications  Aperçu et mise en place</vt:lpstr>
      <vt:lpstr>Principes</vt:lpstr>
      <vt:lpstr>Fonctionnalités-clés des PWA</vt:lpstr>
      <vt:lpstr>Limitations des PWA </vt:lpstr>
      <vt:lpstr>D’une application web à une PWA  </vt:lpstr>
      <vt:lpstr>Fichier Manifest</vt:lpstr>
      <vt:lpstr>Service Worker : késako?</vt:lpstr>
      <vt:lpstr>Programme du TP 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Applications  Aperçu et mise en place</dc:title>
  <dc:creator>Frédéric Dadeau</dc:creator>
  <cp:lastModifiedBy>Frédéric Dadeau</cp:lastModifiedBy>
  <cp:revision>36</cp:revision>
  <dcterms:created xsi:type="dcterms:W3CDTF">2019-11-17T20:46:43Z</dcterms:created>
  <dcterms:modified xsi:type="dcterms:W3CDTF">2019-11-18T21:43:24Z</dcterms:modified>
</cp:coreProperties>
</file>