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7" r:id="rId6"/>
    <p:sldId id="260" r:id="rId7"/>
    <p:sldId id="266" r:id="rId8"/>
    <p:sldId id="268" r:id="rId9"/>
    <p:sldId id="261" r:id="rId10"/>
    <p:sldId id="269" r:id="rId11"/>
    <p:sldId id="270" r:id="rId12"/>
    <p:sldId id="275" r:id="rId13"/>
    <p:sldId id="277" r:id="rId14"/>
    <p:sldId id="262" r:id="rId15"/>
    <p:sldId id="263" r:id="rId16"/>
    <p:sldId id="273" r:id="rId17"/>
    <p:sldId id="274" r:id="rId18"/>
    <p:sldId id="272" r:id="rId19"/>
    <p:sldId id="278" r:id="rId20"/>
    <p:sldId id="279" r:id="rId21"/>
    <p:sldId id="280" r:id="rId22"/>
    <p:sldId id="264" r:id="rId23"/>
    <p:sldId id="281" r:id="rId24"/>
    <p:sldId id="282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notesMaster" Target="notesMasters/notesMaster1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D1C35-1A51-4EBE-AF1E-9BD5106128A4}" type="datetimeFigureOut">
              <a:rPr lang="ca-ES" smtClean="0"/>
              <a:t>4/7/2025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D1941-381A-4D2B-8748-8F2F5B35025C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3276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dirty="0"/>
              <a:t>descarregada en .</a:t>
            </a:r>
            <a:r>
              <a:rPr lang="ca-ES" dirty="0" err="1"/>
              <a:t>cif</a:t>
            </a:r>
            <a:r>
              <a:rPr lang="ca-ES" dirty="0"/>
              <a:t>, convertida a .</a:t>
            </a:r>
            <a:r>
              <a:rPr lang="ca-ES" dirty="0" err="1"/>
              <a:t>xyz</a:t>
            </a:r>
            <a:r>
              <a:rPr lang="ca-ES" dirty="0"/>
              <a:t> i després a .</a:t>
            </a:r>
            <a:r>
              <a:rPr lang="ca-ES" dirty="0" err="1"/>
              <a:t>fdf</a:t>
            </a:r>
            <a:r>
              <a:rPr lang="ca-ES" dirty="0"/>
              <a:t> amb ASE i SISL.</a:t>
            </a:r>
          </a:p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D1941-381A-4D2B-8748-8F2F5B35025C}" type="slidenum">
              <a:rPr lang="ca-ES" smtClean="0"/>
              <a:t>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1541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2B176-65D4-DB89-745E-AB952AF3C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3BD2E00-F491-4477-F536-8164A2931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8FCB69-88CD-49CA-C95E-96B0397B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dirty="0"/>
              <a:t>descarregada en .</a:t>
            </a:r>
            <a:r>
              <a:rPr lang="ca-ES" dirty="0" err="1"/>
              <a:t>cif</a:t>
            </a:r>
            <a:r>
              <a:rPr lang="ca-ES" dirty="0"/>
              <a:t>, convertida a .</a:t>
            </a:r>
            <a:r>
              <a:rPr lang="ca-ES" dirty="0" err="1"/>
              <a:t>xyz</a:t>
            </a:r>
            <a:r>
              <a:rPr lang="ca-ES" dirty="0"/>
              <a:t> i després a .</a:t>
            </a:r>
            <a:r>
              <a:rPr lang="ca-ES" dirty="0" err="1"/>
              <a:t>fdf</a:t>
            </a:r>
            <a:r>
              <a:rPr lang="ca-ES" dirty="0"/>
              <a:t> amb ASE i SISL.</a:t>
            </a:r>
          </a:p>
          <a:p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4E3228-9032-D012-14DD-F6D6C2BED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D1941-381A-4D2B-8748-8F2F5B35025C}" type="slidenum">
              <a:rPr lang="ca-ES" smtClean="0"/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5963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7.jpeg" /><Relationship Id="rId4" Type="http://schemas.openxmlformats.org/officeDocument/2006/relationships/image" Target="../media/image16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0.jpeg" /><Relationship Id="rId4" Type="http://schemas.openxmlformats.org/officeDocument/2006/relationships/image" Target="../media/image19.jpe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4.jpeg" /><Relationship Id="rId4" Type="http://schemas.openxmlformats.org/officeDocument/2006/relationships/image" Target="../media/image23.jpe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7.jpeg" /><Relationship Id="rId4" Type="http://schemas.openxmlformats.org/officeDocument/2006/relationships/image" Target="../media/image26.jpeg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png" /><Relationship Id="rId4" Type="http://schemas.openxmlformats.org/officeDocument/2006/relationships/image" Target="../media/image4.jpe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1.tmp" /><Relationship Id="rId4" Type="http://schemas.openxmlformats.org/officeDocument/2006/relationships/image" Target="../media/image30.tmp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4.tmp" /><Relationship Id="rId4" Type="http://schemas.openxmlformats.org/officeDocument/2006/relationships/image" Target="../media/image33.tmp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6.jpe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8.tmp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png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3773" y="-1"/>
            <a:ext cx="2521551" cy="2522849"/>
            <a:chOff x="-305" y="-1"/>
            <a:chExt cx="3832880" cy="2876136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118" y="2944804"/>
            <a:ext cx="3845172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600" dirty="0">
                <a:solidFill>
                  <a:schemeClr val="tx2"/>
                </a:solidFill>
              </a:rPr>
              <a:t>Eloi Mollà Torrellardona (1632222)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chemeClr val="tx2"/>
                </a:solidFill>
              </a:rPr>
              <a:t>Simulació</a:t>
            </a:r>
            <a:r>
              <a:rPr lang="es-ES" sz="1600" dirty="0">
                <a:solidFill>
                  <a:schemeClr val="tx2"/>
                </a:solidFill>
              </a:rPr>
              <a:t> de </a:t>
            </a:r>
            <a:r>
              <a:rPr lang="es-ES" sz="1600" dirty="0" err="1">
                <a:solidFill>
                  <a:schemeClr val="tx2"/>
                </a:solidFill>
              </a:rPr>
              <a:t>Sistemes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 err="1">
                <a:solidFill>
                  <a:schemeClr val="tx2"/>
                </a:solidFill>
              </a:rPr>
              <a:t>Nanomètrics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s-ES" sz="1600" dirty="0" err="1">
                <a:solidFill>
                  <a:schemeClr val="tx2"/>
                </a:solidFill>
              </a:rPr>
              <a:t>Juliol</a:t>
            </a:r>
            <a:r>
              <a:rPr lang="es-ES" sz="1600" dirty="0">
                <a:solidFill>
                  <a:schemeClr val="tx2"/>
                </a:solidFill>
              </a:rPr>
              <a:t> 2025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894340" y="5084569"/>
            <a:ext cx="2151670" cy="1395192"/>
            <a:chOff x="-305" y="-4155"/>
            <a:chExt cx="2514948" cy="2174333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6C6DF5A9-C065-D181-0EF5-2B176E8ED16B}"/>
              </a:ext>
            </a:extLst>
          </p:cNvPr>
          <p:cNvSpPr/>
          <p:nvPr/>
        </p:nvSpPr>
        <p:spPr>
          <a:xfrm>
            <a:off x="1077383" y="-6041"/>
            <a:ext cx="4357688" cy="2632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54A039-C0F6-0784-3537-2266E1E00346}"/>
              </a:ext>
            </a:extLst>
          </p:cNvPr>
          <p:cNvSpPr/>
          <p:nvPr/>
        </p:nvSpPr>
        <p:spPr>
          <a:xfrm>
            <a:off x="9084651" y="4558617"/>
            <a:ext cx="4357688" cy="2632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2CEDA69-BDA0-5A75-DFE5-49517DF9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08986" y="-464040"/>
            <a:ext cx="3443288" cy="3446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9710" y="1506815"/>
            <a:ext cx="7372350" cy="2151670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r>
              <a:rPr lang="ca-ES" sz="3200" b="1" dirty="0">
                <a:solidFill>
                  <a:schemeClr val="tx2"/>
                </a:solidFill>
              </a:rPr>
              <a:t>INTERACCIÓ D’UNA MOLÈCULA D’AIGUA AMB UNA MOLÈCULA D’IRO₂ </a:t>
            </a:r>
            <a:br>
              <a:rPr lang="ca-ES" sz="3200" b="1" dirty="0">
                <a:solidFill>
                  <a:schemeClr val="tx2"/>
                </a:solidFill>
              </a:rPr>
            </a:br>
            <a:r>
              <a:rPr lang="ca-ES" sz="3200" b="1" dirty="0">
                <a:solidFill>
                  <a:schemeClr val="tx2"/>
                </a:solidFill>
              </a:rPr>
              <a:t>A PARTIR D’UNA SIMULACIÓ DE MOLECULAR DYNAMICS EN SIESTA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27831D-2AAE-AA9B-6559-B330CEBE7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8841" y="4081232"/>
            <a:ext cx="192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49DCF1-53C9-4C6E-EAA2-6BBA2C82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842" y="3559956"/>
            <a:ext cx="2327784" cy="34469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CE8C-0AD8-767B-60C3-15E20D2EB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EF8F-CB9D-80CC-3E0D-0476DF67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900" b="1" dirty="0" err="1">
                <a:solidFill>
                  <a:schemeClr val="tx2"/>
                </a:solidFill>
              </a:rPr>
              <a:t>Simulacions</a:t>
            </a:r>
            <a:r>
              <a:rPr sz="2900" b="1" dirty="0">
                <a:solidFill>
                  <a:schemeClr val="tx2"/>
                </a:solidFill>
              </a:rPr>
              <a:t> MD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D98396F-DB59-A07B-080E-D6A95F74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FE94CB-F1AC-4765-FEA7-153B57ADB6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B90537-C85C-78D5-BD6B-8908EC09C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832" y="1215702"/>
            <a:ext cx="7775883" cy="52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7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FC716-4743-A747-9A45-9467793E6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1612-5F82-AAC6-E998-47F591DA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900" b="1" dirty="0" err="1">
                <a:solidFill>
                  <a:schemeClr val="tx2"/>
                </a:solidFill>
              </a:rPr>
              <a:t>Simulació</a:t>
            </a:r>
            <a:r>
              <a:rPr sz="2900" b="1" dirty="0">
                <a:solidFill>
                  <a:schemeClr val="tx2"/>
                </a:solidFill>
              </a:rPr>
              <a:t> 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9D4502-177F-C998-68A2-BDCE469E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26B471-96A1-6020-6916-64FB961A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D70A057-55BA-E552-D6F1-3C7EF2077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18" y="1911862"/>
            <a:ext cx="4024982" cy="47330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929831F-3A75-4C43-7D47-73E581605399}"/>
              </a:ext>
            </a:extLst>
          </p:cNvPr>
          <p:cNvSpPr txBox="1"/>
          <p:nvPr/>
        </p:nvSpPr>
        <p:spPr>
          <a:xfrm>
            <a:off x="2584468" y="1360633"/>
            <a:ext cx="251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Temperatura = 700 K</a:t>
            </a:r>
            <a:endParaRPr lang="ca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43CF7CA-7C16-78EA-F4AD-4A1631A8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8237"/>
          <a:stretch>
            <a:fillRect/>
          </a:stretch>
        </p:blipFill>
        <p:spPr>
          <a:xfrm>
            <a:off x="6005961" y="1215702"/>
            <a:ext cx="4024983" cy="52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tge 11">
            <a:extLst>
              <a:ext uri="{FF2B5EF4-FFF2-40B4-BE49-F238E27FC236}">
                <a16:creationId xmlns:a16="http://schemas.microsoft.com/office/drawing/2014/main" id="{2DDD15DC-F6DA-704D-7BDA-383B5C79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07" y="1475360"/>
            <a:ext cx="4904382" cy="48019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2900" b="1" dirty="0">
                <a:solidFill>
                  <a:schemeClr val="tx2"/>
                </a:solidFill>
              </a:rPr>
              <a:t>Simulació </a:t>
            </a:r>
            <a:r>
              <a:rPr lang="ca-ES" sz="2900" b="1" dirty="0">
                <a:solidFill>
                  <a:schemeClr val="tx2"/>
                </a:solidFill>
              </a:rPr>
              <a:t>1</a:t>
            </a:r>
            <a:endParaRPr sz="2900" b="1" dirty="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21BFBC-2C31-CA2C-28D3-6B75CBCED3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56A95B-3108-5D5E-99E7-962B544D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pic>
        <p:nvPicPr>
          <p:cNvPr id="10" name="Imatge 9">
            <a:extLst>
              <a:ext uri="{FF2B5EF4-FFF2-40B4-BE49-F238E27FC236}">
                <a16:creationId xmlns:a16="http://schemas.microsoft.com/office/drawing/2014/main" id="{2DD53B49-10FA-B2D9-E3C7-1BDCCC95F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495" y="1517352"/>
            <a:ext cx="2895084" cy="4717915"/>
          </a:xfrm>
          <a:prstGeom prst="rect">
            <a:avLst/>
          </a:prstGeom>
        </p:spPr>
      </p:pic>
      <p:pic>
        <p:nvPicPr>
          <p:cNvPr id="11" name="Imatge 10">
            <a:extLst>
              <a:ext uri="{FF2B5EF4-FFF2-40B4-BE49-F238E27FC236}">
                <a16:creationId xmlns:a16="http://schemas.microsoft.com/office/drawing/2014/main" id="{C71BD205-C151-9FAF-23DB-6904309952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3275"/>
          <a:stretch>
            <a:fillRect/>
          </a:stretch>
        </p:blipFill>
        <p:spPr>
          <a:xfrm>
            <a:off x="3953821" y="2010279"/>
            <a:ext cx="2874065" cy="37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9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900" b="1" dirty="0" err="1">
                <a:solidFill>
                  <a:schemeClr val="tx2"/>
                </a:solidFill>
              </a:rPr>
              <a:t>Simulació</a:t>
            </a:r>
            <a:r>
              <a:rPr sz="2900" b="1" dirty="0">
                <a:solidFill>
                  <a:schemeClr val="tx2"/>
                </a:solidFill>
              </a:rPr>
              <a:t> 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1EFCBB-3638-6961-070E-3FE37498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8A5451-2201-F4BE-A075-70090CCE2A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pic>
        <p:nvPicPr>
          <p:cNvPr id="8" name="Imatge 7">
            <a:extLst>
              <a:ext uri="{FF2B5EF4-FFF2-40B4-BE49-F238E27FC236}">
                <a16:creationId xmlns:a16="http://schemas.microsoft.com/office/drawing/2014/main" id="{3579B9F7-A9C3-E36D-0840-D7861401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1" y="1950535"/>
            <a:ext cx="3662134" cy="2963754"/>
          </a:xfrm>
          <a:prstGeom prst="rect">
            <a:avLst/>
          </a:prstGeom>
        </p:spPr>
      </p:pic>
      <p:pic>
        <p:nvPicPr>
          <p:cNvPr id="9" name="Imatge 8">
            <a:extLst>
              <a:ext uri="{FF2B5EF4-FFF2-40B4-BE49-F238E27FC236}">
                <a16:creationId xmlns:a16="http://schemas.microsoft.com/office/drawing/2014/main" id="{E7213CB0-D3AF-AC6C-E737-931B35940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196" y="1947123"/>
            <a:ext cx="3541837" cy="2963754"/>
          </a:xfrm>
          <a:prstGeom prst="rect">
            <a:avLst/>
          </a:prstGeom>
        </p:spPr>
      </p:pic>
      <p:pic>
        <p:nvPicPr>
          <p:cNvPr id="10" name="Imatge 9">
            <a:extLst>
              <a:ext uri="{FF2B5EF4-FFF2-40B4-BE49-F238E27FC236}">
                <a16:creationId xmlns:a16="http://schemas.microsoft.com/office/drawing/2014/main" id="{A397377E-E530-3B8D-517F-AEF186B0C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764" y="1950535"/>
            <a:ext cx="3619453" cy="296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9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900" b="1" dirty="0" err="1">
                <a:solidFill>
                  <a:schemeClr val="tx2"/>
                </a:solidFill>
              </a:rPr>
              <a:t>Simulació</a:t>
            </a:r>
            <a:r>
              <a:rPr sz="2900" b="1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 </a:t>
            </a:r>
            <a:r>
              <a:rPr lang="ca-ES" dirty="0"/>
              <a:t>passa de </a:t>
            </a:r>
            <a:r>
              <a:rPr dirty="0"/>
              <a:t>700</a:t>
            </a:r>
            <a:r>
              <a:rPr lang="ca-ES" dirty="0"/>
              <a:t> </a:t>
            </a:r>
            <a:r>
              <a:rPr lang="ca-ES" dirty="0">
                <a:sym typeface="Wingdings" pitchFamily="2" charset="2"/>
              </a:rPr>
              <a:t> </a:t>
            </a:r>
            <a:r>
              <a:rPr dirty="0"/>
              <a:t>970 K</a:t>
            </a:r>
          </a:p>
          <a:p>
            <a:r>
              <a:rPr dirty="0"/>
              <a:t>Energia </a:t>
            </a:r>
            <a:r>
              <a:rPr dirty="0" err="1"/>
              <a:t>estable</a:t>
            </a:r>
            <a:r>
              <a:rPr dirty="0"/>
              <a:t> </a:t>
            </a:r>
            <a:r>
              <a:rPr dirty="0" err="1"/>
              <a:t>amb</a:t>
            </a:r>
            <a:r>
              <a:rPr dirty="0"/>
              <a:t> </a:t>
            </a:r>
            <a:r>
              <a:rPr dirty="0" err="1"/>
              <a:t>fluctuacions</a:t>
            </a:r>
            <a:r>
              <a:rPr dirty="0"/>
              <a:t> &lt;0.03 eV.</a:t>
            </a:r>
          </a:p>
          <a:p>
            <a:r>
              <a:rPr dirty="0" err="1"/>
              <a:t>Pressió</a:t>
            </a:r>
            <a:r>
              <a:rPr dirty="0"/>
              <a:t> </a:t>
            </a:r>
            <a:r>
              <a:rPr dirty="0" err="1"/>
              <a:t>estable</a:t>
            </a:r>
            <a:r>
              <a:rPr dirty="0"/>
              <a:t> ≈ 0 </a:t>
            </a:r>
            <a:r>
              <a:rPr dirty="0" err="1"/>
              <a:t>kBar</a:t>
            </a:r>
            <a:r>
              <a:rPr dirty="0"/>
              <a:t>.</a:t>
            </a:r>
          </a:p>
          <a:p>
            <a:r>
              <a:rPr dirty="0"/>
              <a:t>Alta </a:t>
            </a:r>
            <a:r>
              <a:rPr dirty="0" err="1"/>
              <a:t>estabilitat</a:t>
            </a:r>
            <a:r>
              <a:rPr dirty="0"/>
              <a:t> </a:t>
            </a:r>
            <a:r>
              <a:rPr dirty="0" err="1"/>
              <a:t>estructural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energètica</a:t>
            </a:r>
            <a:r>
              <a:rPr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1EFCBB-3638-6961-070E-3FE37498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8A5451-2201-F4BE-A075-70090CCE2A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2900" b="1" dirty="0">
                <a:solidFill>
                  <a:schemeClr val="tx2"/>
                </a:solidFill>
              </a:rPr>
              <a:t>Simulació 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21BFBC-2C31-CA2C-28D3-6B75CBCE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56A95B-3108-5D5E-99E7-962B544D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pic>
        <p:nvPicPr>
          <p:cNvPr id="3" name="Imatge 2">
            <a:extLst>
              <a:ext uri="{FF2B5EF4-FFF2-40B4-BE49-F238E27FC236}">
                <a16:creationId xmlns:a16="http://schemas.microsoft.com/office/drawing/2014/main" id="{AAA72F78-F5DA-798B-E22B-5ED019EBE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76" y="1692276"/>
            <a:ext cx="4278916" cy="38747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1BC2F0B-6980-85E4-A129-52C8479183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005" r="25645"/>
          <a:stretch>
            <a:fillRect/>
          </a:stretch>
        </p:blipFill>
        <p:spPr>
          <a:xfrm>
            <a:off x="8074371" y="1215701"/>
            <a:ext cx="1815675" cy="5250787"/>
          </a:xfrm>
          <a:prstGeom prst="rect">
            <a:avLst/>
          </a:prstGeom>
        </p:spPr>
      </p:pic>
      <p:pic>
        <p:nvPicPr>
          <p:cNvPr id="9" name="Imagen 4">
            <a:extLst>
              <a:ext uri="{FF2B5EF4-FFF2-40B4-BE49-F238E27FC236}">
                <a16:creationId xmlns:a16="http://schemas.microsoft.com/office/drawing/2014/main" id="{EAF7A227-CDEB-3C6B-D511-A51ADD3EE4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9954"/>
          <a:stretch>
            <a:fillRect/>
          </a:stretch>
        </p:blipFill>
        <p:spPr>
          <a:xfrm>
            <a:off x="5738007" y="1215700"/>
            <a:ext cx="2336364" cy="52507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2900" b="1" dirty="0">
                <a:solidFill>
                  <a:schemeClr val="tx2"/>
                </a:solidFill>
              </a:rPr>
              <a:t>Simulació 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21BFBC-2C31-CA2C-28D3-6B75CBCE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56A95B-3108-5D5E-99E7-962B544D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pic>
        <p:nvPicPr>
          <p:cNvPr id="3" name="Imatge 2">
            <a:extLst>
              <a:ext uri="{FF2B5EF4-FFF2-40B4-BE49-F238E27FC236}">
                <a16:creationId xmlns:a16="http://schemas.microsoft.com/office/drawing/2014/main" id="{01E06999-C30F-DE0B-7F43-00D07FA2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140"/>
          <a:stretch>
            <a:fillRect/>
          </a:stretch>
        </p:blipFill>
        <p:spPr>
          <a:xfrm>
            <a:off x="369669" y="1401230"/>
            <a:ext cx="2623310" cy="4085807"/>
          </a:xfrm>
          <a:prstGeom prst="rect">
            <a:avLst/>
          </a:prstGeom>
        </p:spPr>
      </p:pic>
      <p:pic>
        <p:nvPicPr>
          <p:cNvPr id="4" name="Imatge 3">
            <a:extLst>
              <a:ext uri="{FF2B5EF4-FFF2-40B4-BE49-F238E27FC236}">
                <a16:creationId xmlns:a16="http://schemas.microsoft.com/office/drawing/2014/main" id="{73417049-4917-3F49-D8D6-ECAB20DC2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979" y="1931425"/>
            <a:ext cx="4930555" cy="3025416"/>
          </a:xfrm>
          <a:prstGeom prst="rect">
            <a:avLst/>
          </a:prstGeom>
        </p:spPr>
      </p:pic>
      <p:pic>
        <p:nvPicPr>
          <p:cNvPr id="5" name="Imatge 4">
            <a:extLst>
              <a:ext uri="{FF2B5EF4-FFF2-40B4-BE49-F238E27FC236}">
                <a16:creationId xmlns:a16="http://schemas.microsoft.com/office/drawing/2014/main" id="{6D03484A-06E9-F96A-4730-61F5070E2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154" y="1153722"/>
            <a:ext cx="4458055" cy="43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35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2900" b="1" dirty="0">
                <a:solidFill>
                  <a:schemeClr val="tx2"/>
                </a:solidFill>
              </a:rPr>
              <a:t>Simulació 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21BFBC-2C31-CA2C-28D3-6B75CBCE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56A95B-3108-5D5E-99E7-962B544D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pic>
        <p:nvPicPr>
          <p:cNvPr id="8" name="Imatge 7">
            <a:extLst>
              <a:ext uri="{FF2B5EF4-FFF2-40B4-BE49-F238E27FC236}">
                <a16:creationId xmlns:a16="http://schemas.microsoft.com/office/drawing/2014/main" id="{115C77A0-D034-39B4-6123-879674F63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26" y="2007118"/>
            <a:ext cx="3559695" cy="2869200"/>
          </a:xfrm>
          <a:prstGeom prst="rect">
            <a:avLst/>
          </a:prstGeom>
        </p:spPr>
      </p:pic>
      <p:pic>
        <p:nvPicPr>
          <p:cNvPr id="9" name="Imatge 8">
            <a:extLst>
              <a:ext uri="{FF2B5EF4-FFF2-40B4-BE49-F238E27FC236}">
                <a16:creationId xmlns:a16="http://schemas.microsoft.com/office/drawing/2014/main" id="{F79E43BF-D95C-FFDE-656E-0631C1F1F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584" y="1926264"/>
            <a:ext cx="3582831" cy="2950054"/>
          </a:xfrm>
          <a:prstGeom prst="rect">
            <a:avLst/>
          </a:prstGeom>
        </p:spPr>
      </p:pic>
      <p:pic>
        <p:nvPicPr>
          <p:cNvPr id="10" name="Imatge 9">
            <a:extLst>
              <a:ext uri="{FF2B5EF4-FFF2-40B4-BE49-F238E27FC236}">
                <a16:creationId xmlns:a16="http://schemas.microsoft.com/office/drawing/2014/main" id="{F1A8FF94-FFA4-B1A2-9541-1114771DD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178" y="1885750"/>
            <a:ext cx="3731619" cy="303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0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2900" b="1" dirty="0">
                <a:solidFill>
                  <a:schemeClr val="tx2"/>
                </a:solidFill>
              </a:rPr>
              <a:t>Simulació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T = 300–1</a:t>
            </a:r>
            <a:r>
              <a:rPr lang="ca-ES" b="1" dirty="0"/>
              <a:t>50</a:t>
            </a:r>
            <a:r>
              <a:rPr b="1" dirty="0"/>
              <a:t>0 K (increment gradual).</a:t>
            </a:r>
          </a:p>
          <a:p>
            <a:r>
              <a:rPr dirty="0"/>
              <a:t>Energia total estable al voltant de -8521.64 eV.</a:t>
            </a:r>
          </a:p>
          <a:p>
            <a:r>
              <a:rPr dirty="0"/>
              <a:t>Pressió puja moderadament fins 1.5 kBar.</a:t>
            </a:r>
          </a:p>
          <a:p>
            <a:r>
              <a:rPr dirty="0"/>
              <a:t>→ Bona resiliència tèrmica fins a 1300 K.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21BFBC-2C31-CA2C-28D3-6B75CBCE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56A95B-3108-5D5E-99E7-962B544D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2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2900" b="1" dirty="0">
                <a:solidFill>
                  <a:schemeClr val="tx2"/>
                </a:solidFill>
              </a:rPr>
              <a:t>Simulació </a:t>
            </a:r>
            <a:r>
              <a:rPr lang="ca-ES" sz="2900" b="1" dirty="0">
                <a:solidFill>
                  <a:schemeClr val="tx2"/>
                </a:solidFill>
              </a:rPr>
              <a:t>3</a:t>
            </a:r>
            <a:endParaRPr sz="2900" b="1" dirty="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21BFBC-2C31-CA2C-28D3-6B75CBCE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56A95B-3108-5D5E-99E7-962B544D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pic>
        <p:nvPicPr>
          <p:cNvPr id="3" name="Imatge 2">
            <a:extLst>
              <a:ext uri="{FF2B5EF4-FFF2-40B4-BE49-F238E27FC236}">
                <a16:creationId xmlns:a16="http://schemas.microsoft.com/office/drawing/2014/main" id="{AAA72F78-F5DA-798B-E22B-5ED019EBE6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8776" y="1739312"/>
            <a:ext cx="4278916" cy="37807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1BC2F0B-6980-85E4-A129-52C8479183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588" r="294"/>
          <a:stretch>
            <a:fillRect/>
          </a:stretch>
        </p:blipFill>
        <p:spPr>
          <a:xfrm>
            <a:off x="8074371" y="1215701"/>
            <a:ext cx="2108720" cy="5250787"/>
          </a:xfrm>
          <a:prstGeom prst="rect">
            <a:avLst/>
          </a:prstGeom>
        </p:spPr>
      </p:pic>
      <p:pic>
        <p:nvPicPr>
          <p:cNvPr id="9" name="Imagen 4">
            <a:extLst>
              <a:ext uri="{FF2B5EF4-FFF2-40B4-BE49-F238E27FC236}">
                <a16:creationId xmlns:a16="http://schemas.microsoft.com/office/drawing/2014/main" id="{EAF7A227-CDEB-3C6B-D511-A51ADD3EE4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9954"/>
          <a:stretch>
            <a:fillRect/>
          </a:stretch>
        </p:blipFill>
        <p:spPr>
          <a:xfrm>
            <a:off x="5738007" y="1215700"/>
            <a:ext cx="2336364" cy="52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b="1" dirty="0" err="1">
                <a:solidFill>
                  <a:schemeClr val="tx2"/>
                </a:solidFill>
              </a:rPr>
              <a:t>Reacció</a:t>
            </a:r>
            <a:r>
              <a:rPr lang="es-ES" sz="2900" b="1" dirty="0">
                <a:solidFill>
                  <a:schemeClr val="tx2"/>
                </a:solidFill>
              </a:rPr>
              <a:t> </a:t>
            </a:r>
            <a:r>
              <a:rPr lang="es-ES" sz="2900" b="1" dirty="0" err="1">
                <a:solidFill>
                  <a:schemeClr val="tx2"/>
                </a:solidFill>
              </a:rPr>
              <a:t>d’hidròlisi</a:t>
            </a:r>
            <a:r>
              <a:rPr lang="es-ES" sz="2900" b="1" dirty="0">
                <a:solidFill>
                  <a:schemeClr val="tx2"/>
                </a:solidFill>
              </a:rPr>
              <a:t> de </a:t>
            </a:r>
            <a:r>
              <a:rPr lang="es-ES" sz="2900" b="1" dirty="0" err="1">
                <a:solidFill>
                  <a:schemeClr val="tx2"/>
                </a:solidFill>
              </a:rPr>
              <a:t>l’aigua</a:t>
            </a:r>
            <a:endParaRPr sz="29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0" y="3972183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sz="2800" dirty="0" err="1"/>
              <a:t>L’IrO</a:t>
            </a:r>
            <a:r>
              <a:rPr sz="2800" dirty="0"/>
              <a:t>₂ </a:t>
            </a:r>
            <a:r>
              <a:rPr sz="2800" dirty="0" err="1"/>
              <a:t>és</a:t>
            </a:r>
            <a:r>
              <a:rPr sz="2800" dirty="0"/>
              <a:t> un </a:t>
            </a:r>
            <a:r>
              <a:rPr sz="2800" dirty="0" err="1"/>
              <a:t>catalitzador</a:t>
            </a:r>
            <a:r>
              <a:rPr sz="2800" dirty="0"/>
              <a:t> </a:t>
            </a:r>
            <a:r>
              <a:rPr sz="2800" dirty="0" err="1"/>
              <a:t>destacat</a:t>
            </a:r>
            <a:r>
              <a:rPr sz="2800" dirty="0"/>
              <a:t> per a la </a:t>
            </a:r>
            <a:r>
              <a:rPr sz="2800" dirty="0" err="1"/>
              <a:t>reacció</a:t>
            </a:r>
            <a:r>
              <a:rPr sz="2800" dirty="0"/>
              <a:t> </a:t>
            </a:r>
            <a:r>
              <a:rPr sz="2800" dirty="0" err="1"/>
              <a:t>d’evolució</a:t>
            </a:r>
            <a:r>
              <a:rPr sz="2800" dirty="0"/>
              <a:t> </a:t>
            </a:r>
            <a:r>
              <a:rPr sz="2800" dirty="0" err="1"/>
              <a:t>d’oxigen</a:t>
            </a:r>
            <a:r>
              <a:rPr sz="2800" dirty="0"/>
              <a:t> (OER).</a:t>
            </a:r>
            <a:endParaRPr lang="es-ES" sz="2800" dirty="0"/>
          </a:p>
          <a:p>
            <a:pPr algn="just"/>
            <a:r>
              <a:rPr sz="2800" dirty="0" err="1"/>
              <a:t>Importància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aplicacions</a:t>
            </a:r>
            <a:r>
              <a:rPr sz="2800" dirty="0"/>
              <a:t> com </a:t>
            </a:r>
            <a:r>
              <a:rPr sz="2800" dirty="0" err="1"/>
              <a:t>l’electròlisi</a:t>
            </a:r>
            <a:r>
              <a:rPr sz="2800" dirty="0"/>
              <a:t> </a:t>
            </a:r>
            <a:r>
              <a:rPr sz="2800" dirty="0" err="1"/>
              <a:t>i</a:t>
            </a:r>
            <a:r>
              <a:rPr sz="2800" dirty="0"/>
              <a:t> la </a:t>
            </a:r>
            <a:r>
              <a:rPr sz="2800" dirty="0" err="1"/>
              <a:t>catàlisi</a:t>
            </a:r>
            <a:r>
              <a:rPr sz="2800" dirty="0"/>
              <a:t> </a:t>
            </a:r>
            <a:r>
              <a:rPr sz="2800" dirty="0" err="1"/>
              <a:t>heterogènia</a:t>
            </a:r>
            <a:r>
              <a:rPr sz="2800" dirty="0"/>
              <a:t>.</a:t>
            </a:r>
          </a:p>
        </p:txBody>
      </p:sp>
      <p:pic>
        <p:nvPicPr>
          <p:cNvPr id="10" name="Picture 2" descr="Improving Water Splitting Efficiency through Ferroelectric Materials">
            <a:extLst>
              <a:ext uri="{FF2B5EF4-FFF2-40B4-BE49-F238E27FC236}">
                <a16:creationId xmlns:a16="http://schemas.microsoft.com/office/drawing/2014/main" id="{8978BD06-C6F2-7B31-6BCF-9C2947009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90" b="63806" l="74255" r="88723">
                        <a14:foregroundMark x1="80050" y1="46667" x2="80050" y2="46667"/>
                        <a14:foregroundMark x1="82750" y1="45027" x2="82750" y2="45027"/>
                      </a14:backgroundRemoval>
                    </a14:imgEffect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447" r="9469" b="29104"/>
          <a:stretch>
            <a:fillRect/>
          </a:stretch>
        </p:blipFill>
        <p:spPr bwMode="auto">
          <a:xfrm>
            <a:off x="8041311" y="1228435"/>
            <a:ext cx="1173854" cy="210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proving Water Splitting Efficiency through Ferroelectric Materials">
            <a:extLst>
              <a:ext uri="{FF2B5EF4-FFF2-40B4-BE49-F238E27FC236}">
                <a16:creationId xmlns:a16="http://schemas.microsoft.com/office/drawing/2014/main" id="{C0C75184-CF69-CE00-A79C-FE1564892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" r="34675" b="29104"/>
          <a:stretch>
            <a:fillRect/>
          </a:stretch>
        </p:blipFill>
        <p:spPr bwMode="auto">
          <a:xfrm>
            <a:off x="2699859" y="1228435"/>
            <a:ext cx="4042514" cy="210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ayo 11">
            <a:extLst>
              <a:ext uri="{FF2B5EF4-FFF2-40B4-BE49-F238E27FC236}">
                <a16:creationId xmlns:a16="http://schemas.microsoft.com/office/drawing/2014/main" id="{C46097D9-6F16-F5BA-D834-78E7EFE41DC4}"/>
              </a:ext>
            </a:extLst>
          </p:cNvPr>
          <p:cNvSpPr>
            <a:spLocks noChangeAspect="1"/>
          </p:cNvSpPr>
          <p:nvPr/>
        </p:nvSpPr>
        <p:spPr>
          <a:xfrm flipH="1">
            <a:off x="4504698" y="1307134"/>
            <a:ext cx="368333" cy="71247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388DC5-1B61-EE26-EC26-E07AD1E40558}"/>
              </a:ext>
            </a:extLst>
          </p:cNvPr>
          <p:cNvSpPr txBox="1">
            <a:spLocks noChangeAspect="1"/>
          </p:cNvSpPr>
          <p:nvPr/>
        </p:nvSpPr>
        <p:spPr>
          <a:xfrm>
            <a:off x="2962428" y="3241420"/>
            <a:ext cx="108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Aigua</a:t>
            </a:r>
            <a:endParaRPr lang="ca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2E12653-1FA0-5DE1-5B13-10E9BC68A4D5}"/>
              </a:ext>
            </a:extLst>
          </p:cNvPr>
          <p:cNvSpPr txBox="1">
            <a:spLocks noChangeAspect="1"/>
          </p:cNvSpPr>
          <p:nvPr/>
        </p:nvSpPr>
        <p:spPr>
          <a:xfrm>
            <a:off x="5355659" y="3190840"/>
            <a:ext cx="108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Oxigen</a:t>
            </a:r>
            <a:endParaRPr lang="ca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98FFB9-B95C-2D4F-D2CE-E1F7AD089127}"/>
              </a:ext>
            </a:extLst>
          </p:cNvPr>
          <p:cNvSpPr txBox="1">
            <a:spLocks noChangeAspect="1"/>
          </p:cNvSpPr>
          <p:nvPr/>
        </p:nvSpPr>
        <p:spPr>
          <a:xfrm>
            <a:off x="8092034" y="3190840"/>
            <a:ext cx="130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Hydrogen</a:t>
            </a:r>
            <a:endParaRPr lang="ca-ES" dirty="0"/>
          </a:p>
        </p:txBody>
      </p:sp>
      <p:pic>
        <p:nvPicPr>
          <p:cNvPr id="16" name="Picture 2" descr="Improving Water Splitting Efficiency through Ferroelectric Materials">
            <a:extLst>
              <a:ext uri="{FF2B5EF4-FFF2-40B4-BE49-F238E27FC236}">
                <a16:creationId xmlns:a16="http://schemas.microsoft.com/office/drawing/2014/main" id="{3C38C4E5-0500-34A4-77A3-039205DB8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4" r="27492" b="26005"/>
          <a:stretch>
            <a:fillRect/>
          </a:stretch>
        </p:blipFill>
        <p:spPr bwMode="auto">
          <a:xfrm>
            <a:off x="7185552" y="1039959"/>
            <a:ext cx="391690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5ED29A9-BD5D-0DD4-04EF-0CB8B605EA4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962" t="17331"/>
          <a:stretch>
            <a:fillRect/>
          </a:stretch>
        </p:blipFill>
        <p:spPr>
          <a:xfrm rot="10800000">
            <a:off x="10510676" y="5267191"/>
            <a:ext cx="1681324" cy="159080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A4D3D14-44F9-D1F5-9290-8E74022B841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2900" b="1" dirty="0">
                <a:solidFill>
                  <a:schemeClr val="tx2"/>
                </a:solidFill>
              </a:rPr>
              <a:t>Simulació </a:t>
            </a:r>
            <a:r>
              <a:rPr lang="ca-ES" sz="2900" b="1" dirty="0">
                <a:solidFill>
                  <a:schemeClr val="tx2"/>
                </a:solidFill>
              </a:rPr>
              <a:t>3</a:t>
            </a:r>
            <a:endParaRPr sz="2900" b="1" dirty="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21BFBC-2C31-CA2C-28D3-6B75CBCE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56A95B-3108-5D5E-99E7-962B544D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pic>
        <p:nvPicPr>
          <p:cNvPr id="3" name="Imatge 2">
            <a:extLst>
              <a:ext uri="{FF2B5EF4-FFF2-40B4-BE49-F238E27FC236}">
                <a16:creationId xmlns:a16="http://schemas.microsoft.com/office/drawing/2014/main" id="{01E06999-C30F-DE0B-7F43-00D07FA2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" r="176"/>
          <a:stretch/>
        </p:blipFill>
        <p:spPr>
          <a:xfrm>
            <a:off x="369669" y="1401230"/>
            <a:ext cx="2623310" cy="4085807"/>
          </a:xfrm>
          <a:prstGeom prst="rect">
            <a:avLst/>
          </a:prstGeom>
        </p:spPr>
      </p:pic>
      <p:pic>
        <p:nvPicPr>
          <p:cNvPr id="4" name="Imatge 3">
            <a:extLst>
              <a:ext uri="{FF2B5EF4-FFF2-40B4-BE49-F238E27FC236}">
                <a16:creationId xmlns:a16="http://schemas.microsoft.com/office/drawing/2014/main" id="{73417049-4917-3F49-D8D6-ECAB20DC2F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93230" y="1931425"/>
            <a:ext cx="4930052" cy="3025416"/>
          </a:xfrm>
          <a:prstGeom prst="rect">
            <a:avLst/>
          </a:prstGeom>
        </p:spPr>
      </p:pic>
      <p:pic>
        <p:nvPicPr>
          <p:cNvPr id="5" name="Imatge 4">
            <a:extLst>
              <a:ext uri="{FF2B5EF4-FFF2-40B4-BE49-F238E27FC236}">
                <a16:creationId xmlns:a16="http://schemas.microsoft.com/office/drawing/2014/main" id="{6D03484A-06E9-F96A-4730-61F5070E22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66160" y="1153722"/>
            <a:ext cx="4414042" cy="43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4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2900" b="1" dirty="0">
                <a:solidFill>
                  <a:schemeClr val="tx2"/>
                </a:solidFill>
              </a:rPr>
              <a:t>Simulació </a:t>
            </a:r>
            <a:r>
              <a:rPr lang="ca-ES" sz="2900" b="1" dirty="0">
                <a:solidFill>
                  <a:schemeClr val="tx2"/>
                </a:solidFill>
              </a:rPr>
              <a:t>3</a:t>
            </a:r>
            <a:endParaRPr sz="2900" b="1" dirty="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21BFBC-2C31-CA2C-28D3-6B75CBCE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56A95B-3108-5D5E-99E7-962B544D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pic>
        <p:nvPicPr>
          <p:cNvPr id="8" name="Imatge 7">
            <a:extLst>
              <a:ext uri="{FF2B5EF4-FFF2-40B4-BE49-F238E27FC236}">
                <a16:creationId xmlns:a16="http://schemas.microsoft.com/office/drawing/2014/main" id="{115C77A0-D034-39B4-6123-879674F635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6126" y="2072169"/>
            <a:ext cx="3559695" cy="2739097"/>
          </a:xfrm>
          <a:prstGeom prst="rect">
            <a:avLst/>
          </a:prstGeom>
        </p:spPr>
      </p:pic>
      <p:pic>
        <p:nvPicPr>
          <p:cNvPr id="9" name="Imatge 8">
            <a:extLst>
              <a:ext uri="{FF2B5EF4-FFF2-40B4-BE49-F238E27FC236}">
                <a16:creationId xmlns:a16="http://schemas.microsoft.com/office/drawing/2014/main" id="{F79E43BF-D95C-FFDE-656E-0631C1F1F6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04584" y="2078528"/>
            <a:ext cx="3582831" cy="2645526"/>
          </a:xfrm>
          <a:prstGeom prst="rect">
            <a:avLst/>
          </a:prstGeom>
        </p:spPr>
      </p:pic>
      <p:pic>
        <p:nvPicPr>
          <p:cNvPr id="10" name="Imatge 9">
            <a:extLst>
              <a:ext uri="{FF2B5EF4-FFF2-40B4-BE49-F238E27FC236}">
                <a16:creationId xmlns:a16="http://schemas.microsoft.com/office/drawing/2014/main" id="{F1A8FF94-FFA4-B1A2-9541-1114771DD9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26178" y="2023330"/>
            <a:ext cx="3731619" cy="27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36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2900" b="1" dirty="0">
                <a:solidFill>
                  <a:schemeClr val="tx2"/>
                </a:solidFill>
              </a:rPr>
              <a:t>Simulació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 fins a ~77,000 K, després refredament.</a:t>
            </a:r>
          </a:p>
          <a:p>
            <a:r>
              <a:rPr dirty="0"/>
              <a:t>Energia </a:t>
            </a:r>
            <a:r>
              <a:rPr lang="ca-ES" dirty="0"/>
              <a:t>creix</a:t>
            </a:r>
            <a:r>
              <a:rPr dirty="0"/>
              <a:t> lleument</a:t>
            </a:r>
            <a:r>
              <a:rPr lang="ca-ES" dirty="0"/>
              <a:t> fins assolir màxim. </a:t>
            </a:r>
            <a:r>
              <a:rPr dirty="0"/>
              <a:t> </a:t>
            </a:r>
          </a:p>
          <a:p>
            <a:r>
              <a:rPr dirty="0"/>
              <a:t>Pressió creix &gt;13 kBar</a:t>
            </a:r>
            <a:r>
              <a:rPr lang="ca-ES" dirty="0"/>
              <a:t> fins a un màxim.</a:t>
            </a:r>
            <a:endParaRPr dirty="0"/>
          </a:p>
          <a:p>
            <a:r>
              <a:rPr dirty="0"/>
              <a:t>Elongació d’enllaços O–H, senyals de desestabilització.</a:t>
            </a:r>
          </a:p>
          <a:p>
            <a:r>
              <a:rPr dirty="0"/>
              <a:t>→ Possibles danys irreversibles a nivell atòmic.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9286F0-A9BB-D3F2-2643-ECC02C4B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CC0225-9044-F4E4-583C-C852E8D4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2900" b="1" dirty="0">
                <a:solidFill>
                  <a:schemeClr val="tx2"/>
                </a:solidFill>
              </a:rPr>
              <a:t>Simulació </a:t>
            </a:r>
            <a:r>
              <a:rPr lang="ca-ES" sz="2900" b="1" dirty="0">
                <a:solidFill>
                  <a:schemeClr val="tx2"/>
                </a:solidFill>
              </a:rPr>
              <a:t>3</a:t>
            </a:r>
            <a:endParaRPr sz="2900" b="1" dirty="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21BFBC-2C31-CA2C-28D3-6B75CBCE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56A95B-3108-5D5E-99E7-962B544D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pic>
        <p:nvPicPr>
          <p:cNvPr id="3" name="Imatge 2">
            <a:extLst>
              <a:ext uri="{FF2B5EF4-FFF2-40B4-BE49-F238E27FC236}">
                <a16:creationId xmlns:a16="http://schemas.microsoft.com/office/drawing/2014/main" id="{5C9C6183-B629-51B4-74D2-794D2E28B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80" y="2160656"/>
            <a:ext cx="3559433" cy="4422706"/>
          </a:xfrm>
          <a:prstGeom prst="rect">
            <a:avLst/>
          </a:prstGeom>
        </p:spPr>
      </p:pic>
      <p:pic>
        <p:nvPicPr>
          <p:cNvPr id="4" name="Imatge 3">
            <a:extLst>
              <a:ext uri="{FF2B5EF4-FFF2-40B4-BE49-F238E27FC236}">
                <a16:creationId xmlns:a16="http://schemas.microsoft.com/office/drawing/2014/main" id="{332E50FC-A982-ECC8-192C-631809124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963" y="2059013"/>
            <a:ext cx="5899533" cy="442270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CA25782-0244-1A9A-B58E-A69A9A197EFC}"/>
              </a:ext>
            </a:extLst>
          </p:cNvPr>
          <p:cNvSpPr txBox="1">
            <a:spLocks/>
          </p:cNvSpPr>
          <p:nvPr/>
        </p:nvSpPr>
        <p:spPr>
          <a:xfrm>
            <a:off x="840662" y="1224071"/>
            <a:ext cx="10972800" cy="243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a-ES" dirty="0"/>
              <a:t>Interacció O-H molècula d’aigua </a:t>
            </a:r>
          </a:p>
        </p:txBody>
      </p:sp>
    </p:spTree>
    <p:extLst>
      <p:ext uri="{BB962C8B-B14F-4D97-AF65-F5344CB8AC3E}">
        <p14:creationId xmlns:p14="http://schemas.microsoft.com/office/powerpoint/2010/main" val="984236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2900" b="1" dirty="0">
                <a:solidFill>
                  <a:schemeClr val="tx2"/>
                </a:solidFill>
              </a:rPr>
              <a:t>Simulació </a:t>
            </a:r>
            <a:r>
              <a:rPr lang="ca-ES" sz="2900" b="1" dirty="0">
                <a:solidFill>
                  <a:schemeClr val="tx2"/>
                </a:solidFill>
              </a:rPr>
              <a:t>3</a:t>
            </a:r>
            <a:endParaRPr sz="2900" b="1" dirty="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21BFBC-2C31-CA2C-28D3-6B75CBCE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56A95B-3108-5D5E-99E7-962B544D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pic>
        <p:nvPicPr>
          <p:cNvPr id="3" name="Imatge 2">
            <a:extLst>
              <a:ext uri="{FF2B5EF4-FFF2-40B4-BE49-F238E27FC236}">
                <a16:creationId xmlns:a16="http://schemas.microsoft.com/office/drawing/2014/main" id="{5C9C6183-B629-51B4-74D2-794D2E28B0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5743" y="2160656"/>
            <a:ext cx="3375372" cy="4422706"/>
          </a:xfrm>
          <a:prstGeom prst="rect">
            <a:avLst/>
          </a:prstGeom>
        </p:spPr>
      </p:pic>
      <p:pic>
        <p:nvPicPr>
          <p:cNvPr id="4" name="Imatge 3">
            <a:extLst>
              <a:ext uri="{FF2B5EF4-FFF2-40B4-BE49-F238E27FC236}">
                <a16:creationId xmlns:a16="http://schemas.microsoft.com/office/drawing/2014/main" id="{332E50FC-A982-ECC8-192C-6318091249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61615" y="2272558"/>
            <a:ext cx="5899533" cy="41989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4B4C6D-C62E-B233-1CC0-A6F97747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578463" cy="2617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dirty="0"/>
              <a:t>Interacció O amb H intermolecular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984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2900" b="1">
                <a:solidFill>
                  <a:schemeClr val="tx2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E</a:t>
            </a:r>
            <a:r>
              <a:rPr dirty="0"/>
              <a:t>l sistema IrO₂ + H₂O és estable fins ~1300 K.</a:t>
            </a:r>
          </a:p>
          <a:p>
            <a:r>
              <a:rPr dirty="0"/>
              <a:t>A temperatures &gt;15,000 K apareixen canvis irreversibles.</a:t>
            </a:r>
          </a:p>
          <a:p>
            <a:r>
              <a:rPr dirty="0"/>
              <a:t>Llindar tèrmic crític entre 1500–3000 K.</a:t>
            </a:r>
          </a:p>
          <a:p>
            <a:r>
              <a:rPr lang="ca-ES" dirty="0"/>
              <a:t>Calen més estudis per determinar les i</a:t>
            </a:r>
            <a:r>
              <a:rPr dirty="0"/>
              <a:t>mplicacions rellevants per a aplicacions catalítique</a:t>
            </a:r>
            <a:r>
              <a:rPr lang="ca-ES" dirty="0"/>
              <a:t>s.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4AF9F4-CFEB-DEEF-5782-86CD46F1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66BECC-4655-A8A4-9255-213260AC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900" b="1" dirty="0" err="1">
                <a:solidFill>
                  <a:schemeClr val="tx2"/>
                </a:solidFill>
              </a:rPr>
              <a:t>Objectiu</a:t>
            </a:r>
            <a:r>
              <a:rPr dirty="0"/>
              <a:t> </a:t>
            </a:r>
            <a:r>
              <a:rPr sz="2900" b="1" dirty="0">
                <a:solidFill>
                  <a:schemeClr val="tx2"/>
                </a:solidFill>
              </a:rPr>
              <a:t>del </a:t>
            </a:r>
            <a:r>
              <a:rPr sz="2900" b="1" dirty="0" err="1">
                <a:solidFill>
                  <a:schemeClr val="tx2"/>
                </a:solidFill>
              </a:rPr>
              <a:t>projecte</a:t>
            </a:r>
            <a:endParaRPr sz="29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b="1" dirty="0" err="1"/>
              <a:t>Simular</a:t>
            </a:r>
            <a:r>
              <a:rPr b="1" dirty="0"/>
              <a:t> </a:t>
            </a:r>
            <a:r>
              <a:rPr b="1" dirty="0" err="1"/>
              <a:t>i</a:t>
            </a:r>
            <a:r>
              <a:rPr b="1" dirty="0"/>
              <a:t> </a:t>
            </a:r>
            <a:r>
              <a:rPr b="1" dirty="0" err="1"/>
              <a:t>analitzar</a:t>
            </a:r>
            <a:r>
              <a:rPr b="1" dirty="0"/>
              <a:t> la </a:t>
            </a:r>
            <a:r>
              <a:rPr b="1" dirty="0" err="1"/>
              <a:t>interacció</a:t>
            </a:r>
            <a:r>
              <a:rPr b="1" dirty="0"/>
              <a:t> entre </a:t>
            </a:r>
            <a:r>
              <a:rPr b="1" dirty="0" err="1"/>
              <a:t>una</a:t>
            </a:r>
            <a:r>
              <a:rPr b="1" dirty="0"/>
              <a:t> </a:t>
            </a:r>
            <a:r>
              <a:rPr b="1" dirty="0" err="1"/>
              <a:t>molècula</a:t>
            </a:r>
            <a:r>
              <a:rPr b="1" dirty="0"/>
              <a:t> </a:t>
            </a:r>
            <a:r>
              <a:rPr b="1" dirty="0" err="1"/>
              <a:t>d’aigua</a:t>
            </a:r>
            <a:r>
              <a:rPr b="1" dirty="0"/>
              <a:t> </a:t>
            </a:r>
            <a:r>
              <a:rPr b="1" dirty="0" err="1"/>
              <a:t>i</a:t>
            </a:r>
            <a:r>
              <a:rPr b="1" dirty="0"/>
              <a:t> </a:t>
            </a:r>
            <a:r>
              <a:rPr b="1" dirty="0" err="1"/>
              <a:t>una</a:t>
            </a:r>
            <a:r>
              <a:rPr b="1" dirty="0"/>
              <a:t> </a:t>
            </a:r>
            <a:r>
              <a:rPr b="1" dirty="0" err="1"/>
              <a:t>d’IrO</a:t>
            </a:r>
            <a:r>
              <a:rPr b="1" dirty="0"/>
              <a:t>₂ </a:t>
            </a:r>
            <a:r>
              <a:rPr b="1" dirty="0" err="1"/>
              <a:t>mitjançant</a:t>
            </a:r>
            <a:r>
              <a:rPr b="1" dirty="0"/>
              <a:t> </a:t>
            </a:r>
            <a:r>
              <a:rPr lang="es-ES" b="1" dirty="0"/>
              <a:t>una </a:t>
            </a:r>
            <a:r>
              <a:rPr lang="es-ES" b="1" dirty="0" err="1"/>
              <a:t>simulació</a:t>
            </a:r>
            <a:r>
              <a:rPr lang="es-ES" b="1" dirty="0"/>
              <a:t> de Molecular Dynamics </a:t>
            </a:r>
            <a:r>
              <a:rPr lang="es-ES" b="1" dirty="0" err="1"/>
              <a:t>amb</a:t>
            </a:r>
            <a:r>
              <a:rPr lang="es-ES" b="1" dirty="0"/>
              <a:t> SIESTA.</a:t>
            </a:r>
          </a:p>
          <a:p>
            <a:pPr marL="0" indent="0" algn="just">
              <a:buNone/>
            </a:pPr>
            <a:endParaRPr lang="es-ES" b="1" dirty="0"/>
          </a:p>
          <a:p>
            <a:pPr algn="just"/>
            <a:r>
              <a:rPr lang="es-ES" sz="2800" dirty="0" err="1"/>
              <a:t>Veure</a:t>
            </a:r>
            <a:r>
              <a:rPr lang="es-ES" sz="2800" dirty="0"/>
              <a:t> </a:t>
            </a:r>
            <a:r>
              <a:rPr lang="es-ES" sz="2800" dirty="0" err="1"/>
              <a:t>possibles</a:t>
            </a:r>
            <a:r>
              <a:rPr lang="es-ES" sz="2800" dirty="0"/>
              <a:t> </a:t>
            </a:r>
            <a:r>
              <a:rPr lang="es-ES" sz="2800" dirty="0" err="1"/>
              <a:t>interaccions</a:t>
            </a:r>
            <a:r>
              <a:rPr lang="es-ES" sz="2800" dirty="0"/>
              <a:t> </a:t>
            </a:r>
          </a:p>
          <a:p>
            <a:pPr algn="just"/>
            <a:r>
              <a:rPr lang="es-ES" sz="2800" dirty="0" err="1"/>
              <a:t>Estudi</a:t>
            </a:r>
            <a:r>
              <a:rPr lang="es-ES" sz="2800" dirty="0"/>
              <a:t> </a:t>
            </a:r>
            <a:r>
              <a:rPr lang="es-ES" sz="2800" dirty="0" err="1"/>
              <a:t>termic</a:t>
            </a:r>
            <a:endParaRPr lang="es-ES" sz="2800" dirty="0"/>
          </a:p>
          <a:p>
            <a:pPr algn="just"/>
            <a:endParaRPr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7EBFD6-E3B3-4980-08BE-7F619E85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67191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8165DD-F1D4-3E6E-C23A-E2AA32C2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900" b="1" dirty="0" err="1">
                <a:solidFill>
                  <a:schemeClr val="tx2"/>
                </a:solidFill>
              </a:rPr>
              <a:t>Preparació</a:t>
            </a:r>
            <a:r>
              <a:rPr sz="2900" b="1" dirty="0">
                <a:solidFill>
                  <a:schemeClr val="tx2"/>
                </a:solidFill>
              </a:rPr>
              <a:t> de </a:t>
            </a:r>
            <a:r>
              <a:rPr sz="2900" b="1" dirty="0" err="1">
                <a:solidFill>
                  <a:schemeClr val="tx2"/>
                </a:solidFill>
              </a:rPr>
              <a:t>l’estructura</a:t>
            </a:r>
            <a:endParaRPr sz="2900" b="1" dirty="0">
              <a:solidFill>
                <a:schemeClr val="tx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AC87BB-9834-8B69-5853-349E34F7B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079" y="2167605"/>
            <a:ext cx="7028574" cy="54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40555B2-0CB3-3D15-20AD-F8737A23DE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962" t="17331"/>
          <a:stretch>
            <a:fillRect/>
          </a:stretch>
        </p:blipFill>
        <p:spPr>
          <a:xfrm rot="10800000">
            <a:off x="10510676" y="5267191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3BA6A8-CC36-5CA2-BEF7-5F943D41A1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788" y="1297154"/>
            <a:ext cx="8229600" cy="4525963"/>
          </a:xfrm>
        </p:spPr>
        <p:txBody>
          <a:bodyPr>
            <a:normAutofit/>
          </a:bodyPr>
          <a:lstStyle/>
          <a:p>
            <a:r>
              <a:rPr sz="2800" dirty="0" err="1"/>
              <a:t>IrO</a:t>
            </a:r>
            <a:r>
              <a:rPr sz="2800" dirty="0"/>
              <a:t>₂ </a:t>
            </a:r>
            <a:r>
              <a:rPr sz="2800" dirty="0" err="1"/>
              <a:t>rutílica</a:t>
            </a:r>
            <a:r>
              <a:rPr sz="2800" dirty="0"/>
              <a:t> (mp-2723) </a:t>
            </a:r>
            <a:r>
              <a:rPr lang="es-ES" sz="2800" dirty="0"/>
              <a:t>– </a:t>
            </a:r>
            <a:r>
              <a:rPr lang="es-ES" sz="2800" dirty="0" err="1"/>
              <a:t>Materials</a:t>
            </a:r>
            <a:r>
              <a:rPr lang="es-ES" sz="2800" dirty="0"/>
              <a:t> Project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sz="2800" dirty="0" err="1"/>
              <a:t>Molècula</a:t>
            </a:r>
            <a:r>
              <a:rPr sz="2800" dirty="0"/>
              <a:t> </a:t>
            </a:r>
            <a:r>
              <a:rPr sz="2800" dirty="0" err="1"/>
              <a:t>d’aigua</a:t>
            </a:r>
            <a:r>
              <a:rPr sz="2800" dirty="0"/>
              <a:t> c</a:t>
            </a:r>
            <a:r>
              <a:rPr lang="es-ES" sz="2800" dirty="0" err="1"/>
              <a:t>onstruida</a:t>
            </a:r>
            <a:r>
              <a:rPr sz="2800" dirty="0"/>
              <a:t> </a:t>
            </a:r>
            <a:r>
              <a:rPr sz="2800" dirty="0" err="1"/>
              <a:t>manualment</a:t>
            </a:r>
            <a:r>
              <a:rPr sz="2800" dirty="0"/>
              <a:t>.</a:t>
            </a:r>
          </a:p>
          <a:p>
            <a:pPr marL="0" indent="0">
              <a:buNone/>
            </a:pPr>
            <a:endParaRPr sz="2800" dirty="0"/>
          </a:p>
        </p:txBody>
      </p:sp>
      <p:pic>
        <p:nvPicPr>
          <p:cNvPr id="9" name="Imagen 8" descr="Una bola de colores&#10;&#10;El contenido generado por IA puede ser incorrecto.">
            <a:extLst>
              <a:ext uri="{FF2B5EF4-FFF2-40B4-BE49-F238E27FC236}">
                <a16:creationId xmlns:a16="http://schemas.microsoft.com/office/drawing/2014/main" id="{8EDBACA6-436A-AB2D-AA8D-8FC5ADDB59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4738" t="12386" r="16563" b="64225"/>
          <a:stretch>
            <a:fillRect/>
          </a:stretch>
        </p:blipFill>
        <p:spPr>
          <a:xfrm>
            <a:off x="6395876" y="4150396"/>
            <a:ext cx="3477037" cy="1905226"/>
          </a:xfrm>
          <a:prstGeom prst="rect">
            <a:avLst/>
          </a:prstGeom>
        </p:spPr>
      </p:pic>
      <p:pic>
        <p:nvPicPr>
          <p:cNvPr id="10" name="Imagen 9" descr="Una bola de colores&#10;&#10;El contenido generado por IA puede ser incorrecto.">
            <a:extLst>
              <a:ext uri="{FF2B5EF4-FFF2-40B4-BE49-F238E27FC236}">
                <a16:creationId xmlns:a16="http://schemas.microsoft.com/office/drawing/2014/main" id="{BD2589CD-FBB0-7A6B-E480-FCF2680390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5807" t="51010" r="19489" b="9850"/>
          <a:stretch>
            <a:fillRect/>
          </a:stretch>
        </p:blipFill>
        <p:spPr>
          <a:xfrm>
            <a:off x="2014778" y="3714400"/>
            <a:ext cx="4209810" cy="24780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E0442-6E25-C21D-1E21-6444407B4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538E-17C4-5E59-5958-2B038283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900" b="1" dirty="0" err="1">
                <a:solidFill>
                  <a:schemeClr val="tx2"/>
                </a:solidFill>
              </a:rPr>
              <a:t>Preparació</a:t>
            </a:r>
            <a:r>
              <a:rPr sz="2900" b="1" dirty="0">
                <a:solidFill>
                  <a:schemeClr val="tx2"/>
                </a:solidFill>
              </a:rPr>
              <a:t> de </a:t>
            </a:r>
            <a:r>
              <a:rPr sz="2900" b="1" dirty="0" err="1">
                <a:solidFill>
                  <a:schemeClr val="tx2"/>
                </a:solidFill>
              </a:rPr>
              <a:t>l’estructura</a:t>
            </a:r>
            <a:endParaRPr sz="2900" b="1" dirty="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69A635-6FE7-FB36-8E6D-BD0D1541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962" t="17331"/>
          <a:stretch>
            <a:fillRect/>
          </a:stretch>
        </p:blipFill>
        <p:spPr>
          <a:xfrm rot="10800000">
            <a:off x="10510676" y="5267191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3FF2AD-AF01-95F6-A31F-AB722816EA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pic>
        <p:nvPicPr>
          <p:cNvPr id="12" name="Imagen 11" descr="Una bola de colores&#10;&#10;El contenido generado por IA puede ser incorrecto.">
            <a:extLst>
              <a:ext uri="{FF2B5EF4-FFF2-40B4-BE49-F238E27FC236}">
                <a16:creationId xmlns:a16="http://schemas.microsoft.com/office/drawing/2014/main" id="{F8868861-5221-E986-1BA2-10AA6C2C5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705" y="1175589"/>
            <a:ext cx="7268589" cy="4887007"/>
          </a:xfrm>
          <a:prstGeom prst="rect">
            <a:avLst/>
          </a:prstGeom>
        </p:spPr>
      </p:pic>
      <p:pic>
        <p:nvPicPr>
          <p:cNvPr id="14" name="Imagen 13" descr="Gráfico&#10;&#10;El contenido generado por IA puede ser incorrecto.">
            <a:extLst>
              <a:ext uri="{FF2B5EF4-FFF2-40B4-BE49-F238E27FC236}">
                <a16:creationId xmlns:a16="http://schemas.microsoft.com/office/drawing/2014/main" id="{73E18931-3125-6474-5675-4920AFE5E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196" y="1173796"/>
            <a:ext cx="7048098" cy="48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900" b="1" dirty="0" err="1">
                <a:solidFill>
                  <a:schemeClr val="tx2"/>
                </a:solidFill>
              </a:rPr>
              <a:t>Optimització</a:t>
            </a:r>
            <a:r>
              <a:rPr sz="2900" b="1" dirty="0">
                <a:solidFill>
                  <a:schemeClr val="tx2"/>
                </a:solidFill>
              </a:rPr>
              <a:t> </a:t>
            </a:r>
            <a:r>
              <a:rPr sz="2900" b="1" dirty="0" err="1">
                <a:solidFill>
                  <a:schemeClr val="tx2"/>
                </a:solidFill>
              </a:rPr>
              <a:t>geomètrica</a:t>
            </a:r>
            <a:endParaRPr sz="29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/>
              <a:t>Primera </a:t>
            </a:r>
            <a:r>
              <a:rPr lang="es-ES" sz="2800" b="1" dirty="0" err="1"/>
              <a:t>optimització</a:t>
            </a:r>
            <a:r>
              <a:rPr lang="es-ES" sz="2800" b="1" dirty="0"/>
              <a:t>:</a:t>
            </a:r>
          </a:p>
          <a:p>
            <a:pPr marL="0" indent="0">
              <a:buNone/>
            </a:pPr>
            <a:endParaRPr lang="es-ES" sz="400" b="1" dirty="0"/>
          </a:p>
          <a:p>
            <a:r>
              <a:rPr sz="2800" dirty="0"/>
              <a:t>Gradient </a:t>
            </a:r>
            <a:r>
              <a:rPr sz="2800" dirty="0" err="1"/>
              <a:t>conjugat</a:t>
            </a:r>
            <a:r>
              <a:rPr sz="2800" dirty="0"/>
              <a:t> (CG)</a:t>
            </a:r>
            <a:r>
              <a:rPr lang="es-ES" sz="2800" dirty="0"/>
              <a:t> - 50</a:t>
            </a:r>
            <a:r>
              <a:rPr sz="2800" dirty="0"/>
              <a:t> </a:t>
            </a:r>
            <a:r>
              <a:rPr sz="2800" dirty="0" err="1"/>
              <a:t>passos</a:t>
            </a:r>
            <a:r>
              <a:rPr sz="2800" dirty="0"/>
              <a:t>.</a:t>
            </a:r>
            <a:endParaRPr lang="es-ES" sz="2800" dirty="0"/>
          </a:p>
          <a:p>
            <a:endParaRPr sz="2800" dirty="0"/>
          </a:p>
          <a:p>
            <a:r>
              <a:rPr sz="2800" dirty="0" err="1"/>
              <a:t>Tolerància</a:t>
            </a:r>
            <a:r>
              <a:rPr sz="2800" dirty="0"/>
              <a:t> </a:t>
            </a:r>
            <a:r>
              <a:rPr sz="2800" dirty="0" err="1"/>
              <a:t>força</a:t>
            </a:r>
            <a:r>
              <a:rPr sz="2800" dirty="0"/>
              <a:t>: 0.005 eV/Å.</a:t>
            </a:r>
            <a:endParaRPr lang="es-ES" sz="2800" dirty="0"/>
          </a:p>
          <a:p>
            <a:endParaRPr sz="2800" dirty="0"/>
          </a:p>
          <a:p>
            <a:r>
              <a:rPr sz="2800" dirty="0" err="1"/>
              <a:t>Funcional</a:t>
            </a:r>
            <a:r>
              <a:rPr sz="2800" dirty="0"/>
              <a:t>: GGA-PBE, base DZP.</a:t>
            </a:r>
            <a:endParaRPr lang="es-ES" sz="2800" dirty="0"/>
          </a:p>
          <a:p>
            <a:endParaRPr sz="2800" dirty="0"/>
          </a:p>
          <a:p>
            <a:r>
              <a:rPr sz="2800" dirty="0" err="1"/>
              <a:t>Optimització</a:t>
            </a:r>
            <a:r>
              <a:rPr sz="2800" dirty="0"/>
              <a:t> </a:t>
            </a:r>
            <a:r>
              <a:rPr sz="2800" dirty="0" err="1"/>
              <a:t>eficient</a:t>
            </a:r>
            <a:r>
              <a:rPr sz="2800" dirty="0"/>
              <a:t> </a:t>
            </a:r>
            <a:r>
              <a:rPr sz="2800" dirty="0" err="1"/>
              <a:t>i</a:t>
            </a:r>
            <a:r>
              <a:rPr sz="2800" dirty="0"/>
              <a:t> </a:t>
            </a:r>
            <a:r>
              <a:rPr sz="2800" dirty="0" err="1"/>
              <a:t>precisa</a:t>
            </a:r>
            <a:r>
              <a:rPr sz="280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36F98B-4AB0-AAAF-E054-ADF1E3AB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B99B1B-99AC-AEDE-0DA6-9D007239A9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B86483-8792-8B57-B75D-B9A82BEB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200" y="1427030"/>
            <a:ext cx="4815200" cy="41606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13742-CDBC-753B-F3F4-A16521FAE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DB2C-479B-93D6-686E-DDDE518E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900" b="1" dirty="0" err="1">
                <a:solidFill>
                  <a:schemeClr val="tx2"/>
                </a:solidFill>
              </a:rPr>
              <a:t>Optimització</a:t>
            </a:r>
            <a:r>
              <a:rPr sz="2900" b="1" dirty="0">
                <a:solidFill>
                  <a:schemeClr val="tx2"/>
                </a:solidFill>
              </a:rPr>
              <a:t> </a:t>
            </a:r>
            <a:r>
              <a:rPr sz="2900" b="1" dirty="0" err="1">
                <a:solidFill>
                  <a:schemeClr val="tx2"/>
                </a:solidFill>
              </a:rPr>
              <a:t>geomètrica</a:t>
            </a:r>
            <a:endParaRPr sz="29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50774-927D-955F-A2A7-407977D8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err="1"/>
              <a:t>Segona</a:t>
            </a:r>
            <a:r>
              <a:rPr lang="es-ES" sz="2800" b="1" dirty="0"/>
              <a:t> </a:t>
            </a:r>
            <a:r>
              <a:rPr lang="es-ES" sz="2800" b="1" dirty="0" err="1"/>
              <a:t>optimització</a:t>
            </a:r>
            <a:r>
              <a:rPr lang="es-ES" sz="2800" b="1" dirty="0"/>
              <a:t>:</a:t>
            </a:r>
          </a:p>
          <a:p>
            <a:pPr marL="0" indent="0">
              <a:buNone/>
            </a:pPr>
            <a:endParaRPr lang="es-ES" sz="400" b="1" dirty="0"/>
          </a:p>
          <a:p>
            <a:r>
              <a:rPr sz="2800" dirty="0"/>
              <a:t>Gradient </a:t>
            </a:r>
            <a:r>
              <a:rPr sz="2800" dirty="0" err="1"/>
              <a:t>conjugat</a:t>
            </a:r>
            <a:r>
              <a:rPr sz="2800" dirty="0"/>
              <a:t> (CG)</a:t>
            </a:r>
            <a:r>
              <a:rPr lang="es-ES" sz="2800" dirty="0"/>
              <a:t> - </a:t>
            </a:r>
            <a:r>
              <a:rPr lang="es-ES" sz="2800" b="1" dirty="0"/>
              <a:t>15</a:t>
            </a:r>
            <a:r>
              <a:rPr sz="2800" b="1" dirty="0"/>
              <a:t> </a:t>
            </a:r>
            <a:r>
              <a:rPr sz="2800" b="1" dirty="0" err="1"/>
              <a:t>passos</a:t>
            </a:r>
            <a:r>
              <a:rPr sz="2800" dirty="0"/>
              <a:t>.</a:t>
            </a:r>
            <a:endParaRPr lang="es-ES" sz="2800" dirty="0"/>
          </a:p>
          <a:p>
            <a:endParaRPr sz="2800" dirty="0"/>
          </a:p>
          <a:p>
            <a:r>
              <a:rPr sz="2800" dirty="0" err="1"/>
              <a:t>Tolerància</a:t>
            </a:r>
            <a:r>
              <a:rPr sz="2800" dirty="0"/>
              <a:t> </a:t>
            </a:r>
            <a:r>
              <a:rPr sz="2800" dirty="0" err="1"/>
              <a:t>força</a:t>
            </a:r>
            <a:r>
              <a:rPr sz="2800" dirty="0"/>
              <a:t>: 0.005 eV/Å.</a:t>
            </a:r>
            <a:endParaRPr lang="es-ES" sz="2800" dirty="0"/>
          </a:p>
          <a:p>
            <a:endParaRPr sz="2800" dirty="0"/>
          </a:p>
          <a:p>
            <a:r>
              <a:rPr sz="2800" dirty="0" err="1"/>
              <a:t>Funcional</a:t>
            </a:r>
            <a:r>
              <a:rPr sz="2800" dirty="0"/>
              <a:t>: GGA-PBE, base DZP.</a:t>
            </a:r>
            <a:endParaRPr lang="es-ES" sz="2800" dirty="0"/>
          </a:p>
          <a:p>
            <a:endParaRPr sz="2800" dirty="0"/>
          </a:p>
          <a:p>
            <a:r>
              <a:rPr sz="2800" dirty="0" err="1"/>
              <a:t>Optimització</a:t>
            </a:r>
            <a:r>
              <a:rPr sz="2800" dirty="0"/>
              <a:t> </a:t>
            </a:r>
            <a:r>
              <a:rPr sz="2800" dirty="0" err="1"/>
              <a:t>eficient</a:t>
            </a:r>
            <a:r>
              <a:rPr sz="2800" dirty="0"/>
              <a:t> </a:t>
            </a:r>
            <a:r>
              <a:rPr sz="2800" dirty="0" err="1"/>
              <a:t>i</a:t>
            </a:r>
            <a:r>
              <a:rPr sz="2800" dirty="0"/>
              <a:t> </a:t>
            </a:r>
            <a:r>
              <a:rPr sz="2800" dirty="0" err="1"/>
              <a:t>precisa</a:t>
            </a:r>
            <a:r>
              <a:rPr sz="280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2D243E-A743-199C-EE63-912DAED4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F78F39-D667-CED5-E18E-76E2F884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739CA0D-968F-BA86-1928-71AB57F65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708" y="1692276"/>
            <a:ext cx="5107692" cy="383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9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F762-72B9-5284-3DC8-EA0F0670D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C114-6318-AB0F-D52F-20F854D2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900" b="1" dirty="0" err="1">
                <a:solidFill>
                  <a:schemeClr val="tx2"/>
                </a:solidFill>
              </a:rPr>
              <a:t>Optimització</a:t>
            </a:r>
            <a:r>
              <a:rPr sz="2900" b="1" dirty="0">
                <a:solidFill>
                  <a:schemeClr val="tx2"/>
                </a:solidFill>
              </a:rPr>
              <a:t> </a:t>
            </a:r>
            <a:r>
              <a:rPr sz="2900" b="1" dirty="0" err="1">
                <a:solidFill>
                  <a:schemeClr val="tx2"/>
                </a:solidFill>
              </a:rPr>
              <a:t>geomètrica</a:t>
            </a:r>
            <a:endParaRPr sz="29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BB99-B39A-CDF7-4B19-31E93607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err="1"/>
              <a:t>Segona</a:t>
            </a:r>
            <a:r>
              <a:rPr lang="es-ES" sz="2800" b="1" dirty="0"/>
              <a:t> </a:t>
            </a:r>
            <a:r>
              <a:rPr lang="es-ES" sz="2800" b="1" dirty="0" err="1"/>
              <a:t>optimització</a:t>
            </a:r>
            <a:r>
              <a:rPr lang="es-ES" sz="2800" b="1" dirty="0"/>
              <a:t>:</a:t>
            </a:r>
          </a:p>
          <a:p>
            <a:pPr marL="0" indent="0">
              <a:buNone/>
            </a:pPr>
            <a:endParaRPr lang="es-ES" sz="400" b="1" dirty="0"/>
          </a:p>
          <a:p>
            <a:r>
              <a:rPr sz="2800" dirty="0"/>
              <a:t>Gradient </a:t>
            </a:r>
            <a:r>
              <a:rPr sz="2800" dirty="0" err="1"/>
              <a:t>conjugat</a:t>
            </a:r>
            <a:r>
              <a:rPr sz="2800" dirty="0"/>
              <a:t> (CG)</a:t>
            </a:r>
            <a:r>
              <a:rPr lang="es-ES" sz="2800" dirty="0"/>
              <a:t> - </a:t>
            </a:r>
            <a:r>
              <a:rPr lang="es-ES" sz="2800" b="1" dirty="0"/>
              <a:t>15</a:t>
            </a:r>
            <a:r>
              <a:rPr sz="2800" b="1" dirty="0"/>
              <a:t> </a:t>
            </a:r>
            <a:r>
              <a:rPr sz="2800" b="1" dirty="0" err="1"/>
              <a:t>passos</a:t>
            </a:r>
            <a:r>
              <a:rPr sz="2800" dirty="0"/>
              <a:t>.</a:t>
            </a:r>
            <a:endParaRPr lang="es-ES" sz="2800" dirty="0"/>
          </a:p>
          <a:p>
            <a:endParaRPr sz="2800" dirty="0"/>
          </a:p>
          <a:p>
            <a:r>
              <a:rPr sz="2800" dirty="0" err="1"/>
              <a:t>Tolerància</a:t>
            </a:r>
            <a:r>
              <a:rPr sz="2800" dirty="0"/>
              <a:t> </a:t>
            </a:r>
            <a:r>
              <a:rPr sz="2800" dirty="0" err="1"/>
              <a:t>força</a:t>
            </a:r>
            <a:r>
              <a:rPr sz="2800" dirty="0"/>
              <a:t>: 0.005 eV/Å.</a:t>
            </a:r>
            <a:endParaRPr lang="es-ES" sz="2800" dirty="0"/>
          </a:p>
          <a:p>
            <a:endParaRPr sz="2800" dirty="0"/>
          </a:p>
          <a:p>
            <a:r>
              <a:rPr sz="2800" dirty="0" err="1"/>
              <a:t>Funcional</a:t>
            </a:r>
            <a:r>
              <a:rPr sz="2800" dirty="0"/>
              <a:t>: GGA-PBE, base DZP.</a:t>
            </a:r>
            <a:endParaRPr lang="es-ES" sz="2800" dirty="0"/>
          </a:p>
          <a:p>
            <a:endParaRPr sz="2800" dirty="0"/>
          </a:p>
          <a:p>
            <a:r>
              <a:rPr sz="2800" dirty="0" err="1"/>
              <a:t>Optimització</a:t>
            </a:r>
            <a:r>
              <a:rPr sz="2800" dirty="0"/>
              <a:t> </a:t>
            </a:r>
            <a:r>
              <a:rPr sz="2800" dirty="0" err="1"/>
              <a:t>eficient</a:t>
            </a:r>
            <a:r>
              <a:rPr sz="2800" dirty="0"/>
              <a:t> </a:t>
            </a:r>
            <a:r>
              <a:rPr sz="2800" dirty="0" err="1"/>
              <a:t>i</a:t>
            </a:r>
            <a:r>
              <a:rPr sz="2800" dirty="0"/>
              <a:t> </a:t>
            </a:r>
            <a:r>
              <a:rPr sz="2800" dirty="0" err="1"/>
              <a:t>precisa</a:t>
            </a:r>
            <a:r>
              <a:rPr sz="280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BACA94-B808-026F-5A7E-3E94376AAA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9E9B14F-5348-B441-D990-680DC2A97B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E9D5B5-66FC-65EC-591D-47CB9223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04" y="1732408"/>
            <a:ext cx="5270796" cy="15335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C50A37A-0C5D-9DB0-387C-D7F34DBA9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972" y="3398207"/>
            <a:ext cx="4191704" cy="18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1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900" b="1" dirty="0" err="1">
                <a:solidFill>
                  <a:schemeClr val="tx2"/>
                </a:solidFill>
              </a:rPr>
              <a:t>Simulacions</a:t>
            </a:r>
            <a:r>
              <a:rPr sz="2900" b="1" dirty="0">
                <a:solidFill>
                  <a:schemeClr val="tx2"/>
                </a:solidFill>
              </a:rPr>
              <a:t> 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374" y="1692276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b="1" dirty="0"/>
              <a:t>Tres </a:t>
            </a:r>
            <a:r>
              <a:rPr b="1" dirty="0" err="1"/>
              <a:t>escenaris</a:t>
            </a:r>
            <a:r>
              <a:rPr b="1" dirty="0"/>
              <a:t>:</a:t>
            </a:r>
          </a:p>
          <a:p>
            <a:pPr marL="0" indent="0">
              <a:buNone/>
            </a:pPr>
            <a:r>
              <a:rPr dirty="0"/>
              <a:t>1. Temperatura moderada (</a:t>
            </a:r>
            <a:r>
              <a:rPr lang="ca-ES" dirty="0"/>
              <a:t>70</a:t>
            </a:r>
            <a:r>
              <a:rPr dirty="0"/>
              <a:t>0 K).</a:t>
            </a:r>
            <a:endParaRPr lang="es-ES" dirty="0"/>
          </a:p>
          <a:p>
            <a:pPr marL="0" indent="0">
              <a:buNone/>
            </a:pPr>
            <a:r>
              <a:rPr dirty="0"/>
              <a:t>2. Escalfament progressiu (</a:t>
            </a:r>
            <a:r>
              <a:rPr lang="ca-ES" dirty="0"/>
              <a:t>300</a:t>
            </a:r>
            <a:r>
              <a:rPr dirty="0"/>
              <a:t> K</a:t>
            </a:r>
            <a:r>
              <a:rPr lang="ca-ES" dirty="0"/>
              <a:t> – 1500 K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3. Escalfament extrem </a:t>
            </a:r>
            <a:r>
              <a:rPr lang="ca-ES" dirty="0"/>
              <a:t>(300</a:t>
            </a:r>
            <a:r>
              <a:rPr dirty="0"/>
              <a:t> K</a:t>
            </a:r>
            <a:r>
              <a:rPr lang="ca-ES" dirty="0"/>
              <a:t> – 15000 K</a:t>
            </a:r>
            <a:r>
              <a:rPr dirty="0"/>
              <a:t>).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dirty="0" err="1"/>
              <a:t>Anàlisi</a:t>
            </a:r>
            <a:r>
              <a:rPr dirty="0"/>
              <a:t> de </a:t>
            </a:r>
            <a:r>
              <a:rPr dirty="0" err="1"/>
              <a:t>l’energia</a:t>
            </a:r>
            <a:r>
              <a:rPr dirty="0"/>
              <a:t>, </a:t>
            </a:r>
            <a:r>
              <a:rPr dirty="0" err="1"/>
              <a:t>pressió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estabilitat</a:t>
            </a:r>
            <a:r>
              <a:rPr dirty="0"/>
              <a:t> del </a:t>
            </a:r>
            <a:r>
              <a:rPr dirty="0" err="1"/>
              <a:t>sistema</a:t>
            </a:r>
            <a:r>
              <a:rPr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6E9762-685B-1511-80F5-3A7841B74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 rot="10800000">
            <a:off x="10510676" y="5257799"/>
            <a:ext cx="1681324" cy="1590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49E519-D221-61CB-DAFD-1AB8F8A3B0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2" t="17331"/>
          <a:stretch>
            <a:fillRect/>
          </a:stretch>
        </p:blipFill>
        <p:spPr>
          <a:xfrm>
            <a:off x="0" y="0"/>
            <a:ext cx="1681324" cy="15908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469</Words>
  <Application>Microsoft Office PowerPoint</Application>
  <PresentationFormat>Pantalla panoràmica</PresentationFormat>
  <Paragraphs>86</Paragraphs>
  <Slides>25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25</vt:i4>
      </vt:variant>
    </vt:vector>
  </HeadingPairs>
  <TitlesOfParts>
    <vt:vector size="26" baseType="lpstr">
      <vt:lpstr>Office Theme</vt:lpstr>
      <vt:lpstr>INTERACCIÓ D’UNA MOLÈCULA D’AIGUA AMB UNA MOLÈCULA D’IRO₂  A PARTIR D’UNA SIMULACIÓ DE MOLECULAR DYNAMICS EN SIESTA</vt:lpstr>
      <vt:lpstr>Reacció d’hidròlisi de l’aigua</vt:lpstr>
      <vt:lpstr>Objectiu del projecte</vt:lpstr>
      <vt:lpstr>Preparació de l’estructura</vt:lpstr>
      <vt:lpstr>Preparació de l’estructura</vt:lpstr>
      <vt:lpstr>Optimització geomètrica</vt:lpstr>
      <vt:lpstr>Optimització geomètrica</vt:lpstr>
      <vt:lpstr>Optimització geomètrica</vt:lpstr>
      <vt:lpstr>Simulacions MD</vt:lpstr>
      <vt:lpstr>Simulacions MD</vt:lpstr>
      <vt:lpstr>Simulació 1</vt:lpstr>
      <vt:lpstr>Simulació 1</vt:lpstr>
      <vt:lpstr>Simulació 1</vt:lpstr>
      <vt:lpstr>Simulació 1</vt:lpstr>
      <vt:lpstr>Simulació 2</vt:lpstr>
      <vt:lpstr>Simulació 2</vt:lpstr>
      <vt:lpstr>Simulació 2</vt:lpstr>
      <vt:lpstr>Simulació 2</vt:lpstr>
      <vt:lpstr>Simulació 3</vt:lpstr>
      <vt:lpstr>Simulació 3</vt:lpstr>
      <vt:lpstr>Simulació 3</vt:lpstr>
      <vt:lpstr>Simulació 3</vt:lpstr>
      <vt:lpstr>Simulació 3</vt:lpstr>
      <vt:lpstr>Simulació 3</vt:lpstr>
      <vt:lpstr>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INTERACCIÓ D’UNA MOLÈCULA D’AIGUA AMB UNA MOLÈCULA D’IRO₂  A PARTIR D’UNA SIMULACIÓ DE MOLECULAR DYNAMICS EN SIESTA</dc:title>
  <dc:subject/>
  <dc:creator/>
  <cp:keywords/>
  <dc:description>generated using python-pptx</dc:description>
  <cp:lastModifiedBy>Eloi Mollà Torrelardona</cp:lastModifiedBy>
  <cp:revision>5</cp:revision>
  <dcterms:created xsi:type="dcterms:W3CDTF">2013-01-27T09:14:16Z</dcterms:created>
  <dcterms:modified xsi:type="dcterms:W3CDTF">2025-07-03T22:49:37Z</dcterms:modified>
  <cp:category/>
</cp:coreProperties>
</file>