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907" r:id="rId3"/>
    <p:sldId id="925" r:id="rId4"/>
    <p:sldId id="926" r:id="rId5"/>
    <p:sldId id="927" r:id="rId6"/>
    <p:sldId id="929" r:id="rId7"/>
    <p:sldId id="932" r:id="rId8"/>
    <p:sldId id="933" r:id="rId9"/>
    <p:sldId id="930" r:id="rId10"/>
    <p:sldId id="931" r:id="rId11"/>
    <p:sldId id="689" r:id="rId12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E5EE"/>
    <a:srgbClr val="8FB2CF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4897" autoAdjust="0"/>
  </p:normalViewPr>
  <p:slideViewPr>
    <p:cSldViewPr>
      <p:cViewPr>
        <p:scale>
          <a:sx n="66" d="100"/>
          <a:sy n="66" d="100"/>
        </p:scale>
        <p:origin x="1910" y="235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3258" y="-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806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8B474C-20F0-4313-918A-1CED2B1CC357}" type="datetimeFigureOut">
              <a:rPr lang="en-GB"/>
              <a:pPr>
                <a:defRPr/>
              </a:pPr>
              <a:t>05/02/2019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806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A14391-6C65-4347-887A-404EA2BB1B2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16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806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DC3A4D-7F8A-4A9B-82CE-7FFAAC71E822}" type="datetimeFigureOut">
              <a:rPr lang="en-GB"/>
              <a:pPr>
                <a:defRPr/>
              </a:pPr>
              <a:t>05/02/2019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GB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5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806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CED4B-AA6C-4DCC-933F-9E4EE0E4206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213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339A78-ABC5-49D1-8326-D8E91D45DB9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281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10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0966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2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6355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3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6288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4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5852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5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35419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6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4399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7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78878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8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91418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26FD-C2A7-4ABD-A9B9-22C582CC62CF}" type="slidenum">
              <a:rPr lang="fr-FR" altLang="fr-FR"/>
              <a:pPr/>
              <a:t>9</a:t>
            </a:fld>
            <a:endParaRPr lang="fr-FR" altLang="fr-F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7994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2F20A-1993-4BDC-BF82-398F3D6F431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4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13B2-C153-4824-A894-69B63A9EF99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9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73536B-D06A-4837-93F5-60B143924CB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A5AB8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D8B25C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7BA79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3893" y="1556792"/>
            <a:ext cx="7128792" cy="158417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4000" dirty="0" smtClean="0"/>
              <a:t>Recherche Opérationnelle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Outils d’aide à la décision</a:t>
            </a:r>
            <a:endParaRPr lang="en-US" sz="3200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827584" y="4107580"/>
            <a:ext cx="7200800" cy="1304925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500" b="1" dirty="0">
                <a:solidFill>
                  <a:schemeClr val="accent6">
                    <a:lumMod val="50000"/>
                  </a:schemeClr>
                </a:solidFill>
              </a:rPr>
              <a:t>Benjamin Vincent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 bwMode="auto">
          <a:xfrm>
            <a:off x="1607988" y="6223000"/>
            <a:ext cx="598834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fr-FR" sz="2000" dirty="0" smtClean="0">
                <a:solidFill>
                  <a:srgbClr val="898989"/>
                </a:solidFill>
              </a:rPr>
              <a:t>Université Clermont Auvergne – IUT Clermont Ferrand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grpSp>
        <p:nvGrpSpPr>
          <p:cNvPr id="43" name="Groupe 42"/>
          <p:cNvGrpSpPr/>
          <p:nvPr/>
        </p:nvGrpSpPr>
        <p:grpSpPr>
          <a:xfrm>
            <a:off x="930755" y="2276872"/>
            <a:ext cx="7241645" cy="3888432"/>
            <a:chOff x="930755" y="2276872"/>
            <a:chExt cx="7241645" cy="3888432"/>
          </a:xfrm>
        </p:grpSpPr>
        <p:sp>
          <p:nvSpPr>
            <p:cNvPr id="44" name="Rectangle 43"/>
            <p:cNvSpPr/>
            <p:nvPr/>
          </p:nvSpPr>
          <p:spPr>
            <a:xfrm>
              <a:off x="5666785" y="2796681"/>
              <a:ext cx="460867" cy="366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5657509" y="3388487"/>
              <a:ext cx="479417" cy="3788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6367360" y="2780928"/>
              <a:ext cx="1732808" cy="485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Dépôt</a:t>
              </a:r>
              <a:endParaRPr lang="fr-FR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6434851" y="3347944"/>
              <a:ext cx="1732808" cy="485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Client</a:t>
              </a:r>
            </a:p>
          </p:txBody>
        </p:sp>
        <p:grpSp>
          <p:nvGrpSpPr>
            <p:cNvPr id="52" name="Groupe 51"/>
            <p:cNvGrpSpPr/>
            <p:nvPr/>
          </p:nvGrpSpPr>
          <p:grpSpPr>
            <a:xfrm>
              <a:off x="930755" y="2276872"/>
              <a:ext cx="4145301" cy="3888432"/>
              <a:chOff x="4005677" y="1507661"/>
              <a:chExt cx="3562451" cy="33129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75675" y="2800982"/>
                <a:ext cx="460867" cy="366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4245385" y="1928298"/>
                <a:ext cx="479417" cy="3788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6</a:t>
                </a:r>
                <a:endParaRPr lang="fr-FR" dirty="0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5466399" y="1507661"/>
                <a:ext cx="479417" cy="3788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3</a:t>
                </a:r>
                <a:endParaRPr lang="fr-FR" dirty="0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6322645" y="2125687"/>
                <a:ext cx="479417" cy="3788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4</a:t>
                </a:r>
                <a:endParaRPr lang="fr-FR" dirty="0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4005677" y="3546555"/>
                <a:ext cx="479417" cy="3788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7</a:t>
                </a:r>
                <a:endParaRPr lang="fr-FR" dirty="0"/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5009314" y="4184339"/>
                <a:ext cx="479417" cy="3788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1</a:t>
                </a:r>
                <a:endParaRPr lang="fr-FR" dirty="0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6090211" y="3805440"/>
                <a:ext cx="479417" cy="3788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2</a:t>
                </a:r>
                <a:endParaRPr lang="fr-FR" dirty="0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7088711" y="3167657"/>
                <a:ext cx="479417" cy="3788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5</a:t>
                </a:r>
                <a:endParaRPr lang="fr-FR" dirty="0"/>
              </a:p>
            </p:txBody>
          </p:sp>
          <p:cxnSp>
            <p:nvCxnSpPr>
              <p:cNvPr id="66" name="Connecteur droit avec flèche 65"/>
              <p:cNvCxnSpPr>
                <a:stCxn id="58" idx="1"/>
                <a:endCxn id="59" idx="5"/>
              </p:cNvCxnSpPr>
              <p:nvPr/>
            </p:nvCxnSpPr>
            <p:spPr>
              <a:xfrm flipH="1" flipV="1">
                <a:off x="4654593" y="2251708"/>
                <a:ext cx="821082" cy="7326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>
                <a:stCxn id="59" idx="7"/>
                <a:endCxn id="60" idx="2"/>
              </p:cNvCxnSpPr>
              <p:nvPr/>
            </p:nvCxnSpPr>
            <p:spPr>
              <a:xfrm flipV="1">
                <a:off x="4654593" y="1697110"/>
                <a:ext cx="811806" cy="2866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67"/>
              <p:cNvCxnSpPr>
                <a:stCxn id="60" idx="5"/>
                <a:endCxn id="61" idx="1"/>
              </p:cNvCxnSpPr>
              <p:nvPr/>
            </p:nvCxnSpPr>
            <p:spPr>
              <a:xfrm>
                <a:off x="5875607" y="1831071"/>
                <a:ext cx="517247" cy="3501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avec flèche 68"/>
              <p:cNvCxnSpPr>
                <a:stCxn id="61" idx="3"/>
                <a:endCxn id="58" idx="3"/>
              </p:cNvCxnSpPr>
              <p:nvPr/>
            </p:nvCxnSpPr>
            <p:spPr>
              <a:xfrm flipH="1">
                <a:off x="5936542" y="2449097"/>
                <a:ext cx="456312" cy="5352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avec flèche 69"/>
              <p:cNvCxnSpPr>
                <a:stCxn id="58" idx="3"/>
                <a:endCxn id="65" idx="2"/>
              </p:cNvCxnSpPr>
              <p:nvPr/>
            </p:nvCxnSpPr>
            <p:spPr>
              <a:xfrm>
                <a:off x="5936542" y="2984320"/>
                <a:ext cx="1152169" cy="3727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6499420" y="3491067"/>
                <a:ext cx="659500" cy="3698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4" idx="1"/>
                <a:endCxn id="58" idx="2"/>
              </p:cNvCxnSpPr>
              <p:nvPr/>
            </p:nvCxnSpPr>
            <p:spPr>
              <a:xfrm flipH="1" flipV="1">
                <a:off x="5706108" y="3167657"/>
                <a:ext cx="454312" cy="6932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/>
              <p:cNvCxnSpPr>
                <a:stCxn id="63" idx="2"/>
                <a:endCxn id="62" idx="5"/>
              </p:cNvCxnSpPr>
              <p:nvPr/>
            </p:nvCxnSpPr>
            <p:spPr>
              <a:xfrm flipH="1" flipV="1">
                <a:off x="4414885" y="3869966"/>
                <a:ext cx="594429" cy="5038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avec flèche 73"/>
              <p:cNvCxnSpPr>
                <a:stCxn id="58" idx="2"/>
                <a:endCxn id="63" idx="7"/>
              </p:cNvCxnSpPr>
              <p:nvPr/>
            </p:nvCxnSpPr>
            <p:spPr>
              <a:xfrm flipH="1">
                <a:off x="5418522" y="3167657"/>
                <a:ext cx="287586" cy="10721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62" idx="7"/>
                <a:endCxn id="58" idx="1"/>
              </p:cNvCxnSpPr>
              <p:nvPr/>
            </p:nvCxnSpPr>
            <p:spPr>
              <a:xfrm flipV="1">
                <a:off x="4414885" y="2984320"/>
                <a:ext cx="1060789" cy="6177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ZoneTexte 75"/>
              <p:cNvSpPr txBox="1"/>
              <p:nvPr/>
            </p:nvSpPr>
            <p:spPr>
              <a:xfrm>
                <a:off x="5065133" y="2181175"/>
                <a:ext cx="1219419" cy="323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500" dirty="0" smtClean="0"/>
                  <a:t>Tournée 1</a:t>
                </a:r>
                <a:endParaRPr lang="fr-FR" sz="1500" dirty="0"/>
              </a:p>
            </p:txBody>
          </p:sp>
          <p:sp>
            <p:nvSpPr>
              <p:cNvPr id="77" name="ZoneTexte 76"/>
              <p:cNvSpPr txBox="1"/>
              <p:nvPr/>
            </p:nvSpPr>
            <p:spPr>
              <a:xfrm>
                <a:off x="4493206" y="3460757"/>
                <a:ext cx="1219419" cy="323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500" dirty="0" smtClean="0"/>
                  <a:t>Tournée 2</a:t>
                </a:r>
                <a:endParaRPr lang="fr-FR" sz="1500" dirty="0"/>
              </a:p>
            </p:txBody>
          </p:sp>
          <p:sp>
            <p:nvSpPr>
              <p:cNvPr id="78" name="ZoneTexte 77"/>
              <p:cNvSpPr txBox="1"/>
              <p:nvPr/>
            </p:nvSpPr>
            <p:spPr>
              <a:xfrm>
                <a:off x="5945816" y="3281710"/>
                <a:ext cx="1219419" cy="323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500" dirty="0" smtClean="0"/>
                  <a:t>Tournée 3</a:t>
                </a:r>
                <a:endParaRPr lang="fr-FR" sz="15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808722" y="2526529"/>
                <a:ext cx="512822" cy="190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20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753209" y="1751189"/>
                <a:ext cx="512822" cy="190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1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0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843074" y="1888696"/>
                <a:ext cx="512822" cy="190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30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950057" y="2610802"/>
                <a:ext cx="512822" cy="190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15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654582" y="3236245"/>
                <a:ext cx="512822" cy="190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15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398171" y="4026786"/>
                <a:ext cx="512822" cy="190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25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209987" y="3830364"/>
                <a:ext cx="512822" cy="190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30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49099" y="3571537"/>
                <a:ext cx="512822" cy="190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15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243008" y="3075623"/>
                <a:ext cx="512822" cy="190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5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818508" y="3523111"/>
                <a:ext cx="512822" cy="190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10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298903" y="2322467"/>
                <a:ext cx="355678" cy="25679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3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528269" y="1928992"/>
                <a:ext cx="355678" cy="25679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2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390948" y="2508384"/>
                <a:ext cx="355678" cy="25679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067546" y="3925922"/>
                <a:ext cx="355678" cy="25679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4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070735" y="4563814"/>
                <a:ext cx="355678" cy="25679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165939" y="4222639"/>
                <a:ext cx="355678" cy="25679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3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150131" y="3571537"/>
                <a:ext cx="355678" cy="25679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2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5735209" y="3904667"/>
              <a:ext cx="355678" cy="2567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6439591" y="3833790"/>
              <a:ext cx="1732809" cy="36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Demande</a:t>
              </a:r>
            </a:p>
          </p:txBody>
        </p:sp>
      </p:grpSp>
      <p:sp>
        <p:nvSpPr>
          <p:cNvPr id="96" name="ZoneTexte 95"/>
          <p:cNvSpPr txBox="1"/>
          <p:nvPr/>
        </p:nvSpPr>
        <p:spPr>
          <a:xfrm>
            <a:off x="632314" y="153791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n-lt"/>
                <a:cs typeface="+mn-cs"/>
              </a:rPr>
              <a:t>Une solution du VRP :</a:t>
            </a:r>
          </a:p>
        </p:txBody>
      </p:sp>
    </p:spTree>
    <p:extLst>
      <p:ext uri="{BB962C8B-B14F-4D97-AF65-F5344CB8AC3E}">
        <p14:creationId xmlns:p14="http://schemas.microsoft.com/office/powerpoint/2010/main" val="69046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5" name="ZoneTexte 4"/>
          <p:cNvSpPr txBox="1"/>
          <p:nvPr/>
        </p:nvSpPr>
        <p:spPr>
          <a:xfrm>
            <a:off x="2051720" y="256490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Merci de votre attention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8270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80928"/>
            <a:ext cx="7620000" cy="1143000"/>
          </a:xfrm>
        </p:spPr>
        <p:txBody>
          <a:bodyPr/>
          <a:lstStyle/>
          <a:p>
            <a:pPr algn="ctr"/>
            <a:r>
              <a:rPr lang="fr-FR" altLang="fr-FR" dirty="0" smtClean="0"/>
              <a:t>La théorie des graphes :</a:t>
            </a:r>
            <a:br>
              <a:rPr lang="fr-FR" altLang="fr-FR" dirty="0" smtClean="0"/>
            </a:br>
            <a:r>
              <a:rPr lang="fr-FR" altLang="fr-FR" dirty="0" smtClean="0"/>
              <a:t>Modélisation et problèmes</a:t>
            </a:r>
            <a:br>
              <a:rPr lang="fr-FR" altLang="fr-FR" dirty="0" smtClean="0"/>
            </a:br>
            <a:r>
              <a:rPr lang="fr-FR" altLang="fr-FR" dirty="0"/>
              <a:t/>
            </a:r>
            <a:br>
              <a:rPr lang="fr-FR" altLang="fr-FR" dirty="0"/>
            </a:b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0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Contexte</a:t>
            </a:r>
            <a:endParaRPr lang="fr-FR" altLang="fr-FR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7787208" cy="48783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fr-FR" altLang="fr-FR" sz="2000" dirty="0" smtClean="0"/>
          </a:p>
          <a:p>
            <a:pPr>
              <a:lnSpc>
                <a:spcPct val="90000"/>
              </a:lnSpc>
            </a:pPr>
            <a:r>
              <a:rPr lang="fr-FR" altLang="fr-FR" sz="2000" dirty="0" smtClean="0"/>
              <a:t>Le problème des sept ponts de Königsberg : (Euler 1735)</a:t>
            </a:r>
          </a:p>
          <a:p>
            <a:pPr>
              <a:lnSpc>
                <a:spcPct val="90000"/>
              </a:lnSpc>
            </a:pPr>
            <a:endParaRPr lang="fr-FR" altLang="fr-FR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dirty="0" smtClean="0"/>
              <a:t>	Existe-t-il un chemin permettant</a:t>
            </a:r>
            <a:r>
              <a:rPr lang="fr-FR" dirty="0"/>
              <a:t>, à partir d'un point de départ au choix, de passer une et une seule fois par chaque pont, et de revenir </a:t>
            </a:r>
            <a:r>
              <a:rPr lang="fr-FR" dirty="0" smtClean="0"/>
              <a:t>au </a:t>
            </a:r>
            <a:r>
              <a:rPr lang="fr-FR" dirty="0"/>
              <a:t>point de </a:t>
            </a:r>
            <a:r>
              <a:rPr lang="fr-FR" dirty="0" smtClean="0"/>
              <a:t>départ ?</a:t>
            </a:r>
            <a:endParaRPr lang="fr-FR" altLang="fr-FR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0" y="2111003"/>
            <a:ext cx="3104738" cy="253315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78" y="2348880"/>
            <a:ext cx="2571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1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476672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Définition</a:t>
            </a:r>
            <a:endParaRPr lang="fr-FR" alt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1" y="1619672"/>
                <a:ext cx="7787208" cy="487838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fr-FR" altLang="fr-FR" sz="2000" dirty="0" smtClean="0"/>
                  <a:t>Soit V un ensemble fini et E une partie de V </a:t>
                </a:r>
                <a14:m>
                  <m:oMath xmlns:m="http://schemas.openxmlformats.org/officeDocument/2006/math">
                    <m:r>
                      <a:rPr lang="fr-FR" alt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altLang="fr-FR" sz="2000" dirty="0" smtClean="0"/>
                  <a:t> V. </a:t>
                </a:r>
              </a:p>
              <a:p>
                <a:pPr>
                  <a:lnSpc>
                    <a:spcPct val="90000"/>
                  </a:lnSpc>
                </a:pPr>
                <a:endParaRPr lang="fr-FR" altLang="fr-FR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fr-FR" altLang="fr-FR" sz="2000" dirty="0" smtClean="0"/>
                  <a:t>Un </a:t>
                </a:r>
                <a:r>
                  <a:rPr lang="fr-FR" altLang="fr-FR" sz="2000" b="1" dirty="0" smtClean="0"/>
                  <a:t>graphe</a:t>
                </a:r>
                <a:r>
                  <a:rPr lang="fr-FR" altLang="fr-FR" sz="2000" dirty="0" smtClean="0"/>
                  <a:t> </a:t>
                </a:r>
                <a:r>
                  <a:rPr lang="fr-FR" altLang="fr-FR" sz="2000" dirty="0"/>
                  <a:t>G = (</a:t>
                </a:r>
                <a:r>
                  <a:rPr lang="fr-FR" altLang="fr-FR" sz="2000" dirty="0" smtClean="0"/>
                  <a:t>V,E)  : </a:t>
                </a:r>
              </a:p>
              <a:p>
                <a:pPr>
                  <a:lnSpc>
                    <a:spcPct val="90000"/>
                  </a:lnSpc>
                </a:pPr>
                <a:endParaRPr lang="fr-FR" altLang="fr-FR" sz="2000" dirty="0" smtClean="0"/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Char char="Ø"/>
                </a:pPr>
                <a:r>
                  <a:rPr lang="fr-FR" altLang="fr-FR" dirty="0" smtClean="0"/>
                  <a:t>V </a:t>
                </a:r>
                <a:r>
                  <a:rPr lang="fr-FR" altLang="fr-FR" dirty="0"/>
                  <a:t>Ensemble des points </a:t>
                </a:r>
                <a:r>
                  <a:rPr lang="fr-FR" altLang="fr-FR" dirty="0" smtClean="0"/>
                  <a:t>de G : </a:t>
                </a:r>
                <a:r>
                  <a:rPr lang="fr-FR" altLang="fr-FR" b="1" dirty="0" smtClean="0"/>
                  <a:t>Nœuds, Sommets </a:t>
                </a:r>
                <a:r>
                  <a:rPr lang="fr-FR" altLang="fr-FR" dirty="0" smtClean="0"/>
                  <a:t>(</a:t>
                </a:r>
                <a:r>
                  <a:rPr lang="fr-FR" altLang="fr-FR" b="1" dirty="0" err="1" smtClean="0"/>
                  <a:t>Vertices</a:t>
                </a:r>
                <a:r>
                  <a:rPr lang="fr-FR" altLang="fr-FR" dirty="0" smtClean="0"/>
                  <a:t>)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Char char="Ø"/>
                </a:pPr>
                <a:endParaRPr lang="fr-FR" altLang="fr-FR" dirty="0"/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Char char="Ø"/>
                </a:pPr>
                <a:r>
                  <a:rPr lang="fr-FR" altLang="fr-FR" dirty="0" smtClean="0"/>
                  <a:t>E Ensemble des </a:t>
                </a:r>
                <a:r>
                  <a:rPr lang="fr-FR" altLang="fr-FR" b="1" dirty="0" smtClean="0"/>
                  <a:t>arêtes</a:t>
                </a:r>
                <a:r>
                  <a:rPr lang="fr-FR" altLang="fr-FR" dirty="0" smtClean="0"/>
                  <a:t> de G (</a:t>
                </a:r>
                <a:r>
                  <a:rPr lang="fr-FR" altLang="fr-FR" b="1" dirty="0" err="1" smtClean="0"/>
                  <a:t>Nodes</a:t>
                </a:r>
                <a:r>
                  <a:rPr lang="fr-FR" altLang="fr-FR" dirty="0" smtClean="0"/>
                  <a:t>)  </a:t>
                </a:r>
              </a:p>
              <a:p>
                <a:pPr>
                  <a:lnSpc>
                    <a:spcPct val="90000"/>
                  </a:lnSpc>
                </a:pPr>
                <a:endParaRPr lang="fr-FR" altLang="fr-FR" sz="2000" dirty="0"/>
              </a:p>
              <a:p>
                <a:pPr>
                  <a:lnSpc>
                    <a:spcPct val="90000"/>
                  </a:lnSpc>
                </a:pPr>
                <a:endParaRPr lang="fr-FR" altLang="fr-FR" sz="2000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1" y="1619672"/>
                <a:ext cx="7787208" cy="4878387"/>
              </a:xfrm>
              <a:blipFill>
                <a:blip r:embed="rId3"/>
                <a:stretch>
                  <a:fillRect t="-1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365104"/>
            <a:ext cx="212803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6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476672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Définition</a:t>
            </a:r>
            <a:endParaRPr lang="fr-FR" altLang="fr-FR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2204864"/>
            <a:ext cx="7787208" cy="3159222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fr-FR" altLang="fr-FR" sz="2000" b="1" dirty="0" smtClean="0"/>
              <a:t>	Graphe simple			Graphe orienté</a:t>
            </a:r>
          </a:p>
          <a:p>
            <a:pPr>
              <a:lnSpc>
                <a:spcPct val="90000"/>
              </a:lnSpc>
            </a:pPr>
            <a:endParaRPr lang="fr-FR" altLang="fr-FR" sz="2000" dirty="0" smtClean="0"/>
          </a:p>
          <a:p>
            <a:pPr>
              <a:lnSpc>
                <a:spcPct val="90000"/>
              </a:lnSpc>
            </a:pPr>
            <a:endParaRPr lang="fr-FR" altLang="fr-FR" sz="2000" dirty="0"/>
          </a:p>
          <a:p>
            <a:pPr>
              <a:lnSpc>
                <a:spcPct val="90000"/>
              </a:lnSpc>
            </a:pPr>
            <a:endParaRPr lang="fr-FR" altLang="fr-FR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780927"/>
            <a:ext cx="1984841" cy="25831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7"/>
            <a:ext cx="1984842" cy="25831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0196" y="5654397"/>
            <a:ext cx="4968552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b="1" dirty="0" smtClean="0"/>
              <a:t>Degrés</a:t>
            </a:r>
            <a:r>
              <a:rPr lang="fr-FR" altLang="fr-FR" dirty="0" smtClean="0"/>
              <a:t> d’un sommet = nombre d’arêtes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altLang="fr-FR" b="1" dirty="0" smtClean="0"/>
              <a:t>Ordre</a:t>
            </a:r>
            <a:r>
              <a:rPr lang="fr-FR" altLang="fr-FR" dirty="0" smtClean="0"/>
              <a:t> d’un graphe = nombre de sommets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fr-FR" altLang="fr-FR" dirty="0"/>
          </a:p>
          <a:p>
            <a:pPr>
              <a:lnSpc>
                <a:spcPct val="90000"/>
              </a:lnSpc>
            </a:pPr>
            <a:r>
              <a:rPr lang="fr-FR" altLang="fr-FR" dirty="0" smtClean="0"/>
              <a:t> </a:t>
            </a:r>
          </a:p>
          <a:p>
            <a:pPr>
              <a:lnSpc>
                <a:spcPct val="90000"/>
              </a:lnSpc>
            </a:pPr>
            <a:endParaRPr lang="fr-FR" altLang="fr-FR" dirty="0"/>
          </a:p>
          <a:p>
            <a:pPr>
              <a:lnSpc>
                <a:spcPct val="90000"/>
              </a:lnSpc>
            </a:pPr>
            <a:r>
              <a:rPr lang="fr-FR" altLang="fr-FR" dirty="0" smtClean="0"/>
              <a:t> </a:t>
            </a:r>
            <a:endParaRPr lang="fr-FR" altLang="fr-FR" dirty="0"/>
          </a:p>
        </p:txBody>
      </p:sp>
      <p:sp>
        <p:nvSpPr>
          <p:cNvPr id="7" name="Rectangle 6"/>
          <p:cNvSpPr/>
          <p:nvPr/>
        </p:nvSpPr>
        <p:spPr>
          <a:xfrm>
            <a:off x="760196" y="1552462"/>
            <a:ext cx="33851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fr-FR" altLang="fr-FR" sz="2400" dirty="0" smtClean="0"/>
              <a:t>Exemple</a:t>
            </a:r>
            <a:r>
              <a:rPr lang="fr-FR" altLang="fr-FR" dirty="0" smtClean="0"/>
              <a:t> de graphes </a:t>
            </a:r>
            <a:r>
              <a:rPr lang="fr-FR" altLang="fr-FR" b="1" dirty="0" smtClean="0"/>
              <a:t>connexes</a:t>
            </a:r>
            <a:r>
              <a:rPr lang="fr-FR" altLang="fr-FR" dirty="0" smtClean="0"/>
              <a:t> :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827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</a:t>
            </a:r>
            <a:endParaRPr lang="fr-FR" altLang="fr-FR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5626"/>
            <a:ext cx="7787208" cy="4878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altLang="fr-FR" dirty="0" smtClean="0"/>
              <a:t>Le problème du plus cours chemin :</a:t>
            </a:r>
            <a:r>
              <a:rPr lang="fr-FR" altLang="fr-FR" dirty="0"/>
              <a:t> </a:t>
            </a:r>
            <a:r>
              <a:rPr lang="fr-FR" altLang="fr-FR" sz="2000" dirty="0" smtClean="0"/>
              <a:t>(SPP)</a:t>
            </a:r>
          </a:p>
          <a:p>
            <a:pPr lvl="1">
              <a:lnSpc>
                <a:spcPct val="90000"/>
              </a:lnSpc>
            </a:pPr>
            <a:endParaRPr lang="fr-FR" altLang="fr-FR" dirty="0" smtClean="0"/>
          </a:p>
          <a:p>
            <a:pPr lvl="1">
              <a:lnSpc>
                <a:spcPct val="90000"/>
              </a:lnSpc>
            </a:pPr>
            <a:r>
              <a:rPr lang="fr-FR" altLang="fr-FR" dirty="0" smtClean="0"/>
              <a:t>Soit un graphe routier avec un départ et une destination :</a:t>
            </a:r>
          </a:p>
          <a:p>
            <a:pPr>
              <a:lnSpc>
                <a:spcPct val="90000"/>
              </a:lnSpc>
            </a:pPr>
            <a:endParaRPr lang="fr-FR" altLang="fr-FR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dirty="0" smtClean="0"/>
              <a:t>	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dirty="0" smtClean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dirty="0" smtClean="0"/>
              <a:t>	Déterminer le </a:t>
            </a:r>
            <a:r>
              <a:rPr lang="fr-FR" dirty="0"/>
              <a:t>plus court chemin </a:t>
            </a:r>
            <a:r>
              <a:rPr lang="fr-FR" dirty="0" smtClean="0"/>
              <a:t>entre le point de départ et le point d’arrivé.</a:t>
            </a:r>
            <a:endParaRPr lang="fr-FR" altLang="fr-FR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grpSp>
        <p:nvGrpSpPr>
          <p:cNvPr id="33" name="Groupe 32"/>
          <p:cNvGrpSpPr/>
          <p:nvPr/>
        </p:nvGrpSpPr>
        <p:grpSpPr>
          <a:xfrm>
            <a:off x="1979712" y="2780928"/>
            <a:ext cx="5119348" cy="2945598"/>
            <a:chOff x="1403648" y="1748639"/>
            <a:chExt cx="6276975" cy="41719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748639"/>
              <a:ext cx="6276975" cy="417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Connecteur droit 42"/>
            <p:cNvCxnSpPr/>
            <p:nvPr/>
          </p:nvCxnSpPr>
          <p:spPr>
            <a:xfrm flipV="1">
              <a:off x="5940152" y="4797152"/>
              <a:ext cx="0" cy="7347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5364088" y="4797152"/>
              <a:ext cx="576064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 flipV="1">
              <a:off x="5292080" y="3717032"/>
              <a:ext cx="72008" cy="108012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4211960" y="3717032"/>
              <a:ext cx="1080120" cy="11758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3851920" y="3212976"/>
              <a:ext cx="360040" cy="62163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3851920" y="2924944"/>
              <a:ext cx="0" cy="28803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2771800" y="2924944"/>
              <a:ext cx="1080120" cy="28803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/>
            <p:cNvSpPr/>
            <p:nvPr/>
          </p:nvSpPr>
          <p:spPr>
            <a:xfrm>
              <a:off x="2627784" y="3140968"/>
              <a:ext cx="144016" cy="1177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58" name="Ellipse 57"/>
            <p:cNvSpPr/>
            <p:nvPr/>
          </p:nvSpPr>
          <p:spPr>
            <a:xfrm>
              <a:off x="5868144" y="5472995"/>
              <a:ext cx="144016" cy="11772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fr-FR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304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</a:t>
            </a:r>
            <a:endParaRPr lang="fr-FR" altLang="fr-FR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7787208" cy="48783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fr-FR" altLang="fr-FR" sz="2000" dirty="0" smtClean="0"/>
          </a:p>
          <a:p>
            <a:pPr>
              <a:lnSpc>
                <a:spcPct val="90000"/>
              </a:lnSpc>
            </a:pPr>
            <a:r>
              <a:rPr lang="fr-FR" altLang="fr-FR" dirty="0" smtClean="0"/>
              <a:t>Le problème du voyageur de commerce : </a:t>
            </a:r>
            <a:r>
              <a:rPr lang="fr-FR" altLang="fr-FR" sz="2000" dirty="0" smtClean="0"/>
              <a:t>(TSP)</a:t>
            </a:r>
          </a:p>
          <a:p>
            <a:pPr>
              <a:lnSpc>
                <a:spcPct val="90000"/>
              </a:lnSpc>
            </a:pPr>
            <a:endParaRPr lang="fr-FR" altLang="fr-FR" sz="2000" dirty="0" smtClean="0"/>
          </a:p>
          <a:p>
            <a:pPr lvl="1">
              <a:lnSpc>
                <a:spcPct val="90000"/>
              </a:lnSpc>
            </a:pPr>
            <a:r>
              <a:rPr lang="fr-FR" altLang="fr-FR" dirty="0" smtClean="0"/>
              <a:t>Soit un ensemble de villes dont les distances sont connues 2 à 2 :</a:t>
            </a:r>
          </a:p>
          <a:p>
            <a:pPr>
              <a:lnSpc>
                <a:spcPct val="90000"/>
              </a:lnSpc>
            </a:pPr>
            <a:endParaRPr lang="fr-FR" altLang="fr-FR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dirty="0" smtClean="0"/>
              <a:t>	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dirty="0" smtClean="0"/>
              <a:t>	Déterminer le </a:t>
            </a:r>
            <a:r>
              <a:rPr lang="fr-FR" dirty="0"/>
              <a:t>plus court chemin </a:t>
            </a:r>
            <a:r>
              <a:rPr lang="fr-FR" dirty="0" smtClean="0"/>
              <a:t>visitant </a:t>
            </a:r>
            <a:r>
              <a:rPr lang="fr-FR" dirty="0"/>
              <a:t>chaque ville une et une seule fois </a:t>
            </a:r>
            <a:r>
              <a:rPr lang="fr-FR" dirty="0" smtClean="0"/>
              <a:t>et terminant </a:t>
            </a:r>
            <a:r>
              <a:rPr lang="fr-FR" dirty="0"/>
              <a:t>dans la ville de </a:t>
            </a:r>
            <a:r>
              <a:rPr lang="fr-FR" dirty="0" smtClean="0"/>
              <a:t>départ.</a:t>
            </a:r>
            <a:endParaRPr lang="fr-FR" altLang="fr-FR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grpSp>
        <p:nvGrpSpPr>
          <p:cNvPr id="6" name="Groupe 5"/>
          <p:cNvGrpSpPr/>
          <p:nvPr/>
        </p:nvGrpSpPr>
        <p:grpSpPr>
          <a:xfrm>
            <a:off x="1187624" y="3151820"/>
            <a:ext cx="2088232" cy="1501316"/>
            <a:chOff x="1475656" y="2626060"/>
            <a:chExt cx="2088232" cy="1501316"/>
          </a:xfrm>
        </p:grpSpPr>
        <p:sp>
          <p:nvSpPr>
            <p:cNvPr id="5" name="Ellipse 4"/>
            <p:cNvSpPr/>
            <p:nvPr/>
          </p:nvSpPr>
          <p:spPr>
            <a:xfrm>
              <a:off x="1475656" y="30689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2344376" y="26260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3203848" y="321297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19872" y="38934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638844" y="391135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301401" y="34133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2390056" y="39833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5148064" y="3079812"/>
            <a:ext cx="2088232" cy="1501316"/>
            <a:chOff x="1475656" y="2626060"/>
            <a:chExt cx="2088232" cy="1501316"/>
          </a:xfrm>
        </p:grpSpPr>
        <p:sp>
          <p:nvSpPr>
            <p:cNvPr id="36" name="Ellipse 35"/>
            <p:cNvSpPr/>
            <p:nvPr/>
          </p:nvSpPr>
          <p:spPr>
            <a:xfrm>
              <a:off x="1475656" y="30689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2344376" y="26260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3203848" y="321297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3419872" y="38934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1638844" y="391135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301401" y="34133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390056" y="39833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5" name="Connecteur droit 44"/>
          <p:cNvCxnSpPr>
            <a:stCxn id="36" idx="7"/>
            <a:endCxn id="37" idx="6"/>
          </p:cNvCxnSpPr>
          <p:nvPr/>
        </p:nvCxnSpPr>
        <p:spPr>
          <a:xfrm flipV="1">
            <a:off x="5270989" y="3151820"/>
            <a:ext cx="889811" cy="39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36" idx="4"/>
            <a:endCxn id="41" idx="0"/>
          </p:cNvCxnSpPr>
          <p:nvPr/>
        </p:nvCxnSpPr>
        <p:spPr>
          <a:xfrm>
            <a:off x="5220072" y="3666728"/>
            <a:ext cx="825745" cy="200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40" idx="6"/>
            <a:endCxn id="41" idx="3"/>
          </p:cNvCxnSpPr>
          <p:nvPr/>
        </p:nvCxnSpPr>
        <p:spPr>
          <a:xfrm flipV="1">
            <a:off x="5455268" y="3990065"/>
            <a:ext cx="539632" cy="447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42" idx="3"/>
            <a:endCxn id="40" idx="7"/>
          </p:cNvCxnSpPr>
          <p:nvPr/>
        </p:nvCxnSpPr>
        <p:spPr>
          <a:xfrm flipH="1" flipV="1">
            <a:off x="5434177" y="4386195"/>
            <a:ext cx="649378" cy="17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39" idx="4"/>
            <a:endCxn id="42" idx="5"/>
          </p:cNvCxnSpPr>
          <p:nvPr/>
        </p:nvCxnSpPr>
        <p:spPr>
          <a:xfrm flipH="1">
            <a:off x="6185389" y="4491216"/>
            <a:ext cx="978899" cy="68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39" idx="5"/>
            <a:endCxn id="38" idx="4"/>
          </p:cNvCxnSpPr>
          <p:nvPr/>
        </p:nvCxnSpPr>
        <p:spPr>
          <a:xfrm flipH="1" flipV="1">
            <a:off x="6948264" y="3810744"/>
            <a:ext cx="266941" cy="659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37" idx="5"/>
            <a:endCxn id="38" idx="1"/>
          </p:cNvCxnSpPr>
          <p:nvPr/>
        </p:nvCxnSpPr>
        <p:spPr>
          <a:xfrm>
            <a:off x="6139709" y="3202737"/>
            <a:ext cx="757638" cy="48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2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</a:t>
            </a: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236953" y="2420888"/>
                <a:ext cx="6030416" cy="3103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000" dirty="0" smtClean="0"/>
                  <a:t>Soit </a:t>
                </a:r>
                <a:r>
                  <a:rPr lang="fr-FR" sz="2000" dirty="0" err="1" smtClean="0"/>
                  <a:t>i,j</a:t>
                </a:r>
                <a:r>
                  <a:rPr lang="fr-FR" sz="2000" dirty="0" smtClean="0"/>
                  <a:t> les variables référence au points,</a:t>
                </a:r>
              </a:p>
              <a:p>
                <a:endParaRPr lang="fr-F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fr-FR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i="1" dirty="0" err="1" smtClean="0">
                          <a:latin typeface="Cambria Math" panose="02040503050406030204" pitchFamily="18" charset="0"/>
                        </a:rPr>
                        <m:t>𝑑𝑖𝑠𝑡𝑎𝑛𝑐</m:t>
                      </m:r>
                      <m:sSub>
                        <m:sSub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dirty="0" err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sz="2000" i="1" dirty="0" err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2000" b="0" i="0" dirty="0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fr-FR" sz="2000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000" b="0" i="0" dirty="0" smtClean="0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lang="fr-FR" sz="2000" dirty="0" smtClean="0"/>
              </a:p>
              <a:p>
                <a:endParaRPr lang="fr-FR" sz="2000" dirty="0" smtClean="0"/>
              </a:p>
              <a:p>
                <a:r>
                  <a:rPr lang="fr-FR" sz="2000" dirty="0" smtClean="0"/>
                  <a:t>Sous contraintes :	</a:t>
                </a:r>
              </a:p>
              <a:p>
                <a:r>
                  <a:rPr lang="fr-FR" sz="2000" dirty="0"/>
                  <a:t>	</a:t>
                </a:r>
                <a:r>
                  <a:rPr lang="fr-FR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2000" dirty="0" smtClean="0"/>
                  <a:t>= 1 pour tout j </a:t>
                </a:r>
              </a:p>
              <a:p>
                <a:r>
                  <a:rPr lang="fr-FR" sz="20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2000" dirty="0"/>
                  <a:t>= 1 pour tout </a:t>
                </a:r>
                <a:r>
                  <a:rPr lang="fr-FR" sz="2000" dirty="0" smtClean="0"/>
                  <a:t>i </a:t>
                </a:r>
              </a:p>
              <a:p>
                <a:endParaRPr lang="fr-FR" sz="2000" dirty="0"/>
              </a:p>
              <a:p>
                <a:r>
                  <a:rPr lang="fr-FR" sz="2000" dirty="0" smtClean="0"/>
                  <a:t>Avec 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fr-FR" sz="2000" dirty="0" smtClean="0"/>
                  <a:t> pour tout (</a:t>
                </a:r>
                <a:r>
                  <a:rPr lang="fr-FR" sz="2000" dirty="0" err="1" smtClean="0"/>
                  <a:t>i,j</a:t>
                </a:r>
                <a:r>
                  <a:rPr lang="fr-FR" sz="2000" dirty="0" smtClean="0"/>
                  <a:t>) </a:t>
                </a:r>
                <a:endParaRPr lang="fr-FR" sz="2000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953" y="2420888"/>
                <a:ext cx="6030416" cy="3103735"/>
              </a:xfrm>
              <a:prstGeom prst="rect">
                <a:avLst/>
              </a:prstGeom>
              <a:blipFill>
                <a:blip r:embed="rId3"/>
                <a:stretch>
                  <a:fillRect l="-1112" t="-982" b="-19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72549" y="1704466"/>
            <a:ext cx="687453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 eaLnBrk="0" hangingPunct="0">
              <a:lnSpc>
                <a:spcPct val="90000"/>
              </a:lnSpc>
              <a:spcBef>
                <a:spcPct val="20000"/>
              </a:spcBef>
              <a:buClr>
                <a:srgbClr val="94B6D2"/>
              </a:buClr>
              <a:buFont typeface="Arial" charset="0"/>
              <a:buChar char="•"/>
            </a:pPr>
            <a:r>
              <a:rPr lang="fr-FR" altLang="fr-FR" sz="2400" dirty="0" smtClean="0">
                <a:solidFill>
                  <a:prstClr val="black"/>
                </a:solidFill>
                <a:latin typeface="Calibri"/>
                <a:cs typeface="+mn-cs"/>
              </a:rPr>
              <a:t>Formulation linéaire du problème :</a:t>
            </a:r>
            <a:endParaRPr lang="fr-FR" altLang="fr-FR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66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61" y="269776"/>
            <a:ext cx="7620000" cy="1143000"/>
          </a:xfrm>
        </p:spPr>
        <p:txBody>
          <a:bodyPr/>
          <a:lstStyle/>
          <a:p>
            <a:r>
              <a:rPr lang="fr-FR" altLang="fr-FR" dirty="0" smtClean="0"/>
              <a:t>Problème</a:t>
            </a:r>
            <a:endParaRPr lang="fr-FR" altLang="fr-FR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375" y="1389809"/>
            <a:ext cx="7787208" cy="1224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altLang="fr-FR" dirty="0" smtClean="0"/>
              <a:t>Le problème de tournées de véhicules : (VRP)</a:t>
            </a:r>
            <a:endParaRPr lang="fr-FR" altLang="fr-FR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213B2-C153-4824-A894-69B63A9EF99B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26"/>
              <p:cNvSpPr txBox="1"/>
              <p:nvPr/>
            </p:nvSpPr>
            <p:spPr>
              <a:xfrm>
                <a:off x="611560" y="2440974"/>
                <a:ext cx="8139723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itchFamily="34" charset="0"/>
                  <a:buChar char="•"/>
                </a:pPr>
                <a:r>
                  <a:rPr lang="fr-FR" sz="2000" dirty="0" smtClean="0">
                    <a:solidFill>
                      <a:schemeClr val="tx1"/>
                    </a:solidFill>
                  </a:rPr>
                  <a:t>Un graphe :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r>
                      <a:rPr lang="fr-FR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fr-FR" sz="2000" dirty="0" smtClean="0">
                    <a:solidFill>
                      <a:schemeClr val="tx1"/>
                    </a:solidFill>
                  </a:rPr>
                  <a:t>Un </a:t>
                </a:r>
                <a:r>
                  <a:rPr lang="fr-FR" sz="2000" dirty="0">
                    <a:solidFill>
                      <a:schemeClr val="tx1"/>
                    </a:solidFill>
                  </a:rPr>
                  <a:t>dépôt </a:t>
                </a:r>
                <a:endParaRPr lang="fr-FR" sz="2000" dirty="0" smtClean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</a:rPr>
                  <a:t> clients : 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chacun associé </a:t>
                </a:r>
                <a:r>
                  <a:rPr lang="fr-FR" sz="2000" dirty="0">
                    <a:solidFill>
                      <a:schemeClr val="tx1"/>
                    </a:solidFill>
                  </a:rPr>
                  <a:t>à une </a:t>
                </a:r>
                <a:r>
                  <a:rPr lang="fr-FR" sz="2000" dirty="0" smtClean="0">
                    <a:solidFill>
                      <a:schemeClr val="tx1"/>
                    </a:solidFill>
                  </a:rPr>
                  <a:t>demande.</a:t>
                </a:r>
                <a:endParaRPr lang="fr-FR" sz="200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fr-FR" sz="2000" dirty="0">
                    <a:solidFill>
                      <a:schemeClr val="tx1"/>
                    </a:solidFill>
                  </a:rPr>
                  <a:t>Chaque arrête est associée à un coût </a:t>
                </a:r>
                <a:endParaRPr lang="fr-FR" sz="2000" dirty="0" smtClean="0">
                  <a:solidFill>
                    <a:schemeClr val="tx1"/>
                  </a:solidFill>
                </a:endParaRPr>
              </a:p>
              <a:p>
                <a:pPr marL="285750" lvl="1" indent="-285750">
                  <a:buFont typeface="Arial" pitchFamily="34" charset="0"/>
                  <a:buChar char="•"/>
                </a:pPr>
                <a:r>
                  <a:rPr lang="fr-FR" sz="2000" dirty="0" smtClean="0">
                    <a:solidFill>
                      <a:schemeClr val="tx1"/>
                    </a:solidFill>
                  </a:rPr>
                  <a:t>Des </a:t>
                </a:r>
                <a:r>
                  <a:rPr lang="fr-FR" sz="2000" dirty="0">
                    <a:solidFill>
                      <a:schemeClr val="tx1"/>
                    </a:solidFill>
                  </a:rPr>
                  <a:t>véhicules de capacité </a:t>
                </a:r>
                <a14:m>
                  <m:oMath xmlns:m="http://schemas.openxmlformats.org/officeDocument/2006/math">
                    <m:r>
                      <a:rPr lang="fr-FR" sz="200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fr-FR" sz="20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fr-FR" sz="2000" dirty="0" smtClean="0">
                  <a:solidFill>
                    <a:schemeClr val="tx1"/>
                  </a:solidFill>
                </a:endParaRPr>
              </a:p>
              <a:p>
                <a:endParaRPr lang="fr-F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440974"/>
                <a:ext cx="8139723" cy="2215991"/>
              </a:xfrm>
              <a:prstGeom prst="rect">
                <a:avLst/>
              </a:prstGeom>
              <a:blipFill>
                <a:blip r:embed="rId3"/>
                <a:stretch>
                  <a:fillRect l="-674" t="-13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ZoneTexte 54"/>
          <p:cNvSpPr txBox="1"/>
          <p:nvPr/>
        </p:nvSpPr>
        <p:spPr>
          <a:xfrm>
            <a:off x="611559" y="198884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tx1"/>
                </a:solidFill>
              </a:rPr>
              <a:t>Données :</a:t>
            </a:r>
          </a:p>
        </p:txBody>
      </p:sp>
      <p:sp>
        <p:nvSpPr>
          <p:cNvPr id="62" name="ZoneTexte 57"/>
          <p:cNvSpPr txBox="1"/>
          <p:nvPr/>
        </p:nvSpPr>
        <p:spPr>
          <a:xfrm>
            <a:off x="611560" y="4105288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</a:rPr>
              <a:t>Objectif :</a:t>
            </a:r>
          </a:p>
        </p:txBody>
      </p:sp>
      <p:sp>
        <p:nvSpPr>
          <p:cNvPr id="63" name="ZoneTexte 58"/>
          <p:cNvSpPr txBox="1"/>
          <p:nvPr/>
        </p:nvSpPr>
        <p:spPr>
          <a:xfrm>
            <a:off x="611560" y="4505398"/>
            <a:ext cx="8139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Déterminer </a:t>
            </a:r>
            <a:r>
              <a:rPr lang="fr-FR" dirty="0">
                <a:solidFill>
                  <a:schemeClr val="tx1"/>
                </a:solidFill>
              </a:rPr>
              <a:t>un ensemble de tournées de coût total minimal pour visiter une fois chaque client.</a:t>
            </a:r>
          </a:p>
        </p:txBody>
      </p:sp>
      <p:sp>
        <p:nvSpPr>
          <p:cNvPr id="64" name="ZoneTexte 59"/>
          <p:cNvSpPr txBox="1"/>
          <p:nvPr/>
        </p:nvSpPr>
        <p:spPr>
          <a:xfrm>
            <a:off x="611559" y="540143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tx1"/>
                </a:solidFill>
              </a:rPr>
              <a:t>Contraintes :</a:t>
            </a:r>
          </a:p>
        </p:txBody>
      </p:sp>
      <p:sp>
        <p:nvSpPr>
          <p:cNvPr id="65" name="ZoneTexte 60"/>
          <p:cNvSpPr txBox="1"/>
          <p:nvPr/>
        </p:nvSpPr>
        <p:spPr>
          <a:xfrm>
            <a:off x="611559" y="5801542"/>
            <a:ext cx="756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Pour chaque tournée  la somme des demandes des clients est inférieure à la capacité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6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17732</TotalTime>
  <Words>302</Words>
  <Application>Microsoft Office PowerPoint</Application>
  <PresentationFormat>Affichage à l'écran (4:3)</PresentationFormat>
  <Paragraphs>143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Wingdings</vt:lpstr>
      <vt:lpstr>Contiguïté</vt:lpstr>
      <vt:lpstr>Recherche Opérationnelle  Outils d’aide à la décision</vt:lpstr>
      <vt:lpstr>La théorie des graphes : Modélisation et problèmes  </vt:lpstr>
      <vt:lpstr>Contexte</vt:lpstr>
      <vt:lpstr>Définition</vt:lpstr>
      <vt:lpstr>Définition</vt:lpstr>
      <vt:lpstr>Problème</vt:lpstr>
      <vt:lpstr>Problème</vt:lpstr>
      <vt:lpstr>Problème</vt:lpstr>
      <vt:lpstr>Problème</vt:lpstr>
      <vt:lpstr>Problème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Benjamin VINCENT</cp:lastModifiedBy>
  <cp:revision>815</cp:revision>
  <cp:lastPrinted>2015-11-25T12:33:19Z</cp:lastPrinted>
  <dcterms:created xsi:type="dcterms:W3CDTF">2012-09-03T09:53:16Z</dcterms:created>
  <dcterms:modified xsi:type="dcterms:W3CDTF">2019-02-05T12:17:38Z</dcterms:modified>
</cp:coreProperties>
</file>