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907" r:id="rId3"/>
    <p:sldId id="925" r:id="rId4"/>
    <p:sldId id="934" r:id="rId5"/>
    <p:sldId id="935" r:id="rId6"/>
    <p:sldId id="937" r:id="rId7"/>
    <p:sldId id="926" r:id="rId8"/>
    <p:sldId id="936" r:id="rId9"/>
    <p:sldId id="938" r:id="rId10"/>
    <p:sldId id="939" r:id="rId11"/>
    <p:sldId id="689" r:id="rId12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E5EE"/>
    <a:srgbClr val="8FB2C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4897" autoAdjust="0"/>
  </p:normalViewPr>
  <p:slideViewPr>
    <p:cSldViewPr>
      <p:cViewPr varScale="1">
        <p:scale>
          <a:sx n="74" d="100"/>
          <a:sy n="74" d="100"/>
        </p:scale>
        <p:origin x="1694" y="77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58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8B474C-20F0-4313-918A-1CED2B1CC357}" type="datetimeFigureOut">
              <a:rPr lang="en-GB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A14391-6C65-4347-887A-404EA2BB1B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1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DC3A4D-7F8A-4A9B-82CE-7FFAAC71E822}" type="datetimeFigureOut">
              <a:rPr lang="en-GB"/>
              <a:pPr>
                <a:defRPr/>
              </a:pPr>
              <a:t>12/02/2019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CED4B-AA6C-4DCC-933F-9E4EE0E4206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1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39A78-ABC5-49D1-8326-D8E91D45DB9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8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55933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635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28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536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438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8900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85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666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83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F20A-1993-4BDC-BF82-398F3D6F43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13B2-C153-4824-A894-69B63A9EF99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73536B-D06A-4837-93F5-60B143924CB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D8B25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BA79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3893" y="1556792"/>
            <a:ext cx="7128792" cy="158417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Recherche Opérationnelle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Outils d’aide à la décision</a:t>
            </a:r>
            <a:endParaRPr lang="en-US" sz="320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827584" y="4107580"/>
            <a:ext cx="7200800" cy="130492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500" b="1" dirty="0">
                <a:solidFill>
                  <a:schemeClr val="accent6">
                    <a:lumMod val="50000"/>
                  </a:schemeClr>
                </a:solidFill>
              </a:rPr>
              <a:t>Benjamin Vincent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 bwMode="auto">
          <a:xfrm>
            <a:off x="1607988" y="6223000"/>
            <a:ext cx="598834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fr-FR" sz="2000" dirty="0" smtClean="0">
                <a:solidFill>
                  <a:srgbClr val="898989"/>
                </a:solidFill>
              </a:rPr>
              <a:t>Université Clermont Auvergne – IUT Clermont Ferrand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88640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NP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38" y="1470657"/>
            <a:ext cx="7787208" cy="5409728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 smtClean="0"/>
              <a:t>Classe NP-difficile</a:t>
            </a: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endParaRPr lang="fr-FR" altLang="fr-FR" sz="2200" b="1" dirty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 smtClean="0">
                <a:solidFill>
                  <a:prstClr val="black"/>
                </a:solidFill>
              </a:rPr>
              <a:t>Un problème A est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NP-difficile</a:t>
            </a:r>
            <a:r>
              <a:rPr lang="fr-FR" altLang="fr-FR" sz="2000" dirty="0" smtClean="0">
                <a:solidFill>
                  <a:prstClr val="black"/>
                </a:solidFill>
              </a:rPr>
              <a:t> si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tous</a:t>
            </a:r>
            <a:r>
              <a:rPr lang="fr-FR" altLang="fr-FR" sz="2000" dirty="0" smtClean="0">
                <a:solidFill>
                  <a:prstClr val="black"/>
                </a:solidFill>
              </a:rPr>
              <a:t> les problèmes de la </a:t>
            </a:r>
            <a:r>
              <a:rPr lang="fr-FR" altLang="fr-FR" sz="2000" b="1" dirty="0" smtClean="0">
                <a:solidFill>
                  <a:prstClr val="black"/>
                </a:solidFill>
              </a:rPr>
              <a:t>classe NP</a:t>
            </a:r>
            <a:r>
              <a:rPr lang="fr-FR" altLang="fr-FR" sz="2000" dirty="0" smtClean="0">
                <a:solidFill>
                  <a:prstClr val="black"/>
                </a:solidFill>
              </a:rPr>
              <a:t> peuvent se </a:t>
            </a:r>
            <a:r>
              <a:rPr lang="fr-FR" altLang="fr-FR" sz="2000" b="1" dirty="0" smtClean="0">
                <a:solidFill>
                  <a:prstClr val="black"/>
                </a:solidFill>
              </a:rPr>
              <a:t>réduire</a:t>
            </a:r>
            <a:r>
              <a:rPr lang="fr-FR" altLang="fr-FR" sz="2000" dirty="0" smtClean="0">
                <a:solidFill>
                  <a:prstClr val="black"/>
                </a:solidFill>
              </a:rPr>
              <a:t> à lui.</a:t>
            </a: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endParaRPr lang="fr-FR" altLang="fr-FR" sz="2000" dirty="0">
              <a:solidFill>
                <a:prstClr val="black"/>
              </a:solidFill>
            </a:endParaRP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b="1" u="sng" dirty="0" smtClean="0">
                <a:solidFill>
                  <a:prstClr val="black"/>
                </a:solidFill>
              </a:rPr>
              <a:t>ATTENTION : </a:t>
            </a:r>
            <a:r>
              <a:rPr lang="fr-FR" altLang="fr-FR" sz="2000" b="1" dirty="0" smtClean="0">
                <a:solidFill>
                  <a:prstClr val="black"/>
                </a:solidFill>
              </a:rPr>
              <a:t>Un problème NP-difficile n’est pas forcément NP</a:t>
            </a: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endParaRPr lang="fr-FR" altLang="fr-FR" sz="2000" dirty="0">
              <a:solidFill>
                <a:prstClr val="black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/>
              <a:t>Classe </a:t>
            </a:r>
            <a:r>
              <a:rPr lang="fr-FR" altLang="fr-FR" sz="2200" b="1" dirty="0" smtClean="0"/>
              <a:t>NP-complet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sz="2200" b="1" dirty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>
                <a:solidFill>
                  <a:prstClr val="black"/>
                </a:solidFill>
              </a:rPr>
              <a:t>Un problème A est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NP-complet</a:t>
            </a:r>
            <a:r>
              <a:rPr lang="fr-FR" altLang="fr-FR" sz="2000" dirty="0" smtClean="0">
                <a:solidFill>
                  <a:prstClr val="black"/>
                </a:solidFill>
              </a:rPr>
              <a:t> </a:t>
            </a:r>
            <a:r>
              <a:rPr lang="fr-FR" altLang="fr-FR" sz="2000" dirty="0">
                <a:solidFill>
                  <a:prstClr val="black"/>
                </a:solidFill>
              </a:rPr>
              <a:t>si </a:t>
            </a:r>
            <a:r>
              <a:rPr lang="fr-FR" altLang="fr-FR" sz="2000" dirty="0" smtClean="0">
                <a:solidFill>
                  <a:prstClr val="black"/>
                </a:solidFill>
              </a:rPr>
              <a:t>il est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NP-difficile</a:t>
            </a:r>
            <a:r>
              <a:rPr lang="fr-FR" altLang="fr-FR" sz="2000" dirty="0" smtClean="0">
                <a:solidFill>
                  <a:prstClr val="black"/>
                </a:solidFill>
              </a:rPr>
              <a:t> et qu’il appartient aux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problèmes NP</a:t>
            </a:r>
            <a:r>
              <a:rPr lang="fr-FR" altLang="fr-FR" sz="2000" dirty="0" smtClean="0">
                <a:solidFill>
                  <a:prstClr val="black"/>
                </a:solidFill>
              </a:rPr>
              <a:t>.</a:t>
            </a: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endParaRPr lang="fr-FR" altLang="fr-FR" sz="1600" b="1" dirty="0" smtClean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endParaRPr lang="fr-FR" altLang="fr-FR" sz="1600" b="1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sz="2000" dirty="0" smtClean="0"/>
              <a:t>NB : trouver un problème </a:t>
            </a:r>
            <a:r>
              <a:rPr lang="fr-FR" altLang="fr-FR" sz="2000" b="1" dirty="0" smtClean="0"/>
              <a:t>NP-complet</a:t>
            </a:r>
            <a:r>
              <a:rPr lang="fr-FR" altLang="fr-FR" sz="2000" dirty="0" smtClean="0"/>
              <a:t> que l’on sait résoudre permet d’avoir une méthode de résolution pour tous les problèmes de la classe </a:t>
            </a:r>
            <a:r>
              <a:rPr lang="fr-FR" altLang="fr-FR" sz="2000" b="1" dirty="0" smtClean="0"/>
              <a:t>NP</a:t>
            </a:r>
            <a:endParaRPr lang="fr-FR" altLang="fr-FR" sz="2000" b="1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6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2051720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Merci de votre attention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270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fr-FR" altLang="fr-FR" dirty="0" smtClean="0"/>
              <a:t>Complexité et </a:t>
            </a:r>
            <a:br>
              <a:rPr lang="fr-FR" altLang="fr-FR" dirty="0" smtClean="0"/>
            </a:br>
            <a:r>
              <a:rPr lang="fr-FR" altLang="fr-FR" dirty="0" smtClean="0"/>
              <a:t>problèmes NP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Contexte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787208" cy="4878387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b="1" dirty="0" smtClean="0"/>
              <a:t>Efficacité d’un algorithme : </a:t>
            </a:r>
          </a:p>
          <a:p>
            <a:pPr>
              <a:lnSpc>
                <a:spcPct val="90000"/>
              </a:lnSpc>
            </a:pPr>
            <a:r>
              <a:rPr lang="fr-FR" altLang="fr-FR" sz="2000" b="1" dirty="0" smtClean="0"/>
              <a:t>Temps de calcul </a:t>
            </a:r>
          </a:p>
          <a:p>
            <a:pPr>
              <a:lnSpc>
                <a:spcPct val="90000"/>
              </a:lnSpc>
            </a:pPr>
            <a:r>
              <a:rPr lang="fr-FR" altLang="fr-FR" sz="2000" b="1" dirty="0"/>
              <a:t>T</a:t>
            </a:r>
            <a:r>
              <a:rPr lang="fr-FR" altLang="fr-FR" sz="2000" b="1" dirty="0" smtClean="0"/>
              <a:t>aille mémoire</a:t>
            </a:r>
          </a:p>
          <a:p>
            <a:pPr>
              <a:lnSpc>
                <a:spcPct val="90000"/>
              </a:lnSpc>
            </a:pPr>
            <a:endParaRPr lang="fr-FR" altLang="fr-FR" sz="1600" b="1" dirty="0" smtClean="0"/>
          </a:p>
          <a:p>
            <a:pPr marL="114300" indent="0" algn="just">
              <a:lnSpc>
                <a:spcPct val="90000"/>
              </a:lnSpc>
              <a:buNone/>
            </a:pPr>
            <a:r>
              <a:rPr lang="fr-FR" altLang="fr-FR" dirty="0" smtClean="0"/>
              <a:t>Les performances d’un algorithme ne sont importantes </a:t>
            </a:r>
            <a:r>
              <a:rPr lang="fr-FR" altLang="fr-FR" b="1" dirty="0" smtClean="0"/>
              <a:t>QUE SI </a:t>
            </a:r>
            <a:r>
              <a:rPr lang="fr-FR" altLang="fr-FR" dirty="0" smtClean="0"/>
              <a:t>il constitue un goulot d’étranglement du système :</a:t>
            </a:r>
            <a:endParaRPr lang="fr-FR" altLang="fr-FR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Utilisation fréquente </a:t>
            </a:r>
            <a:endParaRPr lang="fr-FR" altLang="fr-FR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Contraintes importantes sur le temps de réponse </a:t>
            </a:r>
            <a:endParaRPr lang="fr-FR" altLang="fr-FR" sz="2000" dirty="0">
              <a:solidFill>
                <a:prstClr val="black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endParaRPr lang="fr-FR" altLang="fr-FR" sz="1600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dirty="0"/>
              <a:t>Exemple </a:t>
            </a:r>
            <a:r>
              <a:rPr lang="fr-FR" altLang="fr-FR" dirty="0" smtClean="0"/>
              <a:t>sur le temps de calcul :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Etablir le planning hebdomadaire d’une ligne de production (&lt;1h)</a:t>
            </a:r>
            <a:endParaRPr lang="fr-FR" altLang="fr-FR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Calculer le plus court chemin :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>
                <a:solidFill>
                  <a:prstClr val="black"/>
                </a:solidFill>
              </a:rPr>
              <a:t>P</a:t>
            </a:r>
            <a:r>
              <a:rPr lang="fr-FR" altLang="fr-FR" sz="1800" dirty="0" smtClean="0">
                <a:solidFill>
                  <a:prstClr val="black"/>
                </a:solidFill>
              </a:rPr>
              <a:t>our un GPS voiture (&lt;5s)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Pour un IA dans un jeu temps réel (&lt;0.1s)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Complexité en temps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787208" cy="4878387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b="1" dirty="0" smtClean="0"/>
              <a:t>Définition de la complexité en temps :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Nombre d’opérations élémentaires effectuées en fonction des données du problème. 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>
              <a:solidFill>
                <a:prstClr val="black"/>
              </a:solidFill>
            </a:endParaRP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dirty="0" smtClean="0">
                <a:solidFill>
                  <a:prstClr val="black"/>
                </a:solidFill>
              </a:rPr>
              <a:t>Exemple :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Tri d’un tableau : 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Nombre de </a:t>
            </a:r>
            <a:r>
              <a:rPr lang="fr-FR" altLang="fr-FR" sz="1800" dirty="0">
                <a:solidFill>
                  <a:prstClr val="black"/>
                </a:solidFill>
              </a:rPr>
              <a:t>lignes du tableau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Nombre de colonnes </a:t>
            </a:r>
            <a:r>
              <a:rPr lang="fr-FR" altLang="fr-FR" sz="1800" dirty="0">
                <a:solidFill>
                  <a:prstClr val="black"/>
                </a:solidFill>
              </a:rPr>
              <a:t>du tableau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Plus court chemin : 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Nombre de sommets du graphe 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Nombre d’arcs du graphe 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Problème de tournée de véhicules :</a:t>
            </a:r>
          </a:p>
          <a:p>
            <a:pPr lvl="1">
              <a:lnSpc>
                <a:spcPct val="90000"/>
              </a:lnSpc>
              <a:buClr>
                <a:srgbClr val="94B6D2"/>
              </a:buClr>
            </a:pPr>
            <a:r>
              <a:rPr lang="fr-FR" altLang="fr-FR" sz="1800" dirty="0" smtClean="0">
                <a:solidFill>
                  <a:prstClr val="black"/>
                </a:solidFill>
              </a:rPr>
              <a:t>Nombre de clients  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966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Complexité en temps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166813"/>
                <a:ext cx="7787208" cy="5574555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dirty="0" smtClean="0"/>
                  <a:t>Principales</a:t>
                </a:r>
                <a:r>
                  <a:rPr lang="fr-FR" altLang="fr-FR" sz="2200" b="1" dirty="0"/>
                  <a:t> opérations élémentaires :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>
                    <a:solidFill>
                      <a:prstClr val="black"/>
                    </a:solidFill>
                  </a:rPr>
                  <a:t>Les opérations arithmétiques (+, -, *, /)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>
                    <a:solidFill>
                      <a:prstClr val="black"/>
                    </a:solidFill>
                  </a:rPr>
                  <a:t>Les affectations (a = 2;)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>
                    <a:solidFill>
                      <a:prstClr val="black"/>
                    </a:solidFill>
                  </a:rPr>
                  <a:t>Les tests logiques (==, &lt;, &gt;, …)</a:t>
                </a:r>
                <a:endParaRPr lang="fr-FR" altLang="fr-FR" sz="1800" dirty="0">
                  <a:solidFill>
                    <a:prstClr val="black"/>
                  </a:solidFill>
                </a:endParaRP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4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dirty="0" smtClean="0"/>
                  <a:t>Ordre de grandeur :</a:t>
                </a:r>
                <a:endParaRPr lang="fr-FR" altLang="fr-FR" sz="22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fr-FR" altLang="fr-FR" sz="2000" dirty="0" smtClean="0">
                    <a:solidFill>
                      <a:prstClr val="black"/>
                    </a:solidFill>
                  </a:rPr>
                  <a:t> : Constante</a:t>
                </a:r>
              </a:p>
              <a:p>
                <a:pPr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000" dirty="0">
                    <a:solidFill>
                      <a:prstClr val="black"/>
                    </a:solidFill>
                  </a:rPr>
                  <a:t> : L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ogarithmique</a:t>
                </a:r>
                <a:endParaRPr lang="fr-FR" altLang="fr-FR" sz="2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000" dirty="0">
                    <a:solidFill>
                      <a:prstClr val="black"/>
                    </a:solidFill>
                  </a:rPr>
                  <a:t> : 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Linéaire</a:t>
                </a:r>
                <a:endParaRPr lang="fr-FR" altLang="fr-FR" sz="20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altLang="fr-FR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fr-FR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altLang="fr-FR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000" dirty="0">
                    <a:solidFill>
                      <a:prstClr val="black"/>
                    </a:solidFill>
                  </a:rPr>
                  <a:t> : 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Polynomiale (k constante)</a:t>
                </a:r>
                <a:endParaRPr lang="fr-FR" altLang="fr-FR" sz="20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alt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fr-FR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altLang="fr-FR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000" dirty="0">
                    <a:solidFill>
                      <a:prstClr val="black"/>
                    </a:solidFill>
                  </a:rPr>
                  <a:t> : Exponentiel (k constante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)</a:t>
                </a:r>
                <a:endParaRPr lang="fr-FR" altLang="fr-FR" sz="2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fr-FR" altLang="fr-FR" sz="2000" dirty="0">
                    <a:solidFill>
                      <a:prstClr val="black"/>
                    </a:solidFill>
                  </a:rPr>
                  <a:t> : 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Factoriel (TSP, VRP)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b="0" dirty="0" smtClean="0">
                    <a:solidFill>
                      <a:prstClr val="black"/>
                    </a:solidFill>
                  </a:rPr>
                  <a:t>Formule de </a:t>
                </a:r>
                <a:r>
                  <a:rPr lang="fr-FR" altLang="fr-FR" sz="2000" dirty="0">
                    <a:solidFill>
                      <a:prstClr val="black"/>
                    </a:solidFill>
                  </a:rPr>
                  <a:t>S</a:t>
                </a:r>
                <a:r>
                  <a:rPr lang="fr-FR" altLang="fr-FR" sz="2000" b="0" dirty="0" smtClean="0">
                    <a:solidFill>
                      <a:prstClr val="black"/>
                    </a:solidFill>
                  </a:rPr>
                  <a:t>tirling : </a:t>
                </a:r>
                <a14:m>
                  <m:oMath xmlns:m="http://schemas.openxmlformats.org/officeDocument/2006/math">
                    <m:r>
                      <a:rPr lang="fr-FR" alt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!~ </m:t>
                    </m:r>
                    <m:rad>
                      <m:radPr>
                        <m:degHide m:val="on"/>
                        <m:ctrlP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FR" alt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alt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alt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alt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altLang="fr-F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altLang="fr-FR" sz="2000" dirty="0" smtClean="0">
                  <a:solidFill>
                    <a:prstClr val="black"/>
                  </a:solidFill>
                </a:endParaRPr>
              </a:p>
              <a:p>
                <a:pPr marL="114300" lvl="0" indent="0">
                  <a:lnSpc>
                    <a:spcPct val="90000"/>
                  </a:lnSpc>
                  <a:buClr>
                    <a:srgbClr val="94B6D2"/>
                  </a:buClr>
                  <a:buNone/>
                </a:pPr>
                <a:r>
                  <a:rPr lang="fr-FR" altLang="fr-FR" sz="2200" dirty="0" smtClean="0">
                    <a:solidFill>
                      <a:prstClr val="black"/>
                    </a:solidFill>
                  </a:rPr>
                  <a:t>Exemple :</a:t>
                </a:r>
                <a:endParaRPr lang="fr-FR" altLang="fr-FR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+3 </m:t>
                    </m:r>
                    <m:sSup>
                      <m:sSup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alt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altLang="fr-FR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fr-FR" alt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fr-FR" altLang="fr-FR" dirty="0" smtClean="0"/>
                  <a:t>  </a:t>
                </a:r>
                <a:r>
                  <a:rPr lang="fr-FR" altLang="fr-FR" dirty="0" smtClean="0">
                    <a:sym typeface="Wingdings" panose="05000000000000000000" pitchFamily="2" charset="2"/>
                  </a:rPr>
                  <a:t></a:t>
                </a:r>
                <a:r>
                  <a:rPr lang="fr-FR" alt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alt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fr-F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fr-FR" altLang="fr-F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altLang="fr-FR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dirty="0">
                    <a:solidFill>
                      <a:prstClr val="black"/>
                    </a:solidFill>
                  </a:rPr>
                  <a:t> </a:t>
                </a:r>
                <a:endParaRPr lang="fr-FR" altLang="fr-FR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166813"/>
                <a:ext cx="7787208" cy="5574555"/>
              </a:xfrm>
              <a:blipFill>
                <a:blip r:embed="rId3"/>
                <a:stretch>
                  <a:fillRect t="-1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966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Complexité en temps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4864"/>
            <a:ext cx="8323771" cy="24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88640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NP</a:t>
            </a:r>
            <a:endParaRPr lang="fr-FR" alt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1" y="1331640"/>
                <a:ext cx="7787208" cy="4878387"/>
              </a:xfrm>
            </p:spPr>
            <p:txBody>
              <a:bodyPr/>
              <a:lstStyle/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b="1" dirty="0" smtClean="0"/>
                  <a:t>Deux catégories de problèmes :</a:t>
                </a:r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11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dirty="0" smtClean="0"/>
                  <a:t>Les problèmes « faciles » :</a:t>
                </a:r>
                <a:endParaRPr lang="fr-FR" altLang="fr-FR" sz="2200" dirty="0"/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 smtClean="0">
                    <a:solidFill>
                      <a:prstClr val="black"/>
                    </a:solidFill>
                  </a:rPr>
                  <a:t>Complexité en </a:t>
                </a: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fr-FR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fr-FR" altLang="fr-FR" sz="20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alt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alt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altLang="fr-FR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altLang="fr-FR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altLang="fr-FR" sz="2000" dirty="0" smtClean="0">
                    <a:solidFill>
                      <a:prstClr val="black"/>
                    </a:solidFill>
                  </a:rPr>
                  <a:t>  (k constante)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 smtClean="0">
                    <a:solidFill>
                      <a:prstClr val="black"/>
                    </a:solidFill>
                  </a:rPr>
                  <a:t>Appelés </a:t>
                </a:r>
                <a:r>
                  <a:rPr lang="fr-FR" altLang="fr-FR" sz="2000" b="1" dirty="0" smtClean="0">
                    <a:solidFill>
                      <a:prstClr val="black"/>
                    </a:solidFill>
                  </a:rPr>
                  <a:t>problèmes Polynomiaux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endParaRPr lang="fr-FR" altLang="fr-FR" sz="12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dirty="0"/>
                  <a:t>Les problèmes </a:t>
                </a:r>
                <a:r>
                  <a:rPr lang="fr-FR" altLang="fr-FR" sz="2200" dirty="0" smtClean="0"/>
                  <a:t>difficiles :</a:t>
                </a:r>
                <a:endParaRPr lang="fr-FR" altLang="fr-FR" sz="2200" dirty="0"/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>
                    <a:solidFill>
                      <a:prstClr val="black"/>
                    </a:solidFill>
                  </a:rPr>
                  <a:t>Complexité en </a:t>
                </a:r>
                <a14:m>
                  <m:oMath xmlns:m="http://schemas.openxmlformats.org/officeDocument/2006/math"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alt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altLang="fr-FR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altLang="fr-FR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altLang="fr-FR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  <m:r>
                      <a:rPr lang="fr-FR" altLang="fr-F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fr-F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alt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alt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fr-FR" altLang="fr-FR" sz="2000" dirty="0" smtClean="0"/>
                  <a:t> (k constante)</a:t>
                </a:r>
                <a:endParaRPr lang="fr-FR" altLang="fr-FR" sz="2000" dirty="0"/>
              </a:p>
              <a:p>
                <a:pPr>
                  <a:lnSpc>
                    <a:spcPct val="90000"/>
                  </a:lnSpc>
                </a:pPr>
                <a:endParaRPr lang="fr-FR" altLang="fr-FR" sz="1600" dirty="0" smtClean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b="1" dirty="0" smtClean="0"/>
                  <a:t>Définition d’un problème de décision :</a:t>
                </a:r>
                <a:endParaRPr lang="fr-FR" altLang="fr-FR" sz="2200" b="1" dirty="0"/>
              </a:p>
              <a:p>
                <a:pPr>
                  <a:lnSpc>
                    <a:spcPct val="90000"/>
                  </a:lnSpc>
                </a:pPr>
                <a:r>
                  <a:rPr lang="fr-FR" altLang="fr-FR" sz="2000" dirty="0" smtClean="0"/>
                  <a:t>Problème dont la réponse et oui ou non</a:t>
                </a:r>
              </a:p>
              <a:p>
                <a:pPr>
                  <a:lnSpc>
                    <a:spcPct val="90000"/>
                  </a:lnSpc>
                </a:pPr>
                <a:endParaRPr lang="fr-FR" altLang="fr-FR" sz="11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r>
                  <a:rPr lang="fr-FR" altLang="fr-FR" sz="2200" dirty="0" smtClean="0"/>
                  <a:t>Exemple </a:t>
                </a:r>
                <a:r>
                  <a:rPr lang="fr-FR" altLang="fr-FR" sz="2200" dirty="0"/>
                  <a:t>:</a:t>
                </a:r>
                <a:endParaRPr lang="fr-FR" altLang="fr-FR" sz="2200" dirty="0"/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 smtClean="0">
                    <a:solidFill>
                      <a:prstClr val="black"/>
                    </a:solidFill>
                  </a:rPr>
                  <a:t>Modulo(</a:t>
                </a:r>
                <a:r>
                  <a:rPr lang="fr-FR" altLang="fr-FR" sz="2000" dirty="0" err="1" smtClean="0">
                    <a:solidFill>
                      <a:prstClr val="black"/>
                    </a:solidFill>
                  </a:rPr>
                  <a:t>int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 n, </a:t>
                </a:r>
                <a:r>
                  <a:rPr lang="fr-FR" altLang="fr-FR" sz="2000" dirty="0" err="1" smtClean="0">
                    <a:solidFill>
                      <a:prstClr val="black"/>
                    </a:solidFill>
                  </a:rPr>
                  <a:t>int</a:t>
                </a:r>
                <a:r>
                  <a:rPr lang="fr-FR" altLang="fr-FR" sz="2000" dirty="0" smtClean="0">
                    <a:solidFill>
                      <a:prstClr val="black"/>
                    </a:solidFill>
                  </a:rPr>
                  <a:t> m) : n est il un multiple de m ?</a:t>
                </a:r>
              </a:p>
              <a:p>
                <a:pPr lvl="0">
                  <a:lnSpc>
                    <a:spcPct val="90000"/>
                  </a:lnSpc>
                  <a:buClr>
                    <a:srgbClr val="94B6D2"/>
                  </a:buClr>
                </a:pPr>
                <a:r>
                  <a:rPr lang="fr-FR" altLang="fr-FR" sz="2000" dirty="0" smtClean="0"/>
                  <a:t>PCC (graphe G, point a, point b, chemin p) : p est il le plus court chemin de a vers b dans G ? </a:t>
                </a:r>
                <a:endParaRPr lang="fr-FR" altLang="fr-FR" sz="2000" dirty="0"/>
              </a:p>
              <a:p>
                <a:pPr marL="114300" indent="0">
                  <a:lnSpc>
                    <a:spcPct val="90000"/>
                  </a:lnSpc>
                  <a:buNone/>
                </a:pPr>
                <a:endParaRPr lang="fr-FR" altLang="fr-FR" sz="2000" dirty="0" smtClean="0"/>
              </a:p>
              <a:p>
                <a:pPr>
                  <a:lnSpc>
                    <a:spcPct val="90000"/>
                  </a:lnSpc>
                </a:pPr>
                <a:endParaRPr lang="fr-FR" altLang="fr-FR" sz="2000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1" y="1331640"/>
                <a:ext cx="7787208" cy="4878387"/>
              </a:xfrm>
              <a:blipFill>
                <a:blip r:embed="rId3"/>
                <a:stretch>
                  <a:fillRect t="-1498" b="-5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88640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NP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31640"/>
            <a:ext cx="7787208" cy="5409728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 smtClean="0"/>
              <a:t>Classe de problème P : polynômial</a:t>
            </a:r>
            <a:endParaRPr lang="fr-FR" altLang="fr-FR" sz="2000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Le problème peut être résolu par un algorithme polynomial</a:t>
            </a:r>
            <a:endParaRPr lang="fr-FR" altLang="fr-FR" sz="2000" dirty="0">
              <a:solidFill>
                <a:prstClr val="black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endParaRPr lang="fr-FR" altLang="fr-FR" sz="2000" dirty="0" smtClean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>
                <a:solidFill>
                  <a:prstClr val="black"/>
                </a:solidFill>
              </a:rPr>
              <a:t>Exemple :</a:t>
            </a:r>
            <a:endParaRPr lang="fr-FR" altLang="fr-FR" sz="20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/>
              <a:t>Problème du plus cours chemin avec </a:t>
            </a:r>
            <a:r>
              <a:rPr lang="fr-FR" altLang="fr-FR" sz="2000" dirty="0" err="1" smtClean="0"/>
              <a:t>Dijkstra</a:t>
            </a:r>
            <a:r>
              <a:rPr lang="fr-FR" altLang="fr-FR" sz="2000" dirty="0" smtClean="0"/>
              <a:t>.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/>
              <a:t>Classe de problème </a:t>
            </a:r>
            <a:r>
              <a:rPr lang="fr-FR" altLang="fr-FR" sz="2200" b="1" dirty="0" smtClean="0"/>
              <a:t>NP </a:t>
            </a:r>
            <a:r>
              <a:rPr lang="fr-FR" altLang="fr-FR" sz="2200" b="1" dirty="0"/>
              <a:t>: </a:t>
            </a:r>
            <a:r>
              <a:rPr lang="fr-FR" altLang="fr-FR" sz="2200" b="1" dirty="0" smtClean="0"/>
              <a:t>polynômial non-déterministe</a:t>
            </a:r>
            <a:endParaRPr lang="fr-FR" altLang="fr-FR" sz="2000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Il existe un algorithme polynomial permettant de vérifier qu’une solution du problème est valide. 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sz="2000" dirty="0" smtClean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 smtClean="0">
                <a:solidFill>
                  <a:prstClr val="black"/>
                </a:solidFill>
              </a:rPr>
              <a:t>Exemple </a:t>
            </a:r>
            <a:r>
              <a:rPr lang="fr-FR" altLang="fr-FR" sz="2000" dirty="0">
                <a:solidFill>
                  <a:prstClr val="black"/>
                </a:solidFill>
              </a:rPr>
              <a:t>:</a:t>
            </a:r>
            <a:endParaRPr lang="fr-FR" altLang="fr-FR" sz="20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/>
              <a:t>Problème du </a:t>
            </a:r>
            <a:r>
              <a:rPr lang="fr-FR" altLang="fr-FR" sz="2000" dirty="0" smtClean="0"/>
              <a:t>voyageur de commerce : On fournit un ordre pour les sommets à parcourir et on vérifie que cet ordre nous donne une solution valide.</a:t>
            </a:r>
            <a:endParaRPr lang="fr-FR" altLang="fr-FR" sz="2000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88640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 NP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38" y="1470657"/>
            <a:ext cx="7787208" cy="5409728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 smtClean="0"/>
              <a:t>Rappel : instance d’un problème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Valeurs précises de l’ensemble des paramètres du problème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1600" dirty="0">
              <a:solidFill>
                <a:prstClr val="black"/>
              </a:solidFill>
            </a:endParaRPr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 smtClean="0">
                <a:solidFill>
                  <a:prstClr val="black"/>
                </a:solidFill>
              </a:rPr>
              <a:t>Exemple :</a:t>
            </a:r>
            <a:endParaRPr lang="fr-FR" altLang="fr-FR" sz="2000" i="1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Problème du plus cours chemin : </a:t>
            </a:r>
            <a:r>
              <a:rPr lang="fr-FR" altLang="fr-FR" sz="1800" dirty="0" smtClean="0">
                <a:solidFill>
                  <a:prstClr val="black"/>
                </a:solidFill>
              </a:rPr>
              <a:t>un graphe, un départ, une arrivée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1600" b="1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fr-FR" altLang="fr-FR" sz="2200" b="1" dirty="0" smtClean="0"/>
              <a:t>Réduction</a:t>
            </a:r>
            <a:endParaRPr lang="fr-FR" altLang="fr-FR" sz="2000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Soit deux problèmes A et B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>
                <a:solidFill>
                  <a:prstClr val="black"/>
                </a:solidFill>
              </a:rPr>
              <a:t>A est une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réduction</a:t>
            </a:r>
            <a:r>
              <a:rPr lang="fr-FR" altLang="fr-FR" sz="2000" dirty="0" smtClean="0">
                <a:solidFill>
                  <a:prstClr val="black"/>
                </a:solidFill>
              </a:rPr>
              <a:t> de B si il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existe</a:t>
            </a:r>
            <a:r>
              <a:rPr lang="fr-FR" altLang="fr-FR" sz="2000" dirty="0" smtClean="0">
                <a:solidFill>
                  <a:prstClr val="black"/>
                </a:solidFill>
              </a:rPr>
              <a:t> une fonction </a:t>
            </a:r>
            <a:r>
              <a:rPr lang="fr-FR" altLang="fr-FR" sz="2000" b="1" u="sng" dirty="0" smtClean="0">
                <a:solidFill>
                  <a:prstClr val="black"/>
                </a:solidFill>
              </a:rPr>
              <a:t>polynômiale</a:t>
            </a:r>
            <a:r>
              <a:rPr lang="fr-FR" altLang="fr-FR" sz="2000" dirty="0" smtClean="0">
                <a:solidFill>
                  <a:prstClr val="black"/>
                </a:solidFill>
              </a:rPr>
              <a:t> qui transforme les instances de A en instances de B</a:t>
            </a:r>
          </a:p>
          <a:p>
            <a:pPr marL="114300" indent="0">
              <a:lnSpc>
                <a:spcPct val="90000"/>
              </a:lnSpc>
              <a:buNone/>
            </a:pPr>
            <a:endParaRPr lang="fr-FR" altLang="fr-FR" sz="1600" dirty="0" smtClean="0"/>
          </a:p>
          <a:p>
            <a:pPr marL="114300" lvl="0" indent="0">
              <a:lnSpc>
                <a:spcPct val="90000"/>
              </a:lnSpc>
              <a:buClr>
                <a:srgbClr val="94B6D2"/>
              </a:buClr>
              <a:buNone/>
            </a:pPr>
            <a:r>
              <a:rPr lang="fr-FR" altLang="fr-FR" sz="2000" dirty="0">
                <a:solidFill>
                  <a:prstClr val="black"/>
                </a:solidFill>
              </a:rPr>
              <a:t>Exemple :</a:t>
            </a:r>
            <a:endParaRPr lang="fr-FR" altLang="fr-FR" sz="20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/>
              <a:t>Le problème du voyageur de commerce (TSP) est une réduction du problème de tournée de véhicules (VRP) :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/>
              <a:t>TSP : un ensemble de points E dont les distances 2 à 2 sont connues.</a:t>
            </a:r>
          </a:p>
          <a:p>
            <a:pPr lvl="0">
              <a:lnSpc>
                <a:spcPct val="90000"/>
              </a:lnSpc>
              <a:buClr>
                <a:srgbClr val="94B6D2"/>
              </a:buClr>
            </a:pPr>
            <a:r>
              <a:rPr lang="fr-FR" altLang="fr-FR" sz="2000" dirty="0" smtClean="0"/>
              <a:t>VRP : E,  capacité du véhicule = 1, demande de chaque clients = 0. </a:t>
            </a:r>
            <a:endParaRPr lang="fr-FR" altLang="fr-FR" sz="1600" dirty="0" smtClean="0"/>
          </a:p>
          <a:p>
            <a:pPr marL="114300" indent="0">
              <a:lnSpc>
                <a:spcPct val="90000"/>
              </a:lnSpc>
              <a:buNone/>
            </a:pPr>
            <a:endParaRPr lang="fr-FR" altLang="fr-FR" sz="2000" dirty="0"/>
          </a:p>
          <a:p>
            <a:pPr lvl="0">
              <a:lnSpc>
                <a:spcPct val="90000"/>
              </a:lnSpc>
              <a:buClr>
                <a:srgbClr val="94B6D2"/>
              </a:buClr>
            </a:pPr>
            <a:endParaRPr lang="fr-FR" alt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6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17915</TotalTime>
  <Words>511</Words>
  <Application>Microsoft Office PowerPoint</Application>
  <PresentationFormat>Affichage à l'écran (4:3)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Wingdings</vt:lpstr>
      <vt:lpstr>Contiguïté</vt:lpstr>
      <vt:lpstr>Recherche Opérationnelle  Outils d’aide à la décision</vt:lpstr>
      <vt:lpstr>Complexité et  problèmes NP </vt:lpstr>
      <vt:lpstr>Contexte</vt:lpstr>
      <vt:lpstr>Complexité en temps</vt:lpstr>
      <vt:lpstr>Complexité en temps</vt:lpstr>
      <vt:lpstr>Complexité en temps</vt:lpstr>
      <vt:lpstr>Problème NP</vt:lpstr>
      <vt:lpstr>Problème NP</vt:lpstr>
      <vt:lpstr>Problème NP</vt:lpstr>
      <vt:lpstr>Problème NP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Benjamin VINCENT</cp:lastModifiedBy>
  <cp:revision>847</cp:revision>
  <cp:lastPrinted>2015-11-25T12:33:19Z</cp:lastPrinted>
  <dcterms:created xsi:type="dcterms:W3CDTF">2012-09-03T09:53:16Z</dcterms:created>
  <dcterms:modified xsi:type="dcterms:W3CDTF">2019-02-12T10:53:19Z</dcterms:modified>
</cp:coreProperties>
</file>