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907" r:id="rId3"/>
    <p:sldId id="925" r:id="rId4"/>
    <p:sldId id="944" r:id="rId5"/>
    <p:sldId id="945" r:id="rId6"/>
    <p:sldId id="942" r:id="rId7"/>
    <p:sldId id="934" r:id="rId8"/>
    <p:sldId id="941" r:id="rId9"/>
    <p:sldId id="943" r:id="rId10"/>
    <p:sldId id="948" r:id="rId11"/>
    <p:sldId id="949" r:id="rId12"/>
    <p:sldId id="947" r:id="rId13"/>
    <p:sldId id="689" r:id="rId14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E5EE"/>
    <a:srgbClr val="8FB2CF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4897" autoAdjust="0"/>
  </p:normalViewPr>
  <p:slideViewPr>
    <p:cSldViewPr>
      <p:cViewPr>
        <p:scale>
          <a:sx n="82" d="100"/>
          <a:sy n="82" d="100"/>
        </p:scale>
        <p:origin x="1454" y="-259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58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80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8B474C-20F0-4313-918A-1CED2B1CC357}" type="datetimeFigureOut">
              <a:rPr lang="en-GB"/>
              <a:pPr>
                <a:defRPr/>
              </a:pPr>
              <a:t>05/03/2019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806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A14391-6C65-4347-887A-404EA2BB1B2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1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80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DC3A4D-7F8A-4A9B-82CE-7FFAAC71E822}" type="datetimeFigureOut">
              <a:rPr lang="en-GB"/>
              <a:pPr>
                <a:defRPr/>
              </a:pPr>
              <a:t>05/03/2019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GB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806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CED4B-AA6C-4DCC-933F-9E4EE0E4206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13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339A78-ABC5-49D1-8326-D8E91D45DB9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28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065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11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80921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12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832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6355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6288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6589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67540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1589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1536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8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2811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8751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2F20A-1993-4BDC-BF82-398F3D6F431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4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13B2-C153-4824-A894-69B63A9EF99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73536B-D06A-4837-93F5-60B143924CB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A5AB8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D8B25C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7BA79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3893" y="1556792"/>
            <a:ext cx="7128792" cy="158417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4000" dirty="0" smtClean="0"/>
              <a:t>Recherche Opérationnelle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Outils d’aide à la décision</a:t>
            </a:r>
            <a:endParaRPr lang="en-US" sz="3200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827584" y="4107580"/>
            <a:ext cx="7200800" cy="1304925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500" b="1" dirty="0">
                <a:solidFill>
                  <a:schemeClr val="accent6">
                    <a:lumMod val="50000"/>
                  </a:schemeClr>
                </a:solidFill>
              </a:rPr>
              <a:t>Benjamin Vincent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 bwMode="auto">
          <a:xfrm>
            <a:off x="1607988" y="6223000"/>
            <a:ext cx="598834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fr-FR" sz="2000" dirty="0" smtClean="0">
                <a:solidFill>
                  <a:srgbClr val="898989"/>
                </a:solidFill>
              </a:rPr>
              <a:t>Université Clermont Auvergne – IUT Clermont Ferrand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Relaxation lagrangienne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5"/>
            <a:ext cx="7787208" cy="3168351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dirty="0" smtClean="0"/>
              <a:t>Formalisation du problème linéaire :</a:t>
            </a:r>
            <a:endParaRPr lang="fr-FR" alt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51520" y="2204864"/>
                <a:ext cx="345638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Minimiser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	</a:t>
                </a:r>
                <a:r>
                  <a:rPr lang="fr-FR" altLang="fr-FR" dirty="0"/>
                  <a:t> </a:t>
                </a:r>
                <a:r>
                  <a:rPr lang="fr-FR" altLang="fr-FR" dirty="0" smtClean="0"/>
                  <a:t>   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alt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altLang="fr-F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altLang="fr-FR" dirty="0"/>
                  <a:t> 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8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/>
                  <a:t>Sous les contraintes </a:t>
                </a:r>
                <a:r>
                  <a:rPr lang="fr-FR" altLang="fr-FR" dirty="0" smtClean="0"/>
                  <a:t>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8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fr-F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altLang="fr-F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fr-FR" altLang="fr-FR" dirty="0"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altLang="fr-F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altLang="fr-F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04864"/>
                <a:ext cx="3456384" cy="2308324"/>
              </a:xfrm>
              <a:prstGeom prst="rect">
                <a:avLst/>
              </a:prstGeom>
              <a:blipFill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158408" y="2204864"/>
                <a:ext cx="3456384" cy="1809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Minimiser 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f(x)</a:t>
                </a: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8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/>
                  <a:t>Sous les contraintes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b="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fr-F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altLang="fr-FR" dirty="0" smtClean="0"/>
                  <a:t> pour tout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8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408" y="2204864"/>
                <a:ext cx="3456384" cy="1809726"/>
              </a:xfrm>
              <a:prstGeom prst="rect">
                <a:avLst/>
              </a:prstGeom>
              <a:blipFill>
                <a:blip r:embed="rId4"/>
                <a:stretch>
                  <a:fillRect t="-33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3455876" y="2641675"/>
            <a:ext cx="1080120" cy="936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602411" y="4852188"/>
                <a:ext cx="3273845" cy="342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fr-FR" alt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altLang="fr-FR" dirty="0"/>
                  <a:t>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11" y="4852188"/>
                <a:ext cx="3273845" cy="342530"/>
              </a:xfrm>
              <a:prstGeom prst="rect">
                <a:avLst/>
              </a:prstGeom>
              <a:blipFill>
                <a:blip r:embed="rId5"/>
                <a:stretch>
                  <a:fillRect t="-137500" b="-2017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60293" y="4767535"/>
            <a:ext cx="2119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+mn-lt"/>
                <a:cs typeface="+mn-cs"/>
              </a:rPr>
              <a:t>Le Lagrangien : </a:t>
            </a:r>
            <a:endParaRPr lang="fr-FR" sz="2400" dirty="0"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161" y="5422030"/>
            <a:ext cx="722618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  Le problème relaxé est :</a:t>
            </a: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979712" y="5963612"/>
                <a:ext cx="5184576" cy="59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>
                  <a:lnSpc>
                    <a:spcPct val="90000"/>
                  </a:lnSpc>
                </a:pPr>
                <a:r>
                  <a:rPr lang="fr-FR" altLang="fr-FR" dirty="0" smtClean="0"/>
                  <a:t>Minimiser :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alt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alt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alt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alt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alt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altLang="fr-FR" dirty="0" smtClean="0"/>
                  <a:t> avec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dirty="0" smtClean="0"/>
                  <a:t> connus </a:t>
                </a: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 </a:t>
                </a:r>
                <a:endParaRPr lang="fr-FR" altLang="fr-FR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963612"/>
                <a:ext cx="5184576" cy="591829"/>
              </a:xfrm>
              <a:prstGeom prst="rect">
                <a:avLst/>
              </a:prstGeom>
              <a:blipFill>
                <a:blip r:embed="rId6"/>
                <a:stretch>
                  <a:fillRect t="-79381" b="-74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0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Relaxation lagrangienne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5"/>
            <a:ext cx="7787208" cy="3888432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endParaRPr lang="fr-FR" altLang="fr-FR" dirty="0" smtClean="0"/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dirty="0" smtClean="0"/>
              <a:t>Formalisation du problème linéaire :</a:t>
            </a:r>
            <a:endParaRPr lang="fr-FR" alt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607603" y="2914236"/>
                <a:ext cx="3456384" cy="2502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Minimiser 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f(x) = </a:t>
                </a:r>
                <a14:m>
                  <m:oMath xmlns:m="http://schemas.openxmlformats.org/officeDocument/2006/math">
                    <m:r>
                      <a:rPr lang="fr-FR" altLang="fr-FR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altLang="fr-FR" sz="8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Sous </a:t>
                </a:r>
                <a:r>
                  <a:rPr lang="fr-FR" altLang="fr-FR" dirty="0"/>
                  <a:t>les contraintes </a:t>
                </a:r>
                <a:r>
                  <a:rPr lang="fr-FR" altLang="fr-FR" dirty="0" smtClean="0"/>
                  <a:t>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7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11≤0</m:t>
                      </m:r>
                    </m:oMath>
                  </m:oMathPara>
                </a14:m>
                <a:endParaRPr lang="fr-FR" alt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b="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800" dirty="0"/>
              </a:p>
              <a:p>
                <a:pPr marL="114300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03" y="2914236"/>
                <a:ext cx="3456384" cy="2502223"/>
              </a:xfrm>
              <a:prstGeom prst="rect">
                <a:avLst/>
              </a:prstGeom>
              <a:blipFill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79512" y="2965184"/>
                <a:ext cx="3744416" cy="2336024"/>
              </a:xfrm>
              <a:prstGeom prst="rect">
                <a:avLst/>
              </a:prstGeom>
              <a:ex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14300" indent="0">
                  <a:lnSpc>
                    <a:spcPct val="90000"/>
                  </a:lnSpc>
                  <a:buNone/>
                </a:lvl1pPr>
              </a:lstStyle>
              <a:p>
                <a:r>
                  <a:rPr lang="fr-FR" altLang="fr-FR" dirty="0"/>
                  <a:t>Minimiser :  		</a:t>
                </a:r>
                <a:endParaRPr lang="fr-FR" altLang="fr-FR" dirty="0" smtClean="0"/>
              </a:p>
              <a:p>
                <a:r>
                  <a:rPr lang="fr-FR" altLang="fr-FR" dirty="0"/>
                  <a:t>	</a:t>
                </a:r>
                <a14:m>
                  <m:oMath xmlns:m="http://schemas.openxmlformats.org/officeDocument/2006/math">
                    <m:r>
                      <a:rPr lang="fr-FR" altLang="fr-FR"/>
                      <m:t>4</m:t>
                    </m:r>
                    <m:sSub>
                      <m:sSubPr>
                        <m:ctrlPr>
                          <a:rPr lang="fr-FR" altLang="fr-FR"/>
                        </m:ctrlPr>
                      </m:sSubPr>
                      <m:e>
                        <m:r>
                          <a:rPr lang="fr-FR" altLang="fr-FR"/>
                          <m:t>𝑥</m:t>
                        </m:r>
                      </m:e>
                      <m:sub>
                        <m:r>
                          <a:rPr lang="fr-FR" altLang="fr-FR"/>
                          <m:t>1</m:t>
                        </m:r>
                      </m:sub>
                    </m:sSub>
                    <m:r>
                      <a:rPr lang="fr-FR" altLang="fr-FR"/>
                      <m:t>+2</m:t>
                    </m:r>
                    <m:sSub>
                      <m:sSubPr>
                        <m:ctrlPr>
                          <a:rPr lang="fr-FR" altLang="fr-FR"/>
                        </m:ctrlPr>
                      </m:sSubPr>
                      <m:e>
                        <m:r>
                          <a:rPr lang="fr-FR" altLang="fr-FR"/>
                          <m:t>𝑥</m:t>
                        </m:r>
                      </m:e>
                      <m:sub>
                        <m:r>
                          <a:rPr lang="fr-FR" altLang="fr-FR"/>
                          <m:t>2</m:t>
                        </m:r>
                      </m:sub>
                    </m:sSub>
                    <m:r>
                      <a:rPr lang="fr-FR" altLang="fr-FR"/>
                      <m:t>+3</m:t>
                    </m:r>
                    <m:sSub>
                      <m:sSubPr>
                        <m:ctrlPr>
                          <a:rPr lang="fr-FR" altLang="fr-FR"/>
                        </m:ctrlPr>
                      </m:sSubPr>
                      <m:e>
                        <m:r>
                          <a:rPr lang="fr-FR" altLang="fr-FR"/>
                          <m:t>𝑥</m:t>
                        </m:r>
                      </m:e>
                      <m:sub>
                        <m:r>
                          <a:rPr lang="fr-FR" altLang="fr-FR"/>
                          <m:t>3</m:t>
                        </m:r>
                      </m:sub>
                    </m:sSub>
                  </m:oMath>
                </a14:m>
                <a:r>
                  <a:rPr lang="fr-FR" altLang="fr-FR" dirty="0"/>
                  <a:t> </a:t>
                </a:r>
              </a:p>
              <a:p>
                <a:endParaRPr lang="fr-FR" altLang="fr-FR" dirty="0"/>
              </a:p>
              <a:p>
                <a:r>
                  <a:rPr lang="fr-FR" altLang="fr-FR" dirty="0"/>
                  <a:t>Sous les contraintes :</a:t>
                </a:r>
              </a:p>
              <a:p>
                <a:endParaRPr lang="fr-FR" alt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/>
                        <m:t>5</m:t>
                      </m:r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1</m:t>
                          </m:r>
                        </m:sub>
                      </m:sSub>
                      <m:r>
                        <a:rPr lang="fr-FR" altLang="fr-FR"/>
                        <m:t>+6</m:t>
                      </m:r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2</m:t>
                          </m:r>
                        </m:sub>
                      </m:sSub>
                      <m:r>
                        <a:rPr lang="fr-FR" altLang="fr-FR"/>
                        <m:t>+7</m:t>
                      </m:r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3</m:t>
                          </m:r>
                        </m:sub>
                      </m:sSub>
                      <m:r>
                        <a:rPr lang="fr-FR" altLang="fr-FR"/>
                        <m:t>≥11</m:t>
                      </m:r>
                    </m:oMath>
                  </m:oMathPara>
                </a14:m>
                <a:endParaRPr lang="fr-FR" alt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/>
                        <m:t>8</m:t>
                      </m:r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1</m:t>
                          </m:r>
                        </m:sub>
                      </m:sSub>
                      <m:r>
                        <a:rPr lang="fr-FR" altLang="fr-FR"/>
                        <m:t>+9</m:t>
                      </m:r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2</m:t>
                          </m:r>
                        </m:sub>
                      </m:sSub>
                      <m:r>
                        <a:rPr lang="fr-FR" altLang="fr-FR"/>
                        <m:t>+10</m:t>
                      </m:r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3</m:t>
                          </m:r>
                        </m:sub>
                      </m:sSub>
                      <m:r>
                        <a:rPr lang="fr-FR" altLang="fr-FR"/>
                        <m:t>≥12</m:t>
                      </m:r>
                    </m:oMath>
                  </m:oMathPara>
                </a14:m>
                <a:endParaRPr lang="fr-FR" altLang="fr-FR" dirty="0"/>
              </a:p>
              <a:p>
                <a:endParaRPr lang="fr-FR" alt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1</m:t>
                          </m:r>
                        </m:sub>
                      </m:sSub>
                      <m:r>
                        <a:rPr lang="fr-FR" altLang="fr-FR"/>
                        <m:t>,</m:t>
                      </m:r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2</m:t>
                          </m:r>
                        </m:sub>
                      </m:sSub>
                      <m:r>
                        <a:rPr lang="fr-FR" altLang="fr-FR"/>
                        <m:t>,</m:t>
                      </m:r>
                      <m:sSub>
                        <m:sSubPr>
                          <m:ctrlPr>
                            <a:rPr lang="fr-FR" altLang="fr-FR"/>
                          </m:ctrlPr>
                        </m:sSubPr>
                        <m:e>
                          <m:r>
                            <a:rPr lang="fr-FR" altLang="fr-FR"/>
                            <m:t>𝑥</m:t>
                          </m:r>
                        </m:e>
                        <m:sub>
                          <m:r>
                            <a:rPr lang="fr-FR" altLang="fr-FR"/>
                            <m:t>3</m:t>
                          </m:r>
                        </m:sub>
                      </m:sSub>
                      <m:r>
                        <a:rPr lang="fr-FR" altLang="fr-FR"/>
                        <m:t>≥0</m:t>
                      </m:r>
                    </m:oMath>
                  </m:oMathPara>
                </a14:m>
                <a:endParaRPr lang="fr-FR" altLang="fr-FR" dirty="0"/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65184"/>
                <a:ext cx="3744416" cy="2336024"/>
              </a:xfrm>
              <a:prstGeom prst="rect">
                <a:avLst/>
              </a:prstGeom>
              <a:blipFill>
                <a:blip r:embed="rId4"/>
                <a:stretch>
                  <a:fillRect t="-2344"/>
                </a:stretch>
              </a:blipFill>
              <a:ex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>
            <a:off x="3515255" y="3411082"/>
            <a:ext cx="984737" cy="89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43608" y="6045200"/>
                <a:ext cx="6224333" cy="59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4300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fr-FR" alt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alt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alt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  <m:sSub>
                            <m:sSubPr>
                              <m:ctrlP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alt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  <m:sSub>
                            <m:sSubPr>
                              <m:ctrlP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alt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alt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+11</m:t>
                          </m:r>
                        </m:e>
                      </m:d>
                    </m:oMath>
                  </m:oMathPara>
                </a14:m>
                <a:endParaRPr lang="fr-FR" altLang="fr-FR" b="0" dirty="0" smtClean="0">
                  <a:ea typeface="Cambria Math" panose="02040503050406030204" pitchFamily="18" charset="0"/>
                </a:endParaRPr>
              </a:p>
              <a:p>
                <a:pPr marL="114300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∗(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alt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6045200"/>
                <a:ext cx="6224333" cy="590931"/>
              </a:xfrm>
              <a:prstGeom prst="rect">
                <a:avLst/>
              </a:prstGeom>
              <a:blipFill>
                <a:blip r:embed="rId5"/>
                <a:stretch>
                  <a:fillRect b="-72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619672" y="5499997"/>
            <a:ext cx="2119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+mn-lt"/>
                <a:cs typeface="+mn-cs"/>
              </a:rPr>
              <a:t>Le Lagrangien : </a:t>
            </a:r>
            <a:endParaRPr lang="fr-FR" sz="2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46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Relaxation lagrangienne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358557" y="1772816"/>
                <a:ext cx="7787208" cy="4878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48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AB81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79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B25C"/>
                  </a:buClr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1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BA79D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 smtClean="0"/>
                  <a:t>Si on choisit de relaxer seulement la première contrainte en la pénalisant avec un coefficient de 20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fr-FR" altLang="fr-FR" dirty="0" smtClean="0"/>
                  <a:t>) :</a:t>
                </a:r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Minimiser </a:t>
                </a:r>
                <a:r>
                  <a:rPr lang="fr-FR" altLang="fr-FR" dirty="0"/>
                  <a:t>:  </a:t>
                </a:r>
                <a:r>
                  <a:rPr lang="fr-FR" altLang="fr-FR" dirty="0" smtClean="0"/>
                  <a:t>	</a:t>
                </a:r>
                <a14:m>
                  <m:oMath xmlns:m="http://schemas.openxmlformats.org/officeDocument/2006/math">
                    <m:r>
                      <a:rPr lang="fr-FR" altLang="fr-FR" sz="200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fr-FR" alt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sz="200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alt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sz="200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fr-FR" alt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altLang="fr-F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fr-FR" alt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fr-FR" alt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  <m:sSub>
                          <m:sSubPr>
                            <m:ctrlP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  <m:sSub>
                          <m:sSubPr>
                            <m:ctrlP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alt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  <m:sSub>
                          <m:sSubPr>
                            <m:ctrlP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alt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alt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</m:e>
                    </m:d>
                  </m:oMath>
                </a14:m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/>
                  <a:t>Sous les contraintes </a:t>
                </a:r>
                <a:r>
                  <a:rPr lang="fr-FR" altLang="fr-FR" dirty="0" smtClean="0"/>
                  <a:t>:</a:t>
                </a:r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endParaRPr lang="fr-FR" altLang="fr-FR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dirty="0"/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557" y="1772816"/>
                <a:ext cx="7787208" cy="4878387"/>
              </a:xfrm>
              <a:prstGeom prst="rect">
                <a:avLst/>
              </a:prstGeom>
              <a:blipFill>
                <a:blip r:embed="rId3"/>
                <a:stretch>
                  <a:fillRect t="-1750" r="-3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61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2051720" y="256490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Merci de votre attention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270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80928"/>
            <a:ext cx="7620000" cy="1143000"/>
          </a:xfrm>
        </p:spPr>
        <p:txBody>
          <a:bodyPr/>
          <a:lstStyle/>
          <a:p>
            <a:pPr algn="ctr"/>
            <a:r>
              <a:rPr lang="fr-FR" altLang="fr-FR" dirty="0" smtClean="0"/>
              <a:t>Problème dual et </a:t>
            </a:r>
            <a:br>
              <a:rPr lang="fr-FR" altLang="fr-FR" dirty="0" smtClean="0"/>
            </a:br>
            <a:r>
              <a:rPr lang="fr-FR" altLang="fr-FR" dirty="0" smtClean="0"/>
              <a:t>relaxation lagrangienne</a:t>
            </a:r>
            <a:r>
              <a:rPr lang="fr-FR" altLang="fr-FR" dirty="0"/>
              <a:t/>
            </a:r>
            <a:br>
              <a:rPr lang="fr-FR" altLang="fr-FR" dirty="0"/>
            </a:b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primal</a:t>
            </a:r>
            <a:endParaRPr lang="fr-FR" alt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8557" y="1628800"/>
                <a:ext cx="7787208" cy="4878387"/>
              </a:xfrm>
            </p:spPr>
            <p:txBody>
              <a:bodyPr/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Exemple d’un </a:t>
                </a:r>
                <a:r>
                  <a:rPr lang="fr-FR" altLang="fr-FR" dirty="0" smtClean="0"/>
                  <a:t>problème linéaire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Minimiser </a:t>
                </a:r>
                <a:r>
                  <a:rPr lang="fr-FR" altLang="fr-FR" dirty="0"/>
                  <a:t>:  </a:t>
                </a:r>
                <a:r>
                  <a:rPr lang="fr-FR" altLang="fr-FR" dirty="0" smtClean="0"/>
                  <a:t>		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altLang="fr-FR" dirty="0"/>
                  <a:t> 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/>
                  <a:t>Sous les contraintes </a:t>
                </a:r>
                <a:r>
                  <a:rPr lang="fr-FR" altLang="fr-FR" dirty="0" smtClean="0"/>
                  <a:t>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≥11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557" y="1628800"/>
                <a:ext cx="7787208" cy="4878387"/>
              </a:xfrm>
              <a:blipFill>
                <a:blip r:embed="rId3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1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primal</a:t>
            </a:r>
            <a:endParaRPr lang="fr-FR" alt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268760"/>
                <a:ext cx="7787208" cy="4878387"/>
              </a:xfrm>
            </p:spPr>
            <p:txBody>
              <a:bodyPr/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Formulation générale d’un problème linéaire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100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	Minimiser (maximiser) :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altLang="fr-FR" dirty="0" smtClean="0"/>
                  <a:t> 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100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Sous les contraintes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10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fr-F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alt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fr-FR" altLang="fr-FR" b="0" dirty="0" smtClean="0"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altLang="fr-F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alt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altLang="fr-FR" b="0" dirty="0" smtClean="0"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A  est un matrice : 		x, c et b sont des vecteurs : </a:t>
                </a:r>
                <a:endParaRPr lang="fr-FR" altLang="fr-FR" dirty="0" smtClean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268760"/>
                <a:ext cx="7787208" cy="4878387"/>
              </a:xfrm>
              <a:blipFill>
                <a:blip r:embed="rId3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01947"/>
              </p:ext>
            </p:extLst>
          </p:nvPr>
        </p:nvGraphicFramePr>
        <p:xfrm>
          <a:off x="539552" y="4966146"/>
          <a:ext cx="3240000" cy="88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343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10927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28924639"/>
                    </a:ext>
                  </a:extLst>
                </a:gridCol>
              </a:tblGrid>
              <a:tr h="437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6296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341520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42294"/>
              </p:ext>
            </p:extLst>
          </p:nvPr>
        </p:nvGraphicFramePr>
        <p:xfrm>
          <a:off x="4252161" y="4869160"/>
          <a:ext cx="3240000" cy="43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343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10927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28924639"/>
                    </a:ext>
                  </a:extLst>
                </a:gridCol>
              </a:tblGrid>
              <a:tr h="437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6296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16814"/>
              </p:ext>
            </p:extLst>
          </p:nvPr>
        </p:nvGraphicFramePr>
        <p:xfrm>
          <a:off x="4252161" y="5508500"/>
          <a:ext cx="3240000" cy="43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343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10927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28924639"/>
                    </a:ext>
                  </a:extLst>
                </a:gridCol>
              </a:tblGrid>
              <a:tr h="437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62963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9481"/>
              </p:ext>
            </p:extLst>
          </p:nvPr>
        </p:nvGraphicFramePr>
        <p:xfrm>
          <a:off x="4247329" y="6096347"/>
          <a:ext cx="2160000" cy="43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343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1092734"/>
                    </a:ext>
                  </a:extLst>
                </a:gridCol>
              </a:tblGrid>
              <a:tr h="437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6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primal</a:t>
            </a:r>
            <a:endParaRPr lang="fr-FR" alt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8557" y="1628800"/>
                <a:ext cx="7787208" cy="4878387"/>
              </a:xfrm>
            </p:spPr>
            <p:txBody>
              <a:bodyPr/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Minimiser </a:t>
                </a:r>
                <a:r>
                  <a:rPr lang="fr-FR" altLang="fr-FR" dirty="0"/>
                  <a:t>:  </a:t>
                </a:r>
                <a:r>
                  <a:rPr lang="fr-FR" altLang="fr-FR" dirty="0" smtClean="0"/>
                  <a:t>		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altLang="fr-FR" dirty="0"/>
                  <a:t> 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10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/>
                  <a:t>Sous les contraintes </a:t>
                </a:r>
                <a:r>
                  <a:rPr lang="fr-FR" altLang="fr-FR" dirty="0" smtClean="0"/>
                  <a:t>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10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≥11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i="1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fr-FR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10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557" y="1628800"/>
                <a:ext cx="7787208" cy="4878387"/>
              </a:xfrm>
              <a:blipFill>
                <a:blip r:embed="rId3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77642"/>
              </p:ext>
            </p:extLst>
          </p:nvPr>
        </p:nvGraphicFramePr>
        <p:xfrm>
          <a:off x="539552" y="4789767"/>
          <a:ext cx="3240000" cy="88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343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10927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28924639"/>
                    </a:ext>
                  </a:extLst>
                </a:gridCol>
              </a:tblGrid>
              <a:tr h="437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6296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341520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294170"/>
              </p:ext>
            </p:extLst>
          </p:nvPr>
        </p:nvGraphicFramePr>
        <p:xfrm>
          <a:off x="4252161" y="4692781"/>
          <a:ext cx="3240000" cy="43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343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10927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28924639"/>
                    </a:ext>
                  </a:extLst>
                </a:gridCol>
              </a:tblGrid>
              <a:tr h="437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6296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33133"/>
              </p:ext>
            </p:extLst>
          </p:nvPr>
        </p:nvGraphicFramePr>
        <p:xfrm>
          <a:off x="4252161" y="5332121"/>
          <a:ext cx="3240000" cy="43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343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10927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28924639"/>
                    </a:ext>
                  </a:extLst>
                </a:gridCol>
              </a:tblGrid>
              <a:tr h="437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62963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09222"/>
              </p:ext>
            </p:extLst>
          </p:nvPr>
        </p:nvGraphicFramePr>
        <p:xfrm>
          <a:off x="4247329" y="5919968"/>
          <a:ext cx="2160000" cy="43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343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1092734"/>
                    </a:ext>
                  </a:extLst>
                </a:gridCol>
              </a:tblGrid>
              <a:tr h="437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6296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44089" y="4149080"/>
            <a:ext cx="66064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dirty="0"/>
              <a:t>A  est un matrice : 		x, c et b sont des vecteurs : </a:t>
            </a:r>
          </a:p>
        </p:txBody>
      </p:sp>
    </p:spTree>
    <p:extLst>
      <p:ext uri="{BB962C8B-B14F-4D97-AF65-F5344CB8AC3E}">
        <p14:creationId xmlns:p14="http://schemas.microsoft.com/office/powerpoint/2010/main" val="337884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dual</a:t>
            </a:r>
            <a:endParaRPr lang="fr-FR" alt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484784"/>
                <a:ext cx="7787208" cy="4878387"/>
              </a:xfrm>
            </p:spPr>
            <p:txBody>
              <a:bodyPr/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Formulation générale d’un problème linéaire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	Maximiser (minimiser) :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altLang="fr-FR" dirty="0" smtClean="0"/>
                  <a:t> 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Sous les contraintes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altLang="fr-F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alt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fr-FR" altLang="fr-FR" b="0" dirty="0" smtClean="0"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altLang="fr-F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alt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alt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altLang="fr-FR" b="0" dirty="0" smtClean="0"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La </a:t>
                </a:r>
                <a:r>
                  <a:rPr lang="fr-FR" altLang="fr-FR" b="1" u="sng" dirty="0" smtClean="0"/>
                  <a:t>solution optimale </a:t>
                </a:r>
                <a:r>
                  <a:rPr lang="fr-FR" altLang="fr-FR" dirty="0" smtClean="0"/>
                  <a:t>du problème </a:t>
                </a:r>
                <a:r>
                  <a:rPr lang="fr-FR" altLang="fr-FR" b="1" u="sng" dirty="0" smtClean="0"/>
                  <a:t>dual</a:t>
                </a:r>
                <a:r>
                  <a:rPr lang="fr-FR" altLang="fr-FR" dirty="0" smtClean="0"/>
                  <a:t> a la même </a:t>
                </a:r>
                <a:r>
                  <a:rPr lang="fr-FR" altLang="fr-FR" b="1" u="sng" dirty="0" smtClean="0"/>
                  <a:t>valeur</a:t>
                </a:r>
                <a:r>
                  <a:rPr lang="fr-FR" altLang="fr-FR" dirty="0" smtClean="0"/>
                  <a:t> que la solution optimale du problème </a:t>
                </a:r>
                <a:r>
                  <a:rPr lang="fr-FR" altLang="fr-FR" b="1" u="sng" dirty="0" smtClean="0"/>
                  <a:t>primal</a:t>
                </a:r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84784"/>
                <a:ext cx="7787208" cy="4878387"/>
              </a:xfrm>
              <a:blipFill>
                <a:blip r:embed="rId3"/>
                <a:stretch>
                  <a:fillRect t="-1750" b="-3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1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437439"/>
                  </p:ext>
                </p:extLst>
              </p:nvPr>
            </p:nvGraphicFramePr>
            <p:xfrm>
              <a:off x="1187624" y="2060848"/>
              <a:ext cx="6293532" cy="3356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383">
                      <a:extLst>
                        <a:ext uri="{9D8B030D-6E8A-4147-A177-3AD203B41FA5}">
                          <a16:colId xmlns:a16="http://schemas.microsoft.com/office/drawing/2014/main" val="879988407"/>
                        </a:ext>
                      </a:extLst>
                    </a:gridCol>
                    <a:gridCol w="1573383">
                      <a:extLst>
                        <a:ext uri="{9D8B030D-6E8A-4147-A177-3AD203B41FA5}">
                          <a16:colId xmlns:a16="http://schemas.microsoft.com/office/drawing/2014/main" val="2202664424"/>
                        </a:ext>
                      </a:extLst>
                    </a:gridCol>
                    <a:gridCol w="1573383">
                      <a:extLst>
                        <a:ext uri="{9D8B030D-6E8A-4147-A177-3AD203B41FA5}">
                          <a16:colId xmlns:a16="http://schemas.microsoft.com/office/drawing/2014/main" val="2302694182"/>
                        </a:ext>
                      </a:extLst>
                    </a:gridCol>
                    <a:gridCol w="1573383">
                      <a:extLst>
                        <a:ext uri="{9D8B030D-6E8A-4147-A177-3AD203B41FA5}">
                          <a16:colId xmlns:a16="http://schemas.microsoft.com/office/drawing/2014/main" val="1346152307"/>
                        </a:ext>
                      </a:extLst>
                    </a:gridCol>
                  </a:tblGrid>
                  <a:tr h="470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Primal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Min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Dual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Max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7670787"/>
                      </a:ext>
                    </a:extLst>
                  </a:tr>
                  <a:tr h="470201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Variables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8418394"/>
                      </a:ext>
                    </a:extLst>
                  </a:tr>
                  <a:tr h="470201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1556914"/>
                      </a:ext>
                    </a:extLst>
                  </a:tr>
                  <a:tr h="470201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Libre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7153894"/>
                      </a:ext>
                    </a:extLst>
                  </a:tr>
                  <a:tr h="49177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Variables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8753000"/>
                      </a:ext>
                    </a:extLst>
                  </a:tr>
                  <a:tr h="491779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451247"/>
                      </a:ext>
                    </a:extLst>
                  </a:tr>
                  <a:tr h="491779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Libre</a:t>
                          </a:r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44373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437439"/>
                  </p:ext>
                </p:extLst>
              </p:nvPr>
            </p:nvGraphicFramePr>
            <p:xfrm>
              <a:off x="1187624" y="2060848"/>
              <a:ext cx="6293532" cy="3356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383">
                      <a:extLst>
                        <a:ext uri="{9D8B030D-6E8A-4147-A177-3AD203B41FA5}">
                          <a16:colId xmlns:a16="http://schemas.microsoft.com/office/drawing/2014/main" val="879988407"/>
                        </a:ext>
                      </a:extLst>
                    </a:gridCol>
                    <a:gridCol w="1573383">
                      <a:extLst>
                        <a:ext uri="{9D8B030D-6E8A-4147-A177-3AD203B41FA5}">
                          <a16:colId xmlns:a16="http://schemas.microsoft.com/office/drawing/2014/main" val="2202664424"/>
                        </a:ext>
                      </a:extLst>
                    </a:gridCol>
                    <a:gridCol w="1573383">
                      <a:extLst>
                        <a:ext uri="{9D8B030D-6E8A-4147-A177-3AD203B41FA5}">
                          <a16:colId xmlns:a16="http://schemas.microsoft.com/office/drawing/2014/main" val="2302694182"/>
                        </a:ext>
                      </a:extLst>
                    </a:gridCol>
                    <a:gridCol w="1573383">
                      <a:extLst>
                        <a:ext uri="{9D8B030D-6E8A-4147-A177-3AD203B41FA5}">
                          <a16:colId xmlns:a16="http://schemas.microsoft.com/office/drawing/2014/main" val="1346152307"/>
                        </a:ext>
                      </a:extLst>
                    </a:gridCol>
                  </a:tblGrid>
                  <a:tr h="470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Primal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Min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Dual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Max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7670787"/>
                      </a:ext>
                    </a:extLst>
                  </a:tr>
                  <a:tr h="470201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5" t="-101299" r="-201938" b="-5220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Variables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163" t="-101299" r="-1550" b="-5220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8418394"/>
                      </a:ext>
                    </a:extLst>
                  </a:tr>
                  <a:tr h="470201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5" t="-198718" r="-201938" b="-41538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163" t="-198718" r="-1550" b="-4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556914"/>
                      </a:ext>
                    </a:extLst>
                  </a:tr>
                  <a:tr h="470201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5" t="-302597" r="-201938" b="-32077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Libre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7153894"/>
                      </a:ext>
                    </a:extLst>
                  </a:tr>
                  <a:tr h="49177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Variables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5" t="-382716" r="-201938" b="-20493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163" t="-382716" r="-1550" b="-20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753000"/>
                      </a:ext>
                    </a:extLst>
                  </a:tr>
                  <a:tr h="491779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5" t="-488750" r="-201938" b="-10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163" t="-488750" r="-1550" b="-1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451247"/>
                      </a:ext>
                    </a:extLst>
                  </a:tr>
                  <a:tr h="491779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Libre</a:t>
                          </a:r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163" t="-581481" r="-1550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4373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dual</a:t>
            </a:r>
            <a:endParaRPr lang="fr-FR" altLang="fr-FR" sz="2800" dirty="0"/>
          </a:p>
        </p:txBody>
      </p:sp>
    </p:spTree>
    <p:extLst>
      <p:ext uri="{BB962C8B-B14F-4D97-AF65-F5344CB8AC3E}">
        <p14:creationId xmlns:p14="http://schemas.microsoft.com/office/powerpoint/2010/main" val="139767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dual</a:t>
            </a:r>
            <a:endParaRPr lang="fr-FR" alt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700808"/>
                <a:ext cx="4067944" cy="3947517"/>
              </a:xfrm>
            </p:spPr>
            <p:txBody>
              <a:bodyPr/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Exemple 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fr-FR" altLang="fr-FR" b="1" dirty="0" smtClean="0"/>
                  <a:t>Primal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Minimiser : 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altLang="fr-FR" dirty="0" smtClean="0"/>
                  <a:t> 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Sous les contraintes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b="0" dirty="0"/>
                  <a:t>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altLang="fr-FR" b="0" i="0" smtClean="0">
                        <a:latin typeface="Cambria Math" panose="02040503050406030204" pitchFamily="18" charset="0"/>
                      </a:rPr>
                      <m:t>≥11</m:t>
                    </m:r>
                  </m:oMath>
                </a14:m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altLang="fr-FR" i="1" smtClean="0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altLang="fr-FR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fr-FR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dirty="0" smtClean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700808"/>
                <a:ext cx="4067944" cy="3947517"/>
              </a:xfrm>
              <a:blipFill>
                <a:blip r:embed="rId3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4751512" y="2030338"/>
                <a:ext cx="3673623" cy="3816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48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AB81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79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B25C"/>
                  </a:buClr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1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BA79D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 algn="ctr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b="1" dirty="0" smtClean="0"/>
                  <a:t>Dual</a:t>
                </a:r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 smtClean="0"/>
                  <a:t>Maximiser :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fr-FR" alt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fr-FR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fr-FR" alt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 smtClean="0"/>
                  <a:t>Sous les contraintes :</a:t>
                </a:r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/>
                  <a:t>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b="0" dirty="0" smtClean="0"/>
                  <a:t>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fr-FR" altLang="fr-FR" b="0" dirty="0" smtClean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b="0" dirty="0" smtClean="0"/>
                  <a:t>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alt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altLang="fr-FR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altLang="fr-FR" dirty="0" smtClean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endParaRPr lang="fr-FR" altLang="fr-FR" dirty="0" smtClean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1512" y="2030338"/>
                <a:ext cx="3673623" cy="3816424"/>
              </a:xfrm>
              <a:prstGeom prst="rect">
                <a:avLst/>
              </a:prstGeom>
              <a:blipFill>
                <a:blip r:embed="rId4"/>
                <a:stretch>
                  <a:fillRect t="-22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56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Relaxation lagrangienne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787208" cy="4878387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dirty="0" smtClean="0"/>
              <a:t>Objectif : </a:t>
            </a:r>
          </a:p>
          <a:p>
            <a:pPr marL="114300" indent="0">
              <a:lnSpc>
                <a:spcPct val="90000"/>
              </a:lnSpc>
              <a:buNone/>
            </a:pPr>
            <a:endParaRPr lang="fr-FR" altLang="fr-FR" dirty="0" smtClean="0"/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dirty="0" smtClean="0"/>
              <a:t>Réduire la difficulté d’un problème d’optimisation en supprimant une contrainte gênante. </a:t>
            </a:r>
          </a:p>
          <a:p>
            <a:pPr marL="114300" indent="0">
              <a:lnSpc>
                <a:spcPct val="90000"/>
              </a:lnSpc>
              <a:buNone/>
            </a:pPr>
            <a:endParaRPr lang="fr-FR" altLang="fr-FR" dirty="0"/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dirty="0" smtClean="0"/>
              <a:t>Idée :  </a:t>
            </a:r>
            <a:endParaRPr lang="fr-FR" altLang="fr-FR" b="0" dirty="0" smtClean="0">
              <a:ea typeface="Cambria Math" panose="02040503050406030204" pitchFamily="18" charset="0"/>
            </a:endParaRPr>
          </a:p>
          <a:p>
            <a:pPr marL="114300" indent="0">
              <a:lnSpc>
                <a:spcPct val="90000"/>
              </a:lnSpc>
              <a:buNone/>
            </a:pPr>
            <a:endParaRPr lang="fr-FR" altLang="fr-FR" dirty="0" smtClean="0"/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dirty="0" smtClean="0"/>
              <a:t>Plutôt que de chercher une solution qui respecte parfaitement les contraintes, on cherche une bonne solution qui est </a:t>
            </a:r>
            <a:r>
              <a:rPr lang="fr-FR" altLang="fr-FR" dirty="0" smtClean="0"/>
              <a:t>« le </a:t>
            </a:r>
            <a:r>
              <a:rPr lang="fr-FR" altLang="fr-FR" dirty="0" smtClean="0"/>
              <a:t>plus valide </a:t>
            </a:r>
            <a:r>
              <a:rPr lang="fr-FR" altLang="fr-FR" dirty="0" smtClean="0"/>
              <a:t>possible ».  </a:t>
            </a:r>
            <a:endParaRPr lang="fr-FR" altLang="fr-FR" dirty="0" smtClean="0"/>
          </a:p>
          <a:p>
            <a:pPr marL="114300" indent="0">
              <a:lnSpc>
                <a:spcPct val="90000"/>
              </a:lnSpc>
              <a:buNone/>
            </a:pPr>
            <a:endParaRPr lang="fr-FR" alt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27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18165</TotalTime>
  <Words>255</Words>
  <Application>Microsoft Office PowerPoint</Application>
  <PresentationFormat>Affichage à l'écran (4:3)</PresentationFormat>
  <Paragraphs>209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Contiguïté</vt:lpstr>
      <vt:lpstr>Recherche Opérationnelle  Outils d’aide à la décision</vt:lpstr>
      <vt:lpstr>Problème dual et  relaxation lagrangienne </vt:lpstr>
      <vt:lpstr>Problème primal</vt:lpstr>
      <vt:lpstr>Problème primal</vt:lpstr>
      <vt:lpstr>Problème primal</vt:lpstr>
      <vt:lpstr>Problème dual</vt:lpstr>
      <vt:lpstr>Problème dual</vt:lpstr>
      <vt:lpstr>Problème dual</vt:lpstr>
      <vt:lpstr>Relaxation lagrangienne</vt:lpstr>
      <vt:lpstr>Relaxation lagrangienne</vt:lpstr>
      <vt:lpstr>Relaxation lagrangienne</vt:lpstr>
      <vt:lpstr>Relaxation lagrangienne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Benjamin VINCENT</cp:lastModifiedBy>
  <cp:revision>871</cp:revision>
  <cp:lastPrinted>2015-11-25T12:33:19Z</cp:lastPrinted>
  <dcterms:created xsi:type="dcterms:W3CDTF">2012-09-03T09:53:16Z</dcterms:created>
  <dcterms:modified xsi:type="dcterms:W3CDTF">2019-03-05T11:15:04Z</dcterms:modified>
</cp:coreProperties>
</file>