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6" r:id="rId2"/>
    <p:sldId id="907" r:id="rId3"/>
    <p:sldId id="925" r:id="rId4"/>
    <p:sldId id="944" r:id="rId5"/>
    <p:sldId id="945" r:id="rId6"/>
    <p:sldId id="950" r:id="rId7"/>
    <p:sldId id="951" r:id="rId8"/>
    <p:sldId id="952" r:id="rId9"/>
    <p:sldId id="953" r:id="rId10"/>
    <p:sldId id="954" r:id="rId11"/>
    <p:sldId id="955" r:id="rId12"/>
    <p:sldId id="956" r:id="rId13"/>
    <p:sldId id="957" r:id="rId14"/>
    <p:sldId id="958" r:id="rId15"/>
    <p:sldId id="959" r:id="rId16"/>
    <p:sldId id="960" r:id="rId17"/>
    <p:sldId id="963" r:id="rId18"/>
    <p:sldId id="964" r:id="rId19"/>
    <p:sldId id="965" r:id="rId20"/>
    <p:sldId id="966" r:id="rId21"/>
    <p:sldId id="967" r:id="rId22"/>
    <p:sldId id="961" r:id="rId23"/>
    <p:sldId id="969" r:id="rId24"/>
    <p:sldId id="689" r:id="rId25"/>
  </p:sldIdLst>
  <p:sldSz cx="9144000" cy="6858000" type="screen4x3"/>
  <p:notesSz cx="9926638" cy="67976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801"/>
    <a:srgbClr val="FFFFFF"/>
    <a:srgbClr val="DCE5EE"/>
    <a:srgbClr val="8FB2CF"/>
    <a:srgbClr val="94B6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Style moye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4" autoAdjust="0"/>
    <p:restoredTop sz="84897" autoAdjust="0"/>
  </p:normalViewPr>
  <p:slideViewPr>
    <p:cSldViewPr>
      <p:cViewPr varScale="1">
        <p:scale>
          <a:sx n="74" d="100"/>
          <a:sy n="74" d="100"/>
        </p:scale>
        <p:origin x="1786" y="77"/>
      </p:cViewPr>
      <p:guideLst>
        <p:guide orient="horz" pos="2160"/>
        <p:guide pos="2880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1" d="100"/>
          <a:sy n="71" d="100"/>
        </p:scale>
        <p:origin x="-3258" y="-90"/>
      </p:cViewPr>
      <p:guideLst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5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5622806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38B474C-20F0-4313-918A-1CED2B1CC357}" type="datetimeFigureOut">
              <a:rPr lang="en-GB"/>
              <a:pPr>
                <a:defRPr/>
              </a:pPr>
              <a:t>19/03/2019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5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5622806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BA14391-6C65-4347-887A-404EA2BB1B22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5160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5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5622806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6DC3A4D-7F8A-4A9B-82CE-7FFAAC71E822}" type="datetimeFigureOut">
              <a:rPr lang="en-GB"/>
              <a:pPr>
                <a:defRPr/>
              </a:pPr>
              <a:t>19/03/2019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 smtClean="0"/>
              <a:t>Modifiez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en-GB" noProof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5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5622806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22CED4B-AA6C-4DCC-933F-9E4EE0E4206D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32136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339A78-ABC5-49D1-8326-D8E91D45DB99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72810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ED26FD-C2A7-4ABD-A9B9-22C582CC62CF}" type="slidenum">
              <a:rPr lang="fr-FR" altLang="fr-FR"/>
              <a:pPr/>
              <a:t>10</a:t>
            </a:fld>
            <a:endParaRPr lang="fr-FR" altLang="fr-FR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18416807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ED26FD-C2A7-4ABD-A9B9-22C582CC62CF}" type="slidenum">
              <a:rPr lang="fr-FR" altLang="fr-FR"/>
              <a:pPr/>
              <a:t>11</a:t>
            </a:fld>
            <a:endParaRPr lang="fr-FR" altLang="fr-FR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36509905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ED26FD-C2A7-4ABD-A9B9-22C582CC62CF}" type="slidenum">
              <a:rPr lang="fr-FR" altLang="fr-FR"/>
              <a:pPr/>
              <a:t>12</a:t>
            </a:fld>
            <a:endParaRPr lang="fr-FR" altLang="fr-FR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18519657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ED26FD-C2A7-4ABD-A9B9-22C582CC62CF}" type="slidenum">
              <a:rPr lang="fr-FR" altLang="fr-FR"/>
              <a:pPr/>
              <a:t>13</a:t>
            </a:fld>
            <a:endParaRPr lang="fr-FR" altLang="fr-FR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20033509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ED26FD-C2A7-4ABD-A9B9-22C582CC62CF}" type="slidenum">
              <a:rPr lang="fr-FR" altLang="fr-FR"/>
              <a:pPr/>
              <a:t>14</a:t>
            </a:fld>
            <a:endParaRPr lang="fr-FR" altLang="fr-FR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14963138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ED26FD-C2A7-4ABD-A9B9-22C582CC62CF}" type="slidenum">
              <a:rPr lang="fr-FR" altLang="fr-FR"/>
              <a:pPr/>
              <a:t>15</a:t>
            </a:fld>
            <a:endParaRPr lang="fr-FR" altLang="fr-FR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39267415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ED26FD-C2A7-4ABD-A9B9-22C582CC62CF}" type="slidenum">
              <a:rPr lang="fr-FR" altLang="fr-FR"/>
              <a:pPr/>
              <a:t>16</a:t>
            </a:fld>
            <a:endParaRPr lang="fr-FR" altLang="fr-FR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23688037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ED26FD-C2A7-4ABD-A9B9-22C582CC62CF}" type="slidenum">
              <a:rPr lang="fr-FR" altLang="fr-FR"/>
              <a:pPr/>
              <a:t>17</a:t>
            </a:fld>
            <a:endParaRPr lang="fr-FR" altLang="fr-FR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17537146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ED26FD-C2A7-4ABD-A9B9-22C582CC62CF}" type="slidenum">
              <a:rPr lang="fr-FR" altLang="fr-FR"/>
              <a:pPr/>
              <a:t>18</a:t>
            </a:fld>
            <a:endParaRPr lang="fr-FR" altLang="fr-FR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37190045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ED26FD-C2A7-4ABD-A9B9-22C582CC62CF}" type="slidenum">
              <a:rPr lang="fr-FR" altLang="fr-FR"/>
              <a:pPr/>
              <a:t>19</a:t>
            </a:fld>
            <a:endParaRPr lang="fr-FR" altLang="fr-FR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3025765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ED26FD-C2A7-4ABD-A9B9-22C582CC62CF}" type="slidenum">
              <a:rPr lang="fr-FR" altLang="fr-FR"/>
              <a:pPr/>
              <a:t>2</a:t>
            </a:fld>
            <a:endParaRPr lang="fr-FR" altLang="fr-FR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8635556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ED26FD-C2A7-4ABD-A9B9-22C582CC62CF}" type="slidenum">
              <a:rPr lang="fr-FR" altLang="fr-FR"/>
              <a:pPr/>
              <a:t>20</a:t>
            </a:fld>
            <a:endParaRPr lang="fr-FR" altLang="fr-FR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614999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ED26FD-C2A7-4ABD-A9B9-22C582CC62CF}" type="slidenum">
              <a:rPr lang="fr-FR" altLang="fr-FR"/>
              <a:pPr/>
              <a:t>21</a:t>
            </a:fld>
            <a:endParaRPr lang="fr-FR" altLang="fr-FR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26056886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ED26FD-C2A7-4ABD-A9B9-22C582CC62CF}" type="slidenum">
              <a:rPr lang="fr-FR" altLang="fr-FR"/>
              <a:pPr/>
              <a:t>22</a:t>
            </a:fld>
            <a:endParaRPr lang="fr-FR" altLang="fr-FR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22018365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ED26FD-C2A7-4ABD-A9B9-22C582CC62CF}" type="slidenum">
              <a:rPr lang="fr-FR" altLang="fr-FR"/>
              <a:pPr/>
              <a:t>23</a:t>
            </a:fld>
            <a:endParaRPr lang="fr-FR" altLang="fr-FR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2551538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ED26FD-C2A7-4ABD-A9B9-22C582CC62CF}" type="slidenum">
              <a:rPr lang="fr-FR" altLang="fr-FR"/>
              <a:pPr/>
              <a:t>3</a:t>
            </a:fld>
            <a:endParaRPr lang="fr-FR" altLang="fr-FR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362888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ED26FD-C2A7-4ABD-A9B9-22C582CC62CF}" type="slidenum">
              <a:rPr lang="fr-FR" altLang="fr-FR"/>
              <a:pPr/>
              <a:t>4</a:t>
            </a:fld>
            <a:endParaRPr lang="fr-FR" altLang="fr-FR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165899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ED26FD-C2A7-4ABD-A9B9-22C582CC62CF}" type="slidenum">
              <a:rPr lang="fr-FR" altLang="fr-FR"/>
              <a:pPr/>
              <a:t>5</a:t>
            </a:fld>
            <a:endParaRPr lang="fr-FR" altLang="fr-FR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3675409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ED26FD-C2A7-4ABD-A9B9-22C582CC62CF}" type="slidenum">
              <a:rPr lang="fr-FR" altLang="fr-FR"/>
              <a:pPr/>
              <a:t>6</a:t>
            </a:fld>
            <a:endParaRPr lang="fr-FR" altLang="fr-FR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3143596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ED26FD-C2A7-4ABD-A9B9-22C582CC62CF}" type="slidenum">
              <a:rPr lang="fr-FR" altLang="fr-FR"/>
              <a:pPr/>
              <a:t>7</a:t>
            </a:fld>
            <a:endParaRPr lang="fr-FR" altLang="fr-FR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2131054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ED26FD-C2A7-4ABD-A9B9-22C582CC62CF}" type="slidenum">
              <a:rPr lang="fr-FR" altLang="fr-FR"/>
              <a:pPr/>
              <a:t>8</a:t>
            </a:fld>
            <a:endParaRPr lang="fr-FR" altLang="fr-FR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2174082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ED26FD-C2A7-4ABD-A9B9-22C582CC62CF}" type="slidenum">
              <a:rPr lang="fr-FR" altLang="fr-FR"/>
              <a:pPr/>
              <a:t>9</a:t>
            </a:fld>
            <a:endParaRPr lang="fr-FR" altLang="fr-FR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2033317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52F20A-1993-4BDC-BF82-398F3D6F4318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9542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B213B2-C153-4824-A894-69B63A9EF99B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193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smtClean="0"/>
          </a:p>
        </p:txBody>
      </p:sp>
      <p:sp>
        <p:nvSpPr>
          <p:cNvPr id="7" name="Rectangle 6"/>
          <p:cNvSpPr/>
          <p:nvPr userDrawn="1"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8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973536B-D06A-4837-93F5-60B143924CB6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9pPr>
    </p:titleStyle>
    <p:bodyStyle>
      <a:lvl1pPr marL="3429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28600" algn="l" rtl="0" eaLnBrk="0" fontAlgn="base" hangingPunct="0">
        <a:spcBef>
          <a:spcPct val="20000"/>
        </a:spcBef>
        <a:spcAft>
          <a:spcPct val="0"/>
        </a:spcAft>
        <a:buClr>
          <a:srgbClr val="A5AB81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28600" algn="l" rtl="0" eaLnBrk="0" fontAlgn="base" hangingPunct="0">
        <a:spcBef>
          <a:spcPct val="20000"/>
        </a:spcBef>
        <a:spcAft>
          <a:spcPct val="0"/>
        </a:spcAft>
        <a:buClr>
          <a:srgbClr val="D8B25C"/>
        </a:buClr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163" indent="-228600" algn="l" rtl="0" eaLnBrk="0" fontAlgn="base" hangingPunct="0">
        <a:spcBef>
          <a:spcPct val="20000"/>
        </a:spcBef>
        <a:spcAft>
          <a:spcPct val="0"/>
        </a:spcAft>
        <a:buClr>
          <a:srgbClr val="7BA79D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43893" y="1556792"/>
            <a:ext cx="7128792" cy="1584176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fr-FR" sz="4000" dirty="0" smtClean="0"/>
              <a:t>Recherche Opérationnelle</a:t>
            </a:r>
            <a:r>
              <a:rPr lang="fr-FR" sz="3200" dirty="0" smtClean="0"/>
              <a:t/>
            </a:r>
            <a:br>
              <a:rPr lang="fr-FR" sz="3200" dirty="0" smtClean="0"/>
            </a:br>
            <a:r>
              <a:rPr lang="fr-FR" sz="3200" dirty="0" smtClean="0"/>
              <a:t/>
            </a:r>
            <a:br>
              <a:rPr lang="fr-FR" sz="3200" dirty="0" smtClean="0"/>
            </a:br>
            <a:r>
              <a:rPr lang="fr-FR" sz="3200" dirty="0" smtClean="0"/>
              <a:t>Outils d’aide à la décision</a:t>
            </a:r>
            <a:endParaRPr lang="en-US" sz="3200" dirty="0"/>
          </a:p>
        </p:txBody>
      </p:sp>
      <p:sp>
        <p:nvSpPr>
          <p:cNvPr id="8" name="Sous-titre 2"/>
          <p:cNvSpPr>
            <a:spLocks noGrp="1"/>
          </p:cNvSpPr>
          <p:nvPr>
            <p:ph type="subTitle" idx="1"/>
          </p:nvPr>
        </p:nvSpPr>
        <p:spPr>
          <a:xfrm>
            <a:off x="827584" y="4107580"/>
            <a:ext cx="7200800" cy="1304925"/>
          </a:xfrm>
        </p:spPr>
        <p:txBody>
          <a:bodyPr rtlCol="0">
            <a:normAutofit/>
          </a:bodyPr>
          <a:lstStyle/>
          <a:p>
            <a:pPr algn="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fr-FR" sz="2500" b="1" dirty="0">
                <a:solidFill>
                  <a:schemeClr val="accent6">
                    <a:lumMod val="50000"/>
                  </a:schemeClr>
                </a:solidFill>
              </a:rPr>
              <a:t>Benjamin Vincent</a:t>
            </a:r>
          </a:p>
          <a:p>
            <a:pPr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fr-FR" sz="24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Sous-titre 2"/>
          <p:cNvSpPr txBox="1">
            <a:spLocks/>
          </p:cNvSpPr>
          <p:nvPr/>
        </p:nvSpPr>
        <p:spPr bwMode="auto">
          <a:xfrm>
            <a:off x="1607988" y="6223000"/>
            <a:ext cx="5988347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Font typeface="Arial" charset="0"/>
              <a:buNone/>
            </a:pPr>
            <a:r>
              <a:rPr lang="fr-FR" sz="2000" dirty="0" smtClean="0">
                <a:solidFill>
                  <a:srgbClr val="898989"/>
                </a:solidFill>
              </a:rPr>
              <a:t>Université Clermont Auvergne – IUT Clermont Ferrand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42161" y="269776"/>
            <a:ext cx="7620000" cy="1143000"/>
          </a:xfrm>
        </p:spPr>
        <p:txBody>
          <a:bodyPr/>
          <a:lstStyle/>
          <a:p>
            <a:r>
              <a:rPr lang="fr-FR" altLang="fr-FR" dirty="0" smtClean="0"/>
              <a:t>Méthodes approchées</a:t>
            </a:r>
            <a:endParaRPr lang="fr-FR" altLang="fr-FR" sz="28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B213B2-C153-4824-A894-69B63A9EF99B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408993" y="1332418"/>
            <a:ext cx="8089064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 eaLnBrk="0" hangingPunct="0">
              <a:lnSpc>
                <a:spcPct val="90000"/>
              </a:lnSpc>
              <a:spcBef>
                <a:spcPct val="20000"/>
              </a:spcBef>
              <a:buClr>
                <a:srgbClr val="94B6D2"/>
              </a:buClr>
            </a:pPr>
            <a:r>
              <a:rPr lang="fr-FR" altLang="fr-FR" sz="2800" b="1" dirty="0" smtClean="0">
                <a:solidFill>
                  <a:prstClr val="black"/>
                </a:solidFill>
                <a:latin typeface="Calibri"/>
                <a:cs typeface="+mn-cs"/>
              </a:rPr>
              <a:t>Heuristiques :</a:t>
            </a:r>
          </a:p>
          <a:p>
            <a:pPr marL="114300" lvl="0" eaLnBrk="0" hangingPunct="0">
              <a:lnSpc>
                <a:spcPct val="90000"/>
              </a:lnSpc>
              <a:spcBef>
                <a:spcPct val="20000"/>
              </a:spcBef>
              <a:buClr>
                <a:srgbClr val="94B6D2"/>
              </a:buClr>
            </a:pPr>
            <a:endParaRPr lang="fr-FR" altLang="fr-FR" sz="2800" b="1" dirty="0" smtClean="0">
              <a:solidFill>
                <a:prstClr val="black"/>
              </a:solidFill>
              <a:latin typeface="Calibri"/>
              <a:cs typeface="+mn-cs"/>
            </a:endParaRPr>
          </a:p>
          <a:p>
            <a:pPr marL="342900" lvl="0" indent="-228600" eaLnBrk="0" hangingPunct="0">
              <a:lnSpc>
                <a:spcPct val="90000"/>
              </a:lnSpc>
              <a:spcBef>
                <a:spcPct val="20000"/>
              </a:spcBef>
              <a:buClr>
                <a:srgbClr val="94B6D2"/>
              </a:buClr>
              <a:buFont typeface="Arial" charset="0"/>
              <a:buChar char="•"/>
            </a:pPr>
            <a:r>
              <a:rPr lang="fr-FR" altLang="fr-FR" sz="2800" dirty="0" smtClean="0">
                <a:solidFill>
                  <a:prstClr val="black"/>
                </a:solidFill>
                <a:latin typeface="Calibri"/>
                <a:cs typeface="+mn-cs"/>
              </a:rPr>
              <a:t>Principe :</a:t>
            </a:r>
          </a:p>
          <a:p>
            <a:pPr marL="639763" lvl="1" indent="-228600" eaLnBrk="0" hangingPunct="0">
              <a:lnSpc>
                <a:spcPct val="90000"/>
              </a:lnSpc>
              <a:spcBef>
                <a:spcPct val="20000"/>
              </a:spcBef>
              <a:buClr>
                <a:srgbClr val="DD8047"/>
              </a:buClr>
              <a:buFont typeface="Arial" charset="0"/>
              <a:buChar char="•"/>
            </a:pPr>
            <a:r>
              <a:rPr lang="fr-FR" altLang="fr-FR" sz="2400" dirty="0">
                <a:solidFill>
                  <a:prstClr val="black"/>
                </a:solidFill>
                <a:latin typeface="Calibri"/>
                <a:cs typeface="+mn-cs"/>
              </a:rPr>
              <a:t>Chercher les propriétés communes aux bonnes solutions d’un problème</a:t>
            </a:r>
          </a:p>
          <a:p>
            <a:pPr marL="639763" lvl="1" indent="-228600" eaLnBrk="0" hangingPunct="0">
              <a:lnSpc>
                <a:spcPct val="90000"/>
              </a:lnSpc>
              <a:spcBef>
                <a:spcPct val="20000"/>
              </a:spcBef>
              <a:buClr>
                <a:srgbClr val="DD8047"/>
              </a:buClr>
              <a:buFont typeface="Arial" charset="0"/>
              <a:buChar char="•"/>
            </a:pPr>
            <a:r>
              <a:rPr lang="fr-FR" altLang="fr-FR" sz="2400" dirty="0">
                <a:solidFill>
                  <a:prstClr val="black"/>
                </a:solidFill>
                <a:latin typeface="Calibri"/>
                <a:cs typeface="+mn-cs"/>
              </a:rPr>
              <a:t>Établir une méthode permettant de construire une ou plusieurs solutions avec ces </a:t>
            </a:r>
            <a:r>
              <a:rPr lang="fr-FR" altLang="fr-FR" sz="2400" dirty="0" smtClean="0">
                <a:solidFill>
                  <a:prstClr val="black"/>
                </a:solidFill>
                <a:latin typeface="Calibri"/>
                <a:cs typeface="+mn-cs"/>
              </a:rPr>
              <a:t>propriétés</a:t>
            </a:r>
          </a:p>
          <a:p>
            <a:pPr marL="639763" lvl="1" indent="-228600" eaLnBrk="0" hangingPunct="0">
              <a:lnSpc>
                <a:spcPct val="90000"/>
              </a:lnSpc>
              <a:spcBef>
                <a:spcPct val="20000"/>
              </a:spcBef>
              <a:buClr>
                <a:srgbClr val="DD8047"/>
              </a:buClr>
              <a:buFont typeface="Arial" charset="0"/>
              <a:buChar char="•"/>
            </a:pPr>
            <a:endParaRPr lang="fr-FR" altLang="fr-FR" sz="2400" dirty="0">
              <a:solidFill>
                <a:prstClr val="black"/>
              </a:solidFill>
              <a:latin typeface="Calibri"/>
              <a:cs typeface="+mn-cs"/>
            </a:endParaRPr>
          </a:p>
          <a:p>
            <a:pPr marL="342900" indent="-228600" eaLnBrk="0" hangingPunct="0">
              <a:lnSpc>
                <a:spcPct val="90000"/>
              </a:lnSpc>
              <a:spcBef>
                <a:spcPct val="20000"/>
              </a:spcBef>
              <a:buClr>
                <a:srgbClr val="94B6D2"/>
              </a:buClr>
              <a:buFont typeface="Arial" charset="0"/>
              <a:buChar char="•"/>
            </a:pPr>
            <a:r>
              <a:rPr lang="fr-FR" altLang="fr-FR" sz="2800" dirty="0" smtClean="0">
                <a:solidFill>
                  <a:prstClr val="black"/>
                </a:solidFill>
                <a:latin typeface="Calibri"/>
                <a:cs typeface="+mn-cs"/>
              </a:rPr>
              <a:t>Algorithme  </a:t>
            </a:r>
            <a:r>
              <a:rPr lang="fr-FR" altLang="fr-FR" sz="2800" b="1" dirty="0" smtClean="0">
                <a:solidFill>
                  <a:prstClr val="black"/>
                </a:solidFill>
                <a:latin typeface="Calibri"/>
                <a:cs typeface="+mn-cs"/>
              </a:rPr>
              <a:t>toujours</a:t>
            </a:r>
            <a:r>
              <a:rPr lang="fr-FR" altLang="fr-FR" sz="2800" dirty="0" smtClean="0">
                <a:solidFill>
                  <a:prstClr val="black"/>
                </a:solidFill>
                <a:latin typeface="Calibri"/>
                <a:cs typeface="+mn-cs"/>
              </a:rPr>
              <a:t> polynômiale :</a:t>
            </a:r>
          </a:p>
          <a:p>
            <a:pPr marL="639763" lvl="1" indent="-228600" eaLnBrk="0" hangingPunct="0">
              <a:lnSpc>
                <a:spcPct val="90000"/>
              </a:lnSpc>
              <a:spcBef>
                <a:spcPct val="20000"/>
              </a:spcBef>
              <a:buClr>
                <a:srgbClr val="DD8047"/>
              </a:buClr>
              <a:buFont typeface="Arial" charset="0"/>
              <a:buChar char="•"/>
            </a:pPr>
            <a:r>
              <a:rPr lang="fr-FR" altLang="fr-FR" sz="2400" b="1" dirty="0">
                <a:solidFill>
                  <a:prstClr val="black"/>
                </a:solidFill>
                <a:latin typeface="Calibri"/>
                <a:cs typeface="+mn-cs"/>
              </a:rPr>
              <a:t>Algorithme glouton</a:t>
            </a:r>
          </a:p>
          <a:p>
            <a:pPr marL="639763" lvl="1" indent="-228600" eaLnBrk="0" hangingPunct="0">
              <a:lnSpc>
                <a:spcPct val="90000"/>
              </a:lnSpc>
              <a:spcBef>
                <a:spcPct val="20000"/>
              </a:spcBef>
              <a:buClr>
                <a:srgbClr val="DD8047"/>
              </a:buClr>
              <a:buFont typeface="Arial" charset="0"/>
              <a:buChar char="•"/>
            </a:pPr>
            <a:r>
              <a:rPr lang="fr-FR" altLang="fr-FR" sz="2400" dirty="0">
                <a:solidFill>
                  <a:prstClr val="black"/>
                </a:solidFill>
                <a:latin typeface="Calibri"/>
                <a:cs typeface="+mn-cs"/>
              </a:rPr>
              <a:t>Chaque étape de l’algorithme fait un choix définitif sur la solution</a:t>
            </a:r>
          </a:p>
          <a:p>
            <a:pPr marL="114300" lvl="0" eaLnBrk="0" hangingPunct="0">
              <a:lnSpc>
                <a:spcPct val="90000"/>
              </a:lnSpc>
              <a:spcBef>
                <a:spcPct val="20000"/>
              </a:spcBef>
              <a:buClr>
                <a:srgbClr val="94B6D2"/>
              </a:buClr>
            </a:pPr>
            <a:r>
              <a:rPr lang="fr-FR" altLang="fr-FR" sz="2800" dirty="0" smtClean="0">
                <a:solidFill>
                  <a:prstClr val="black"/>
                </a:solidFill>
                <a:latin typeface="Calibri"/>
              </a:rPr>
              <a:t> </a:t>
            </a:r>
            <a:endParaRPr lang="fr-FR" altLang="fr-FR" sz="2800" dirty="0">
              <a:solidFill>
                <a:prstClr val="black"/>
              </a:solidFill>
              <a:latin typeface="Calibri"/>
            </a:endParaRPr>
          </a:p>
          <a:p>
            <a:pPr marL="114300" lvl="0" eaLnBrk="0" hangingPunct="0">
              <a:lnSpc>
                <a:spcPct val="90000"/>
              </a:lnSpc>
              <a:spcBef>
                <a:spcPct val="20000"/>
              </a:spcBef>
              <a:buClr>
                <a:srgbClr val="94B6D2"/>
              </a:buClr>
            </a:pPr>
            <a:r>
              <a:rPr lang="fr-FR" altLang="fr-FR" sz="2800" dirty="0" smtClean="0">
                <a:solidFill>
                  <a:prstClr val="black"/>
                </a:solidFill>
                <a:latin typeface="Calibri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99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42161" y="269776"/>
            <a:ext cx="7620000" cy="1143000"/>
          </a:xfrm>
        </p:spPr>
        <p:txBody>
          <a:bodyPr/>
          <a:lstStyle/>
          <a:p>
            <a:r>
              <a:rPr lang="fr-FR" altLang="fr-FR" dirty="0" smtClean="0"/>
              <a:t>Méthodes approchées</a:t>
            </a:r>
            <a:endParaRPr lang="fr-FR" altLang="fr-FR" sz="28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B213B2-C153-4824-A894-69B63A9EF99B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408993" y="1332418"/>
            <a:ext cx="8089064" cy="479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228600" eaLnBrk="0" hangingPunct="0">
              <a:lnSpc>
                <a:spcPct val="90000"/>
              </a:lnSpc>
              <a:spcBef>
                <a:spcPct val="20000"/>
              </a:spcBef>
              <a:buClr>
                <a:srgbClr val="94B6D2"/>
              </a:buClr>
              <a:buFont typeface="Arial" charset="0"/>
              <a:buChar char="•"/>
            </a:pPr>
            <a:r>
              <a:rPr lang="fr-FR" altLang="fr-FR" sz="2800" dirty="0" smtClean="0">
                <a:solidFill>
                  <a:prstClr val="black"/>
                </a:solidFill>
                <a:latin typeface="Calibri"/>
                <a:cs typeface="+mn-cs"/>
              </a:rPr>
              <a:t>Algorithmes glouton :</a:t>
            </a:r>
          </a:p>
          <a:p>
            <a:pPr marL="639763" lvl="1" indent="-228600" eaLnBrk="0" hangingPunct="0">
              <a:lnSpc>
                <a:spcPct val="90000"/>
              </a:lnSpc>
              <a:spcBef>
                <a:spcPct val="20000"/>
              </a:spcBef>
              <a:buClr>
                <a:srgbClr val="DD8047"/>
              </a:buClr>
              <a:buFont typeface="Arial" charset="0"/>
              <a:buChar char="•"/>
            </a:pPr>
            <a:r>
              <a:rPr lang="fr-FR" altLang="fr-FR" sz="2400" dirty="0" smtClean="0">
                <a:solidFill>
                  <a:prstClr val="black"/>
                </a:solidFill>
                <a:latin typeface="Calibri"/>
                <a:cs typeface="+mn-cs"/>
              </a:rPr>
              <a:t>Algorithme itératif</a:t>
            </a:r>
          </a:p>
          <a:p>
            <a:pPr marL="639763" lvl="1" indent="-228600" eaLnBrk="0" hangingPunct="0">
              <a:lnSpc>
                <a:spcPct val="90000"/>
              </a:lnSpc>
              <a:spcBef>
                <a:spcPct val="20000"/>
              </a:spcBef>
              <a:buClr>
                <a:srgbClr val="DD8047"/>
              </a:buClr>
              <a:buFont typeface="Arial" charset="0"/>
              <a:buChar char="•"/>
            </a:pPr>
            <a:r>
              <a:rPr lang="fr-FR" altLang="fr-FR" sz="2400" dirty="0" smtClean="0">
                <a:solidFill>
                  <a:prstClr val="black"/>
                </a:solidFill>
                <a:latin typeface="Calibri"/>
                <a:cs typeface="+mn-cs"/>
              </a:rPr>
              <a:t>Chaque itération fixe une ou plusieurs variables du problème</a:t>
            </a:r>
          </a:p>
          <a:p>
            <a:pPr marL="639763" lvl="1" indent="-228600" eaLnBrk="0" hangingPunct="0">
              <a:lnSpc>
                <a:spcPct val="90000"/>
              </a:lnSpc>
              <a:spcBef>
                <a:spcPct val="20000"/>
              </a:spcBef>
              <a:buClr>
                <a:srgbClr val="DD8047"/>
              </a:buClr>
              <a:buFont typeface="Arial" charset="0"/>
              <a:buChar char="•"/>
            </a:pPr>
            <a:endParaRPr lang="fr-FR" altLang="fr-FR" sz="2400" dirty="0" smtClean="0">
              <a:solidFill>
                <a:prstClr val="black"/>
              </a:solidFill>
              <a:latin typeface="Calibri"/>
              <a:cs typeface="+mn-cs"/>
            </a:endParaRPr>
          </a:p>
          <a:p>
            <a:pPr marL="411163" lvl="1" algn="just" eaLnBrk="0" hangingPunct="0">
              <a:lnSpc>
                <a:spcPct val="90000"/>
              </a:lnSpc>
              <a:spcBef>
                <a:spcPct val="20000"/>
              </a:spcBef>
              <a:buClr>
                <a:srgbClr val="DD8047"/>
              </a:buClr>
            </a:pPr>
            <a:r>
              <a:rPr lang="fr-FR" altLang="fr-FR" sz="2400" dirty="0" smtClean="0">
                <a:solidFill>
                  <a:prstClr val="black"/>
                </a:solidFill>
                <a:latin typeface="Calibri"/>
                <a:cs typeface="+mn-cs"/>
              </a:rPr>
              <a:t>Sur une représentation de l’ensemble des solutions possibles en arbre, une branche est choisie à chaque itération. </a:t>
            </a:r>
          </a:p>
          <a:p>
            <a:pPr marL="639763" lvl="1" indent="-228600" eaLnBrk="0" hangingPunct="0">
              <a:lnSpc>
                <a:spcPct val="90000"/>
              </a:lnSpc>
              <a:spcBef>
                <a:spcPct val="20000"/>
              </a:spcBef>
              <a:buClr>
                <a:srgbClr val="DD8047"/>
              </a:buClr>
              <a:buFont typeface="Arial" charset="0"/>
              <a:buChar char="•"/>
            </a:pPr>
            <a:endParaRPr lang="fr-FR" altLang="fr-FR" sz="2400" dirty="0">
              <a:solidFill>
                <a:prstClr val="black"/>
              </a:solidFill>
              <a:latin typeface="Calibri"/>
              <a:cs typeface="+mn-cs"/>
            </a:endParaRPr>
          </a:p>
          <a:p>
            <a:pPr marL="342900" indent="-228600" eaLnBrk="0" hangingPunct="0">
              <a:lnSpc>
                <a:spcPct val="90000"/>
              </a:lnSpc>
              <a:spcBef>
                <a:spcPct val="20000"/>
              </a:spcBef>
              <a:buClr>
                <a:srgbClr val="94B6D2"/>
              </a:buClr>
              <a:buFont typeface="Arial" charset="0"/>
              <a:buChar char="•"/>
            </a:pPr>
            <a:r>
              <a:rPr lang="fr-FR" altLang="fr-FR" sz="2800" dirty="0" smtClean="0">
                <a:solidFill>
                  <a:prstClr val="black"/>
                </a:solidFill>
                <a:latin typeface="Calibri"/>
                <a:cs typeface="+mn-cs"/>
              </a:rPr>
              <a:t>L’algorithme peut être exacte :</a:t>
            </a:r>
          </a:p>
          <a:p>
            <a:pPr marL="639763" lvl="1" indent="-228600" eaLnBrk="0" hangingPunct="0">
              <a:lnSpc>
                <a:spcPct val="90000"/>
              </a:lnSpc>
              <a:spcBef>
                <a:spcPct val="20000"/>
              </a:spcBef>
              <a:buClr>
                <a:srgbClr val="DD8047"/>
              </a:buClr>
              <a:buFont typeface="Arial" charset="0"/>
              <a:buChar char="•"/>
            </a:pPr>
            <a:r>
              <a:rPr lang="fr-FR" altLang="fr-FR" sz="2400" b="1" dirty="0" smtClean="0">
                <a:solidFill>
                  <a:prstClr val="black"/>
                </a:solidFill>
                <a:latin typeface="Calibri"/>
                <a:cs typeface="+mn-cs"/>
              </a:rPr>
              <a:t>Si à chaque itération le choix est optimal</a:t>
            </a:r>
          </a:p>
          <a:p>
            <a:pPr marL="639763" lvl="1" indent="-228600" eaLnBrk="0" hangingPunct="0">
              <a:lnSpc>
                <a:spcPct val="90000"/>
              </a:lnSpc>
              <a:spcBef>
                <a:spcPct val="20000"/>
              </a:spcBef>
              <a:buClr>
                <a:srgbClr val="DD8047"/>
              </a:buClr>
              <a:buFont typeface="Arial" charset="0"/>
              <a:buChar char="•"/>
            </a:pPr>
            <a:r>
              <a:rPr lang="fr-FR" altLang="fr-FR" sz="2400" dirty="0" smtClean="0">
                <a:solidFill>
                  <a:prstClr val="black"/>
                </a:solidFill>
                <a:latin typeface="Calibri"/>
                <a:cs typeface="+mn-cs"/>
              </a:rPr>
              <a:t>Exemple : </a:t>
            </a:r>
            <a:r>
              <a:rPr lang="fr-FR" altLang="fr-FR" sz="2400" dirty="0" err="1" smtClean="0">
                <a:solidFill>
                  <a:prstClr val="black"/>
                </a:solidFill>
                <a:latin typeface="Calibri"/>
                <a:cs typeface="+mn-cs"/>
              </a:rPr>
              <a:t>Dijkstra</a:t>
            </a:r>
            <a:endParaRPr lang="fr-FR" altLang="fr-FR" sz="2800" dirty="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651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42161" y="269776"/>
            <a:ext cx="7620000" cy="1143000"/>
          </a:xfrm>
        </p:spPr>
        <p:txBody>
          <a:bodyPr/>
          <a:lstStyle/>
          <a:p>
            <a:r>
              <a:rPr lang="fr-FR" altLang="fr-FR" dirty="0" smtClean="0"/>
              <a:t>Méthodes approchées</a:t>
            </a:r>
            <a:endParaRPr lang="fr-FR" altLang="fr-FR" sz="28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B213B2-C153-4824-A894-69B63A9EF99B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408993" y="1332418"/>
            <a:ext cx="8089064" cy="467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 eaLnBrk="0" hangingPunct="0">
              <a:lnSpc>
                <a:spcPct val="90000"/>
              </a:lnSpc>
              <a:spcBef>
                <a:spcPct val="20000"/>
              </a:spcBef>
              <a:buClr>
                <a:srgbClr val="94B6D2"/>
              </a:buClr>
            </a:pPr>
            <a:r>
              <a:rPr lang="fr-FR" altLang="fr-FR" sz="2800" dirty="0" smtClean="0">
                <a:solidFill>
                  <a:prstClr val="black"/>
                </a:solidFill>
                <a:latin typeface="Calibri"/>
                <a:cs typeface="+mn-cs"/>
              </a:rPr>
              <a:t>Types d’heuristiques :</a:t>
            </a:r>
          </a:p>
          <a:p>
            <a:pPr marL="342900" lvl="0" indent="-228600" eaLnBrk="0" hangingPunct="0">
              <a:lnSpc>
                <a:spcPct val="90000"/>
              </a:lnSpc>
              <a:spcBef>
                <a:spcPct val="20000"/>
              </a:spcBef>
              <a:buClr>
                <a:srgbClr val="94B6D2"/>
              </a:buClr>
              <a:buFont typeface="Arial" charset="0"/>
              <a:buChar char="•"/>
            </a:pPr>
            <a:endParaRPr lang="fr-FR" altLang="fr-FR" sz="2800" dirty="0" smtClean="0">
              <a:solidFill>
                <a:prstClr val="black"/>
              </a:solidFill>
              <a:latin typeface="Calibri"/>
            </a:endParaRPr>
          </a:p>
          <a:p>
            <a:pPr marL="342900" lvl="0" indent="-228600" eaLnBrk="0" hangingPunct="0">
              <a:lnSpc>
                <a:spcPct val="90000"/>
              </a:lnSpc>
              <a:spcBef>
                <a:spcPct val="20000"/>
              </a:spcBef>
              <a:buClr>
                <a:srgbClr val="94B6D2"/>
              </a:buClr>
              <a:buFont typeface="Arial" charset="0"/>
              <a:buChar char="•"/>
            </a:pPr>
            <a:r>
              <a:rPr lang="fr-FR" altLang="fr-FR" sz="2800" dirty="0" smtClean="0">
                <a:solidFill>
                  <a:prstClr val="black"/>
                </a:solidFill>
                <a:latin typeface="Calibri"/>
              </a:rPr>
              <a:t>Constructive </a:t>
            </a:r>
            <a:r>
              <a:rPr lang="fr-FR" altLang="fr-FR" sz="2800" dirty="0">
                <a:solidFill>
                  <a:prstClr val="black"/>
                </a:solidFill>
                <a:latin typeface="Calibri"/>
              </a:rPr>
              <a:t>: </a:t>
            </a:r>
            <a:endParaRPr lang="fr-FR" altLang="fr-FR" sz="2800" dirty="0" smtClean="0">
              <a:solidFill>
                <a:prstClr val="black"/>
              </a:solidFill>
              <a:latin typeface="Calibri"/>
            </a:endParaRPr>
          </a:p>
          <a:p>
            <a:pPr marL="639763" lvl="1" indent="-228600" eaLnBrk="0" hangingPunct="0">
              <a:lnSpc>
                <a:spcPct val="90000"/>
              </a:lnSpc>
              <a:spcBef>
                <a:spcPct val="20000"/>
              </a:spcBef>
              <a:buClr>
                <a:srgbClr val="DD8047"/>
              </a:buClr>
              <a:buFont typeface="Arial" charset="0"/>
              <a:buChar char="•"/>
            </a:pPr>
            <a:r>
              <a:rPr lang="fr-FR" altLang="fr-FR" sz="2400" dirty="0" smtClean="0">
                <a:solidFill>
                  <a:prstClr val="black"/>
                </a:solidFill>
                <a:latin typeface="Calibri"/>
                <a:cs typeface="+mn-cs"/>
              </a:rPr>
              <a:t>La </a:t>
            </a:r>
            <a:r>
              <a:rPr lang="fr-FR" altLang="fr-FR" sz="2400" dirty="0">
                <a:solidFill>
                  <a:prstClr val="black"/>
                </a:solidFill>
                <a:latin typeface="Calibri"/>
                <a:cs typeface="+mn-cs"/>
              </a:rPr>
              <a:t>solution est construite pas à pas à partir de rien</a:t>
            </a:r>
          </a:p>
          <a:p>
            <a:pPr marL="639763" lvl="1" indent="-228600" eaLnBrk="0" hangingPunct="0">
              <a:lnSpc>
                <a:spcPct val="90000"/>
              </a:lnSpc>
              <a:spcBef>
                <a:spcPct val="20000"/>
              </a:spcBef>
              <a:buClr>
                <a:srgbClr val="DD8047"/>
              </a:buClr>
              <a:buFont typeface="Arial" charset="0"/>
              <a:buChar char="•"/>
            </a:pPr>
            <a:r>
              <a:rPr lang="fr-FR" altLang="fr-FR" sz="2400" dirty="0">
                <a:solidFill>
                  <a:prstClr val="black"/>
                </a:solidFill>
                <a:latin typeface="Calibri"/>
                <a:cs typeface="+mn-cs"/>
              </a:rPr>
              <a:t>Exemple : k plus proches voisins</a:t>
            </a:r>
          </a:p>
          <a:p>
            <a:pPr marL="639763" lvl="1" indent="-228600" eaLnBrk="0" hangingPunct="0">
              <a:lnSpc>
                <a:spcPct val="90000"/>
              </a:lnSpc>
              <a:spcBef>
                <a:spcPct val="20000"/>
              </a:spcBef>
              <a:buClr>
                <a:srgbClr val="DD8047"/>
              </a:buClr>
              <a:buFont typeface="Arial" charset="0"/>
              <a:buChar char="•"/>
            </a:pPr>
            <a:endParaRPr lang="fr-FR" altLang="fr-FR" sz="2400" dirty="0">
              <a:solidFill>
                <a:prstClr val="black"/>
              </a:solidFill>
              <a:latin typeface="Calibri"/>
              <a:cs typeface="+mn-cs"/>
            </a:endParaRPr>
          </a:p>
          <a:p>
            <a:pPr marL="342900" indent="-228600" eaLnBrk="0" hangingPunct="0">
              <a:lnSpc>
                <a:spcPct val="90000"/>
              </a:lnSpc>
              <a:spcBef>
                <a:spcPct val="20000"/>
              </a:spcBef>
              <a:buClr>
                <a:srgbClr val="94B6D2"/>
              </a:buClr>
              <a:buFont typeface="Arial" charset="0"/>
              <a:buChar char="•"/>
            </a:pPr>
            <a:r>
              <a:rPr lang="fr-FR" altLang="fr-FR" sz="2800" dirty="0" smtClean="0">
                <a:solidFill>
                  <a:prstClr val="black"/>
                </a:solidFill>
                <a:latin typeface="Calibri"/>
                <a:cs typeface="+mn-cs"/>
              </a:rPr>
              <a:t>Heuristique d’amélioration:</a:t>
            </a:r>
          </a:p>
          <a:p>
            <a:pPr marL="639763" lvl="1" indent="-228600" eaLnBrk="0" hangingPunct="0">
              <a:lnSpc>
                <a:spcPct val="90000"/>
              </a:lnSpc>
              <a:spcBef>
                <a:spcPct val="20000"/>
              </a:spcBef>
              <a:buClr>
                <a:srgbClr val="DD8047"/>
              </a:buClr>
              <a:buFont typeface="Arial" charset="0"/>
              <a:buChar char="•"/>
            </a:pPr>
            <a:r>
              <a:rPr lang="fr-FR" altLang="fr-FR" sz="2400" b="1" dirty="0" smtClean="0">
                <a:solidFill>
                  <a:prstClr val="black"/>
                </a:solidFill>
                <a:latin typeface="Calibri"/>
                <a:cs typeface="+mn-cs"/>
              </a:rPr>
              <a:t>On part d’une solution initiale</a:t>
            </a:r>
          </a:p>
          <a:p>
            <a:pPr marL="639763" lvl="1" indent="-228600" eaLnBrk="0" hangingPunct="0">
              <a:lnSpc>
                <a:spcPct val="90000"/>
              </a:lnSpc>
              <a:spcBef>
                <a:spcPct val="20000"/>
              </a:spcBef>
              <a:buClr>
                <a:srgbClr val="DD8047"/>
              </a:buClr>
              <a:buFont typeface="Arial" charset="0"/>
              <a:buChar char="•"/>
            </a:pPr>
            <a:r>
              <a:rPr lang="fr-FR" altLang="fr-FR" sz="2400" dirty="0" smtClean="0">
                <a:solidFill>
                  <a:prstClr val="black"/>
                </a:solidFill>
                <a:latin typeface="Calibri"/>
                <a:cs typeface="+mn-cs"/>
              </a:rPr>
              <a:t>La solution est améliorée à chaque itération</a:t>
            </a:r>
          </a:p>
          <a:p>
            <a:pPr marL="639763" lvl="1" indent="-228600" eaLnBrk="0" hangingPunct="0">
              <a:lnSpc>
                <a:spcPct val="90000"/>
              </a:lnSpc>
              <a:spcBef>
                <a:spcPct val="20000"/>
              </a:spcBef>
              <a:buClr>
                <a:srgbClr val="DD8047"/>
              </a:buClr>
              <a:buFont typeface="Arial" charset="0"/>
              <a:buChar char="•"/>
            </a:pPr>
            <a:r>
              <a:rPr lang="fr-FR" altLang="fr-FR" sz="2400" dirty="0" smtClean="0">
                <a:solidFill>
                  <a:prstClr val="black"/>
                </a:solidFill>
                <a:latin typeface="Calibri"/>
                <a:cs typeface="+mn-cs"/>
              </a:rPr>
              <a:t>Jusqu’à ce que la solution ne peut plus être améliorée par cette heuristique</a:t>
            </a:r>
            <a:endParaRPr lang="fr-FR" altLang="fr-FR" sz="2800" dirty="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07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42161" y="269776"/>
            <a:ext cx="7620000" cy="1143000"/>
          </a:xfrm>
        </p:spPr>
        <p:txBody>
          <a:bodyPr/>
          <a:lstStyle/>
          <a:p>
            <a:r>
              <a:rPr lang="fr-FR" altLang="fr-FR" dirty="0" smtClean="0"/>
              <a:t>Méthodes approchées</a:t>
            </a:r>
            <a:endParaRPr lang="fr-FR" altLang="fr-FR" sz="28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B213B2-C153-4824-A894-69B63A9EF99B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08993" y="1332418"/>
                <a:ext cx="8089064" cy="48628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14300" lvl="0" eaLnBrk="0" hangingPunct="0">
                  <a:lnSpc>
                    <a:spcPct val="90000"/>
                  </a:lnSpc>
                  <a:spcBef>
                    <a:spcPct val="20000"/>
                  </a:spcBef>
                  <a:buClr>
                    <a:srgbClr val="94B6D2"/>
                  </a:buClr>
                </a:pPr>
                <a:endParaRPr lang="fr-FR" altLang="fr-FR" sz="2800" dirty="0" smtClean="0">
                  <a:solidFill>
                    <a:prstClr val="black"/>
                  </a:solidFill>
                  <a:latin typeface="Calibri"/>
                </a:endParaRPr>
              </a:p>
              <a:p>
                <a:pPr marL="114300" lvl="0" eaLnBrk="0" hangingPunct="0">
                  <a:lnSpc>
                    <a:spcPct val="90000"/>
                  </a:lnSpc>
                  <a:spcBef>
                    <a:spcPct val="20000"/>
                  </a:spcBef>
                  <a:buClr>
                    <a:srgbClr val="94B6D2"/>
                  </a:buClr>
                </a:pPr>
                <a:r>
                  <a:rPr lang="fr-FR" altLang="fr-FR" sz="2800" dirty="0" smtClean="0">
                    <a:solidFill>
                      <a:prstClr val="black"/>
                    </a:solidFill>
                    <a:latin typeface="Calibri"/>
                  </a:rPr>
                  <a:t>Heuristique </a:t>
                </a:r>
                <a:r>
                  <a:rPr lang="fr-FR" altLang="fr-FR" sz="2800" dirty="0">
                    <a:solidFill>
                      <a:prstClr val="black"/>
                    </a:solidFill>
                    <a:latin typeface="Calibri"/>
                  </a:rPr>
                  <a:t>d’amélioration </a:t>
                </a:r>
                <a:r>
                  <a:rPr lang="fr-FR" altLang="fr-FR" sz="2800" dirty="0" smtClean="0">
                    <a:solidFill>
                      <a:prstClr val="black"/>
                    </a:solidFill>
                    <a:latin typeface="Calibri"/>
                  </a:rPr>
                  <a:t>: principe de </a:t>
                </a:r>
                <a:r>
                  <a:rPr lang="fr-FR" altLang="fr-FR" sz="2800" b="1" dirty="0" smtClean="0">
                    <a:solidFill>
                      <a:prstClr val="black"/>
                    </a:solidFill>
                    <a:latin typeface="Calibri"/>
                  </a:rPr>
                  <a:t>voisinage</a:t>
                </a:r>
              </a:p>
              <a:p>
                <a:pPr marL="342900" lvl="0" indent="-228600" eaLnBrk="0" hangingPunct="0">
                  <a:lnSpc>
                    <a:spcPct val="90000"/>
                  </a:lnSpc>
                  <a:spcBef>
                    <a:spcPct val="20000"/>
                  </a:spcBef>
                  <a:buClr>
                    <a:srgbClr val="94B6D2"/>
                  </a:buClr>
                  <a:buFont typeface="Arial" charset="0"/>
                  <a:buChar char="•"/>
                </a:pPr>
                <a:r>
                  <a:rPr lang="fr-FR" altLang="fr-FR" sz="2800" dirty="0" smtClean="0">
                    <a:solidFill>
                      <a:prstClr val="black"/>
                    </a:solidFill>
                    <a:latin typeface="Calibri"/>
                  </a:rPr>
                  <a:t>Idée : la solution est améliorée successivement en cherchant une meilleure solution parmi ses voisines </a:t>
                </a:r>
                <a:endParaRPr lang="fr-FR" altLang="fr-FR" sz="2800" dirty="0">
                  <a:solidFill>
                    <a:prstClr val="black"/>
                  </a:solidFill>
                  <a:latin typeface="Calibri"/>
                </a:endParaRPr>
              </a:p>
              <a:p>
                <a:pPr marL="411163" lvl="1" eaLnBrk="0" hangingPunct="0">
                  <a:lnSpc>
                    <a:spcPct val="90000"/>
                  </a:lnSpc>
                  <a:spcBef>
                    <a:spcPct val="20000"/>
                  </a:spcBef>
                  <a:buClr>
                    <a:srgbClr val="DD8047"/>
                  </a:buClr>
                </a:pPr>
                <a:endParaRPr lang="fr-FR" altLang="fr-FR" sz="2400" dirty="0">
                  <a:solidFill>
                    <a:prstClr val="black"/>
                  </a:solidFill>
                  <a:latin typeface="Calibri"/>
                </a:endParaRPr>
              </a:p>
              <a:p>
                <a:pPr marL="342900" indent="-228600" eaLnBrk="0" hangingPunct="0">
                  <a:lnSpc>
                    <a:spcPct val="90000"/>
                  </a:lnSpc>
                  <a:spcBef>
                    <a:spcPct val="20000"/>
                  </a:spcBef>
                  <a:buClr>
                    <a:srgbClr val="94B6D2"/>
                  </a:buClr>
                  <a:buFont typeface="Arial" charset="0"/>
                  <a:buChar char="•"/>
                </a:pPr>
                <a:r>
                  <a:rPr lang="fr-FR" altLang="fr-FR" sz="2800" dirty="0" smtClean="0">
                    <a:solidFill>
                      <a:prstClr val="black"/>
                    </a:solidFill>
                    <a:latin typeface="Calibri"/>
                  </a:rPr>
                  <a:t>Les notions :</a:t>
                </a:r>
                <a:endParaRPr lang="fr-FR" altLang="fr-FR" sz="2800" dirty="0">
                  <a:solidFill>
                    <a:prstClr val="black"/>
                  </a:solidFill>
                  <a:latin typeface="Calibri"/>
                </a:endParaRPr>
              </a:p>
              <a:p>
                <a:pPr marL="639763" lvl="1" indent="-228600" eaLnBrk="0" hangingPunct="0">
                  <a:lnSpc>
                    <a:spcPct val="90000"/>
                  </a:lnSpc>
                  <a:spcBef>
                    <a:spcPct val="20000"/>
                  </a:spcBef>
                  <a:buClr>
                    <a:srgbClr val="DD8047"/>
                  </a:buClr>
                  <a:buFont typeface="Arial" charset="0"/>
                  <a:buChar char="•"/>
                </a:pPr>
                <a:r>
                  <a:rPr lang="fr-FR" altLang="fr-FR" sz="2400" dirty="0" smtClean="0">
                    <a:solidFill>
                      <a:prstClr val="black"/>
                    </a:solidFill>
                    <a:latin typeface="Calibri"/>
                  </a:rPr>
                  <a:t>S </a:t>
                </a:r>
                <a:r>
                  <a:rPr lang="fr-FR" altLang="fr-FR" sz="2400" b="1" dirty="0" smtClean="0">
                    <a:solidFill>
                      <a:prstClr val="black"/>
                    </a:solidFill>
                    <a:latin typeface="Calibri"/>
                  </a:rPr>
                  <a:t>espace</a:t>
                </a:r>
                <a:r>
                  <a:rPr lang="fr-FR" altLang="fr-FR" sz="2400" dirty="0" smtClean="0">
                    <a:solidFill>
                      <a:prstClr val="black"/>
                    </a:solidFill>
                    <a:latin typeface="Calibri"/>
                  </a:rPr>
                  <a:t> des solutions</a:t>
                </a:r>
              </a:p>
              <a:p>
                <a:pPr marL="639763" lvl="1" indent="-228600" eaLnBrk="0" hangingPunct="0">
                  <a:lnSpc>
                    <a:spcPct val="90000"/>
                  </a:lnSpc>
                  <a:spcBef>
                    <a:spcPct val="20000"/>
                  </a:spcBef>
                  <a:buClr>
                    <a:srgbClr val="DD8047"/>
                  </a:buClr>
                  <a:buFont typeface="Arial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altLang="fr-FR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fr-FR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fr-FR" altLang="fr-FR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fr-FR" altLang="fr-FR" sz="2400" dirty="0" smtClean="0">
                    <a:solidFill>
                      <a:prstClr val="black"/>
                    </a:solidFill>
                    <a:latin typeface="Calibri"/>
                  </a:rPr>
                  <a:t> solution </a:t>
                </a:r>
                <a:r>
                  <a:rPr lang="fr-FR" altLang="fr-FR" sz="2400" b="1" dirty="0" smtClean="0">
                    <a:solidFill>
                      <a:prstClr val="black"/>
                    </a:solidFill>
                    <a:latin typeface="Calibri"/>
                  </a:rPr>
                  <a:t>courante</a:t>
                </a:r>
                <a:endParaRPr lang="fr-FR" altLang="fr-FR" sz="2400" b="1" dirty="0">
                  <a:solidFill>
                    <a:prstClr val="black"/>
                  </a:solidFill>
                  <a:latin typeface="Calibri"/>
                </a:endParaRPr>
              </a:p>
              <a:p>
                <a:pPr marL="639763" lvl="1" indent="-228600" eaLnBrk="0" hangingPunct="0">
                  <a:lnSpc>
                    <a:spcPct val="90000"/>
                  </a:lnSpc>
                  <a:spcBef>
                    <a:spcPct val="20000"/>
                  </a:spcBef>
                  <a:buClr>
                    <a:srgbClr val="DD8047"/>
                  </a:buClr>
                  <a:buFont typeface="Arial" charset="0"/>
                  <a:buChar char="•"/>
                </a:pPr>
                <a:r>
                  <a:rPr lang="fr-FR" altLang="fr-FR" sz="2400" dirty="0" smtClean="0">
                    <a:solidFill>
                      <a:prstClr val="black"/>
                    </a:solidFill>
                    <a:latin typeface="Calibri"/>
                  </a:rPr>
                  <a:t>t type de modification  </a:t>
                </a:r>
                <a:endParaRPr lang="fr-FR" altLang="fr-FR" sz="2400" dirty="0">
                  <a:solidFill>
                    <a:prstClr val="black"/>
                  </a:solidFill>
                  <a:latin typeface="Calibri"/>
                </a:endParaRPr>
              </a:p>
              <a:p>
                <a:pPr marL="639763" lvl="1" indent="-228600" eaLnBrk="0" hangingPunct="0">
                  <a:lnSpc>
                    <a:spcPct val="90000"/>
                  </a:lnSpc>
                  <a:spcBef>
                    <a:spcPct val="20000"/>
                  </a:spcBef>
                  <a:buClr>
                    <a:srgbClr val="DD8047"/>
                  </a:buClr>
                  <a:buFont typeface="Arial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altLang="fr-FR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fr-FR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fr-FR" altLang="fr-FR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FR" altLang="fr-FR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altLang="fr-FR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fr-FR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fr-FR" altLang="fr-FR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fr-FR" altLang="fr-FR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fr-FR" altLang="fr-FR" sz="2800" b="1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altLang="fr-FR" sz="2800" b="1" dirty="0" smtClean="0">
                    <a:solidFill>
                      <a:prstClr val="black"/>
                    </a:solidFill>
                    <a:latin typeface="Calibri"/>
                  </a:rPr>
                  <a:t> le voisinage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altLang="fr-FR" sz="2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fr-FR" sz="2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fr-FR" altLang="fr-FR" sz="2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sub>
                    </m:sSub>
                  </m:oMath>
                </a14:m>
                <a:r>
                  <a:rPr lang="fr-FR" altLang="fr-FR" sz="2800" b="1" dirty="0" smtClean="0">
                    <a:solidFill>
                      <a:prstClr val="black"/>
                    </a:solidFill>
                    <a:latin typeface="Calibri"/>
                  </a:rPr>
                  <a:t> par rapport à t sur S</a:t>
                </a:r>
                <a:endParaRPr lang="fr-FR" altLang="fr-FR" sz="2800" b="1" dirty="0">
                  <a:solidFill>
                    <a:prstClr val="black"/>
                  </a:solidFill>
                  <a:latin typeface="Calibri"/>
                </a:endParaRPr>
              </a:p>
              <a:p>
                <a:pPr marL="114300" lvl="0" eaLnBrk="0" hangingPunct="0">
                  <a:lnSpc>
                    <a:spcPct val="90000"/>
                  </a:lnSpc>
                  <a:spcBef>
                    <a:spcPct val="20000"/>
                  </a:spcBef>
                  <a:buClr>
                    <a:srgbClr val="94B6D2"/>
                  </a:buClr>
                </a:pPr>
                <a:endParaRPr lang="fr-FR" altLang="fr-FR" sz="2800" b="1" dirty="0" smtClean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993" y="1332418"/>
                <a:ext cx="8089064" cy="4862870"/>
              </a:xfrm>
              <a:prstGeom prst="rect">
                <a:avLst/>
              </a:prstGeom>
              <a:blipFill>
                <a:blip r:embed="rId3"/>
                <a:stretch>
                  <a:fillRect l="-75" r="-13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073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42161" y="269776"/>
            <a:ext cx="7620000" cy="1143000"/>
          </a:xfrm>
        </p:spPr>
        <p:txBody>
          <a:bodyPr/>
          <a:lstStyle/>
          <a:p>
            <a:r>
              <a:rPr lang="fr-FR" altLang="fr-FR" dirty="0" smtClean="0"/>
              <a:t>Méthodes approchées</a:t>
            </a:r>
            <a:endParaRPr lang="fr-FR" altLang="fr-FR" sz="28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B213B2-C153-4824-A894-69B63A9EF99B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408993" y="1332418"/>
            <a:ext cx="8089064" cy="5490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 eaLnBrk="0" hangingPunct="0">
              <a:lnSpc>
                <a:spcPct val="90000"/>
              </a:lnSpc>
              <a:spcBef>
                <a:spcPct val="20000"/>
              </a:spcBef>
              <a:buClr>
                <a:srgbClr val="94B6D2"/>
              </a:buClr>
            </a:pPr>
            <a:r>
              <a:rPr lang="fr-FR" altLang="fr-FR" sz="2800" dirty="0" smtClean="0">
                <a:solidFill>
                  <a:prstClr val="black"/>
                </a:solidFill>
                <a:latin typeface="Calibri"/>
              </a:rPr>
              <a:t>Exemple de modification :</a:t>
            </a:r>
            <a:endParaRPr lang="fr-FR" altLang="fr-FR" sz="2800" dirty="0">
              <a:solidFill>
                <a:prstClr val="black"/>
              </a:solidFill>
              <a:latin typeface="Calibri"/>
            </a:endParaRPr>
          </a:p>
          <a:p>
            <a:pPr marL="411163" lvl="1" eaLnBrk="0" hangingPunct="0">
              <a:lnSpc>
                <a:spcPct val="90000"/>
              </a:lnSpc>
              <a:spcBef>
                <a:spcPct val="20000"/>
              </a:spcBef>
              <a:buClr>
                <a:srgbClr val="DD8047"/>
              </a:buClr>
            </a:pPr>
            <a:endParaRPr lang="fr-FR" altLang="fr-FR" sz="2400" dirty="0">
              <a:solidFill>
                <a:prstClr val="black"/>
              </a:solidFill>
              <a:latin typeface="Calibri"/>
            </a:endParaRPr>
          </a:p>
          <a:p>
            <a:pPr marL="571500" lvl="0" indent="-457200" eaLnBrk="0" hangingPunct="0">
              <a:lnSpc>
                <a:spcPct val="90000"/>
              </a:lnSpc>
              <a:spcBef>
                <a:spcPct val="20000"/>
              </a:spcBef>
              <a:buClr>
                <a:srgbClr val="94B6D2"/>
              </a:buClr>
              <a:buFont typeface="Arial" panose="020B0604020202020204" pitchFamily="34" charset="0"/>
              <a:buChar char="•"/>
            </a:pPr>
            <a:r>
              <a:rPr lang="fr-FR" altLang="fr-FR" sz="2800" b="1" dirty="0" smtClean="0">
                <a:solidFill>
                  <a:prstClr val="black"/>
                </a:solidFill>
                <a:latin typeface="Calibri"/>
              </a:rPr>
              <a:t>Sac à dos : </a:t>
            </a:r>
          </a:p>
          <a:p>
            <a:pPr marL="639763" lvl="1" indent="-228600" eaLnBrk="0" hangingPunct="0">
              <a:lnSpc>
                <a:spcPct val="90000"/>
              </a:lnSpc>
              <a:spcBef>
                <a:spcPct val="20000"/>
              </a:spcBef>
              <a:buClr>
                <a:srgbClr val="DD8047"/>
              </a:buClr>
              <a:buFont typeface="Arial" charset="0"/>
              <a:buChar char="•"/>
            </a:pPr>
            <a:r>
              <a:rPr lang="fr-FR" altLang="fr-FR" sz="2400" dirty="0">
                <a:solidFill>
                  <a:prstClr val="black"/>
                </a:solidFill>
                <a:latin typeface="Calibri"/>
                <a:cs typeface="+mn-cs"/>
              </a:rPr>
              <a:t>échanger deux objets</a:t>
            </a:r>
          </a:p>
          <a:p>
            <a:pPr marL="639763" lvl="1" indent="-228600" eaLnBrk="0" hangingPunct="0">
              <a:lnSpc>
                <a:spcPct val="90000"/>
              </a:lnSpc>
              <a:spcBef>
                <a:spcPct val="20000"/>
              </a:spcBef>
              <a:buClr>
                <a:srgbClr val="DD8047"/>
              </a:buClr>
              <a:buFont typeface="Arial" charset="0"/>
              <a:buChar char="•"/>
            </a:pPr>
            <a:r>
              <a:rPr lang="fr-FR" altLang="fr-FR" sz="2400" dirty="0">
                <a:solidFill>
                  <a:prstClr val="black"/>
                </a:solidFill>
                <a:latin typeface="Calibri"/>
                <a:cs typeface="+mn-cs"/>
              </a:rPr>
              <a:t>supprimer un objet </a:t>
            </a:r>
          </a:p>
          <a:p>
            <a:pPr marL="639763" lvl="1" indent="-228600" eaLnBrk="0" hangingPunct="0">
              <a:lnSpc>
                <a:spcPct val="90000"/>
              </a:lnSpc>
              <a:spcBef>
                <a:spcPct val="20000"/>
              </a:spcBef>
              <a:buClr>
                <a:srgbClr val="DD8047"/>
              </a:buClr>
              <a:buFont typeface="Arial" charset="0"/>
              <a:buChar char="•"/>
            </a:pPr>
            <a:r>
              <a:rPr lang="fr-FR" altLang="fr-FR" sz="2400" dirty="0">
                <a:solidFill>
                  <a:prstClr val="black"/>
                </a:solidFill>
                <a:latin typeface="Calibri"/>
                <a:cs typeface="+mn-cs"/>
              </a:rPr>
              <a:t>ajouter un objet</a:t>
            </a:r>
          </a:p>
          <a:p>
            <a:pPr marL="411163" lvl="1" eaLnBrk="0" hangingPunct="0">
              <a:lnSpc>
                <a:spcPct val="90000"/>
              </a:lnSpc>
              <a:spcBef>
                <a:spcPct val="20000"/>
              </a:spcBef>
              <a:buClr>
                <a:srgbClr val="DD8047"/>
              </a:buClr>
            </a:pPr>
            <a:endParaRPr lang="fr-FR" altLang="fr-FR" sz="2400" dirty="0">
              <a:solidFill>
                <a:prstClr val="black"/>
              </a:solidFill>
              <a:latin typeface="Calibri"/>
            </a:endParaRPr>
          </a:p>
          <a:p>
            <a:pPr marL="571500" lvl="0" indent="-457200" eaLnBrk="0" hangingPunct="0">
              <a:lnSpc>
                <a:spcPct val="90000"/>
              </a:lnSpc>
              <a:spcBef>
                <a:spcPct val="20000"/>
              </a:spcBef>
              <a:buClr>
                <a:srgbClr val="94B6D2"/>
              </a:buClr>
              <a:buFont typeface="Arial" panose="020B0604020202020204" pitchFamily="34" charset="0"/>
              <a:buChar char="•"/>
            </a:pPr>
            <a:r>
              <a:rPr lang="fr-FR" altLang="fr-FR" sz="2800" b="1" dirty="0" smtClean="0">
                <a:solidFill>
                  <a:prstClr val="black"/>
                </a:solidFill>
                <a:latin typeface="Calibri"/>
              </a:rPr>
              <a:t>VRP : </a:t>
            </a:r>
            <a:endParaRPr lang="fr-FR" altLang="fr-FR" sz="2800" b="1" dirty="0">
              <a:solidFill>
                <a:prstClr val="black"/>
              </a:solidFill>
              <a:latin typeface="Calibri"/>
            </a:endParaRPr>
          </a:p>
          <a:p>
            <a:pPr marL="639763" lvl="1" indent="-228600" eaLnBrk="0" hangingPunct="0">
              <a:lnSpc>
                <a:spcPct val="90000"/>
              </a:lnSpc>
              <a:spcBef>
                <a:spcPct val="20000"/>
              </a:spcBef>
              <a:buClr>
                <a:srgbClr val="DD8047"/>
              </a:buClr>
              <a:buFont typeface="Arial" charset="0"/>
              <a:buChar char="•"/>
            </a:pPr>
            <a:r>
              <a:rPr lang="fr-FR" altLang="fr-FR" sz="2400" dirty="0" smtClean="0">
                <a:solidFill>
                  <a:prstClr val="black"/>
                </a:solidFill>
                <a:latin typeface="Calibri"/>
                <a:cs typeface="+mn-cs"/>
              </a:rPr>
              <a:t>Mouvement 2 </a:t>
            </a:r>
            <a:r>
              <a:rPr lang="fr-FR" altLang="fr-FR" sz="2400" dirty="0" err="1" smtClean="0">
                <a:solidFill>
                  <a:prstClr val="black"/>
                </a:solidFill>
                <a:latin typeface="Calibri"/>
                <a:cs typeface="+mn-cs"/>
              </a:rPr>
              <a:t>opt</a:t>
            </a:r>
            <a:r>
              <a:rPr lang="fr-FR" altLang="fr-FR" sz="2400" dirty="0" smtClean="0">
                <a:solidFill>
                  <a:prstClr val="black"/>
                </a:solidFill>
                <a:latin typeface="Calibri"/>
                <a:cs typeface="+mn-cs"/>
              </a:rPr>
              <a:t> intra-tournée</a:t>
            </a:r>
            <a:endParaRPr lang="fr-FR" altLang="fr-FR" sz="2400" dirty="0">
              <a:solidFill>
                <a:prstClr val="black"/>
              </a:solidFill>
              <a:latin typeface="Calibri"/>
              <a:cs typeface="+mn-cs"/>
            </a:endParaRPr>
          </a:p>
          <a:p>
            <a:pPr marL="639763" lvl="1" indent="-228600" eaLnBrk="0" hangingPunct="0">
              <a:lnSpc>
                <a:spcPct val="90000"/>
              </a:lnSpc>
              <a:spcBef>
                <a:spcPct val="20000"/>
              </a:spcBef>
              <a:buClr>
                <a:srgbClr val="DD8047"/>
              </a:buClr>
              <a:buFont typeface="Arial" charset="0"/>
              <a:buChar char="•"/>
            </a:pPr>
            <a:r>
              <a:rPr lang="fr-FR" altLang="fr-FR" sz="2400" dirty="0">
                <a:solidFill>
                  <a:prstClr val="black"/>
                </a:solidFill>
                <a:latin typeface="Calibri"/>
              </a:rPr>
              <a:t>Mouvement 2 </a:t>
            </a:r>
            <a:r>
              <a:rPr lang="fr-FR" altLang="fr-FR" sz="2400" dirty="0" err="1">
                <a:solidFill>
                  <a:prstClr val="black"/>
                </a:solidFill>
                <a:latin typeface="Calibri"/>
              </a:rPr>
              <a:t>opt</a:t>
            </a:r>
            <a:r>
              <a:rPr lang="fr-FR" altLang="fr-FR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fr-FR" altLang="fr-FR" sz="2400" dirty="0" smtClean="0">
                <a:solidFill>
                  <a:prstClr val="black"/>
                </a:solidFill>
                <a:latin typeface="Calibri"/>
              </a:rPr>
              <a:t>inter-tournée</a:t>
            </a:r>
            <a:endParaRPr lang="fr-FR" altLang="fr-FR" sz="2400" dirty="0">
              <a:solidFill>
                <a:prstClr val="black"/>
              </a:solidFill>
              <a:latin typeface="Calibri"/>
            </a:endParaRPr>
          </a:p>
          <a:p>
            <a:pPr marL="639763" lvl="1" indent="-228600" eaLnBrk="0" hangingPunct="0">
              <a:lnSpc>
                <a:spcPct val="90000"/>
              </a:lnSpc>
              <a:spcBef>
                <a:spcPct val="20000"/>
              </a:spcBef>
              <a:buClr>
                <a:srgbClr val="DD8047"/>
              </a:buClr>
              <a:buFont typeface="Arial" charset="0"/>
              <a:buChar char="•"/>
            </a:pPr>
            <a:r>
              <a:rPr lang="fr-FR" altLang="fr-FR" sz="2400" dirty="0" smtClean="0">
                <a:solidFill>
                  <a:prstClr val="black"/>
                </a:solidFill>
                <a:latin typeface="Calibri"/>
                <a:cs typeface="+mn-cs"/>
              </a:rPr>
              <a:t>Échanger deux clients d’une même tournée</a:t>
            </a:r>
          </a:p>
          <a:p>
            <a:pPr marL="639763" lvl="1" indent="-228600" eaLnBrk="0" hangingPunct="0">
              <a:lnSpc>
                <a:spcPct val="90000"/>
              </a:lnSpc>
              <a:spcBef>
                <a:spcPct val="20000"/>
              </a:spcBef>
              <a:buClr>
                <a:srgbClr val="DD8047"/>
              </a:buClr>
              <a:buFont typeface="Arial" charset="0"/>
              <a:buChar char="•"/>
            </a:pPr>
            <a:r>
              <a:rPr lang="fr-FR" altLang="fr-FR" sz="2400" dirty="0">
                <a:solidFill>
                  <a:prstClr val="black"/>
                </a:solidFill>
                <a:latin typeface="Calibri"/>
              </a:rPr>
              <a:t>Échanger deux clients d’une </a:t>
            </a:r>
            <a:r>
              <a:rPr lang="fr-FR" altLang="fr-FR" sz="2400" dirty="0" smtClean="0">
                <a:solidFill>
                  <a:prstClr val="black"/>
                </a:solidFill>
                <a:latin typeface="Calibri"/>
              </a:rPr>
              <a:t>tournée différente …</a:t>
            </a:r>
            <a:endParaRPr lang="fr-FR" altLang="fr-FR" sz="2400" dirty="0" smtClean="0">
              <a:solidFill>
                <a:prstClr val="black"/>
              </a:solidFill>
              <a:latin typeface="Calibri"/>
              <a:cs typeface="+mn-cs"/>
            </a:endParaRPr>
          </a:p>
          <a:p>
            <a:pPr marL="639763" lvl="1" indent="-228600" eaLnBrk="0" hangingPunct="0">
              <a:lnSpc>
                <a:spcPct val="90000"/>
              </a:lnSpc>
              <a:spcBef>
                <a:spcPct val="20000"/>
              </a:spcBef>
              <a:buClr>
                <a:srgbClr val="DD8047"/>
              </a:buClr>
              <a:buFont typeface="Arial" charset="0"/>
              <a:buChar char="•"/>
            </a:pPr>
            <a:endParaRPr lang="fr-FR" altLang="fr-FR" sz="24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988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42161" y="269776"/>
            <a:ext cx="7620000" cy="1143000"/>
          </a:xfrm>
        </p:spPr>
        <p:txBody>
          <a:bodyPr/>
          <a:lstStyle/>
          <a:p>
            <a:r>
              <a:rPr lang="fr-FR" altLang="fr-FR" dirty="0" smtClean="0"/>
              <a:t>Méthodes approchées</a:t>
            </a:r>
            <a:endParaRPr lang="fr-FR" altLang="fr-FR" sz="28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B213B2-C153-4824-A894-69B63A9EF99B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408993" y="1332418"/>
            <a:ext cx="808906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 eaLnBrk="0" hangingPunct="0">
              <a:lnSpc>
                <a:spcPct val="90000"/>
              </a:lnSpc>
              <a:spcBef>
                <a:spcPct val="20000"/>
              </a:spcBef>
              <a:buClr>
                <a:srgbClr val="94B6D2"/>
              </a:buClr>
            </a:pPr>
            <a:r>
              <a:rPr lang="fr-FR" altLang="fr-FR" sz="2800" dirty="0" smtClean="0">
                <a:solidFill>
                  <a:prstClr val="black"/>
                </a:solidFill>
                <a:latin typeface="Calibri"/>
              </a:rPr>
              <a:t>Parcours du voisinage:</a:t>
            </a:r>
            <a:endParaRPr lang="fr-FR" altLang="fr-FR" sz="2800" dirty="0">
              <a:solidFill>
                <a:prstClr val="black"/>
              </a:solidFill>
              <a:latin typeface="Calibri"/>
            </a:endParaRPr>
          </a:p>
          <a:p>
            <a:pPr marL="411163" lvl="1" eaLnBrk="0" hangingPunct="0">
              <a:lnSpc>
                <a:spcPct val="90000"/>
              </a:lnSpc>
              <a:spcBef>
                <a:spcPct val="20000"/>
              </a:spcBef>
              <a:buClr>
                <a:srgbClr val="DD8047"/>
              </a:buClr>
            </a:pPr>
            <a:endParaRPr lang="fr-FR" altLang="fr-FR" sz="2400" dirty="0">
              <a:solidFill>
                <a:prstClr val="black"/>
              </a:solidFill>
              <a:latin typeface="Calibri"/>
            </a:endParaRPr>
          </a:p>
          <a:p>
            <a:pPr marL="571500" lvl="0" indent="-457200" eaLnBrk="0" hangingPunct="0">
              <a:lnSpc>
                <a:spcPct val="90000"/>
              </a:lnSpc>
              <a:spcBef>
                <a:spcPct val="20000"/>
              </a:spcBef>
              <a:buClr>
                <a:srgbClr val="94B6D2"/>
              </a:buClr>
              <a:buFont typeface="Arial" panose="020B0604020202020204" pitchFamily="34" charset="0"/>
              <a:buChar char="•"/>
            </a:pPr>
            <a:r>
              <a:rPr lang="fr-FR" altLang="fr-FR" sz="2800" b="1" dirty="0" smtClean="0">
                <a:solidFill>
                  <a:prstClr val="black"/>
                </a:solidFill>
                <a:latin typeface="Calibri"/>
              </a:rPr>
              <a:t>Exploration :</a:t>
            </a:r>
          </a:p>
          <a:p>
            <a:pPr marL="639763" lvl="1" indent="-228600" eaLnBrk="0" hangingPunct="0">
              <a:lnSpc>
                <a:spcPct val="90000"/>
              </a:lnSpc>
              <a:spcBef>
                <a:spcPct val="20000"/>
              </a:spcBef>
              <a:buClr>
                <a:srgbClr val="DD8047"/>
              </a:buClr>
              <a:buFont typeface="Arial" charset="0"/>
              <a:buChar char="•"/>
            </a:pPr>
            <a:r>
              <a:rPr lang="fr-FR" altLang="fr-FR" sz="2800" dirty="0" smtClean="0">
                <a:solidFill>
                  <a:prstClr val="black"/>
                </a:solidFill>
                <a:latin typeface="Calibri"/>
              </a:rPr>
              <a:t>Tous les voisins </a:t>
            </a:r>
            <a:endParaRPr lang="fr-FR" altLang="fr-FR" sz="2800" dirty="0">
              <a:solidFill>
                <a:prstClr val="black"/>
              </a:solidFill>
              <a:latin typeface="Calibri"/>
            </a:endParaRPr>
          </a:p>
          <a:p>
            <a:pPr marL="639763" lvl="1" indent="-228600" eaLnBrk="0" hangingPunct="0">
              <a:lnSpc>
                <a:spcPct val="90000"/>
              </a:lnSpc>
              <a:spcBef>
                <a:spcPct val="20000"/>
              </a:spcBef>
              <a:buClr>
                <a:srgbClr val="DD8047"/>
              </a:buClr>
              <a:buFont typeface="Arial" charset="0"/>
              <a:buChar char="•"/>
            </a:pPr>
            <a:r>
              <a:rPr lang="fr-FR" altLang="fr-FR" sz="2800" dirty="0" smtClean="0">
                <a:solidFill>
                  <a:prstClr val="black"/>
                </a:solidFill>
                <a:latin typeface="Calibri"/>
              </a:rPr>
              <a:t>Une partie fixée (k voisins)</a:t>
            </a:r>
            <a:endParaRPr lang="fr-FR" altLang="fr-FR" sz="2800" dirty="0">
              <a:solidFill>
                <a:prstClr val="black"/>
              </a:solidFill>
              <a:latin typeface="Calibri"/>
            </a:endParaRPr>
          </a:p>
          <a:p>
            <a:pPr marL="639763" lvl="1" indent="-228600" eaLnBrk="0" hangingPunct="0">
              <a:lnSpc>
                <a:spcPct val="90000"/>
              </a:lnSpc>
              <a:spcBef>
                <a:spcPct val="20000"/>
              </a:spcBef>
              <a:buClr>
                <a:srgbClr val="DD8047"/>
              </a:buClr>
              <a:buFont typeface="Arial" charset="0"/>
              <a:buChar char="•"/>
            </a:pPr>
            <a:r>
              <a:rPr lang="fr-FR" altLang="fr-FR" sz="2800" dirty="0" smtClean="0">
                <a:solidFill>
                  <a:prstClr val="black"/>
                </a:solidFill>
                <a:latin typeface="Calibri"/>
              </a:rPr>
              <a:t>Jusqu’au premier réalisable</a:t>
            </a:r>
          </a:p>
          <a:p>
            <a:pPr marL="639763" lvl="1" indent="-228600" eaLnBrk="0" hangingPunct="0">
              <a:lnSpc>
                <a:spcPct val="90000"/>
              </a:lnSpc>
              <a:spcBef>
                <a:spcPct val="20000"/>
              </a:spcBef>
              <a:buClr>
                <a:srgbClr val="DD8047"/>
              </a:buClr>
              <a:buFont typeface="Arial" charset="0"/>
              <a:buChar char="•"/>
            </a:pPr>
            <a:endParaRPr lang="fr-FR" altLang="fr-FR" sz="2800" dirty="0">
              <a:solidFill>
                <a:prstClr val="black"/>
              </a:solidFill>
              <a:latin typeface="Calibri"/>
            </a:endParaRPr>
          </a:p>
          <a:p>
            <a:pPr marL="571500" lvl="0" indent="-457200" eaLnBrk="0" hangingPunct="0">
              <a:lnSpc>
                <a:spcPct val="90000"/>
              </a:lnSpc>
              <a:spcBef>
                <a:spcPct val="20000"/>
              </a:spcBef>
              <a:buClr>
                <a:srgbClr val="94B6D2"/>
              </a:buClr>
              <a:buFont typeface="Arial" panose="020B0604020202020204" pitchFamily="34" charset="0"/>
              <a:buChar char="•"/>
            </a:pPr>
            <a:r>
              <a:rPr lang="fr-FR" altLang="fr-FR" sz="2800" b="1" dirty="0" smtClean="0">
                <a:solidFill>
                  <a:prstClr val="black"/>
                </a:solidFill>
                <a:latin typeface="Calibri"/>
              </a:rPr>
              <a:t>Sélection :</a:t>
            </a:r>
            <a:endParaRPr lang="fr-FR" altLang="fr-FR" sz="2400" dirty="0">
              <a:solidFill>
                <a:prstClr val="black"/>
              </a:solidFill>
              <a:latin typeface="Calibri"/>
              <a:cs typeface="+mn-cs"/>
            </a:endParaRPr>
          </a:p>
          <a:p>
            <a:pPr marL="639763" lvl="1" indent="-228600" eaLnBrk="0" hangingPunct="0">
              <a:lnSpc>
                <a:spcPct val="90000"/>
              </a:lnSpc>
              <a:spcBef>
                <a:spcPct val="20000"/>
              </a:spcBef>
              <a:buClr>
                <a:srgbClr val="DD8047"/>
              </a:buClr>
              <a:buFont typeface="Arial" charset="0"/>
              <a:buChar char="•"/>
            </a:pPr>
            <a:r>
              <a:rPr lang="fr-FR" altLang="fr-FR" sz="2400" dirty="0" smtClean="0">
                <a:solidFill>
                  <a:prstClr val="black"/>
                </a:solidFill>
                <a:latin typeface="Calibri"/>
                <a:cs typeface="+mn-cs"/>
              </a:rPr>
              <a:t>Le meilleur</a:t>
            </a:r>
            <a:endParaRPr lang="fr-FR" altLang="fr-FR" sz="2400" dirty="0">
              <a:solidFill>
                <a:prstClr val="black"/>
              </a:solidFill>
              <a:latin typeface="Calibri"/>
              <a:cs typeface="+mn-cs"/>
            </a:endParaRPr>
          </a:p>
          <a:p>
            <a:pPr marL="639763" lvl="1" indent="-228600" eaLnBrk="0" hangingPunct="0">
              <a:lnSpc>
                <a:spcPct val="90000"/>
              </a:lnSpc>
              <a:spcBef>
                <a:spcPct val="20000"/>
              </a:spcBef>
              <a:buClr>
                <a:srgbClr val="DD8047"/>
              </a:buClr>
              <a:buFont typeface="Arial" charset="0"/>
              <a:buChar char="•"/>
            </a:pPr>
            <a:r>
              <a:rPr lang="fr-FR" altLang="fr-FR" sz="2400" dirty="0" smtClean="0">
                <a:solidFill>
                  <a:prstClr val="black"/>
                </a:solidFill>
                <a:latin typeface="Calibri"/>
              </a:rPr>
              <a:t>Le premier améliorant</a:t>
            </a:r>
            <a:endParaRPr lang="fr-FR" altLang="fr-FR" sz="2400" dirty="0">
              <a:solidFill>
                <a:prstClr val="black"/>
              </a:solidFill>
              <a:latin typeface="Calibri"/>
            </a:endParaRPr>
          </a:p>
          <a:p>
            <a:pPr marL="639763" lvl="1" indent="-228600" eaLnBrk="0" hangingPunct="0">
              <a:lnSpc>
                <a:spcPct val="90000"/>
              </a:lnSpc>
              <a:spcBef>
                <a:spcPct val="20000"/>
              </a:spcBef>
              <a:buClr>
                <a:srgbClr val="DD8047"/>
              </a:buClr>
              <a:buFont typeface="Arial" charset="0"/>
              <a:buChar char="•"/>
            </a:pPr>
            <a:r>
              <a:rPr lang="fr-FR" altLang="fr-FR" sz="2400" dirty="0" smtClean="0">
                <a:solidFill>
                  <a:prstClr val="black"/>
                </a:solidFill>
                <a:latin typeface="Calibri"/>
                <a:cs typeface="+mn-cs"/>
              </a:rPr>
              <a:t>Au hasard</a:t>
            </a:r>
          </a:p>
          <a:p>
            <a:pPr marL="639763" lvl="1" indent="-228600" eaLnBrk="0" hangingPunct="0">
              <a:lnSpc>
                <a:spcPct val="90000"/>
              </a:lnSpc>
              <a:spcBef>
                <a:spcPct val="20000"/>
              </a:spcBef>
              <a:buClr>
                <a:srgbClr val="DD8047"/>
              </a:buClr>
              <a:buFont typeface="Arial" charset="0"/>
              <a:buChar char="•"/>
            </a:pPr>
            <a:endParaRPr lang="fr-FR" altLang="fr-FR" sz="24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825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42161" y="269776"/>
            <a:ext cx="7620000" cy="1143000"/>
          </a:xfrm>
        </p:spPr>
        <p:txBody>
          <a:bodyPr/>
          <a:lstStyle/>
          <a:p>
            <a:r>
              <a:rPr lang="fr-FR" altLang="fr-FR" dirty="0"/>
              <a:t>Métaheuristiques</a:t>
            </a:r>
            <a:endParaRPr lang="fr-FR" altLang="fr-FR" sz="28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B213B2-C153-4824-A894-69B63A9EF99B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408993" y="1332418"/>
            <a:ext cx="808906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 eaLnBrk="0" hangingPunct="0">
              <a:lnSpc>
                <a:spcPct val="90000"/>
              </a:lnSpc>
              <a:spcBef>
                <a:spcPct val="20000"/>
              </a:spcBef>
              <a:buClr>
                <a:srgbClr val="94B6D2"/>
              </a:buClr>
            </a:pPr>
            <a:r>
              <a:rPr lang="fr-FR" altLang="fr-FR" sz="2800" b="1" dirty="0" smtClean="0">
                <a:solidFill>
                  <a:prstClr val="black"/>
                </a:solidFill>
                <a:latin typeface="Calibri"/>
                <a:cs typeface="+mn-cs"/>
              </a:rPr>
              <a:t>Rappel sur le domaine réalisable :</a:t>
            </a:r>
            <a:endParaRPr lang="fr-FR" altLang="fr-FR" sz="2800" dirty="0">
              <a:solidFill>
                <a:prstClr val="black"/>
              </a:solidFill>
              <a:latin typeface="Calibri"/>
            </a:endParaRPr>
          </a:p>
          <a:p>
            <a:pPr marL="114300" lvl="0" eaLnBrk="0" hangingPunct="0">
              <a:lnSpc>
                <a:spcPct val="90000"/>
              </a:lnSpc>
              <a:spcBef>
                <a:spcPct val="20000"/>
              </a:spcBef>
              <a:buClr>
                <a:srgbClr val="94B6D2"/>
              </a:buClr>
            </a:pPr>
            <a:r>
              <a:rPr lang="fr-FR" altLang="fr-FR" sz="2800" dirty="0" smtClean="0">
                <a:solidFill>
                  <a:prstClr val="black"/>
                </a:solidFill>
                <a:latin typeface="Calibri"/>
                <a:cs typeface="+mn-cs"/>
              </a:rPr>
              <a:t> </a:t>
            </a:r>
          </a:p>
        </p:txBody>
      </p:sp>
      <p:cxnSp>
        <p:nvCxnSpPr>
          <p:cNvPr id="4" name="Connecteur droit avec flèche 3"/>
          <p:cNvCxnSpPr/>
          <p:nvPr/>
        </p:nvCxnSpPr>
        <p:spPr>
          <a:xfrm flipV="1">
            <a:off x="1187624" y="6009196"/>
            <a:ext cx="6146221" cy="833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 flipV="1">
            <a:off x="1187624" y="2475418"/>
            <a:ext cx="0" cy="36057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755576" y="2290752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290752"/>
                <a:ext cx="43204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/>
              <p:cNvSpPr txBox="1"/>
              <p:nvPr/>
            </p:nvSpPr>
            <p:spPr>
              <a:xfrm>
                <a:off x="7333845" y="6045200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3845" y="6045200"/>
                <a:ext cx="43204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3"/>
              <p:cNvSpPr txBox="1">
                <a:spLocks noChangeArrowheads="1"/>
              </p:cNvSpPr>
              <p:nvPr/>
            </p:nvSpPr>
            <p:spPr bwMode="auto">
              <a:xfrm>
                <a:off x="4525533" y="2166972"/>
                <a:ext cx="5616624" cy="16020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9763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04888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AB81"/>
                  </a:buClr>
                  <a:buFont typeface="Arial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79525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D8B25C"/>
                  </a:buClr>
                  <a:buFont typeface="Arial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54163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BA79D"/>
                  </a:buClr>
                  <a:buFont typeface="Arial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03120" indent="-182880" algn="l" defTabSz="914400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86000" indent="-182880" algn="l" defTabSz="914400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14300" indent="0">
                  <a:lnSpc>
                    <a:spcPct val="90000"/>
                  </a:lnSpc>
                  <a:buFont typeface="Arial" charset="0"/>
                  <a:buNone/>
                </a:pPr>
                <a:r>
                  <a:rPr lang="fr-FR" altLang="fr-FR" dirty="0" smtClean="0"/>
                  <a:t>Minimiser </a:t>
                </a:r>
                <a:r>
                  <a:rPr lang="fr-FR" altLang="fr-FR" dirty="0"/>
                  <a:t>:  </a:t>
                </a:r>
                <a:r>
                  <a:rPr lang="fr-FR" altLang="fr-FR" dirty="0" smtClean="0"/>
                  <a:t>	</a:t>
                </a:r>
                <a14:m>
                  <m:oMath xmlns:m="http://schemas.openxmlformats.org/officeDocument/2006/math">
                    <m:r>
                      <a:rPr lang="fr-FR" altLang="fr-FR" i="1">
                        <a:latin typeface="Cambria Math" panose="02040503050406030204" pitchFamily="18" charset="0"/>
                      </a:rPr>
                      <m:t>4</m:t>
                    </m:r>
                    <m:sSub>
                      <m:sSubPr>
                        <m:ctrlPr>
                          <a:rPr lang="fr-FR" alt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altLang="fr-F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altLang="fr-FR" i="1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fr-FR" alt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altLang="fr-F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fr-FR" altLang="fr-FR" dirty="0"/>
              </a:p>
              <a:p>
                <a:pPr marL="114300" indent="0">
                  <a:lnSpc>
                    <a:spcPct val="90000"/>
                  </a:lnSpc>
                  <a:buFont typeface="Arial" charset="0"/>
                  <a:buNone/>
                </a:pPr>
                <a:r>
                  <a:rPr lang="fr-FR" altLang="fr-FR" dirty="0"/>
                  <a:t>Sous les contraintes </a:t>
                </a:r>
                <a:r>
                  <a:rPr lang="fr-FR" altLang="fr-FR" dirty="0" smtClean="0"/>
                  <a:t>:</a:t>
                </a:r>
                <a:endParaRPr lang="fr-FR" altLang="fr-FR" dirty="0"/>
              </a:p>
              <a:p>
                <a:pPr marL="114300" indent="0">
                  <a:lnSpc>
                    <a:spcPct val="90000"/>
                  </a:lnSpc>
                  <a:buFont typeface="Arial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alt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alt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alt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altLang="fr-F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alt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alt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altLang="fr-F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altLang="fr-FR">
                          <a:latin typeface="Cambria Math" panose="02040503050406030204" pitchFamily="18" charset="0"/>
                        </a:rPr>
                        <m:t>≥11</m:t>
                      </m:r>
                    </m:oMath>
                  </m:oMathPara>
                </a14:m>
                <a:endParaRPr lang="fr-FR" altLang="fr-FR" dirty="0"/>
              </a:p>
              <a:p>
                <a:pPr marL="114300" indent="0">
                  <a:lnSpc>
                    <a:spcPct val="90000"/>
                  </a:lnSpc>
                  <a:buFont typeface="Arial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alt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alt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alt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altLang="fr-F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FR" alt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alt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altLang="fr-F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altLang="fr-F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FR" alt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alt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altLang="fr-F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altLang="fr-FR" i="1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fr-FR" altLang="fr-FR" dirty="0"/>
              </a:p>
            </p:txBody>
          </p:sp>
        </mc:Choice>
        <mc:Fallback xmlns="">
          <p:sp>
            <p:nvSpPr>
              <p:cNvPr id="1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25533" y="2166972"/>
                <a:ext cx="5616624" cy="1602015"/>
              </a:xfrm>
              <a:prstGeom prst="rect">
                <a:avLst/>
              </a:prstGeom>
              <a:blipFill>
                <a:blip r:embed="rId5"/>
                <a:stretch>
                  <a:fillRect t="-532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eur droit 9"/>
          <p:cNvCxnSpPr/>
          <p:nvPr/>
        </p:nvCxnSpPr>
        <p:spPr>
          <a:xfrm>
            <a:off x="1173638" y="3520052"/>
            <a:ext cx="2948657" cy="25251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412519" y="5534293"/>
                <a:ext cx="1638269" cy="341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14300" indent="0">
                  <a:lnSpc>
                    <a:spcPct val="90000"/>
                  </a:lnSpc>
                  <a:buFont typeface="Arial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alt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alt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alt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altLang="fr-F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alt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alt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altLang="fr-F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altLang="fr-FR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altLang="fr-FR"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fr-FR" altLang="fr-FR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519" y="5534293"/>
                <a:ext cx="1638269" cy="3416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819" name="Groupe 34818"/>
          <p:cNvGrpSpPr/>
          <p:nvPr/>
        </p:nvGrpSpPr>
        <p:grpSpPr>
          <a:xfrm>
            <a:off x="2493247" y="2636912"/>
            <a:ext cx="2711036" cy="2371320"/>
            <a:chOff x="1932972" y="2785872"/>
            <a:chExt cx="2711036" cy="2371320"/>
          </a:xfrm>
        </p:grpSpPr>
        <p:cxnSp>
          <p:nvCxnSpPr>
            <p:cNvPr id="17" name="Connecteur droit 16"/>
            <p:cNvCxnSpPr/>
            <p:nvPr/>
          </p:nvCxnSpPr>
          <p:spPr>
            <a:xfrm flipV="1">
              <a:off x="2124518" y="2954023"/>
              <a:ext cx="649940" cy="705598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 flipV="1">
              <a:off x="2759309" y="3313830"/>
              <a:ext cx="1231299" cy="1322271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>
            <a:xfrm flipV="1">
              <a:off x="2393379" y="3120300"/>
              <a:ext cx="981579" cy="1057884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 flipV="1">
              <a:off x="3320879" y="3854472"/>
              <a:ext cx="981579" cy="1057884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 flipV="1">
              <a:off x="1932972" y="2785872"/>
              <a:ext cx="440755" cy="457916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/>
            <p:nvPr/>
          </p:nvCxnSpPr>
          <p:spPr>
            <a:xfrm flipV="1">
              <a:off x="3778044" y="4317231"/>
              <a:ext cx="649940" cy="705598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/>
            <p:cNvCxnSpPr/>
            <p:nvPr/>
          </p:nvCxnSpPr>
          <p:spPr>
            <a:xfrm flipV="1">
              <a:off x="4203253" y="4699276"/>
              <a:ext cx="440755" cy="457916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821" name="Flèche droite 34820"/>
          <p:cNvSpPr/>
          <p:nvPr/>
        </p:nvSpPr>
        <p:spPr>
          <a:xfrm rot="18746041">
            <a:off x="2832876" y="4580164"/>
            <a:ext cx="385582" cy="32355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/>
          <p:cNvSpPr txBox="1"/>
          <p:nvPr/>
        </p:nvSpPr>
        <p:spPr>
          <a:xfrm>
            <a:off x="5090415" y="4127926"/>
            <a:ext cx="207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Domaine réalisable</a:t>
            </a:r>
            <a:endParaRPr lang="fr-FR" dirty="0"/>
          </a:p>
        </p:txBody>
      </p:sp>
      <p:sp>
        <p:nvSpPr>
          <p:cNvPr id="34822" name="Ellipse 34821"/>
          <p:cNvSpPr/>
          <p:nvPr/>
        </p:nvSpPr>
        <p:spPr>
          <a:xfrm>
            <a:off x="891860" y="3221565"/>
            <a:ext cx="576064" cy="5875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/>
          <p:cNvSpPr/>
          <p:nvPr/>
        </p:nvSpPr>
        <p:spPr>
          <a:xfrm>
            <a:off x="3824703" y="5771461"/>
            <a:ext cx="576064" cy="5875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4824" name="Connecteur droit avec flèche 34823"/>
          <p:cNvCxnSpPr/>
          <p:nvPr/>
        </p:nvCxnSpPr>
        <p:spPr>
          <a:xfrm>
            <a:off x="1288529" y="3798463"/>
            <a:ext cx="331144" cy="6473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>
            <a:stCxn id="42" idx="2"/>
          </p:cNvCxnSpPr>
          <p:nvPr/>
        </p:nvCxnSpPr>
        <p:spPr>
          <a:xfrm flipH="1" flipV="1">
            <a:off x="2668677" y="5486942"/>
            <a:ext cx="1156026" cy="5783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/>
          <p:cNvSpPr txBox="1"/>
          <p:nvPr/>
        </p:nvSpPr>
        <p:spPr>
          <a:xfrm>
            <a:off x="1071482" y="4593902"/>
            <a:ext cx="16052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Minimums ou maximums</a:t>
            </a:r>
          </a:p>
          <a:p>
            <a:pPr algn="ctr"/>
            <a:r>
              <a:rPr lang="fr-FR" dirty="0" smtClean="0"/>
              <a:t> locaux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285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42161" y="269776"/>
            <a:ext cx="7620000" cy="1143000"/>
          </a:xfrm>
        </p:spPr>
        <p:txBody>
          <a:bodyPr/>
          <a:lstStyle/>
          <a:p>
            <a:r>
              <a:rPr lang="fr-FR" altLang="fr-FR" dirty="0"/>
              <a:t>Métaheuristiques</a:t>
            </a:r>
            <a:endParaRPr lang="fr-FR" altLang="fr-FR" sz="28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B213B2-C153-4824-A894-69B63A9EF99B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408993" y="1332418"/>
            <a:ext cx="808906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 eaLnBrk="0" hangingPunct="0">
              <a:lnSpc>
                <a:spcPct val="90000"/>
              </a:lnSpc>
              <a:spcBef>
                <a:spcPct val="20000"/>
              </a:spcBef>
              <a:buClr>
                <a:srgbClr val="94B6D2"/>
              </a:buClr>
            </a:pPr>
            <a:r>
              <a:rPr lang="fr-FR" altLang="fr-FR" sz="2800" b="1" dirty="0" smtClean="0">
                <a:solidFill>
                  <a:prstClr val="black"/>
                </a:solidFill>
                <a:latin typeface="Calibri"/>
                <a:cs typeface="+mn-cs"/>
              </a:rPr>
              <a:t>Rappel sur le domaine réalisable :</a:t>
            </a:r>
            <a:endParaRPr lang="fr-FR" altLang="fr-FR" sz="2800" dirty="0">
              <a:solidFill>
                <a:prstClr val="black"/>
              </a:solidFill>
              <a:latin typeface="Calibri"/>
            </a:endParaRPr>
          </a:p>
          <a:p>
            <a:pPr marL="114300" lvl="0" eaLnBrk="0" hangingPunct="0">
              <a:lnSpc>
                <a:spcPct val="90000"/>
              </a:lnSpc>
              <a:spcBef>
                <a:spcPct val="20000"/>
              </a:spcBef>
              <a:buClr>
                <a:srgbClr val="94B6D2"/>
              </a:buClr>
            </a:pPr>
            <a:r>
              <a:rPr lang="fr-FR" altLang="fr-FR" sz="2800" dirty="0" smtClean="0">
                <a:solidFill>
                  <a:prstClr val="black"/>
                </a:solidFill>
                <a:latin typeface="Calibri"/>
                <a:cs typeface="+mn-cs"/>
              </a:rPr>
              <a:t> </a:t>
            </a:r>
          </a:p>
        </p:txBody>
      </p:sp>
      <p:cxnSp>
        <p:nvCxnSpPr>
          <p:cNvPr id="4" name="Connecteur droit avec flèche 3"/>
          <p:cNvCxnSpPr/>
          <p:nvPr/>
        </p:nvCxnSpPr>
        <p:spPr>
          <a:xfrm flipV="1">
            <a:off x="1573205" y="6276116"/>
            <a:ext cx="5760640" cy="720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 flipV="1">
            <a:off x="1573205" y="2802254"/>
            <a:ext cx="0" cy="36057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755576" y="261758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617588"/>
                <a:ext cx="432048" cy="369332"/>
              </a:xfrm>
              <a:prstGeom prst="rect">
                <a:avLst/>
              </a:prstGeom>
              <a:blipFill>
                <a:blip r:embed="rId3"/>
                <a:stretch>
                  <a:fillRect l="-4225" r="-50704"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/>
              <p:cNvSpPr txBox="1"/>
              <p:nvPr/>
            </p:nvSpPr>
            <p:spPr>
              <a:xfrm>
                <a:off x="7333845" y="6372036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3845" y="6372036"/>
                <a:ext cx="43204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3"/>
              <p:cNvSpPr txBox="1">
                <a:spLocks noChangeArrowheads="1"/>
              </p:cNvSpPr>
              <p:nvPr/>
            </p:nvSpPr>
            <p:spPr bwMode="auto">
              <a:xfrm>
                <a:off x="4250097" y="1995954"/>
                <a:ext cx="5616624" cy="16020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9763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04888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AB81"/>
                  </a:buClr>
                  <a:buFont typeface="Arial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79525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D8B25C"/>
                  </a:buClr>
                  <a:buFont typeface="Arial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54163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BA79D"/>
                  </a:buClr>
                  <a:buFont typeface="Arial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03120" indent="-182880" algn="l" defTabSz="914400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86000" indent="-182880" algn="l" defTabSz="914400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14300" indent="0">
                  <a:lnSpc>
                    <a:spcPct val="90000"/>
                  </a:lnSpc>
                  <a:buFont typeface="Arial" charset="0"/>
                  <a:buNone/>
                </a:pPr>
                <a:r>
                  <a:rPr lang="fr-FR" altLang="fr-FR" dirty="0" smtClean="0"/>
                  <a:t>Minimiser </a:t>
                </a:r>
                <a:r>
                  <a:rPr lang="fr-FR" altLang="fr-FR" dirty="0"/>
                  <a:t>:  </a:t>
                </a:r>
                <a:r>
                  <a:rPr lang="fr-FR" altLang="fr-FR" i="1" dirty="0" smtClean="0"/>
                  <a:t>	</a:t>
                </a:r>
                <a14:m>
                  <m:oMath xmlns:m="http://schemas.openxmlformats.org/officeDocument/2006/math">
                    <m:r>
                      <a:rPr lang="fr-FR" altLang="fr-F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FR" alt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fr-FR" altLang="fr-FR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fr-FR" altLang="fr-F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altLang="fr-FR" i="1">
                        <a:latin typeface="Cambria Math" panose="02040503050406030204" pitchFamily="18" charset="0"/>
                      </a:rPr>
                      <m:t>4</m:t>
                    </m:r>
                    <m:sSub>
                      <m:sSubPr>
                        <m:ctrlPr>
                          <a:rPr lang="fr-FR" alt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altLang="fr-F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altLang="fr-FR" i="1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fr-FR" alt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altLang="fr-F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fr-FR" altLang="fr-FR" dirty="0"/>
              </a:p>
              <a:p>
                <a:pPr marL="114300" indent="0">
                  <a:lnSpc>
                    <a:spcPct val="90000"/>
                  </a:lnSpc>
                  <a:buFont typeface="Arial" charset="0"/>
                  <a:buNone/>
                </a:pPr>
                <a:r>
                  <a:rPr lang="fr-FR" altLang="fr-FR" dirty="0"/>
                  <a:t>Sous les contraintes </a:t>
                </a:r>
                <a:r>
                  <a:rPr lang="fr-FR" altLang="fr-FR" dirty="0" smtClean="0"/>
                  <a:t>:</a:t>
                </a:r>
                <a:endParaRPr lang="fr-FR" altLang="fr-FR" dirty="0"/>
              </a:p>
              <a:p>
                <a:pPr marL="114300" indent="0">
                  <a:lnSpc>
                    <a:spcPct val="90000"/>
                  </a:lnSpc>
                  <a:buFont typeface="Arial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alt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alt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alt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altLang="fr-F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alt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alt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altLang="fr-F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altLang="fr-FR">
                          <a:latin typeface="Cambria Math" panose="02040503050406030204" pitchFamily="18" charset="0"/>
                        </a:rPr>
                        <m:t>≥11</m:t>
                      </m:r>
                    </m:oMath>
                  </m:oMathPara>
                </a14:m>
                <a:endParaRPr lang="fr-FR" altLang="fr-FR" dirty="0"/>
              </a:p>
              <a:p>
                <a:pPr marL="114300" indent="0">
                  <a:lnSpc>
                    <a:spcPct val="90000"/>
                  </a:lnSpc>
                  <a:buFont typeface="Arial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alt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alt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alt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altLang="fr-F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FR" alt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alt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altLang="fr-F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altLang="fr-F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FR" alt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alt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altLang="fr-F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altLang="fr-FR" i="1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fr-FR" altLang="fr-FR" dirty="0"/>
              </a:p>
            </p:txBody>
          </p:sp>
        </mc:Choice>
        <mc:Fallback xmlns="">
          <p:sp>
            <p:nvSpPr>
              <p:cNvPr id="1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50097" y="1995954"/>
                <a:ext cx="5616624" cy="1602015"/>
              </a:xfrm>
              <a:prstGeom prst="rect">
                <a:avLst/>
              </a:prstGeom>
              <a:blipFill>
                <a:blip r:embed="rId5"/>
                <a:stretch>
                  <a:fillRect t="-532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ccolade ouvrante 15"/>
          <p:cNvSpPr/>
          <p:nvPr/>
        </p:nvSpPr>
        <p:spPr>
          <a:xfrm rot="16200000">
            <a:off x="4608004" y="4362229"/>
            <a:ext cx="360040" cy="2880320"/>
          </a:xfrm>
          <a:prstGeom prst="leftBrac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3840370" y="5876690"/>
            <a:ext cx="207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Domaine réalisable</a:t>
            </a:r>
            <a:endParaRPr lang="fr-FR" dirty="0"/>
          </a:p>
        </p:txBody>
      </p:sp>
      <p:cxnSp>
        <p:nvCxnSpPr>
          <p:cNvPr id="20" name="Connecteur droit avec flèche 19"/>
          <p:cNvCxnSpPr>
            <a:stCxn id="3" idx="4"/>
          </p:cNvCxnSpPr>
          <p:nvPr/>
        </p:nvCxnSpPr>
        <p:spPr>
          <a:xfrm flipH="1" flipV="1">
            <a:off x="5004048" y="3933056"/>
            <a:ext cx="609065" cy="17678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3" idx="2"/>
          </p:cNvCxnSpPr>
          <p:nvPr/>
        </p:nvCxnSpPr>
        <p:spPr>
          <a:xfrm flipV="1">
            <a:off x="4066848" y="3933056"/>
            <a:ext cx="433144" cy="15580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stCxn id="6" idx="1"/>
          </p:cNvCxnSpPr>
          <p:nvPr/>
        </p:nvCxnSpPr>
        <p:spPr>
          <a:xfrm flipV="1">
            <a:off x="2832469" y="3933056"/>
            <a:ext cx="1450951" cy="16272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stCxn id="9" idx="1"/>
          </p:cNvCxnSpPr>
          <p:nvPr/>
        </p:nvCxnSpPr>
        <p:spPr>
          <a:xfrm flipH="1" flipV="1">
            <a:off x="5308581" y="3933056"/>
            <a:ext cx="1069159" cy="13387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/>
        </p:nvSpPr>
        <p:spPr>
          <a:xfrm>
            <a:off x="3751087" y="3458609"/>
            <a:ext cx="207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Minimums locaux</a:t>
            </a:r>
            <a:endParaRPr lang="fr-FR" dirty="0"/>
          </a:p>
        </p:txBody>
      </p:sp>
      <p:grpSp>
        <p:nvGrpSpPr>
          <p:cNvPr id="21" name="Groupe 20"/>
          <p:cNvGrpSpPr/>
          <p:nvPr/>
        </p:nvGrpSpPr>
        <p:grpSpPr>
          <a:xfrm>
            <a:off x="1584960" y="4187884"/>
            <a:ext cx="6650025" cy="1674028"/>
            <a:chOff x="1584960" y="4187884"/>
            <a:chExt cx="6650025" cy="1674028"/>
          </a:xfrm>
        </p:grpSpPr>
        <p:sp>
          <p:nvSpPr>
            <p:cNvPr id="3" name="Forme libre 2"/>
            <p:cNvSpPr/>
            <p:nvPr/>
          </p:nvSpPr>
          <p:spPr>
            <a:xfrm>
              <a:off x="3227749" y="4187884"/>
              <a:ext cx="2849773" cy="1520161"/>
            </a:xfrm>
            <a:custGeom>
              <a:avLst/>
              <a:gdLst>
                <a:gd name="connsiteX0" fmla="*/ 0 w 5486400"/>
                <a:gd name="connsiteY0" fmla="*/ 435037 h 1325180"/>
                <a:gd name="connsiteX1" fmla="*/ 589280 w 5486400"/>
                <a:gd name="connsiteY1" fmla="*/ 28637 h 1325180"/>
                <a:gd name="connsiteX2" fmla="*/ 1615440 w 5486400"/>
                <a:gd name="connsiteY2" fmla="*/ 1136077 h 1325180"/>
                <a:gd name="connsiteX3" fmla="*/ 3078480 w 5486400"/>
                <a:gd name="connsiteY3" fmla="*/ 658557 h 1325180"/>
                <a:gd name="connsiteX4" fmla="*/ 4592320 w 5486400"/>
                <a:gd name="connsiteY4" fmla="*/ 1318957 h 1325180"/>
                <a:gd name="connsiteX5" fmla="*/ 5486400 w 5486400"/>
                <a:gd name="connsiteY5" fmla="*/ 181037 h 1325180"/>
                <a:gd name="connsiteX6" fmla="*/ 5486400 w 5486400"/>
                <a:gd name="connsiteY6" fmla="*/ 181037 h 1325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86400" h="1325180">
                  <a:moveTo>
                    <a:pt x="0" y="435037"/>
                  </a:moveTo>
                  <a:cubicBezTo>
                    <a:pt x="160020" y="173417"/>
                    <a:pt x="320040" y="-88203"/>
                    <a:pt x="589280" y="28637"/>
                  </a:cubicBezTo>
                  <a:cubicBezTo>
                    <a:pt x="858520" y="145477"/>
                    <a:pt x="1200573" y="1031090"/>
                    <a:pt x="1615440" y="1136077"/>
                  </a:cubicBezTo>
                  <a:cubicBezTo>
                    <a:pt x="2030307" y="1241064"/>
                    <a:pt x="2582333" y="628077"/>
                    <a:pt x="3078480" y="658557"/>
                  </a:cubicBezTo>
                  <a:cubicBezTo>
                    <a:pt x="3574627" y="689037"/>
                    <a:pt x="4191000" y="1398544"/>
                    <a:pt x="4592320" y="1318957"/>
                  </a:cubicBezTo>
                  <a:cubicBezTo>
                    <a:pt x="4993640" y="1239370"/>
                    <a:pt x="5486400" y="181037"/>
                    <a:pt x="5486400" y="181037"/>
                  </a:cubicBezTo>
                  <a:lnTo>
                    <a:pt x="5486400" y="181037"/>
                  </a:lnTo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Forme libre 5"/>
            <p:cNvSpPr/>
            <p:nvPr/>
          </p:nvSpPr>
          <p:spPr>
            <a:xfrm>
              <a:off x="1584960" y="4354564"/>
              <a:ext cx="1639290" cy="1208999"/>
            </a:xfrm>
            <a:custGeom>
              <a:avLst/>
              <a:gdLst>
                <a:gd name="connsiteX0" fmla="*/ 1615440 w 1615440"/>
                <a:gd name="connsiteY0" fmla="*/ 313272 h 1149451"/>
                <a:gd name="connsiteX1" fmla="*/ 1229360 w 1615440"/>
                <a:gd name="connsiteY1" fmla="*/ 1146392 h 1149451"/>
                <a:gd name="connsiteX2" fmla="*/ 701040 w 1615440"/>
                <a:gd name="connsiteY2" fmla="*/ 49112 h 1149451"/>
                <a:gd name="connsiteX3" fmla="*/ 0 w 1615440"/>
                <a:gd name="connsiteY3" fmla="*/ 292952 h 1149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5440" h="1149451">
                  <a:moveTo>
                    <a:pt x="1615440" y="313272"/>
                  </a:moveTo>
                  <a:cubicBezTo>
                    <a:pt x="1498600" y="751845"/>
                    <a:pt x="1381760" y="1190419"/>
                    <a:pt x="1229360" y="1146392"/>
                  </a:cubicBezTo>
                  <a:cubicBezTo>
                    <a:pt x="1076960" y="1102365"/>
                    <a:pt x="905933" y="191352"/>
                    <a:pt x="701040" y="49112"/>
                  </a:cubicBezTo>
                  <a:cubicBezTo>
                    <a:pt x="496147" y="-93128"/>
                    <a:pt x="248073" y="99912"/>
                    <a:pt x="0" y="292952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Forme libre 8"/>
            <p:cNvSpPr/>
            <p:nvPr/>
          </p:nvSpPr>
          <p:spPr>
            <a:xfrm>
              <a:off x="6069809" y="4406220"/>
              <a:ext cx="846811" cy="877028"/>
            </a:xfrm>
            <a:custGeom>
              <a:avLst/>
              <a:gdLst>
                <a:gd name="connsiteX0" fmla="*/ 0 w 1788160"/>
                <a:gd name="connsiteY0" fmla="*/ 0 h 833831"/>
                <a:gd name="connsiteX1" fmla="*/ 650240 w 1788160"/>
                <a:gd name="connsiteY1" fmla="*/ 822960 h 833831"/>
                <a:gd name="connsiteX2" fmla="*/ 1788160 w 1788160"/>
                <a:gd name="connsiteY2" fmla="*/ 396240 h 83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88160" h="833831">
                  <a:moveTo>
                    <a:pt x="0" y="0"/>
                  </a:moveTo>
                  <a:cubicBezTo>
                    <a:pt x="176106" y="378460"/>
                    <a:pt x="352213" y="756920"/>
                    <a:pt x="650240" y="822960"/>
                  </a:cubicBezTo>
                  <a:cubicBezTo>
                    <a:pt x="948267" y="889000"/>
                    <a:pt x="1368213" y="642620"/>
                    <a:pt x="1788160" y="39624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Forme libre 16"/>
            <p:cNvSpPr/>
            <p:nvPr/>
          </p:nvSpPr>
          <p:spPr>
            <a:xfrm>
              <a:off x="7229145" y="4236084"/>
              <a:ext cx="1005840" cy="1035730"/>
            </a:xfrm>
            <a:custGeom>
              <a:avLst/>
              <a:gdLst>
                <a:gd name="connsiteX0" fmla="*/ 0 w 1005840"/>
                <a:gd name="connsiteY0" fmla="*/ 1035730 h 1035730"/>
                <a:gd name="connsiteX1" fmla="*/ 203200 w 1005840"/>
                <a:gd name="connsiteY1" fmla="*/ 649650 h 1035730"/>
                <a:gd name="connsiteX2" fmla="*/ 548640 w 1005840"/>
                <a:gd name="connsiteY2" fmla="*/ 690290 h 1035730"/>
                <a:gd name="connsiteX3" fmla="*/ 711200 w 1005840"/>
                <a:gd name="connsiteY3" fmla="*/ 70530 h 1035730"/>
                <a:gd name="connsiteX4" fmla="*/ 1005840 w 1005840"/>
                <a:gd name="connsiteY4" fmla="*/ 40050 h 1035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5840" h="1035730">
                  <a:moveTo>
                    <a:pt x="0" y="1035730"/>
                  </a:moveTo>
                  <a:cubicBezTo>
                    <a:pt x="55880" y="871476"/>
                    <a:pt x="111760" y="707223"/>
                    <a:pt x="203200" y="649650"/>
                  </a:cubicBezTo>
                  <a:cubicBezTo>
                    <a:pt x="294640" y="592077"/>
                    <a:pt x="463973" y="786810"/>
                    <a:pt x="548640" y="690290"/>
                  </a:cubicBezTo>
                  <a:cubicBezTo>
                    <a:pt x="633307" y="593770"/>
                    <a:pt x="635000" y="178903"/>
                    <a:pt x="711200" y="70530"/>
                  </a:cubicBezTo>
                  <a:cubicBezTo>
                    <a:pt x="787400" y="-37843"/>
                    <a:pt x="896620" y="1103"/>
                    <a:pt x="1005840" y="4005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Forme libre 18"/>
            <p:cNvSpPr/>
            <p:nvPr/>
          </p:nvSpPr>
          <p:spPr>
            <a:xfrm>
              <a:off x="6904285" y="4836160"/>
              <a:ext cx="329635" cy="1025752"/>
            </a:xfrm>
            <a:custGeom>
              <a:avLst/>
              <a:gdLst>
                <a:gd name="connsiteX0" fmla="*/ 4515 w 329635"/>
                <a:gd name="connsiteY0" fmla="*/ 0 h 1025752"/>
                <a:gd name="connsiteX1" fmla="*/ 45155 w 329635"/>
                <a:gd name="connsiteY1" fmla="*/ 1016000 h 1025752"/>
                <a:gd name="connsiteX2" fmla="*/ 329635 w 329635"/>
                <a:gd name="connsiteY2" fmla="*/ 426720 h 102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635" h="1025752">
                  <a:moveTo>
                    <a:pt x="4515" y="0"/>
                  </a:moveTo>
                  <a:cubicBezTo>
                    <a:pt x="-2259" y="472440"/>
                    <a:pt x="-9032" y="944880"/>
                    <a:pt x="45155" y="1016000"/>
                  </a:cubicBezTo>
                  <a:cubicBezTo>
                    <a:pt x="99342" y="1087120"/>
                    <a:pt x="214488" y="756920"/>
                    <a:pt x="329635" y="426720"/>
                  </a:cubicBezTo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7" name="Accolade ouvrante 26"/>
          <p:cNvSpPr/>
          <p:nvPr/>
        </p:nvSpPr>
        <p:spPr>
          <a:xfrm rot="16200000">
            <a:off x="6900520" y="5635688"/>
            <a:ext cx="245690" cy="620961"/>
          </a:xfrm>
          <a:prstGeom prst="leftBrac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Connecteur droit avec flèche 27"/>
          <p:cNvCxnSpPr/>
          <p:nvPr/>
        </p:nvCxnSpPr>
        <p:spPr>
          <a:xfrm flipH="1" flipV="1">
            <a:off x="5693052" y="3921622"/>
            <a:ext cx="1244252" cy="18836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92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42161" y="269776"/>
            <a:ext cx="7620000" cy="1143000"/>
          </a:xfrm>
        </p:spPr>
        <p:txBody>
          <a:bodyPr/>
          <a:lstStyle/>
          <a:p>
            <a:r>
              <a:rPr lang="fr-FR" altLang="fr-FR" dirty="0"/>
              <a:t>Métaheuristiques</a:t>
            </a:r>
            <a:endParaRPr lang="fr-FR" altLang="fr-FR" sz="28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B213B2-C153-4824-A894-69B63A9EF99B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408993" y="1332418"/>
            <a:ext cx="808906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 eaLnBrk="0" hangingPunct="0">
              <a:lnSpc>
                <a:spcPct val="90000"/>
              </a:lnSpc>
              <a:spcBef>
                <a:spcPct val="20000"/>
              </a:spcBef>
              <a:buClr>
                <a:srgbClr val="94B6D2"/>
              </a:buClr>
            </a:pPr>
            <a:r>
              <a:rPr lang="fr-FR" altLang="fr-FR" sz="2800" b="1" dirty="0" smtClean="0">
                <a:solidFill>
                  <a:prstClr val="black"/>
                </a:solidFill>
                <a:latin typeface="Calibri"/>
                <a:cs typeface="+mn-cs"/>
              </a:rPr>
              <a:t>Principe :</a:t>
            </a:r>
            <a:endParaRPr lang="fr-FR" altLang="fr-FR" sz="2800" dirty="0">
              <a:solidFill>
                <a:prstClr val="black"/>
              </a:solidFill>
              <a:latin typeface="Calibri"/>
            </a:endParaRPr>
          </a:p>
          <a:p>
            <a:pPr marL="114300" lvl="0" eaLnBrk="0" hangingPunct="0">
              <a:lnSpc>
                <a:spcPct val="90000"/>
              </a:lnSpc>
              <a:spcBef>
                <a:spcPct val="20000"/>
              </a:spcBef>
              <a:buClr>
                <a:srgbClr val="94B6D2"/>
              </a:buClr>
            </a:pPr>
            <a:r>
              <a:rPr lang="fr-FR" altLang="fr-FR" sz="2800" dirty="0" smtClean="0">
                <a:solidFill>
                  <a:prstClr val="black"/>
                </a:solidFill>
                <a:latin typeface="Calibri"/>
                <a:cs typeface="+mn-cs"/>
              </a:rPr>
              <a:t> </a:t>
            </a:r>
          </a:p>
        </p:txBody>
      </p:sp>
      <p:cxnSp>
        <p:nvCxnSpPr>
          <p:cNvPr id="4" name="Connecteur droit avec flèche 3"/>
          <p:cNvCxnSpPr/>
          <p:nvPr/>
        </p:nvCxnSpPr>
        <p:spPr>
          <a:xfrm flipV="1">
            <a:off x="1573205" y="6276116"/>
            <a:ext cx="5760640" cy="720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 flipV="1">
            <a:off x="1573205" y="2802254"/>
            <a:ext cx="0" cy="36057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755576" y="261758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617588"/>
                <a:ext cx="432048" cy="369332"/>
              </a:xfrm>
              <a:prstGeom prst="rect">
                <a:avLst/>
              </a:prstGeom>
              <a:blipFill>
                <a:blip r:embed="rId3"/>
                <a:stretch>
                  <a:fillRect l="-4225" r="-50704"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/>
              <p:cNvSpPr txBox="1"/>
              <p:nvPr/>
            </p:nvSpPr>
            <p:spPr>
              <a:xfrm>
                <a:off x="7333845" y="6372036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3845" y="6372036"/>
                <a:ext cx="43204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e 20"/>
          <p:cNvGrpSpPr/>
          <p:nvPr/>
        </p:nvGrpSpPr>
        <p:grpSpPr>
          <a:xfrm>
            <a:off x="1584960" y="4187884"/>
            <a:ext cx="6650025" cy="1674028"/>
            <a:chOff x="1584960" y="4187884"/>
            <a:chExt cx="6650025" cy="1674028"/>
          </a:xfrm>
        </p:grpSpPr>
        <p:sp>
          <p:nvSpPr>
            <p:cNvPr id="3" name="Forme libre 2"/>
            <p:cNvSpPr/>
            <p:nvPr/>
          </p:nvSpPr>
          <p:spPr>
            <a:xfrm>
              <a:off x="3227749" y="4187884"/>
              <a:ext cx="2849773" cy="1520161"/>
            </a:xfrm>
            <a:custGeom>
              <a:avLst/>
              <a:gdLst>
                <a:gd name="connsiteX0" fmla="*/ 0 w 5486400"/>
                <a:gd name="connsiteY0" fmla="*/ 435037 h 1325180"/>
                <a:gd name="connsiteX1" fmla="*/ 589280 w 5486400"/>
                <a:gd name="connsiteY1" fmla="*/ 28637 h 1325180"/>
                <a:gd name="connsiteX2" fmla="*/ 1615440 w 5486400"/>
                <a:gd name="connsiteY2" fmla="*/ 1136077 h 1325180"/>
                <a:gd name="connsiteX3" fmla="*/ 3078480 w 5486400"/>
                <a:gd name="connsiteY3" fmla="*/ 658557 h 1325180"/>
                <a:gd name="connsiteX4" fmla="*/ 4592320 w 5486400"/>
                <a:gd name="connsiteY4" fmla="*/ 1318957 h 1325180"/>
                <a:gd name="connsiteX5" fmla="*/ 5486400 w 5486400"/>
                <a:gd name="connsiteY5" fmla="*/ 181037 h 1325180"/>
                <a:gd name="connsiteX6" fmla="*/ 5486400 w 5486400"/>
                <a:gd name="connsiteY6" fmla="*/ 181037 h 1325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86400" h="1325180">
                  <a:moveTo>
                    <a:pt x="0" y="435037"/>
                  </a:moveTo>
                  <a:cubicBezTo>
                    <a:pt x="160020" y="173417"/>
                    <a:pt x="320040" y="-88203"/>
                    <a:pt x="589280" y="28637"/>
                  </a:cubicBezTo>
                  <a:cubicBezTo>
                    <a:pt x="858520" y="145477"/>
                    <a:pt x="1200573" y="1031090"/>
                    <a:pt x="1615440" y="1136077"/>
                  </a:cubicBezTo>
                  <a:cubicBezTo>
                    <a:pt x="2030307" y="1241064"/>
                    <a:pt x="2582333" y="628077"/>
                    <a:pt x="3078480" y="658557"/>
                  </a:cubicBezTo>
                  <a:cubicBezTo>
                    <a:pt x="3574627" y="689037"/>
                    <a:pt x="4191000" y="1398544"/>
                    <a:pt x="4592320" y="1318957"/>
                  </a:cubicBezTo>
                  <a:cubicBezTo>
                    <a:pt x="4993640" y="1239370"/>
                    <a:pt x="5486400" y="181037"/>
                    <a:pt x="5486400" y="181037"/>
                  </a:cubicBezTo>
                  <a:lnTo>
                    <a:pt x="5486400" y="181037"/>
                  </a:lnTo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Forme libre 5"/>
            <p:cNvSpPr/>
            <p:nvPr/>
          </p:nvSpPr>
          <p:spPr>
            <a:xfrm>
              <a:off x="1584960" y="4354564"/>
              <a:ext cx="1639290" cy="1208999"/>
            </a:xfrm>
            <a:custGeom>
              <a:avLst/>
              <a:gdLst>
                <a:gd name="connsiteX0" fmla="*/ 1615440 w 1615440"/>
                <a:gd name="connsiteY0" fmla="*/ 313272 h 1149451"/>
                <a:gd name="connsiteX1" fmla="*/ 1229360 w 1615440"/>
                <a:gd name="connsiteY1" fmla="*/ 1146392 h 1149451"/>
                <a:gd name="connsiteX2" fmla="*/ 701040 w 1615440"/>
                <a:gd name="connsiteY2" fmla="*/ 49112 h 1149451"/>
                <a:gd name="connsiteX3" fmla="*/ 0 w 1615440"/>
                <a:gd name="connsiteY3" fmla="*/ 292952 h 1149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5440" h="1149451">
                  <a:moveTo>
                    <a:pt x="1615440" y="313272"/>
                  </a:moveTo>
                  <a:cubicBezTo>
                    <a:pt x="1498600" y="751845"/>
                    <a:pt x="1381760" y="1190419"/>
                    <a:pt x="1229360" y="1146392"/>
                  </a:cubicBezTo>
                  <a:cubicBezTo>
                    <a:pt x="1076960" y="1102365"/>
                    <a:pt x="905933" y="191352"/>
                    <a:pt x="701040" y="49112"/>
                  </a:cubicBezTo>
                  <a:cubicBezTo>
                    <a:pt x="496147" y="-93128"/>
                    <a:pt x="248073" y="99912"/>
                    <a:pt x="0" y="292952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Forme libre 8"/>
            <p:cNvSpPr/>
            <p:nvPr/>
          </p:nvSpPr>
          <p:spPr>
            <a:xfrm>
              <a:off x="6069809" y="4406220"/>
              <a:ext cx="846811" cy="877028"/>
            </a:xfrm>
            <a:custGeom>
              <a:avLst/>
              <a:gdLst>
                <a:gd name="connsiteX0" fmla="*/ 0 w 1788160"/>
                <a:gd name="connsiteY0" fmla="*/ 0 h 833831"/>
                <a:gd name="connsiteX1" fmla="*/ 650240 w 1788160"/>
                <a:gd name="connsiteY1" fmla="*/ 822960 h 833831"/>
                <a:gd name="connsiteX2" fmla="*/ 1788160 w 1788160"/>
                <a:gd name="connsiteY2" fmla="*/ 396240 h 83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88160" h="833831">
                  <a:moveTo>
                    <a:pt x="0" y="0"/>
                  </a:moveTo>
                  <a:cubicBezTo>
                    <a:pt x="176106" y="378460"/>
                    <a:pt x="352213" y="756920"/>
                    <a:pt x="650240" y="822960"/>
                  </a:cubicBezTo>
                  <a:cubicBezTo>
                    <a:pt x="948267" y="889000"/>
                    <a:pt x="1368213" y="642620"/>
                    <a:pt x="1788160" y="39624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Forme libre 16"/>
            <p:cNvSpPr/>
            <p:nvPr/>
          </p:nvSpPr>
          <p:spPr>
            <a:xfrm>
              <a:off x="7229145" y="4236084"/>
              <a:ext cx="1005840" cy="1035730"/>
            </a:xfrm>
            <a:custGeom>
              <a:avLst/>
              <a:gdLst>
                <a:gd name="connsiteX0" fmla="*/ 0 w 1005840"/>
                <a:gd name="connsiteY0" fmla="*/ 1035730 h 1035730"/>
                <a:gd name="connsiteX1" fmla="*/ 203200 w 1005840"/>
                <a:gd name="connsiteY1" fmla="*/ 649650 h 1035730"/>
                <a:gd name="connsiteX2" fmla="*/ 548640 w 1005840"/>
                <a:gd name="connsiteY2" fmla="*/ 690290 h 1035730"/>
                <a:gd name="connsiteX3" fmla="*/ 711200 w 1005840"/>
                <a:gd name="connsiteY3" fmla="*/ 70530 h 1035730"/>
                <a:gd name="connsiteX4" fmla="*/ 1005840 w 1005840"/>
                <a:gd name="connsiteY4" fmla="*/ 40050 h 1035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5840" h="1035730">
                  <a:moveTo>
                    <a:pt x="0" y="1035730"/>
                  </a:moveTo>
                  <a:cubicBezTo>
                    <a:pt x="55880" y="871476"/>
                    <a:pt x="111760" y="707223"/>
                    <a:pt x="203200" y="649650"/>
                  </a:cubicBezTo>
                  <a:cubicBezTo>
                    <a:pt x="294640" y="592077"/>
                    <a:pt x="463973" y="786810"/>
                    <a:pt x="548640" y="690290"/>
                  </a:cubicBezTo>
                  <a:cubicBezTo>
                    <a:pt x="633307" y="593770"/>
                    <a:pt x="635000" y="178903"/>
                    <a:pt x="711200" y="70530"/>
                  </a:cubicBezTo>
                  <a:cubicBezTo>
                    <a:pt x="787400" y="-37843"/>
                    <a:pt x="896620" y="1103"/>
                    <a:pt x="1005840" y="4005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Forme libre 18"/>
            <p:cNvSpPr/>
            <p:nvPr/>
          </p:nvSpPr>
          <p:spPr>
            <a:xfrm>
              <a:off x="6904285" y="4836160"/>
              <a:ext cx="329635" cy="1025752"/>
            </a:xfrm>
            <a:custGeom>
              <a:avLst/>
              <a:gdLst>
                <a:gd name="connsiteX0" fmla="*/ 4515 w 329635"/>
                <a:gd name="connsiteY0" fmla="*/ 0 h 1025752"/>
                <a:gd name="connsiteX1" fmla="*/ 45155 w 329635"/>
                <a:gd name="connsiteY1" fmla="*/ 1016000 h 1025752"/>
                <a:gd name="connsiteX2" fmla="*/ 329635 w 329635"/>
                <a:gd name="connsiteY2" fmla="*/ 426720 h 102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635" h="1025752">
                  <a:moveTo>
                    <a:pt x="4515" y="0"/>
                  </a:moveTo>
                  <a:cubicBezTo>
                    <a:pt x="-2259" y="472440"/>
                    <a:pt x="-9032" y="944880"/>
                    <a:pt x="45155" y="1016000"/>
                  </a:cubicBezTo>
                  <a:cubicBezTo>
                    <a:pt x="99342" y="1087120"/>
                    <a:pt x="214488" y="756920"/>
                    <a:pt x="329635" y="426720"/>
                  </a:cubicBezTo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" name="Rectangle 4"/>
          <p:cNvSpPr/>
          <p:nvPr/>
        </p:nvSpPr>
        <p:spPr>
          <a:xfrm>
            <a:off x="3688518" y="1609161"/>
            <a:ext cx="5002330" cy="2480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eaLnBrk="0" hangingPunct="0">
              <a:lnSpc>
                <a:spcPct val="90000"/>
              </a:lnSpc>
              <a:spcBef>
                <a:spcPct val="20000"/>
              </a:spcBef>
              <a:buClr>
                <a:srgbClr val="94B6D2"/>
              </a:buClr>
              <a:buFont typeface="Arial" charset="0"/>
              <a:buChar char="•"/>
            </a:pPr>
            <a:r>
              <a:rPr lang="fr-FR" altLang="fr-FR" sz="2000" dirty="0">
                <a:solidFill>
                  <a:prstClr val="black"/>
                </a:solidFill>
                <a:latin typeface="Calibri"/>
              </a:rPr>
              <a:t>Méthodes approchées</a:t>
            </a:r>
          </a:p>
          <a:p>
            <a:pPr marL="639763" lvl="1" indent="-228600" eaLnBrk="0" hangingPunct="0">
              <a:lnSpc>
                <a:spcPct val="90000"/>
              </a:lnSpc>
              <a:spcBef>
                <a:spcPct val="20000"/>
              </a:spcBef>
              <a:buClr>
                <a:srgbClr val="DD8047"/>
              </a:buClr>
              <a:buFont typeface="Arial" charset="0"/>
              <a:buChar char="•"/>
            </a:pPr>
            <a:r>
              <a:rPr lang="fr-FR" altLang="fr-FR" dirty="0" smtClean="0">
                <a:solidFill>
                  <a:prstClr val="black"/>
                </a:solidFill>
                <a:latin typeface="Calibri"/>
              </a:rPr>
              <a:t>Trouver une </a:t>
            </a:r>
            <a:r>
              <a:rPr lang="fr-FR" altLang="fr-FR" dirty="0">
                <a:solidFill>
                  <a:prstClr val="black"/>
                </a:solidFill>
                <a:latin typeface="Calibri"/>
              </a:rPr>
              <a:t>solution </a:t>
            </a:r>
            <a:r>
              <a:rPr lang="fr-FR" altLang="fr-FR" dirty="0" smtClean="0">
                <a:solidFill>
                  <a:prstClr val="black"/>
                </a:solidFill>
                <a:latin typeface="Calibri"/>
              </a:rPr>
              <a:t>valide</a:t>
            </a:r>
          </a:p>
          <a:p>
            <a:pPr marL="639763" lvl="1" indent="-228600" eaLnBrk="0" hangingPunct="0">
              <a:lnSpc>
                <a:spcPct val="90000"/>
              </a:lnSpc>
              <a:spcBef>
                <a:spcPct val="20000"/>
              </a:spcBef>
              <a:buClr>
                <a:srgbClr val="DD8047"/>
              </a:buClr>
              <a:buFont typeface="Arial" charset="0"/>
              <a:buChar char="•"/>
            </a:pPr>
            <a:r>
              <a:rPr lang="fr-FR" altLang="fr-FR" dirty="0">
                <a:solidFill>
                  <a:prstClr val="black"/>
                </a:solidFill>
                <a:latin typeface="Calibri"/>
              </a:rPr>
              <a:t>D</a:t>
            </a:r>
            <a:r>
              <a:rPr lang="fr-FR" altLang="fr-FR" dirty="0" smtClean="0">
                <a:solidFill>
                  <a:prstClr val="black"/>
                </a:solidFill>
                <a:latin typeface="Calibri"/>
              </a:rPr>
              <a:t>e </a:t>
            </a:r>
            <a:r>
              <a:rPr lang="fr-FR" altLang="fr-FR" dirty="0">
                <a:solidFill>
                  <a:prstClr val="black"/>
                </a:solidFill>
                <a:latin typeface="Calibri"/>
              </a:rPr>
              <a:t>bonne </a:t>
            </a:r>
            <a:r>
              <a:rPr lang="fr-FR" altLang="fr-FR" dirty="0" smtClean="0">
                <a:solidFill>
                  <a:prstClr val="black"/>
                </a:solidFill>
                <a:latin typeface="Calibri"/>
              </a:rPr>
              <a:t>qualité</a:t>
            </a:r>
          </a:p>
          <a:p>
            <a:pPr marL="639763" lvl="1" indent="-228600" eaLnBrk="0" hangingPunct="0">
              <a:lnSpc>
                <a:spcPct val="90000"/>
              </a:lnSpc>
              <a:spcBef>
                <a:spcPct val="20000"/>
              </a:spcBef>
              <a:buClr>
                <a:srgbClr val="DD8047"/>
              </a:buClr>
              <a:buFont typeface="Arial" charset="0"/>
              <a:buChar char="•"/>
            </a:pPr>
            <a:r>
              <a:rPr lang="fr-FR" altLang="fr-FR" dirty="0" smtClean="0">
                <a:solidFill>
                  <a:prstClr val="black"/>
                </a:solidFill>
                <a:latin typeface="Calibri"/>
              </a:rPr>
              <a:t>De façon rapide</a:t>
            </a:r>
          </a:p>
          <a:p>
            <a:pPr marL="228600" lvl="0" indent="-228600" eaLnBrk="0" hangingPunct="0">
              <a:lnSpc>
                <a:spcPct val="90000"/>
              </a:lnSpc>
              <a:spcBef>
                <a:spcPct val="20000"/>
              </a:spcBef>
              <a:buClr>
                <a:srgbClr val="94B6D2"/>
              </a:buClr>
              <a:buFont typeface="Arial" charset="0"/>
              <a:buChar char="•"/>
            </a:pPr>
            <a:r>
              <a:rPr lang="fr-FR" altLang="fr-FR" sz="2000" dirty="0" smtClean="0">
                <a:solidFill>
                  <a:prstClr val="black"/>
                </a:solidFill>
                <a:latin typeface="Calibri"/>
              </a:rPr>
              <a:t>Métaheuristiques  </a:t>
            </a:r>
            <a:endParaRPr lang="fr-FR" altLang="fr-FR" sz="2000" dirty="0">
              <a:solidFill>
                <a:prstClr val="black"/>
              </a:solidFill>
              <a:latin typeface="Calibri"/>
            </a:endParaRPr>
          </a:p>
          <a:p>
            <a:pPr marL="639763" lvl="1" indent="-228600" eaLnBrk="0" hangingPunct="0">
              <a:lnSpc>
                <a:spcPct val="90000"/>
              </a:lnSpc>
              <a:spcBef>
                <a:spcPct val="20000"/>
              </a:spcBef>
              <a:buClr>
                <a:srgbClr val="DD8047"/>
              </a:buClr>
              <a:buFont typeface="Arial" charset="0"/>
              <a:buChar char="•"/>
            </a:pPr>
            <a:r>
              <a:rPr lang="fr-FR" altLang="fr-FR" dirty="0" smtClean="0">
                <a:solidFill>
                  <a:prstClr val="black"/>
                </a:solidFill>
                <a:latin typeface="Calibri"/>
              </a:rPr>
              <a:t>Parcourir un maximum d’espace dans les « zones » de solution de bonnes qualités.</a:t>
            </a:r>
            <a:endParaRPr lang="fr-FR" altLang="fr-FR" dirty="0">
              <a:solidFill>
                <a:prstClr val="black"/>
              </a:solidFill>
              <a:latin typeface="Calibri"/>
            </a:endParaRPr>
          </a:p>
          <a:p>
            <a:pPr marL="639763" lvl="1" indent="-228600" eaLnBrk="0" hangingPunct="0">
              <a:lnSpc>
                <a:spcPct val="90000"/>
              </a:lnSpc>
              <a:spcBef>
                <a:spcPct val="20000"/>
              </a:spcBef>
              <a:buClr>
                <a:srgbClr val="DD8047"/>
              </a:buClr>
              <a:buFont typeface="Arial" charset="0"/>
              <a:buChar char="•"/>
            </a:pPr>
            <a:endParaRPr lang="fr-FR" altLang="fr-FR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2368279" y="5081473"/>
            <a:ext cx="958258" cy="6385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/>
          <p:cNvSpPr/>
          <p:nvPr/>
        </p:nvSpPr>
        <p:spPr>
          <a:xfrm>
            <a:off x="3670884" y="5009797"/>
            <a:ext cx="958258" cy="6385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/>
          <p:cNvSpPr/>
          <p:nvPr/>
        </p:nvSpPr>
        <p:spPr>
          <a:xfrm>
            <a:off x="5009483" y="5244299"/>
            <a:ext cx="958258" cy="6385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Ellipse 31"/>
          <p:cNvSpPr/>
          <p:nvPr/>
        </p:nvSpPr>
        <p:spPr>
          <a:xfrm>
            <a:off x="6045910" y="4925035"/>
            <a:ext cx="716051" cy="6385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/>
          <p:cNvSpPr/>
          <p:nvPr/>
        </p:nvSpPr>
        <p:spPr>
          <a:xfrm>
            <a:off x="6663859" y="5430486"/>
            <a:ext cx="716051" cy="6385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904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42161" y="269776"/>
            <a:ext cx="7620000" cy="1143000"/>
          </a:xfrm>
        </p:spPr>
        <p:txBody>
          <a:bodyPr/>
          <a:lstStyle/>
          <a:p>
            <a:r>
              <a:rPr lang="fr-FR" altLang="fr-FR" dirty="0"/>
              <a:t>Métaheuristiques</a:t>
            </a:r>
            <a:endParaRPr lang="fr-FR" altLang="fr-FR" sz="28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B213B2-C153-4824-A894-69B63A9EF99B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408993" y="1332418"/>
            <a:ext cx="808906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 eaLnBrk="0" hangingPunct="0">
              <a:lnSpc>
                <a:spcPct val="90000"/>
              </a:lnSpc>
              <a:spcBef>
                <a:spcPct val="20000"/>
              </a:spcBef>
              <a:buClr>
                <a:srgbClr val="94B6D2"/>
              </a:buClr>
            </a:pPr>
            <a:r>
              <a:rPr lang="fr-FR" altLang="fr-FR" sz="2800" b="1" dirty="0" smtClean="0">
                <a:solidFill>
                  <a:prstClr val="black"/>
                </a:solidFill>
                <a:latin typeface="Calibri"/>
                <a:cs typeface="+mn-cs"/>
              </a:rPr>
              <a:t>Schéma de résolution à trois phases principales :</a:t>
            </a:r>
            <a:endParaRPr lang="fr-FR" altLang="fr-FR" sz="2800" dirty="0">
              <a:solidFill>
                <a:prstClr val="black"/>
              </a:solidFill>
              <a:latin typeface="Calibri"/>
            </a:endParaRPr>
          </a:p>
          <a:p>
            <a:pPr marL="114300" lvl="0" eaLnBrk="0" hangingPunct="0">
              <a:lnSpc>
                <a:spcPct val="90000"/>
              </a:lnSpc>
              <a:spcBef>
                <a:spcPct val="20000"/>
              </a:spcBef>
              <a:buClr>
                <a:srgbClr val="94B6D2"/>
              </a:buClr>
            </a:pPr>
            <a:r>
              <a:rPr lang="fr-FR" altLang="fr-FR" sz="2800" dirty="0" smtClean="0">
                <a:solidFill>
                  <a:prstClr val="black"/>
                </a:solidFill>
                <a:latin typeface="Calibri"/>
                <a:cs typeface="+mn-cs"/>
              </a:rPr>
              <a:t> </a:t>
            </a:r>
          </a:p>
        </p:txBody>
      </p:sp>
      <p:cxnSp>
        <p:nvCxnSpPr>
          <p:cNvPr id="4" name="Connecteur droit avec flèche 3"/>
          <p:cNvCxnSpPr/>
          <p:nvPr/>
        </p:nvCxnSpPr>
        <p:spPr>
          <a:xfrm flipV="1">
            <a:off x="1573205" y="6276116"/>
            <a:ext cx="5760640" cy="720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 flipV="1">
            <a:off x="1573205" y="2802254"/>
            <a:ext cx="0" cy="36057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755576" y="261758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617588"/>
                <a:ext cx="432048" cy="369332"/>
              </a:xfrm>
              <a:prstGeom prst="rect">
                <a:avLst/>
              </a:prstGeom>
              <a:blipFill>
                <a:blip r:embed="rId3"/>
                <a:stretch>
                  <a:fillRect l="-4225" r="-50704"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/>
              <p:cNvSpPr txBox="1"/>
              <p:nvPr/>
            </p:nvSpPr>
            <p:spPr>
              <a:xfrm>
                <a:off x="7333845" y="6372036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3845" y="6372036"/>
                <a:ext cx="43204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e 20"/>
          <p:cNvGrpSpPr/>
          <p:nvPr/>
        </p:nvGrpSpPr>
        <p:grpSpPr>
          <a:xfrm>
            <a:off x="1584960" y="4187884"/>
            <a:ext cx="6650025" cy="1674028"/>
            <a:chOff x="1584960" y="4187884"/>
            <a:chExt cx="6650025" cy="1674028"/>
          </a:xfrm>
        </p:grpSpPr>
        <p:sp>
          <p:nvSpPr>
            <p:cNvPr id="3" name="Forme libre 2"/>
            <p:cNvSpPr/>
            <p:nvPr/>
          </p:nvSpPr>
          <p:spPr>
            <a:xfrm>
              <a:off x="3227749" y="4187884"/>
              <a:ext cx="2849773" cy="1520161"/>
            </a:xfrm>
            <a:custGeom>
              <a:avLst/>
              <a:gdLst>
                <a:gd name="connsiteX0" fmla="*/ 0 w 5486400"/>
                <a:gd name="connsiteY0" fmla="*/ 435037 h 1325180"/>
                <a:gd name="connsiteX1" fmla="*/ 589280 w 5486400"/>
                <a:gd name="connsiteY1" fmla="*/ 28637 h 1325180"/>
                <a:gd name="connsiteX2" fmla="*/ 1615440 w 5486400"/>
                <a:gd name="connsiteY2" fmla="*/ 1136077 h 1325180"/>
                <a:gd name="connsiteX3" fmla="*/ 3078480 w 5486400"/>
                <a:gd name="connsiteY3" fmla="*/ 658557 h 1325180"/>
                <a:gd name="connsiteX4" fmla="*/ 4592320 w 5486400"/>
                <a:gd name="connsiteY4" fmla="*/ 1318957 h 1325180"/>
                <a:gd name="connsiteX5" fmla="*/ 5486400 w 5486400"/>
                <a:gd name="connsiteY5" fmla="*/ 181037 h 1325180"/>
                <a:gd name="connsiteX6" fmla="*/ 5486400 w 5486400"/>
                <a:gd name="connsiteY6" fmla="*/ 181037 h 1325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86400" h="1325180">
                  <a:moveTo>
                    <a:pt x="0" y="435037"/>
                  </a:moveTo>
                  <a:cubicBezTo>
                    <a:pt x="160020" y="173417"/>
                    <a:pt x="320040" y="-88203"/>
                    <a:pt x="589280" y="28637"/>
                  </a:cubicBezTo>
                  <a:cubicBezTo>
                    <a:pt x="858520" y="145477"/>
                    <a:pt x="1200573" y="1031090"/>
                    <a:pt x="1615440" y="1136077"/>
                  </a:cubicBezTo>
                  <a:cubicBezTo>
                    <a:pt x="2030307" y="1241064"/>
                    <a:pt x="2582333" y="628077"/>
                    <a:pt x="3078480" y="658557"/>
                  </a:cubicBezTo>
                  <a:cubicBezTo>
                    <a:pt x="3574627" y="689037"/>
                    <a:pt x="4191000" y="1398544"/>
                    <a:pt x="4592320" y="1318957"/>
                  </a:cubicBezTo>
                  <a:cubicBezTo>
                    <a:pt x="4993640" y="1239370"/>
                    <a:pt x="5486400" y="181037"/>
                    <a:pt x="5486400" y="181037"/>
                  </a:cubicBezTo>
                  <a:lnTo>
                    <a:pt x="5486400" y="181037"/>
                  </a:lnTo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Forme libre 5"/>
            <p:cNvSpPr/>
            <p:nvPr/>
          </p:nvSpPr>
          <p:spPr>
            <a:xfrm>
              <a:off x="1584960" y="4354564"/>
              <a:ext cx="1639290" cy="1208999"/>
            </a:xfrm>
            <a:custGeom>
              <a:avLst/>
              <a:gdLst>
                <a:gd name="connsiteX0" fmla="*/ 1615440 w 1615440"/>
                <a:gd name="connsiteY0" fmla="*/ 313272 h 1149451"/>
                <a:gd name="connsiteX1" fmla="*/ 1229360 w 1615440"/>
                <a:gd name="connsiteY1" fmla="*/ 1146392 h 1149451"/>
                <a:gd name="connsiteX2" fmla="*/ 701040 w 1615440"/>
                <a:gd name="connsiteY2" fmla="*/ 49112 h 1149451"/>
                <a:gd name="connsiteX3" fmla="*/ 0 w 1615440"/>
                <a:gd name="connsiteY3" fmla="*/ 292952 h 1149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5440" h="1149451">
                  <a:moveTo>
                    <a:pt x="1615440" y="313272"/>
                  </a:moveTo>
                  <a:cubicBezTo>
                    <a:pt x="1498600" y="751845"/>
                    <a:pt x="1381760" y="1190419"/>
                    <a:pt x="1229360" y="1146392"/>
                  </a:cubicBezTo>
                  <a:cubicBezTo>
                    <a:pt x="1076960" y="1102365"/>
                    <a:pt x="905933" y="191352"/>
                    <a:pt x="701040" y="49112"/>
                  </a:cubicBezTo>
                  <a:cubicBezTo>
                    <a:pt x="496147" y="-93128"/>
                    <a:pt x="248073" y="99912"/>
                    <a:pt x="0" y="292952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Forme libre 8"/>
            <p:cNvSpPr/>
            <p:nvPr/>
          </p:nvSpPr>
          <p:spPr>
            <a:xfrm>
              <a:off x="6069809" y="4406220"/>
              <a:ext cx="846811" cy="877028"/>
            </a:xfrm>
            <a:custGeom>
              <a:avLst/>
              <a:gdLst>
                <a:gd name="connsiteX0" fmla="*/ 0 w 1788160"/>
                <a:gd name="connsiteY0" fmla="*/ 0 h 833831"/>
                <a:gd name="connsiteX1" fmla="*/ 650240 w 1788160"/>
                <a:gd name="connsiteY1" fmla="*/ 822960 h 833831"/>
                <a:gd name="connsiteX2" fmla="*/ 1788160 w 1788160"/>
                <a:gd name="connsiteY2" fmla="*/ 396240 h 83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88160" h="833831">
                  <a:moveTo>
                    <a:pt x="0" y="0"/>
                  </a:moveTo>
                  <a:cubicBezTo>
                    <a:pt x="176106" y="378460"/>
                    <a:pt x="352213" y="756920"/>
                    <a:pt x="650240" y="822960"/>
                  </a:cubicBezTo>
                  <a:cubicBezTo>
                    <a:pt x="948267" y="889000"/>
                    <a:pt x="1368213" y="642620"/>
                    <a:pt x="1788160" y="39624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Forme libre 16"/>
            <p:cNvSpPr/>
            <p:nvPr/>
          </p:nvSpPr>
          <p:spPr>
            <a:xfrm>
              <a:off x="7229145" y="4236084"/>
              <a:ext cx="1005840" cy="1035730"/>
            </a:xfrm>
            <a:custGeom>
              <a:avLst/>
              <a:gdLst>
                <a:gd name="connsiteX0" fmla="*/ 0 w 1005840"/>
                <a:gd name="connsiteY0" fmla="*/ 1035730 h 1035730"/>
                <a:gd name="connsiteX1" fmla="*/ 203200 w 1005840"/>
                <a:gd name="connsiteY1" fmla="*/ 649650 h 1035730"/>
                <a:gd name="connsiteX2" fmla="*/ 548640 w 1005840"/>
                <a:gd name="connsiteY2" fmla="*/ 690290 h 1035730"/>
                <a:gd name="connsiteX3" fmla="*/ 711200 w 1005840"/>
                <a:gd name="connsiteY3" fmla="*/ 70530 h 1035730"/>
                <a:gd name="connsiteX4" fmla="*/ 1005840 w 1005840"/>
                <a:gd name="connsiteY4" fmla="*/ 40050 h 1035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5840" h="1035730">
                  <a:moveTo>
                    <a:pt x="0" y="1035730"/>
                  </a:moveTo>
                  <a:cubicBezTo>
                    <a:pt x="55880" y="871476"/>
                    <a:pt x="111760" y="707223"/>
                    <a:pt x="203200" y="649650"/>
                  </a:cubicBezTo>
                  <a:cubicBezTo>
                    <a:pt x="294640" y="592077"/>
                    <a:pt x="463973" y="786810"/>
                    <a:pt x="548640" y="690290"/>
                  </a:cubicBezTo>
                  <a:cubicBezTo>
                    <a:pt x="633307" y="593770"/>
                    <a:pt x="635000" y="178903"/>
                    <a:pt x="711200" y="70530"/>
                  </a:cubicBezTo>
                  <a:cubicBezTo>
                    <a:pt x="787400" y="-37843"/>
                    <a:pt x="896620" y="1103"/>
                    <a:pt x="1005840" y="4005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Forme libre 18"/>
            <p:cNvSpPr/>
            <p:nvPr/>
          </p:nvSpPr>
          <p:spPr>
            <a:xfrm>
              <a:off x="6904285" y="4836160"/>
              <a:ext cx="329635" cy="1025752"/>
            </a:xfrm>
            <a:custGeom>
              <a:avLst/>
              <a:gdLst>
                <a:gd name="connsiteX0" fmla="*/ 4515 w 329635"/>
                <a:gd name="connsiteY0" fmla="*/ 0 h 1025752"/>
                <a:gd name="connsiteX1" fmla="*/ 45155 w 329635"/>
                <a:gd name="connsiteY1" fmla="*/ 1016000 h 1025752"/>
                <a:gd name="connsiteX2" fmla="*/ 329635 w 329635"/>
                <a:gd name="connsiteY2" fmla="*/ 426720 h 102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635" h="1025752">
                  <a:moveTo>
                    <a:pt x="4515" y="0"/>
                  </a:moveTo>
                  <a:cubicBezTo>
                    <a:pt x="-2259" y="472440"/>
                    <a:pt x="-9032" y="944880"/>
                    <a:pt x="45155" y="1016000"/>
                  </a:cubicBezTo>
                  <a:cubicBezTo>
                    <a:pt x="99342" y="1087120"/>
                    <a:pt x="214488" y="756920"/>
                    <a:pt x="329635" y="426720"/>
                  </a:cubicBezTo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" name="Rectangle 4"/>
          <p:cNvSpPr/>
          <p:nvPr/>
        </p:nvSpPr>
        <p:spPr>
          <a:xfrm>
            <a:off x="3347864" y="1905504"/>
            <a:ext cx="5002330" cy="16558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eaLnBrk="0" hangingPunct="0">
              <a:lnSpc>
                <a:spcPct val="90000"/>
              </a:lnSpc>
              <a:spcBef>
                <a:spcPct val="20000"/>
              </a:spcBef>
              <a:buClr>
                <a:srgbClr val="94B6D2"/>
              </a:buClr>
              <a:buFont typeface="+mj-lt"/>
              <a:buAutoNum type="arabicPeriod"/>
            </a:pPr>
            <a:r>
              <a:rPr lang="fr-FR" altLang="fr-FR" sz="2000" dirty="0" smtClean="0">
                <a:solidFill>
                  <a:prstClr val="black"/>
                </a:solidFill>
                <a:latin typeface="Calibri"/>
              </a:rPr>
              <a:t>Construction </a:t>
            </a:r>
            <a:r>
              <a:rPr lang="fr-FR" altLang="fr-FR" sz="2000" dirty="0">
                <a:solidFill>
                  <a:prstClr val="black"/>
                </a:solidFill>
                <a:latin typeface="Calibri"/>
              </a:rPr>
              <a:t>d’une solution initiale</a:t>
            </a:r>
            <a:r>
              <a:rPr lang="fr-FR" altLang="fr-FR" sz="2000" dirty="0" smtClean="0">
                <a:solidFill>
                  <a:prstClr val="black"/>
                </a:solidFill>
                <a:latin typeface="Calibri"/>
              </a:rPr>
              <a:t>  </a:t>
            </a:r>
            <a:endParaRPr lang="fr-FR" altLang="fr-FR" sz="2000" dirty="0">
              <a:solidFill>
                <a:prstClr val="black"/>
              </a:solidFill>
              <a:latin typeface="Calibri"/>
            </a:endParaRPr>
          </a:p>
          <a:p>
            <a:pPr marL="754063" lvl="1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DD8047"/>
              </a:buClr>
              <a:buFont typeface="Arial" panose="020B0604020202020204" pitchFamily="34" charset="0"/>
              <a:buChar char="•"/>
            </a:pPr>
            <a:r>
              <a:rPr lang="fr-FR" altLang="fr-FR" dirty="0" smtClean="0">
                <a:solidFill>
                  <a:prstClr val="black"/>
                </a:solidFill>
                <a:latin typeface="Calibri"/>
              </a:rPr>
              <a:t>Heuristique(s) de construction</a:t>
            </a:r>
          </a:p>
          <a:p>
            <a:pPr marL="457200" lvl="0" indent="-457200" eaLnBrk="0" hangingPunct="0">
              <a:lnSpc>
                <a:spcPct val="90000"/>
              </a:lnSpc>
              <a:spcBef>
                <a:spcPct val="20000"/>
              </a:spcBef>
              <a:buClr>
                <a:srgbClr val="94B6D2"/>
              </a:buClr>
              <a:buFont typeface="+mj-lt"/>
              <a:buAutoNum type="arabicPeriod"/>
            </a:pPr>
            <a:r>
              <a:rPr lang="fr-FR" altLang="fr-FR" sz="2000" b="1" dirty="0" smtClean="0">
                <a:solidFill>
                  <a:prstClr val="black"/>
                </a:solidFill>
                <a:latin typeface="Calibri"/>
              </a:rPr>
              <a:t>Intensification</a:t>
            </a:r>
            <a:r>
              <a:rPr lang="fr-FR" altLang="fr-FR" sz="2000" dirty="0" smtClean="0">
                <a:solidFill>
                  <a:prstClr val="black"/>
                </a:solidFill>
                <a:latin typeface="Calibri"/>
              </a:rPr>
              <a:t> : </a:t>
            </a:r>
            <a:r>
              <a:rPr lang="fr-FR" altLang="fr-FR" sz="2000" b="1" dirty="0" smtClean="0">
                <a:solidFill>
                  <a:prstClr val="black"/>
                </a:solidFill>
                <a:latin typeface="Calibri"/>
              </a:rPr>
              <a:t>recherche locale</a:t>
            </a:r>
            <a:endParaRPr lang="fr-FR" altLang="fr-FR" sz="2000" b="1" dirty="0">
              <a:solidFill>
                <a:prstClr val="black"/>
              </a:solidFill>
              <a:latin typeface="Calibri"/>
            </a:endParaRPr>
          </a:p>
          <a:p>
            <a:pPr marL="639763" lvl="1" indent="-228600" eaLnBrk="0" hangingPunct="0">
              <a:lnSpc>
                <a:spcPct val="90000"/>
              </a:lnSpc>
              <a:spcBef>
                <a:spcPct val="20000"/>
              </a:spcBef>
              <a:buClr>
                <a:srgbClr val="DD8047"/>
              </a:buClr>
              <a:buFont typeface="Arial" charset="0"/>
              <a:buChar char="•"/>
            </a:pPr>
            <a:r>
              <a:rPr lang="fr-FR" altLang="fr-FR" dirty="0" smtClean="0">
                <a:solidFill>
                  <a:prstClr val="black"/>
                </a:solidFill>
                <a:latin typeface="Calibri"/>
              </a:rPr>
              <a:t>Heuristique(s) d’amélioration</a:t>
            </a:r>
            <a:endParaRPr lang="fr-FR" altLang="fr-FR" dirty="0">
              <a:solidFill>
                <a:prstClr val="black"/>
              </a:solidFill>
              <a:latin typeface="Calibri"/>
            </a:endParaRPr>
          </a:p>
          <a:p>
            <a:pPr marL="457200" lvl="0" indent="-457200" eaLnBrk="0" hangingPunct="0">
              <a:lnSpc>
                <a:spcPct val="90000"/>
              </a:lnSpc>
              <a:spcBef>
                <a:spcPct val="20000"/>
              </a:spcBef>
              <a:buClr>
                <a:srgbClr val="94B6D2"/>
              </a:buClr>
              <a:buFont typeface="+mj-lt"/>
              <a:buAutoNum type="arabicPeriod"/>
            </a:pPr>
            <a:r>
              <a:rPr lang="fr-FR" altLang="fr-FR" sz="2000" b="1" dirty="0" smtClean="0">
                <a:solidFill>
                  <a:prstClr val="black"/>
                </a:solidFill>
                <a:latin typeface="Calibri"/>
              </a:rPr>
              <a:t>Diversification</a:t>
            </a:r>
            <a:endParaRPr lang="fr-FR" altLang="fr-FR" sz="2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4139952" y="3736233"/>
            <a:ext cx="288032" cy="2688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1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4" name="Ellipse 13"/>
          <p:cNvSpPr/>
          <p:nvPr/>
        </p:nvSpPr>
        <p:spPr>
          <a:xfrm>
            <a:off x="3571470" y="4339539"/>
            <a:ext cx="152643" cy="16958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 droit avec flèche 15"/>
          <p:cNvCxnSpPr/>
          <p:nvPr/>
        </p:nvCxnSpPr>
        <p:spPr>
          <a:xfrm flipH="1">
            <a:off x="3780687" y="4022258"/>
            <a:ext cx="306335" cy="3312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lipse 24"/>
          <p:cNvSpPr/>
          <p:nvPr/>
        </p:nvSpPr>
        <p:spPr>
          <a:xfrm>
            <a:off x="3737966" y="4928627"/>
            <a:ext cx="152643" cy="179425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/>
          <p:cNvSpPr/>
          <p:nvPr/>
        </p:nvSpPr>
        <p:spPr>
          <a:xfrm>
            <a:off x="4377203" y="5110206"/>
            <a:ext cx="152643" cy="179425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/>
          <p:cNvSpPr/>
          <p:nvPr/>
        </p:nvSpPr>
        <p:spPr>
          <a:xfrm>
            <a:off x="4050971" y="5384138"/>
            <a:ext cx="152643" cy="179425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en angle 19"/>
          <p:cNvCxnSpPr>
            <a:stCxn id="14" idx="3"/>
            <a:endCxn id="25" idx="3"/>
          </p:cNvCxnSpPr>
          <p:nvPr/>
        </p:nvCxnSpPr>
        <p:spPr>
          <a:xfrm rot="16200000" flipH="1">
            <a:off x="3378327" y="4699782"/>
            <a:ext cx="597491" cy="166496"/>
          </a:xfrm>
          <a:prstGeom prst="bentConnector3">
            <a:avLst>
              <a:gd name="adj1" fmla="val 142658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en angle 33"/>
          <p:cNvCxnSpPr>
            <a:stCxn id="25" idx="7"/>
            <a:endCxn id="26" idx="0"/>
          </p:cNvCxnSpPr>
          <p:nvPr/>
        </p:nvCxnSpPr>
        <p:spPr>
          <a:xfrm rot="16200000" flipH="1">
            <a:off x="4083238" y="4739919"/>
            <a:ext cx="155303" cy="585270"/>
          </a:xfrm>
          <a:prstGeom prst="bentConnector3">
            <a:avLst>
              <a:gd name="adj1" fmla="val -164115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en angle 40"/>
          <p:cNvCxnSpPr>
            <a:stCxn id="26" idx="5"/>
            <a:endCxn id="27" idx="4"/>
          </p:cNvCxnSpPr>
          <p:nvPr/>
        </p:nvCxnSpPr>
        <p:spPr>
          <a:xfrm rot="5400000">
            <a:off x="4167289" y="5223360"/>
            <a:ext cx="300208" cy="380199"/>
          </a:xfrm>
          <a:prstGeom prst="bentConnector3">
            <a:avLst>
              <a:gd name="adj1" fmla="val 176147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lipse 45"/>
          <p:cNvSpPr/>
          <p:nvPr/>
        </p:nvSpPr>
        <p:spPr>
          <a:xfrm>
            <a:off x="4794002" y="3972682"/>
            <a:ext cx="288032" cy="26883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47" name="Connecteur droit avec flèche 46"/>
          <p:cNvCxnSpPr/>
          <p:nvPr/>
        </p:nvCxnSpPr>
        <p:spPr>
          <a:xfrm flipH="1">
            <a:off x="4434737" y="4258707"/>
            <a:ext cx="306335" cy="33125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en angle 47"/>
          <p:cNvCxnSpPr/>
          <p:nvPr/>
        </p:nvCxnSpPr>
        <p:spPr>
          <a:xfrm rot="10800000">
            <a:off x="2431743" y="4724322"/>
            <a:ext cx="1655279" cy="732541"/>
          </a:xfrm>
          <a:prstGeom prst="bentConnector3">
            <a:avLst>
              <a:gd name="adj1" fmla="val 113810"/>
            </a:avLst>
          </a:prstGeom>
          <a:ln w="28575">
            <a:solidFill>
              <a:srgbClr val="FF98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Ellipse 50"/>
          <p:cNvSpPr/>
          <p:nvPr/>
        </p:nvSpPr>
        <p:spPr>
          <a:xfrm>
            <a:off x="4146705" y="5930744"/>
            <a:ext cx="288032" cy="268831"/>
          </a:xfrm>
          <a:prstGeom prst="ellipse">
            <a:avLst/>
          </a:prstGeom>
          <a:ln w="28575">
            <a:solidFill>
              <a:srgbClr val="FF98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52" name="Connecteur droit avec flèche 51"/>
          <p:cNvCxnSpPr/>
          <p:nvPr/>
        </p:nvCxnSpPr>
        <p:spPr>
          <a:xfrm flipH="1" flipV="1">
            <a:off x="3330683" y="5682937"/>
            <a:ext cx="656897" cy="362264"/>
          </a:xfrm>
          <a:prstGeom prst="straightConnector1">
            <a:avLst/>
          </a:prstGeom>
          <a:ln w="28575">
            <a:solidFill>
              <a:srgbClr val="FF98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lipse 54"/>
          <p:cNvSpPr/>
          <p:nvPr/>
        </p:nvSpPr>
        <p:spPr>
          <a:xfrm>
            <a:off x="2395692" y="4651597"/>
            <a:ext cx="152643" cy="179425"/>
          </a:xfrm>
          <a:prstGeom prst="ellipse">
            <a:avLst/>
          </a:prstGeom>
          <a:solidFill>
            <a:srgbClr val="FF9801"/>
          </a:solidFill>
          <a:ln w="28575">
            <a:solidFill>
              <a:srgbClr val="FF98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7" name="Connecteur en angle 56"/>
          <p:cNvCxnSpPr>
            <a:stCxn id="27" idx="6"/>
            <a:endCxn id="65" idx="4"/>
          </p:cNvCxnSpPr>
          <p:nvPr/>
        </p:nvCxnSpPr>
        <p:spPr>
          <a:xfrm flipV="1">
            <a:off x="4203614" y="5010447"/>
            <a:ext cx="1727490" cy="463404"/>
          </a:xfrm>
          <a:prstGeom prst="bentConnector2">
            <a:avLst/>
          </a:prstGeom>
          <a:ln w="28575">
            <a:solidFill>
              <a:srgbClr val="FF98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Ellipse 64"/>
          <p:cNvSpPr/>
          <p:nvPr/>
        </p:nvSpPr>
        <p:spPr>
          <a:xfrm>
            <a:off x="5854782" y="4831022"/>
            <a:ext cx="152643" cy="179425"/>
          </a:xfrm>
          <a:prstGeom prst="ellipse">
            <a:avLst/>
          </a:prstGeom>
          <a:solidFill>
            <a:srgbClr val="FF9801"/>
          </a:solidFill>
          <a:ln w="28575">
            <a:solidFill>
              <a:srgbClr val="FF98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7" name="Connecteur droit avec flèche 66"/>
          <p:cNvCxnSpPr/>
          <p:nvPr/>
        </p:nvCxnSpPr>
        <p:spPr>
          <a:xfrm flipV="1">
            <a:off x="4617931" y="5671438"/>
            <a:ext cx="643569" cy="393721"/>
          </a:xfrm>
          <a:prstGeom prst="straightConnector1">
            <a:avLst/>
          </a:prstGeom>
          <a:ln w="28575">
            <a:solidFill>
              <a:srgbClr val="FF98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031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25" grpId="0" animBg="1"/>
      <p:bldP spid="26" grpId="0" animBg="1"/>
      <p:bldP spid="27" grpId="0" animBg="1"/>
      <p:bldP spid="46" grpId="0" animBg="1"/>
      <p:bldP spid="51" grpId="0" animBg="1"/>
      <p:bldP spid="55" grpId="0" animBg="1"/>
      <p:bldP spid="6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780928"/>
            <a:ext cx="7620000" cy="1143000"/>
          </a:xfrm>
        </p:spPr>
        <p:txBody>
          <a:bodyPr/>
          <a:lstStyle/>
          <a:p>
            <a:pPr algn="ctr"/>
            <a:r>
              <a:rPr lang="fr-FR" altLang="fr-FR" dirty="0" smtClean="0"/>
              <a:t>Méthodes exactes et approchées</a:t>
            </a:r>
            <a:r>
              <a:rPr lang="fr-FR" altLang="fr-FR" dirty="0"/>
              <a:t/>
            </a:r>
            <a:br>
              <a:rPr lang="fr-FR" altLang="fr-FR" dirty="0"/>
            </a:br>
            <a:endParaRPr lang="fr-FR" altLang="fr-FR" sz="28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B213B2-C153-4824-A894-69B63A9EF99B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409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42161" y="269776"/>
            <a:ext cx="7620000" cy="1143000"/>
          </a:xfrm>
        </p:spPr>
        <p:txBody>
          <a:bodyPr/>
          <a:lstStyle/>
          <a:p>
            <a:r>
              <a:rPr lang="fr-FR" altLang="fr-FR" dirty="0"/>
              <a:t>Métaheuristiques</a:t>
            </a:r>
            <a:endParaRPr lang="fr-FR" altLang="fr-FR" sz="28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B213B2-C153-4824-A894-69B63A9EF99B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408993" y="1332418"/>
            <a:ext cx="8089064" cy="5776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 eaLnBrk="0" hangingPunct="0">
              <a:lnSpc>
                <a:spcPct val="90000"/>
              </a:lnSpc>
              <a:spcBef>
                <a:spcPct val="20000"/>
              </a:spcBef>
              <a:buClr>
                <a:srgbClr val="94B6D2"/>
              </a:buClr>
            </a:pPr>
            <a:r>
              <a:rPr lang="fr-FR" altLang="fr-FR" sz="2800" b="1" dirty="0" smtClean="0">
                <a:solidFill>
                  <a:prstClr val="black"/>
                </a:solidFill>
                <a:latin typeface="Calibri"/>
                <a:cs typeface="+mn-cs"/>
              </a:rPr>
              <a:t>Caractéristiques :</a:t>
            </a:r>
          </a:p>
          <a:p>
            <a:pPr marL="114300" lvl="0" eaLnBrk="0" hangingPunct="0">
              <a:lnSpc>
                <a:spcPct val="90000"/>
              </a:lnSpc>
              <a:spcBef>
                <a:spcPct val="20000"/>
              </a:spcBef>
              <a:buClr>
                <a:srgbClr val="94B6D2"/>
              </a:buClr>
            </a:pPr>
            <a:endParaRPr lang="fr-FR" altLang="fr-FR" sz="2000" b="1" dirty="0" smtClean="0">
              <a:solidFill>
                <a:prstClr val="black"/>
              </a:solidFill>
              <a:latin typeface="Calibri"/>
              <a:cs typeface="+mn-cs"/>
            </a:endParaRPr>
          </a:p>
          <a:p>
            <a:pPr marL="342900" indent="-228600" eaLnBrk="0" hangingPunct="0">
              <a:lnSpc>
                <a:spcPct val="90000"/>
              </a:lnSpc>
              <a:spcBef>
                <a:spcPct val="20000"/>
              </a:spcBef>
              <a:buClr>
                <a:srgbClr val="94B6D2"/>
              </a:buClr>
              <a:buFont typeface="Arial" charset="0"/>
              <a:buChar char="•"/>
            </a:pPr>
            <a:r>
              <a:rPr lang="fr-FR" altLang="fr-FR" sz="2000" dirty="0" smtClean="0">
                <a:solidFill>
                  <a:prstClr val="black"/>
                </a:solidFill>
                <a:latin typeface="Calibri"/>
              </a:rPr>
              <a:t>Objectif: </a:t>
            </a:r>
            <a:endParaRPr lang="fr-FR" altLang="fr-FR" sz="2000" dirty="0">
              <a:solidFill>
                <a:prstClr val="black"/>
              </a:solidFill>
              <a:latin typeface="Calibri"/>
            </a:endParaRPr>
          </a:p>
          <a:p>
            <a:pPr marL="639763" lvl="1" indent="-228600" eaLnBrk="0" hangingPunct="0">
              <a:lnSpc>
                <a:spcPct val="90000"/>
              </a:lnSpc>
              <a:spcBef>
                <a:spcPct val="20000"/>
              </a:spcBef>
              <a:buClr>
                <a:srgbClr val="DD8047"/>
              </a:buClr>
              <a:buFont typeface="Arial" charset="0"/>
              <a:buChar char="•"/>
            </a:pPr>
            <a:r>
              <a:rPr lang="fr-FR" altLang="fr-FR" dirty="0" smtClean="0">
                <a:solidFill>
                  <a:prstClr val="black"/>
                </a:solidFill>
                <a:latin typeface="Calibri"/>
              </a:rPr>
              <a:t>Explorer l’espace des solutions afin de déterminer les solutions les meilleures possibles.</a:t>
            </a:r>
          </a:p>
          <a:p>
            <a:pPr marL="639763" lvl="1" indent="-228600" eaLnBrk="0" hangingPunct="0">
              <a:lnSpc>
                <a:spcPct val="90000"/>
              </a:lnSpc>
              <a:spcBef>
                <a:spcPct val="20000"/>
              </a:spcBef>
              <a:buClr>
                <a:srgbClr val="DD8047"/>
              </a:buClr>
              <a:buFont typeface="Arial" charset="0"/>
              <a:buChar char="•"/>
            </a:pPr>
            <a:endParaRPr lang="fr-FR" altLang="fr-FR" sz="1200" dirty="0" smtClean="0">
              <a:solidFill>
                <a:prstClr val="black"/>
              </a:solidFill>
              <a:latin typeface="Calibri"/>
            </a:endParaRPr>
          </a:p>
          <a:p>
            <a:pPr marL="342900" indent="-228600" eaLnBrk="0" hangingPunct="0">
              <a:lnSpc>
                <a:spcPct val="90000"/>
              </a:lnSpc>
              <a:spcBef>
                <a:spcPct val="20000"/>
              </a:spcBef>
              <a:buClr>
                <a:srgbClr val="94B6D2"/>
              </a:buClr>
              <a:buFont typeface="Arial" charset="0"/>
              <a:buChar char="•"/>
            </a:pPr>
            <a:r>
              <a:rPr lang="fr-FR" altLang="fr-FR" sz="2000" dirty="0" smtClean="0">
                <a:solidFill>
                  <a:prstClr val="black"/>
                </a:solidFill>
                <a:latin typeface="Calibri"/>
              </a:rPr>
              <a:t>Générique: </a:t>
            </a:r>
            <a:endParaRPr lang="fr-FR" altLang="fr-FR" sz="1400" dirty="0">
              <a:solidFill>
                <a:prstClr val="black"/>
              </a:solidFill>
              <a:latin typeface="Calibri"/>
            </a:endParaRPr>
          </a:p>
          <a:p>
            <a:pPr marL="639763" lvl="1" indent="-228600" eaLnBrk="0" hangingPunct="0">
              <a:lnSpc>
                <a:spcPct val="90000"/>
              </a:lnSpc>
              <a:spcBef>
                <a:spcPct val="20000"/>
              </a:spcBef>
              <a:buClr>
                <a:srgbClr val="DD8047"/>
              </a:buClr>
              <a:buFont typeface="Arial" charset="0"/>
              <a:buChar char="•"/>
            </a:pPr>
            <a:r>
              <a:rPr lang="fr-FR" altLang="fr-FR" dirty="0" smtClean="0">
                <a:solidFill>
                  <a:prstClr val="black"/>
                </a:solidFill>
                <a:latin typeface="Calibri"/>
              </a:rPr>
              <a:t>Une Métaheuristique est un schéma de résolution pouvant s’adapter à une grande diversité de problèmes.</a:t>
            </a:r>
          </a:p>
          <a:p>
            <a:pPr marL="639763" lvl="1" indent="-228600" eaLnBrk="0" hangingPunct="0">
              <a:lnSpc>
                <a:spcPct val="90000"/>
              </a:lnSpc>
              <a:spcBef>
                <a:spcPct val="20000"/>
              </a:spcBef>
              <a:buClr>
                <a:srgbClr val="DD8047"/>
              </a:buClr>
              <a:buFont typeface="Arial" charset="0"/>
              <a:buChar char="•"/>
            </a:pPr>
            <a:endParaRPr lang="fr-FR" altLang="fr-FR" sz="1200" dirty="0">
              <a:solidFill>
                <a:prstClr val="black"/>
              </a:solidFill>
              <a:latin typeface="Calibri"/>
            </a:endParaRPr>
          </a:p>
          <a:p>
            <a:pPr marL="342900" indent="-228600" eaLnBrk="0" hangingPunct="0">
              <a:lnSpc>
                <a:spcPct val="90000"/>
              </a:lnSpc>
              <a:spcBef>
                <a:spcPct val="20000"/>
              </a:spcBef>
              <a:buClr>
                <a:srgbClr val="94B6D2"/>
              </a:buClr>
              <a:buFont typeface="Arial" charset="0"/>
              <a:buChar char="•"/>
            </a:pPr>
            <a:r>
              <a:rPr lang="fr-FR" altLang="fr-FR" sz="2000" dirty="0" smtClean="0">
                <a:solidFill>
                  <a:prstClr val="black"/>
                </a:solidFill>
                <a:latin typeface="Calibri"/>
              </a:rPr>
              <a:t>Stratégie de recherche : </a:t>
            </a:r>
          </a:p>
          <a:p>
            <a:pPr marL="639763" lvl="1" indent="-228600" eaLnBrk="0" hangingPunct="0">
              <a:lnSpc>
                <a:spcPct val="90000"/>
              </a:lnSpc>
              <a:spcBef>
                <a:spcPct val="20000"/>
              </a:spcBef>
              <a:buClr>
                <a:srgbClr val="DD8047"/>
              </a:buClr>
              <a:buFont typeface="Arial" charset="0"/>
              <a:buChar char="•"/>
            </a:pPr>
            <a:r>
              <a:rPr lang="fr-FR" altLang="fr-FR" dirty="0" smtClean="0">
                <a:solidFill>
                  <a:prstClr val="black"/>
                </a:solidFill>
                <a:latin typeface="Calibri"/>
              </a:rPr>
              <a:t>Une Métaheuristique permet de guider efficacement la recherche d’une bonne solution.</a:t>
            </a:r>
          </a:p>
          <a:p>
            <a:pPr marL="639763" lvl="1" indent="-228600" eaLnBrk="0" hangingPunct="0">
              <a:lnSpc>
                <a:spcPct val="90000"/>
              </a:lnSpc>
              <a:spcBef>
                <a:spcPct val="20000"/>
              </a:spcBef>
              <a:buClr>
                <a:srgbClr val="DD8047"/>
              </a:buClr>
              <a:buFont typeface="Arial" charset="0"/>
              <a:buChar char="•"/>
            </a:pPr>
            <a:r>
              <a:rPr lang="fr-FR" altLang="fr-FR" dirty="0" smtClean="0">
                <a:solidFill>
                  <a:prstClr val="black"/>
                </a:solidFill>
                <a:latin typeface="Calibri"/>
              </a:rPr>
              <a:t>Des méthodes heuristiques spécifiques au problème peuvent être utilisées mais sont dirigées par une stratégie globale.</a:t>
            </a:r>
          </a:p>
          <a:p>
            <a:pPr marL="639763" lvl="1" indent="-228600" eaLnBrk="0" hangingPunct="0">
              <a:lnSpc>
                <a:spcPct val="90000"/>
              </a:lnSpc>
              <a:spcBef>
                <a:spcPct val="20000"/>
              </a:spcBef>
              <a:buClr>
                <a:srgbClr val="DD8047"/>
              </a:buClr>
              <a:buFont typeface="Arial" charset="0"/>
              <a:buChar char="•"/>
            </a:pPr>
            <a:endParaRPr lang="fr-FR" altLang="fr-FR" sz="1200" dirty="0">
              <a:solidFill>
                <a:prstClr val="black"/>
              </a:solidFill>
              <a:latin typeface="Calibri"/>
            </a:endParaRPr>
          </a:p>
          <a:p>
            <a:pPr marL="342900" lvl="0" indent="-228600" eaLnBrk="0" hangingPunct="0">
              <a:lnSpc>
                <a:spcPct val="90000"/>
              </a:lnSpc>
              <a:spcBef>
                <a:spcPct val="20000"/>
              </a:spcBef>
              <a:buClr>
                <a:srgbClr val="94B6D2"/>
              </a:buClr>
              <a:buFont typeface="Arial" charset="0"/>
              <a:buChar char="•"/>
            </a:pPr>
            <a:r>
              <a:rPr lang="fr-FR" altLang="fr-FR" sz="2000" dirty="0" smtClean="0">
                <a:solidFill>
                  <a:prstClr val="black"/>
                </a:solidFill>
                <a:latin typeface="Calibri"/>
              </a:rPr>
              <a:t>Aucune garantie d’optimalité</a:t>
            </a:r>
          </a:p>
          <a:p>
            <a:pPr marL="342900" lvl="0" indent="-228600" eaLnBrk="0" hangingPunct="0">
              <a:lnSpc>
                <a:spcPct val="90000"/>
              </a:lnSpc>
              <a:spcBef>
                <a:spcPct val="20000"/>
              </a:spcBef>
              <a:buClr>
                <a:srgbClr val="94B6D2"/>
              </a:buClr>
              <a:buFont typeface="Arial" charset="0"/>
              <a:buChar char="•"/>
            </a:pPr>
            <a:endParaRPr lang="fr-FR" altLang="fr-FR" dirty="0" smtClean="0">
              <a:solidFill>
                <a:prstClr val="black"/>
              </a:solidFill>
              <a:latin typeface="Calibri"/>
            </a:endParaRPr>
          </a:p>
          <a:p>
            <a:pPr marL="114300" lvl="0" eaLnBrk="0" hangingPunct="0">
              <a:lnSpc>
                <a:spcPct val="90000"/>
              </a:lnSpc>
              <a:spcBef>
                <a:spcPct val="20000"/>
              </a:spcBef>
              <a:buClr>
                <a:srgbClr val="94B6D2"/>
              </a:buClr>
            </a:pPr>
            <a:r>
              <a:rPr lang="fr-FR" altLang="fr-FR" sz="2400" dirty="0" smtClean="0">
                <a:solidFill>
                  <a:prstClr val="black"/>
                </a:solidFill>
                <a:latin typeface="Calibri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757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42161" y="269776"/>
            <a:ext cx="7620000" cy="1143000"/>
          </a:xfrm>
        </p:spPr>
        <p:txBody>
          <a:bodyPr/>
          <a:lstStyle/>
          <a:p>
            <a:r>
              <a:rPr lang="fr-FR" altLang="fr-FR" dirty="0"/>
              <a:t>Métaheuristiques</a:t>
            </a:r>
            <a:endParaRPr lang="fr-FR" altLang="fr-FR" sz="28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B213B2-C153-4824-A894-69B63A9EF99B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539552" y="1700808"/>
            <a:ext cx="8089064" cy="3397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 eaLnBrk="0" hangingPunct="0">
              <a:lnSpc>
                <a:spcPct val="90000"/>
              </a:lnSpc>
              <a:spcBef>
                <a:spcPct val="20000"/>
              </a:spcBef>
              <a:buClr>
                <a:srgbClr val="94B6D2"/>
              </a:buClr>
            </a:pPr>
            <a:r>
              <a:rPr lang="fr-FR" altLang="fr-FR" sz="2800" dirty="0" smtClean="0">
                <a:solidFill>
                  <a:prstClr val="black"/>
                </a:solidFill>
                <a:latin typeface="Calibri"/>
                <a:cs typeface="+mn-cs"/>
              </a:rPr>
              <a:t>Types de Métaheuristiques :</a:t>
            </a:r>
          </a:p>
          <a:p>
            <a:pPr marL="342900" lvl="0" indent="-228600" eaLnBrk="0" hangingPunct="0">
              <a:lnSpc>
                <a:spcPct val="90000"/>
              </a:lnSpc>
              <a:spcBef>
                <a:spcPct val="20000"/>
              </a:spcBef>
              <a:buClr>
                <a:srgbClr val="94B6D2"/>
              </a:buClr>
              <a:buFont typeface="Arial" charset="0"/>
              <a:buChar char="•"/>
            </a:pPr>
            <a:endParaRPr lang="fr-FR" altLang="fr-FR" sz="2800" dirty="0" smtClean="0">
              <a:solidFill>
                <a:prstClr val="black"/>
              </a:solidFill>
              <a:latin typeface="Calibri"/>
            </a:endParaRPr>
          </a:p>
          <a:p>
            <a:pPr marL="342900" lvl="0" indent="-228600" eaLnBrk="0" hangingPunct="0">
              <a:lnSpc>
                <a:spcPct val="90000"/>
              </a:lnSpc>
              <a:spcBef>
                <a:spcPct val="20000"/>
              </a:spcBef>
              <a:buClr>
                <a:srgbClr val="94B6D2"/>
              </a:buClr>
              <a:buFont typeface="Arial" charset="0"/>
              <a:buChar char="•"/>
            </a:pPr>
            <a:r>
              <a:rPr lang="fr-FR" altLang="fr-FR" sz="2400" dirty="0" smtClean="0">
                <a:solidFill>
                  <a:prstClr val="black"/>
                </a:solidFill>
                <a:latin typeface="Calibri"/>
              </a:rPr>
              <a:t>Méthodes de trajectoire </a:t>
            </a:r>
            <a:r>
              <a:rPr lang="fr-FR" altLang="fr-FR" sz="2400" dirty="0">
                <a:solidFill>
                  <a:prstClr val="black"/>
                </a:solidFill>
                <a:latin typeface="Calibri"/>
              </a:rPr>
              <a:t>: </a:t>
            </a:r>
            <a:endParaRPr lang="fr-FR" altLang="fr-FR" sz="2400" dirty="0" smtClean="0">
              <a:solidFill>
                <a:prstClr val="black"/>
              </a:solidFill>
              <a:latin typeface="Calibri"/>
            </a:endParaRPr>
          </a:p>
          <a:p>
            <a:pPr marL="639763" lvl="1" indent="-228600" eaLnBrk="0" hangingPunct="0">
              <a:lnSpc>
                <a:spcPct val="90000"/>
              </a:lnSpc>
              <a:spcBef>
                <a:spcPct val="20000"/>
              </a:spcBef>
              <a:buClr>
                <a:srgbClr val="DD8047"/>
              </a:buClr>
              <a:buFont typeface="Arial" charset="0"/>
              <a:buChar char="•"/>
            </a:pPr>
            <a:r>
              <a:rPr lang="fr-FR" altLang="fr-FR" sz="2000" dirty="0" smtClean="0">
                <a:solidFill>
                  <a:prstClr val="black"/>
                </a:solidFill>
                <a:latin typeface="Calibri"/>
                <a:cs typeface="+mn-cs"/>
              </a:rPr>
              <a:t>Une seule solution courante améliorée de façon itérative.</a:t>
            </a:r>
            <a:endParaRPr lang="fr-FR" altLang="fr-FR" sz="2000" dirty="0">
              <a:solidFill>
                <a:prstClr val="black"/>
              </a:solidFill>
              <a:latin typeface="Calibri"/>
              <a:cs typeface="+mn-cs"/>
            </a:endParaRPr>
          </a:p>
          <a:p>
            <a:pPr marL="639763" lvl="1" indent="-228600" eaLnBrk="0" hangingPunct="0">
              <a:lnSpc>
                <a:spcPct val="90000"/>
              </a:lnSpc>
              <a:spcBef>
                <a:spcPct val="20000"/>
              </a:spcBef>
              <a:buClr>
                <a:srgbClr val="DD8047"/>
              </a:buClr>
              <a:buFont typeface="Arial" charset="0"/>
              <a:buChar char="•"/>
            </a:pPr>
            <a:endParaRPr lang="fr-FR" altLang="fr-FR" sz="2000" dirty="0">
              <a:solidFill>
                <a:prstClr val="black"/>
              </a:solidFill>
              <a:latin typeface="Calibri"/>
              <a:cs typeface="+mn-cs"/>
            </a:endParaRPr>
          </a:p>
          <a:p>
            <a:pPr marL="342900" indent="-228600" eaLnBrk="0" hangingPunct="0">
              <a:lnSpc>
                <a:spcPct val="90000"/>
              </a:lnSpc>
              <a:spcBef>
                <a:spcPct val="20000"/>
              </a:spcBef>
              <a:buClr>
                <a:srgbClr val="94B6D2"/>
              </a:buClr>
              <a:buFont typeface="Arial" charset="0"/>
              <a:buChar char="•"/>
            </a:pPr>
            <a:r>
              <a:rPr lang="fr-FR" altLang="fr-FR" sz="2400" dirty="0" smtClean="0">
                <a:solidFill>
                  <a:prstClr val="black"/>
                </a:solidFill>
                <a:latin typeface="Calibri"/>
                <a:cs typeface="+mn-cs"/>
              </a:rPr>
              <a:t>Méthodes à population :</a:t>
            </a:r>
          </a:p>
          <a:p>
            <a:pPr marL="639763" lvl="1" indent="-228600" eaLnBrk="0" hangingPunct="0">
              <a:lnSpc>
                <a:spcPct val="90000"/>
              </a:lnSpc>
              <a:spcBef>
                <a:spcPct val="20000"/>
              </a:spcBef>
              <a:buClr>
                <a:srgbClr val="DD8047"/>
              </a:buClr>
              <a:buFont typeface="Arial" charset="0"/>
              <a:buChar char="•"/>
            </a:pPr>
            <a:r>
              <a:rPr lang="fr-FR" altLang="fr-FR" sz="2000" dirty="0" smtClean="0">
                <a:solidFill>
                  <a:prstClr val="black"/>
                </a:solidFill>
                <a:latin typeface="Calibri"/>
                <a:cs typeface="+mn-cs"/>
              </a:rPr>
              <a:t>Une population de solutions courantes </a:t>
            </a:r>
          </a:p>
          <a:p>
            <a:pPr marL="639763" lvl="1" indent="-228600" eaLnBrk="0" hangingPunct="0">
              <a:lnSpc>
                <a:spcPct val="90000"/>
              </a:lnSpc>
              <a:spcBef>
                <a:spcPct val="20000"/>
              </a:spcBef>
              <a:buClr>
                <a:srgbClr val="DD8047"/>
              </a:buClr>
              <a:buFont typeface="Arial" charset="0"/>
              <a:buChar char="•"/>
            </a:pPr>
            <a:r>
              <a:rPr lang="fr-FR" altLang="fr-FR" sz="2000" dirty="0" smtClean="0">
                <a:solidFill>
                  <a:prstClr val="black"/>
                </a:solidFill>
                <a:latin typeface="Calibri"/>
                <a:cs typeface="+mn-cs"/>
              </a:rPr>
              <a:t>Chaque étape prend en compte plusieurs solutions </a:t>
            </a:r>
            <a:r>
              <a:rPr lang="fr-FR" altLang="fr-FR" sz="2000" dirty="0">
                <a:solidFill>
                  <a:prstClr val="black"/>
                </a:solidFill>
                <a:latin typeface="Calibri"/>
              </a:rPr>
              <a:t>(ou toutes)</a:t>
            </a:r>
            <a:r>
              <a:rPr lang="fr-FR" altLang="fr-FR" sz="2000" dirty="0" smtClean="0">
                <a:solidFill>
                  <a:prstClr val="black"/>
                </a:solidFill>
                <a:latin typeface="Calibri"/>
                <a:cs typeface="+mn-cs"/>
              </a:rPr>
              <a:t> de la population afin d’améliorer une partie de cette population </a:t>
            </a:r>
            <a:endParaRPr lang="fr-FR" altLang="fr-FR" sz="2400" dirty="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269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42161" y="269776"/>
            <a:ext cx="7620000" cy="1143000"/>
          </a:xfrm>
        </p:spPr>
        <p:txBody>
          <a:bodyPr/>
          <a:lstStyle/>
          <a:p>
            <a:r>
              <a:rPr lang="fr-FR" altLang="fr-FR" dirty="0"/>
              <a:t>Métaheuristiques</a:t>
            </a:r>
            <a:endParaRPr lang="fr-FR" altLang="fr-FR" sz="28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B213B2-C153-4824-A894-69B63A9EF99B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408993" y="1332418"/>
            <a:ext cx="8089064" cy="5503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 eaLnBrk="0" hangingPunct="0">
              <a:lnSpc>
                <a:spcPct val="90000"/>
              </a:lnSpc>
              <a:spcBef>
                <a:spcPct val="20000"/>
              </a:spcBef>
              <a:buClr>
                <a:srgbClr val="94B6D2"/>
              </a:buClr>
            </a:pPr>
            <a:r>
              <a:rPr lang="fr-FR" altLang="fr-FR" sz="2800" b="1" dirty="0" smtClean="0">
                <a:solidFill>
                  <a:prstClr val="black"/>
                </a:solidFill>
                <a:latin typeface="Calibri"/>
                <a:cs typeface="+mn-cs"/>
              </a:rPr>
              <a:t>Exemples :</a:t>
            </a:r>
          </a:p>
          <a:p>
            <a:pPr marL="114300" lvl="0" eaLnBrk="0" hangingPunct="0">
              <a:lnSpc>
                <a:spcPct val="90000"/>
              </a:lnSpc>
              <a:spcBef>
                <a:spcPct val="20000"/>
              </a:spcBef>
              <a:buClr>
                <a:srgbClr val="94B6D2"/>
              </a:buClr>
            </a:pPr>
            <a:endParaRPr lang="fr-FR" altLang="fr-FR" sz="1400" b="1" dirty="0" smtClean="0">
              <a:solidFill>
                <a:prstClr val="black"/>
              </a:solidFill>
              <a:latin typeface="Calibri"/>
              <a:cs typeface="+mn-cs"/>
            </a:endParaRPr>
          </a:p>
          <a:p>
            <a:pPr marL="114300" lvl="0" eaLnBrk="0" hangingPunct="0">
              <a:lnSpc>
                <a:spcPct val="90000"/>
              </a:lnSpc>
              <a:spcBef>
                <a:spcPct val="20000"/>
              </a:spcBef>
              <a:buClr>
                <a:srgbClr val="94B6D2"/>
              </a:buClr>
            </a:pPr>
            <a:r>
              <a:rPr lang="fr-FR" altLang="fr-FR" sz="2400" dirty="0" smtClean="0">
                <a:solidFill>
                  <a:prstClr val="black"/>
                </a:solidFill>
                <a:latin typeface="Calibri"/>
                <a:cs typeface="+mn-cs"/>
              </a:rPr>
              <a:t>Le recuit simulé  </a:t>
            </a:r>
            <a:r>
              <a:rPr lang="fr-FR" altLang="fr-FR" sz="2000" dirty="0" smtClean="0">
                <a:solidFill>
                  <a:prstClr val="black"/>
                </a:solidFill>
                <a:latin typeface="Calibri"/>
                <a:cs typeface="+mn-cs"/>
              </a:rPr>
              <a:t>(</a:t>
            </a:r>
            <a:r>
              <a:rPr lang="fr-FR" altLang="fr-FR" sz="2000" dirty="0" err="1" smtClean="0">
                <a:solidFill>
                  <a:prstClr val="black"/>
                </a:solidFill>
                <a:latin typeface="Calibri"/>
                <a:cs typeface="+mn-cs"/>
              </a:rPr>
              <a:t>simulated</a:t>
            </a:r>
            <a:r>
              <a:rPr lang="fr-FR" altLang="fr-FR" sz="2000" dirty="0" smtClean="0">
                <a:solidFill>
                  <a:prstClr val="black"/>
                </a:solidFill>
                <a:latin typeface="Calibri"/>
                <a:cs typeface="+mn-cs"/>
              </a:rPr>
              <a:t> </a:t>
            </a:r>
            <a:r>
              <a:rPr lang="fr-FR" altLang="fr-FR" sz="2000" dirty="0" err="1" smtClean="0">
                <a:solidFill>
                  <a:prstClr val="black"/>
                </a:solidFill>
                <a:latin typeface="Calibri"/>
                <a:cs typeface="+mn-cs"/>
              </a:rPr>
              <a:t>annealing</a:t>
            </a:r>
            <a:r>
              <a:rPr lang="fr-FR" altLang="fr-FR" sz="2000" dirty="0" smtClean="0">
                <a:solidFill>
                  <a:prstClr val="black"/>
                </a:solidFill>
                <a:latin typeface="Calibri"/>
                <a:cs typeface="+mn-cs"/>
              </a:rPr>
              <a:t>): </a:t>
            </a:r>
            <a:r>
              <a:rPr lang="fr-FR" altLang="fr-FR" sz="2000" dirty="0" smtClean="0">
                <a:solidFill>
                  <a:prstClr val="black"/>
                </a:solidFill>
                <a:latin typeface="Calibri"/>
              </a:rPr>
              <a:t>Méthode </a:t>
            </a:r>
            <a:r>
              <a:rPr lang="fr-FR" altLang="fr-FR" sz="2000" dirty="0">
                <a:solidFill>
                  <a:prstClr val="black"/>
                </a:solidFill>
                <a:latin typeface="Calibri"/>
              </a:rPr>
              <a:t>de trajectoire </a:t>
            </a:r>
            <a:r>
              <a:rPr lang="fr-FR" altLang="fr-FR" sz="2000" dirty="0" smtClean="0">
                <a:solidFill>
                  <a:prstClr val="black"/>
                </a:solidFill>
                <a:latin typeface="Calibri"/>
                <a:cs typeface="+mn-cs"/>
              </a:rPr>
              <a:t>:</a:t>
            </a:r>
          </a:p>
          <a:p>
            <a:pPr marL="342900" lvl="0" indent="-228600" eaLnBrk="0" hangingPunct="0">
              <a:lnSpc>
                <a:spcPct val="90000"/>
              </a:lnSpc>
              <a:spcBef>
                <a:spcPct val="20000"/>
              </a:spcBef>
              <a:buClr>
                <a:srgbClr val="94B6D2"/>
              </a:buClr>
              <a:buFont typeface="Arial" charset="0"/>
              <a:buChar char="•"/>
            </a:pPr>
            <a:endParaRPr lang="fr-FR" altLang="fr-FR" sz="1400" dirty="0" smtClean="0">
              <a:solidFill>
                <a:prstClr val="black"/>
              </a:solidFill>
              <a:latin typeface="Calibri"/>
              <a:cs typeface="+mn-cs"/>
            </a:endParaRPr>
          </a:p>
          <a:p>
            <a:pPr marL="342900" lvl="0" indent="-228600" eaLnBrk="0" hangingPunct="0">
              <a:lnSpc>
                <a:spcPct val="90000"/>
              </a:lnSpc>
              <a:spcBef>
                <a:spcPct val="20000"/>
              </a:spcBef>
              <a:buClr>
                <a:srgbClr val="94B6D2"/>
              </a:buClr>
              <a:buFont typeface="Arial" charset="0"/>
              <a:buChar char="•"/>
            </a:pPr>
            <a:r>
              <a:rPr lang="fr-FR" altLang="fr-FR" sz="2400" dirty="0" smtClean="0">
                <a:solidFill>
                  <a:prstClr val="black"/>
                </a:solidFill>
                <a:latin typeface="Calibri"/>
                <a:cs typeface="+mn-cs"/>
              </a:rPr>
              <a:t>Une étape d’initialisation :</a:t>
            </a:r>
          </a:p>
          <a:p>
            <a:pPr marL="800100" lvl="1" indent="-228600" eaLnBrk="0" hangingPunct="0">
              <a:lnSpc>
                <a:spcPct val="90000"/>
              </a:lnSpc>
              <a:spcBef>
                <a:spcPct val="20000"/>
              </a:spcBef>
              <a:buClr>
                <a:srgbClr val="94B6D2"/>
              </a:buClr>
              <a:buFont typeface="Arial" charset="0"/>
              <a:buChar char="•"/>
            </a:pPr>
            <a:r>
              <a:rPr lang="fr-FR" altLang="fr-FR" sz="2000" dirty="0" smtClean="0">
                <a:solidFill>
                  <a:prstClr val="black"/>
                </a:solidFill>
                <a:latin typeface="Calibri"/>
                <a:cs typeface="+mn-cs"/>
              </a:rPr>
              <a:t>Une température initiale élevée</a:t>
            </a:r>
          </a:p>
          <a:p>
            <a:pPr marL="800100" lvl="1" indent="-228600" eaLnBrk="0" hangingPunct="0">
              <a:lnSpc>
                <a:spcPct val="90000"/>
              </a:lnSpc>
              <a:spcBef>
                <a:spcPct val="20000"/>
              </a:spcBef>
              <a:buClr>
                <a:srgbClr val="94B6D2"/>
              </a:buClr>
              <a:buFont typeface="Arial" charset="0"/>
              <a:buChar char="•"/>
            </a:pPr>
            <a:r>
              <a:rPr lang="fr-FR" altLang="fr-FR" sz="2000" dirty="0" smtClean="0">
                <a:solidFill>
                  <a:prstClr val="black"/>
                </a:solidFill>
                <a:latin typeface="Calibri"/>
                <a:cs typeface="+mn-cs"/>
              </a:rPr>
              <a:t>Une solution de départ est construite (sera améliorée itérativement)</a:t>
            </a:r>
          </a:p>
          <a:p>
            <a:pPr marL="342900" lvl="0" indent="-228600" eaLnBrk="0" hangingPunct="0">
              <a:lnSpc>
                <a:spcPct val="90000"/>
              </a:lnSpc>
              <a:spcBef>
                <a:spcPct val="20000"/>
              </a:spcBef>
              <a:buClr>
                <a:srgbClr val="94B6D2"/>
              </a:buClr>
              <a:buFont typeface="Arial" charset="0"/>
              <a:buChar char="•"/>
            </a:pPr>
            <a:endParaRPr lang="fr-FR" altLang="fr-FR" sz="1200" dirty="0">
              <a:solidFill>
                <a:prstClr val="black"/>
              </a:solidFill>
              <a:latin typeface="Calibri"/>
              <a:cs typeface="+mn-cs"/>
            </a:endParaRPr>
          </a:p>
          <a:p>
            <a:pPr marL="342900" lvl="0" indent="-228600" eaLnBrk="0" hangingPunct="0">
              <a:lnSpc>
                <a:spcPct val="90000"/>
              </a:lnSpc>
              <a:spcBef>
                <a:spcPct val="20000"/>
              </a:spcBef>
              <a:buClr>
                <a:srgbClr val="94B6D2"/>
              </a:buClr>
              <a:buFont typeface="Arial" charset="0"/>
              <a:buChar char="•"/>
            </a:pPr>
            <a:r>
              <a:rPr lang="fr-FR" altLang="fr-FR" sz="2400" dirty="0" smtClean="0">
                <a:solidFill>
                  <a:prstClr val="black"/>
                </a:solidFill>
                <a:latin typeface="Calibri"/>
                <a:cs typeface="+mn-cs"/>
              </a:rPr>
              <a:t>A chaque étape, un mouvement est effectué sur la solution</a:t>
            </a:r>
          </a:p>
          <a:p>
            <a:pPr marL="800100" lvl="1" indent="-228600" eaLnBrk="0" hangingPunct="0">
              <a:lnSpc>
                <a:spcPct val="90000"/>
              </a:lnSpc>
              <a:spcBef>
                <a:spcPct val="20000"/>
              </a:spcBef>
              <a:buClr>
                <a:srgbClr val="94B6D2"/>
              </a:buClr>
              <a:buFont typeface="Arial" charset="0"/>
              <a:buChar char="•"/>
            </a:pPr>
            <a:r>
              <a:rPr lang="fr-FR" altLang="fr-FR" sz="2000" dirty="0" smtClean="0">
                <a:solidFill>
                  <a:prstClr val="black"/>
                </a:solidFill>
                <a:latin typeface="Calibri"/>
                <a:cs typeface="+mn-cs"/>
              </a:rPr>
              <a:t>Si ce </a:t>
            </a:r>
            <a:r>
              <a:rPr lang="fr-FR" altLang="fr-FR" sz="2000" dirty="0">
                <a:solidFill>
                  <a:prstClr val="black"/>
                </a:solidFill>
                <a:latin typeface="Calibri"/>
              </a:rPr>
              <a:t>mouvement</a:t>
            </a:r>
            <a:r>
              <a:rPr lang="fr-FR" altLang="fr-FR" sz="2000" dirty="0" smtClean="0">
                <a:solidFill>
                  <a:prstClr val="black"/>
                </a:solidFill>
                <a:latin typeface="Calibri"/>
                <a:cs typeface="+mn-cs"/>
              </a:rPr>
              <a:t> améliore la solution il est conservé</a:t>
            </a:r>
          </a:p>
          <a:p>
            <a:pPr marL="800100" lvl="1" indent="-228600" eaLnBrk="0" hangingPunct="0">
              <a:lnSpc>
                <a:spcPct val="90000"/>
              </a:lnSpc>
              <a:spcBef>
                <a:spcPct val="20000"/>
              </a:spcBef>
              <a:buClr>
                <a:srgbClr val="94B6D2"/>
              </a:buClr>
              <a:buFont typeface="Arial" charset="0"/>
              <a:buChar char="•"/>
            </a:pPr>
            <a:r>
              <a:rPr lang="fr-FR" altLang="fr-FR" sz="2000" dirty="0" smtClean="0">
                <a:solidFill>
                  <a:prstClr val="black"/>
                </a:solidFill>
                <a:latin typeface="Calibri"/>
                <a:cs typeface="+mn-cs"/>
              </a:rPr>
              <a:t>Sinon il a une probabilité non nulle, corrélée à la température, d’être amélioré. Si un « mauvais » mouvement a été accepté, la température baisse. </a:t>
            </a:r>
          </a:p>
          <a:p>
            <a:pPr marL="800100" lvl="1" indent="-228600" eaLnBrk="0" hangingPunct="0">
              <a:lnSpc>
                <a:spcPct val="90000"/>
              </a:lnSpc>
              <a:spcBef>
                <a:spcPct val="20000"/>
              </a:spcBef>
              <a:buClr>
                <a:srgbClr val="94B6D2"/>
              </a:buClr>
              <a:buFont typeface="Arial" charset="0"/>
              <a:buChar char="•"/>
            </a:pPr>
            <a:endParaRPr lang="fr-FR" altLang="fr-FR" sz="1200" dirty="0">
              <a:solidFill>
                <a:prstClr val="black"/>
              </a:solidFill>
              <a:latin typeface="Calibri"/>
              <a:cs typeface="+mn-cs"/>
            </a:endParaRPr>
          </a:p>
          <a:p>
            <a:pPr marL="342900" lvl="0" indent="-228600" eaLnBrk="0" hangingPunct="0">
              <a:lnSpc>
                <a:spcPct val="90000"/>
              </a:lnSpc>
              <a:spcBef>
                <a:spcPct val="20000"/>
              </a:spcBef>
              <a:buClr>
                <a:srgbClr val="94B6D2"/>
              </a:buClr>
              <a:buFont typeface="Arial" charset="0"/>
              <a:buChar char="•"/>
            </a:pPr>
            <a:r>
              <a:rPr lang="fr-FR" altLang="fr-FR" sz="2400" b="1" dirty="0" smtClean="0">
                <a:solidFill>
                  <a:prstClr val="black"/>
                </a:solidFill>
                <a:latin typeface="Calibri"/>
              </a:rPr>
              <a:t>Idée</a:t>
            </a:r>
            <a:r>
              <a:rPr lang="fr-FR" altLang="fr-FR" sz="2400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fr-FR" altLang="fr-FR" sz="2400" dirty="0" smtClean="0">
                <a:solidFill>
                  <a:prstClr val="black"/>
                </a:solidFill>
                <a:latin typeface="Calibri"/>
              </a:rPr>
              <a:t>: </a:t>
            </a:r>
            <a:r>
              <a:rPr lang="fr-FR" altLang="fr-FR" sz="2000" dirty="0" smtClean="0">
                <a:solidFill>
                  <a:prstClr val="black"/>
                </a:solidFill>
                <a:latin typeface="Calibri"/>
              </a:rPr>
              <a:t>La solution avec une température élevée se déplace fortement dans l’espace puis se refroidit pour converger vers une solution de bonne qualité. </a:t>
            </a:r>
            <a:r>
              <a:rPr lang="fr-FR" altLang="fr-FR" sz="2400" dirty="0" smtClean="0">
                <a:solidFill>
                  <a:prstClr val="black"/>
                </a:solidFill>
                <a:latin typeface="Calibri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032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42161" y="269776"/>
            <a:ext cx="7620000" cy="1143000"/>
          </a:xfrm>
        </p:spPr>
        <p:txBody>
          <a:bodyPr/>
          <a:lstStyle/>
          <a:p>
            <a:r>
              <a:rPr lang="fr-FR" altLang="fr-FR" dirty="0"/>
              <a:t>Métaheuristiques</a:t>
            </a:r>
            <a:endParaRPr lang="fr-FR" altLang="fr-FR" sz="28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B213B2-C153-4824-A894-69B63A9EF99B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408993" y="1332418"/>
            <a:ext cx="8089064" cy="5330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 eaLnBrk="0" hangingPunct="0">
              <a:lnSpc>
                <a:spcPct val="90000"/>
              </a:lnSpc>
              <a:spcBef>
                <a:spcPct val="20000"/>
              </a:spcBef>
              <a:buClr>
                <a:srgbClr val="94B6D2"/>
              </a:buClr>
            </a:pPr>
            <a:r>
              <a:rPr lang="fr-FR" altLang="fr-FR" sz="2400" dirty="0" smtClean="0">
                <a:solidFill>
                  <a:prstClr val="black"/>
                </a:solidFill>
                <a:latin typeface="Calibri"/>
                <a:cs typeface="+mn-cs"/>
              </a:rPr>
              <a:t>Algorithme génétique,  </a:t>
            </a:r>
            <a:r>
              <a:rPr lang="fr-FR" altLang="fr-FR" sz="2000" dirty="0" smtClean="0">
                <a:solidFill>
                  <a:prstClr val="black"/>
                </a:solidFill>
                <a:latin typeface="Calibri"/>
              </a:rPr>
              <a:t>Méthode à population </a:t>
            </a:r>
            <a:r>
              <a:rPr lang="fr-FR" altLang="fr-FR" sz="2000" dirty="0" smtClean="0">
                <a:solidFill>
                  <a:prstClr val="black"/>
                </a:solidFill>
                <a:latin typeface="Calibri"/>
                <a:cs typeface="+mn-cs"/>
              </a:rPr>
              <a:t>:</a:t>
            </a:r>
          </a:p>
          <a:p>
            <a:pPr marL="342900" lvl="0" indent="-228600" eaLnBrk="0" hangingPunct="0">
              <a:lnSpc>
                <a:spcPct val="90000"/>
              </a:lnSpc>
              <a:spcBef>
                <a:spcPct val="20000"/>
              </a:spcBef>
              <a:buClr>
                <a:srgbClr val="94B6D2"/>
              </a:buClr>
              <a:buFont typeface="Arial" charset="0"/>
              <a:buChar char="•"/>
            </a:pPr>
            <a:endParaRPr lang="fr-FR" altLang="fr-FR" sz="1400" dirty="0" smtClean="0">
              <a:solidFill>
                <a:prstClr val="black"/>
              </a:solidFill>
              <a:latin typeface="Calibri"/>
              <a:cs typeface="+mn-cs"/>
            </a:endParaRPr>
          </a:p>
          <a:p>
            <a:pPr marL="342900" lvl="0" indent="-228600" eaLnBrk="0" hangingPunct="0">
              <a:lnSpc>
                <a:spcPct val="90000"/>
              </a:lnSpc>
              <a:spcBef>
                <a:spcPct val="20000"/>
              </a:spcBef>
              <a:buClr>
                <a:srgbClr val="94B6D2"/>
              </a:buClr>
              <a:buFont typeface="Arial" charset="0"/>
              <a:buChar char="•"/>
            </a:pPr>
            <a:r>
              <a:rPr lang="fr-FR" altLang="fr-FR" sz="2300" dirty="0" smtClean="0">
                <a:solidFill>
                  <a:prstClr val="black"/>
                </a:solidFill>
                <a:latin typeface="Calibri"/>
                <a:cs typeface="+mn-cs"/>
              </a:rPr>
              <a:t>Une étape d’initialisation :</a:t>
            </a:r>
          </a:p>
          <a:p>
            <a:pPr marL="800100" lvl="1" indent="-228600" eaLnBrk="0" hangingPunct="0">
              <a:lnSpc>
                <a:spcPct val="90000"/>
              </a:lnSpc>
              <a:spcBef>
                <a:spcPct val="20000"/>
              </a:spcBef>
              <a:buClr>
                <a:srgbClr val="94B6D2"/>
              </a:buClr>
              <a:buFont typeface="Arial" charset="0"/>
              <a:buChar char="•"/>
            </a:pPr>
            <a:r>
              <a:rPr lang="fr-FR" altLang="fr-FR" sz="2000" dirty="0" smtClean="0">
                <a:solidFill>
                  <a:prstClr val="black"/>
                </a:solidFill>
                <a:latin typeface="Calibri"/>
                <a:cs typeface="+mn-cs"/>
              </a:rPr>
              <a:t>La population de départ est constitué d’un ensemble de solutions est construites par le biais d’une heuristique randomisée. </a:t>
            </a:r>
          </a:p>
          <a:p>
            <a:pPr marL="342900" lvl="0" indent="-228600" eaLnBrk="0" hangingPunct="0">
              <a:lnSpc>
                <a:spcPct val="90000"/>
              </a:lnSpc>
              <a:spcBef>
                <a:spcPct val="20000"/>
              </a:spcBef>
              <a:buClr>
                <a:srgbClr val="94B6D2"/>
              </a:buClr>
              <a:buFont typeface="Arial" charset="0"/>
              <a:buChar char="•"/>
            </a:pPr>
            <a:endParaRPr lang="fr-FR" altLang="fr-FR" sz="1200" dirty="0">
              <a:solidFill>
                <a:prstClr val="black"/>
              </a:solidFill>
              <a:latin typeface="Calibri"/>
              <a:cs typeface="+mn-cs"/>
            </a:endParaRPr>
          </a:p>
          <a:p>
            <a:pPr marL="342900" lvl="0" indent="-228600" eaLnBrk="0" hangingPunct="0">
              <a:lnSpc>
                <a:spcPct val="90000"/>
              </a:lnSpc>
              <a:spcBef>
                <a:spcPct val="20000"/>
              </a:spcBef>
              <a:buClr>
                <a:srgbClr val="94B6D2"/>
              </a:buClr>
              <a:buFont typeface="Arial" charset="0"/>
              <a:buChar char="•"/>
            </a:pPr>
            <a:r>
              <a:rPr lang="fr-FR" altLang="fr-FR" sz="2300" dirty="0" smtClean="0">
                <a:solidFill>
                  <a:prstClr val="black"/>
                </a:solidFill>
                <a:latin typeface="Calibri"/>
                <a:cs typeface="+mn-cs"/>
              </a:rPr>
              <a:t>A chaque étape, deux solutions sont sélectionnées :</a:t>
            </a:r>
          </a:p>
          <a:p>
            <a:pPr marL="800100" lvl="1" indent="-228600" eaLnBrk="0" hangingPunct="0">
              <a:lnSpc>
                <a:spcPct val="90000"/>
              </a:lnSpc>
              <a:spcBef>
                <a:spcPct val="20000"/>
              </a:spcBef>
              <a:buClr>
                <a:srgbClr val="94B6D2"/>
              </a:buClr>
              <a:buFont typeface="Arial" charset="0"/>
              <a:buChar char="•"/>
            </a:pPr>
            <a:r>
              <a:rPr lang="fr-FR" altLang="fr-FR" sz="2000" dirty="0" smtClean="0">
                <a:solidFill>
                  <a:prstClr val="black"/>
                </a:solidFill>
                <a:latin typeface="Calibri"/>
                <a:cs typeface="+mn-cs"/>
              </a:rPr>
              <a:t>Les deux solutions sélectionnées sont appelées solutions parentes.</a:t>
            </a:r>
          </a:p>
          <a:p>
            <a:pPr marL="800100" lvl="1" indent="-228600" eaLnBrk="0" hangingPunct="0">
              <a:lnSpc>
                <a:spcPct val="90000"/>
              </a:lnSpc>
              <a:spcBef>
                <a:spcPct val="20000"/>
              </a:spcBef>
              <a:buClr>
                <a:srgbClr val="94B6D2"/>
              </a:buClr>
              <a:buFont typeface="Arial" charset="0"/>
              <a:buChar char="•"/>
            </a:pPr>
            <a:r>
              <a:rPr lang="fr-FR" altLang="fr-FR" sz="2000" dirty="0" smtClean="0">
                <a:solidFill>
                  <a:prstClr val="black"/>
                </a:solidFill>
                <a:latin typeface="Calibri"/>
                <a:cs typeface="+mn-cs"/>
              </a:rPr>
              <a:t>Une solution fille est construite en prenant une partie de chaque solution parente.</a:t>
            </a:r>
          </a:p>
          <a:p>
            <a:pPr marL="800100" lvl="1" indent="-228600" eaLnBrk="0" hangingPunct="0">
              <a:lnSpc>
                <a:spcPct val="90000"/>
              </a:lnSpc>
              <a:spcBef>
                <a:spcPct val="20000"/>
              </a:spcBef>
              <a:buClr>
                <a:srgbClr val="94B6D2"/>
              </a:buClr>
              <a:buFont typeface="Arial" charset="0"/>
              <a:buChar char="•"/>
            </a:pPr>
            <a:r>
              <a:rPr lang="fr-FR" altLang="fr-FR" sz="2000" dirty="0" smtClean="0">
                <a:solidFill>
                  <a:prstClr val="black"/>
                </a:solidFill>
                <a:latin typeface="Calibri"/>
                <a:cs typeface="+mn-cs"/>
              </a:rPr>
              <a:t>La solution fille est ensuite améliorée par une heuristique d’amélioration</a:t>
            </a:r>
          </a:p>
          <a:p>
            <a:pPr marL="800100" lvl="1" indent="-228600" eaLnBrk="0" hangingPunct="0">
              <a:lnSpc>
                <a:spcPct val="90000"/>
              </a:lnSpc>
              <a:spcBef>
                <a:spcPct val="20000"/>
              </a:spcBef>
              <a:buClr>
                <a:srgbClr val="94B6D2"/>
              </a:buClr>
              <a:buFont typeface="Arial" charset="0"/>
              <a:buChar char="•"/>
            </a:pPr>
            <a:r>
              <a:rPr lang="fr-FR" altLang="fr-FR" sz="2000" dirty="0" smtClean="0">
                <a:solidFill>
                  <a:prstClr val="black"/>
                </a:solidFill>
                <a:latin typeface="Calibri"/>
                <a:cs typeface="+mn-cs"/>
              </a:rPr>
              <a:t>La solution fille remplace une solution de la population </a:t>
            </a:r>
          </a:p>
          <a:p>
            <a:pPr marL="800100" lvl="1" indent="-228600" eaLnBrk="0" hangingPunct="0">
              <a:lnSpc>
                <a:spcPct val="90000"/>
              </a:lnSpc>
              <a:spcBef>
                <a:spcPct val="20000"/>
              </a:spcBef>
              <a:buClr>
                <a:srgbClr val="94B6D2"/>
              </a:buClr>
              <a:buFont typeface="Arial" charset="0"/>
              <a:buChar char="•"/>
            </a:pPr>
            <a:endParaRPr lang="fr-FR" altLang="fr-FR" sz="1200" dirty="0">
              <a:solidFill>
                <a:prstClr val="black"/>
              </a:solidFill>
              <a:latin typeface="Calibri"/>
              <a:cs typeface="+mn-cs"/>
            </a:endParaRPr>
          </a:p>
          <a:p>
            <a:pPr marL="342900" lvl="0" indent="-228600" eaLnBrk="0" hangingPunct="0">
              <a:lnSpc>
                <a:spcPct val="90000"/>
              </a:lnSpc>
              <a:spcBef>
                <a:spcPct val="20000"/>
              </a:spcBef>
              <a:buClr>
                <a:srgbClr val="94B6D2"/>
              </a:buClr>
              <a:buFont typeface="Arial" charset="0"/>
              <a:buChar char="•"/>
            </a:pPr>
            <a:r>
              <a:rPr lang="fr-FR" altLang="fr-FR" sz="2400" b="1" dirty="0" smtClean="0">
                <a:solidFill>
                  <a:prstClr val="black"/>
                </a:solidFill>
                <a:latin typeface="Calibri"/>
              </a:rPr>
              <a:t>Idée</a:t>
            </a:r>
            <a:r>
              <a:rPr lang="fr-FR" altLang="fr-FR" sz="2400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fr-FR" altLang="fr-FR" sz="2400" dirty="0" smtClean="0">
                <a:solidFill>
                  <a:prstClr val="black"/>
                </a:solidFill>
                <a:latin typeface="Calibri"/>
              </a:rPr>
              <a:t>: </a:t>
            </a:r>
            <a:r>
              <a:rPr lang="fr-FR" altLang="fr-FR" sz="2000" dirty="0" smtClean="0">
                <a:solidFill>
                  <a:prstClr val="black"/>
                </a:solidFill>
                <a:latin typeface="Calibri"/>
              </a:rPr>
              <a:t>Repose sur le principe de l’évolution ou les solutions de bonnes qualités s’accouple afin de donner naissance à des solutions de meilleures qualités</a:t>
            </a:r>
            <a:endParaRPr lang="fr-FR" altLang="fr-FR" sz="2400" dirty="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721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B213B2-C153-4824-A894-69B63A9EF99B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  <p:sp>
        <p:nvSpPr>
          <p:cNvPr id="5" name="ZoneTexte 4"/>
          <p:cNvSpPr txBox="1"/>
          <p:nvPr/>
        </p:nvSpPr>
        <p:spPr>
          <a:xfrm>
            <a:off x="2051720" y="2564904"/>
            <a:ext cx="4392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Merci de votre attention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182707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42161" y="269776"/>
            <a:ext cx="7620000" cy="1143000"/>
          </a:xfrm>
        </p:spPr>
        <p:txBody>
          <a:bodyPr/>
          <a:lstStyle/>
          <a:p>
            <a:r>
              <a:rPr lang="fr-FR" altLang="fr-FR" dirty="0" smtClean="0"/>
              <a:t>Contexte</a:t>
            </a:r>
            <a:endParaRPr lang="fr-FR" altLang="fr-FR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81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58557" y="1556792"/>
                <a:ext cx="7787208" cy="4878387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endParaRPr lang="fr-FR" altLang="fr-FR" dirty="0" smtClean="0"/>
              </a:p>
              <a:p>
                <a:pPr>
                  <a:lnSpc>
                    <a:spcPct val="90000"/>
                  </a:lnSpc>
                </a:pPr>
                <a:r>
                  <a:rPr lang="fr-FR" altLang="fr-FR" sz="2800" dirty="0" smtClean="0"/>
                  <a:t>Les </a:t>
                </a:r>
                <a:r>
                  <a:rPr lang="fr-FR" altLang="fr-FR" sz="2800" dirty="0"/>
                  <a:t>problèmes ”faciles</a:t>
                </a:r>
                <a:r>
                  <a:rPr lang="fr-FR" altLang="fr-FR" sz="2800" dirty="0" smtClean="0"/>
                  <a:t>”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fr-FR" altLang="fr-FR" sz="2400" dirty="0" smtClean="0"/>
                  <a:t> faible </a:t>
                </a:r>
                <a:r>
                  <a:rPr lang="fr-FR" altLang="fr-FR" sz="2400" dirty="0"/>
                  <a:t>complexité : </a:t>
                </a:r>
                <a14:m>
                  <m:oMath xmlns:m="http://schemas.openxmlformats.org/officeDocument/2006/math">
                    <m:r>
                      <a:rPr lang="fr-FR" altLang="fr-FR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fr-FR" altLang="fr-FR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fr-FR" altLang="fr-F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altLang="fr-F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fr-FR" altLang="fr-FR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fr-FR" altLang="fr-FR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altLang="fr-FR" sz="2400" dirty="0" smtClean="0"/>
                  <a:t> 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fr-FR" altLang="fr-FR" sz="2400" dirty="0" smtClean="0"/>
                  <a:t>existence </a:t>
                </a:r>
                <a:r>
                  <a:rPr lang="fr-FR" altLang="fr-FR" sz="2400" dirty="0"/>
                  <a:t>d'algorithmes </a:t>
                </a:r>
                <a:r>
                  <a:rPr lang="fr-FR" altLang="fr-FR" sz="2400" dirty="0" smtClean="0"/>
                  <a:t>efficaces</a:t>
                </a:r>
                <a:endParaRPr lang="fr-FR" altLang="fr-FR" sz="2400" dirty="0"/>
              </a:p>
              <a:p>
                <a:pPr marL="114300" indent="0">
                  <a:lnSpc>
                    <a:spcPct val="90000"/>
                  </a:lnSpc>
                  <a:buNone/>
                </a:pPr>
                <a:r>
                  <a:rPr lang="fr-FR" altLang="fr-FR" sz="2800" dirty="0"/>
                  <a:t> </a:t>
                </a:r>
                <a:endParaRPr lang="fr-FR" altLang="fr-FR" sz="2800" dirty="0" smtClean="0"/>
              </a:p>
              <a:p>
                <a:pPr marL="228600">
                  <a:lnSpc>
                    <a:spcPct val="90000"/>
                  </a:lnSpc>
                </a:pPr>
                <a:r>
                  <a:rPr lang="fr-FR" altLang="fr-FR" sz="2800" dirty="0"/>
                  <a:t>Les problèmes ”difficiles</a:t>
                </a:r>
                <a:r>
                  <a:rPr lang="fr-FR" altLang="fr-FR" sz="2800" dirty="0" smtClean="0"/>
                  <a:t>” (classe NP)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fr-FR" altLang="fr-FR" sz="2400" dirty="0" smtClean="0"/>
                  <a:t> forte </a:t>
                </a:r>
                <a:r>
                  <a:rPr lang="fr-FR" altLang="fr-FR" sz="2400" dirty="0"/>
                  <a:t>complexité : </a:t>
                </a:r>
                <a14:m>
                  <m:oMath xmlns:m="http://schemas.openxmlformats.org/officeDocument/2006/math">
                    <m:r>
                      <a:rPr lang="fr-FR" altLang="fr-FR" sz="24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fr-FR" altLang="fr-FR" sz="24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fr-FR" altLang="fr-F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altLang="fr-F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altLang="fr-F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fr-FR" altLang="fr-FR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altLang="fr-FR" sz="2400" dirty="0"/>
                  <a:t> </a:t>
                </a:r>
                <a:r>
                  <a:rPr lang="fr-FR" altLang="fr-FR" sz="2400" dirty="0" smtClean="0"/>
                  <a:t>, </a:t>
                </a:r>
                <a14:m>
                  <m:oMath xmlns:m="http://schemas.openxmlformats.org/officeDocument/2006/math">
                    <m:r>
                      <a:rPr lang="fr-FR" altLang="fr-FR" sz="24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fr-FR" altLang="fr-FR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altLang="fr-FR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altLang="fr-FR" sz="2400" b="0" i="1" smtClean="0">
                        <a:latin typeface="Cambria Math" panose="02040503050406030204" pitchFamily="18" charset="0"/>
                      </a:rPr>
                      <m:t>!)</m:t>
                    </m:r>
                  </m:oMath>
                </a14:m>
                <a:endParaRPr lang="fr-FR" altLang="fr-FR" sz="2400" dirty="0" smtClean="0"/>
              </a:p>
              <a:p>
                <a:pPr lvl="1">
                  <a:lnSpc>
                    <a:spcPct val="90000"/>
                  </a:lnSpc>
                </a:pPr>
                <a:r>
                  <a:rPr lang="fr-FR" altLang="fr-FR" sz="2400" dirty="0" smtClean="0"/>
                  <a:t>absence d'algorithmes efficaces</a:t>
                </a:r>
                <a:endParaRPr lang="fr-FR" altLang="fr-FR" sz="2400" dirty="0"/>
              </a:p>
            </p:txBody>
          </p:sp>
        </mc:Choice>
        <mc:Fallback xmlns="">
          <p:sp>
            <p:nvSpPr>
              <p:cNvPr id="348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58557" y="1556792"/>
                <a:ext cx="7787208" cy="4878387"/>
              </a:xfrm>
              <a:blipFill>
                <a:blip r:embed="rId3"/>
                <a:stretch>
                  <a:fillRect l="-141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B213B2-C153-4824-A894-69B63A9EF99B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617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42161" y="269776"/>
            <a:ext cx="7620000" cy="1143000"/>
          </a:xfrm>
        </p:spPr>
        <p:txBody>
          <a:bodyPr/>
          <a:lstStyle/>
          <a:p>
            <a:r>
              <a:rPr lang="fr-FR" altLang="fr-FR" dirty="0" smtClean="0"/>
              <a:t>Méthodes de résolution</a:t>
            </a:r>
            <a:endParaRPr lang="fr-FR" altLang="fr-FR" sz="28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B213B2-C153-4824-A894-69B63A9EF99B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323528" y="1700808"/>
            <a:ext cx="8089064" cy="347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228600" eaLnBrk="0" hangingPunct="0">
              <a:lnSpc>
                <a:spcPct val="90000"/>
              </a:lnSpc>
              <a:spcBef>
                <a:spcPct val="20000"/>
              </a:spcBef>
              <a:buClr>
                <a:srgbClr val="94B6D2"/>
              </a:buClr>
              <a:buFont typeface="Arial" charset="0"/>
              <a:buChar char="•"/>
            </a:pPr>
            <a:endParaRPr lang="fr-FR" altLang="fr-FR" sz="2400" dirty="0">
              <a:solidFill>
                <a:prstClr val="black"/>
              </a:solidFill>
              <a:latin typeface="Calibri"/>
              <a:cs typeface="+mn-cs"/>
            </a:endParaRPr>
          </a:p>
          <a:p>
            <a:pPr marL="342900" lvl="0" indent="-228600" eaLnBrk="0" hangingPunct="0">
              <a:lnSpc>
                <a:spcPct val="90000"/>
              </a:lnSpc>
              <a:spcBef>
                <a:spcPct val="20000"/>
              </a:spcBef>
              <a:buClr>
                <a:srgbClr val="94B6D2"/>
              </a:buClr>
              <a:buFont typeface="Arial" charset="0"/>
              <a:buChar char="•"/>
            </a:pPr>
            <a:r>
              <a:rPr lang="fr-FR" altLang="fr-FR" sz="2800" dirty="0" smtClean="0">
                <a:solidFill>
                  <a:prstClr val="black"/>
                </a:solidFill>
                <a:latin typeface="Calibri"/>
                <a:cs typeface="+mn-cs"/>
              </a:rPr>
              <a:t>Méthodes exactes</a:t>
            </a:r>
            <a:endParaRPr lang="fr-FR" altLang="fr-FR" sz="2800" dirty="0">
              <a:solidFill>
                <a:prstClr val="black"/>
              </a:solidFill>
              <a:latin typeface="Calibri"/>
              <a:cs typeface="+mn-cs"/>
            </a:endParaRPr>
          </a:p>
          <a:p>
            <a:pPr marL="639763" lvl="1" indent="-228600" eaLnBrk="0" hangingPunct="0">
              <a:lnSpc>
                <a:spcPct val="90000"/>
              </a:lnSpc>
              <a:spcBef>
                <a:spcPct val="20000"/>
              </a:spcBef>
              <a:buClr>
                <a:srgbClr val="DD8047"/>
              </a:buClr>
              <a:buFont typeface="Arial" charset="0"/>
              <a:buChar char="•"/>
            </a:pPr>
            <a:r>
              <a:rPr lang="fr-FR" altLang="fr-FR" sz="2400" dirty="0" smtClean="0">
                <a:solidFill>
                  <a:prstClr val="black"/>
                </a:solidFill>
                <a:latin typeface="Calibri"/>
                <a:cs typeface="+mn-cs"/>
              </a:rPr>
              <a:t>Donne la meilleure solution</a:t>
            </a:r>
          </a:p>
          <a:p>
            <a:pPr marL="639763" lvl="1" indent="-228600" eaLnBrk="0" hangingPunct="0">
              <a:lnSpc>
                <a:spcPct val="90000"/>
              </a:lnSpc>
              <a:spcBef>
                <a:spcPct val="20000"/>
              </a:spcBef>
              <a:buClr>
                <a:srgbClr val="DD8047"/>
              </a:buClr>
              <a:buFont typeface="Arial" charset="0"/>
              <a:buChar char="•"/>
            </a:pPr>
            <a:r>
              <a:rPr lang="fr-FR" altLang="fr-FR" sz="2400" dirty="0" smtClean="0">
                <a:solidFill>
                  <a:prstClr val="black"/>
                </a:solidFill>
                <a:latin typeface="Calibri"/>
                <a:cs typeface="+mn-cs"/>
              </a:rPr>
              <a:t>Souvent trop couteuse sur des problèmes de grande taille</a:t>
            </a:r>
            <a:endParaRPr lang="fr-FR" altLang="fr-FR" sz="2400" dirty="0">
              <a:solidFill>
                <a:prstClr val="black"/>
              </a:solidFill>
              <a:latin typeface="Calibri"/>
              <a:cs typeface="+mn-cs"/>
            </a:endParaRPr>
          </a:p>
          <a:p>
            <a:pPr marL="114300" lvl="0" eaLnBrk="0" hangingPunct="0">
              <a:lnSpc>
                <a:spcPct val="90000"/>
              </a:lnSpc>
              <a:spcBef>
                <a:spcPct val="20000"/>
              </a:spcBef>
              <a:buClr>
                <a:srgbClr val="94B6D2"/>
              </a:buClr>
            </a:pPr>
            <a:r>
              <a:rPr lang="fr-FR" altLang="fr-FR" sz="2800" dirty="0">
                <a:solidFill>
                  <a:prstClr val="black"/>
                </a:solidFill>
                <a:latin typeface="Calibri"/>
                <a:cs typeface="+mn-cs"/>
              </a:rPr>
              <a:t> </a:t>
            </a:r>
          </a:p>
          <a:p>
            <a:pPr marL="228600" lvl="0" indent="-228600" eaLnBrk="0" hangingPunct="0">
              <a:lnSpc>
                <a:spcPct val="90000"/>
              </a:lnSpc>
              <a:spcBef>
                <a:spcPct val="20000"/>
              </a:spcBef>
              <a:buClr>
                <a:srgbClr val="94B6D2"/>
              </a:buClr>
              <a:buFont typeface="Arial" charset="0"/>
              <a:buChar char="•"/>
            </a:pPr>
            <a:r>
              <a:rPr lang="fr-FR" altLang="fr-FR" sz="2800" dirty="0" smtClean="0">
                <a:solidFill>
                  <a:prstClr val="black"/>
                </a:solidFill>
                <a:latin typeface="Calibri"/>
                <a:cs typeface="+mn-cs"/>
              </a:rPr>
              <a:t>Méthodes approchées</a:t>
            </a:r>
            <a:endParaRPr lang="fr-FR" altLang="fr-FR" sz="2800" dirty="0">
              <a:solidFill>
                <a:prstClr val="black"/>
              </a:solidFill>
              <a:latin typeface="Calibri"/>
              <a:cs typeface="+mn-cs"/>
            </a:endParaRPr>
          </a:p>
          <a:p>
            <a:pPr marL="639763" lvl="1" indent="-228600" eaLnBrk="0" hangingPunct="0">
              <a:lnSpc>
                <a:spcPct val="90000"/>
              </a:lnSpc>
              <a:spcBef>
                <a:spcPct val="20000"/>
              </a:spcBef>
              <a:buClr>
                <a:srgbClr val="DD8047"/>
              </a:buClr>
              <a:buFont typeface="Arial" charset="0"/>
              <a:buChar char="•"/>
            </a:pPr>
            <a:r>
              <a:rPr lang="fr-FR" altLang="fr-FR" sz="2400" dirty="0" smtClean="0">
                <a:solidFill>
                  <a:prstClr val="black"/>
                </a:solidFill>
                <a:latin typeface="Calibri"/>
                <a:cs typeface="+mn-cs"/>
              </a:rPr>
              <a:t>Donne une solution valide de bonne qualité</a:t>
            </a:r>
          </a:p>
          <a:p>
            <a:pPr marL="639763" lvl="1" indent="-228600" eaLnBrk="0" hangingPunct="0">
              <a:lnSpc>
                <a:spcPct val="90000"/>
              </a:lnSpc>
              <a:spcBef>
                <a:spcPct val="20000"/>
              </a:spcBef>
              <a:buClr>
                <a:srgbClr val="DD8047"/>
              </a:buClr>
              <a:buFont typeface="Arial" charset="0"/>
              <a:buChar char="•"/>
            </a:pPr>
            <a:r>
              <a:rPr lang="fr-FR" altLang="fr-FR" sz="2400" dirty="0" smtClean="0">
                <a:solidFill>
                  <a:prstClr val="black"/>
                </a:solidFill>
                <a:latin typeface="Calibri"/>
                <a:cs typeface="+mn-cs"/>
              </a:rPr>
              <a:t>Rapide à exécuter</a:t>
            </a:r>
          </a:p>
        </p:txBody>
      </p:sp>
    </p:spTree>
    <p:extLst>
      <p:ext uri="{BB962C8B-B14F-4D97-AF65-F5344CB8AC3E}">
        <p14:creationId xmlns:p14="http://schemas.microsoft.com/office/powerpoint/2010/main" val="1569622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42161" y="269776"/>
            <a:ext cx="7620000" cy="1143000"/>
          </a:xfrm>
        </p:spPr>
        <p:txBody>
          <a:bodyPr/>
          <a:lstStyle/>
          <a:p>
            <a:r>
              <a:rPr lang="fr-FR" altLang="fr-FR" dirty="0" smtClean="0"/>
              <a:t>Méthodes exactes</a:t>
            </a:r>
            <a:endParaRPr lang="fr-FR" altLang="fr-FR" sz="28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B213B2-C153-4824-A894-69B63A9EF99B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323528" y="2060848"/>
            <a:ext cx="8089064" cy="38656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228600" eaLnBrk="0" hangingPunct="0">
              <a:lnSpc>
                <a:spcPct val="90000"/>
              </a:lnSpc>
              <a:spcBef>
                <a:spcPct val="20000"/>
              </a:spcBef>
              <a:buClr>
                <a:srgbClr val="94B6D2"/>
              </a:buClr>
              <a:buFont typeface="Arial" charset="0"/>
              <a:buChar char="•"/>
            </a:pPr>
            <a:r>
              <a:rPr lang="fr-FR" altLang="fr-FR" sz="2800" dirty="0" smtClean="0">
                <a:solidFill>
                  <a:prstClr val="black"/>
                </a:solidFill>
                <a:latin typeface="Calibri"/>
                <a:cs typeface="+mn-cs"/>
              </a:rPr>
              <a:t>Méthodes d’énumération :</a:t>
            </a:r>
            <a:endParaRPr lang="fr-FR" altLang="fr-FR" sz="2800" dirty="0">
              <a:solidFill>
                <a:prstClr val="black"/>
              </a:solidFill>
              <a:latin typeface="Calibri"/>
              <a:cs typeface="+mn-cs"/>
            </a:endParaRPr>
          </a:p>
          <a:p>
            <a:pPr marL="639763" lvl="1" indent="-228600" eaLnBrk="0" hangingPunct="0">
              <a:lnSpc>
                <a:spcPct val="90000"/>
              </a:lnSpc>
              <a:spcBef>
                <a:spcPct val="20000"/>
              </a:spcBef>
              <a:buClr>
                <a:srgbClr val="DD8047"/>
              </a:buClr>
              <a:buFont typeface="Arial" charset="0"/>
              <a:buChar char="•"/>
            </a:pPr>
            <a:r>
              <a:rPr lang="fr-FR" altLang="fr-FR" sz="2400" dirty="0" smtClean="0">
                <a:solidFill>
                  <a:prstClr val="black"/>
                </a:solidFill>
                <a:latin typeface="Calibri"/>
                <a:cs typeface="+mn-cs"/>
              </a:rPr>
              <a:t>Méthode naïve</a:t>
            </a:r>
          </a:p>
          <a:p>
            <a:pPr marL="639763" lvl="1" indent="-228600" eaLnBrk="0" hangingPunct="0">
              <a:lnSpc>
                <a:spcPct val="90000"/>
              </a:lnSpc>
              <a:spcBef>
                <a:spcPct val="20000"/>
              </a:spcBef>
              <a:buClr>
                <a:srgbClr val="DD8047"/>
              </a:buClr>
              <a:buFont typeface="Arial" charset="0"/>
              <a:buChar char="•"/>
            </a:pPr>
            <a:r>
              <a:rPr lang="fr-FR" altLang="fr-FR" sz="2400" dirty="0" smtClean="0">
                <a:solidFill>
                  <a:prstClr val="black"/>
                </a:solidFill>
                <a:latin typeface="Calibri"/>
                <a:cs typeface="+mn-cs"/>
              </a:rPr>
              <a:t>Facile à programmer </a:t>
            </a:r>
          </a:p>
          <a:p>
            <a:pPr marL="639763" lvl="1" indent="-228600" eaLnBrk="0" hangingPunct="0">
              <a:lnSpc>
                <a:spcPct val="90000"/>
              </a:lnSpc>
              <a:spcBef>
                <a:spcPct val="20000"/>
              </a:spcBef>
              <a:buClr>
                <a:srgbClr val="DD8047"/>
              </a:buClr>
              <a:buFont typeface="Arial" charset="0"/>
              <a:buChar char="•"/>
            </a:pPr>
            <a:r>
              <a:rPr lang="fr-FR" altLang="fr-FR" sz="2400" dirty="0" smtClean="0">
                <a:solidFill>
                  <a:prstClr val="black"/>
                </a:solidFill>
                <a:latin typeface="Calibri"/>
                <a:cs typeface="+mn-cs"/>
              </a:rPr>
              <a:t>S’applique sur tout type de problème</a:t>
            </a:r>
          </a:p>
          <a:p>
            <a:pPr marL="639763" lvl="1" indent="-228600" eaLnBrk="0" hangingPunct="0">
              <a:lnSpc>
                <a:spcPct val="90000"/>
              </a:lnSpc>
              <a:spcBef>
                <a:spcPct val="20000"/>
              </a:spcBef>
              <a:buClr>
                <a:srgbClr val="DD8047"/>
              </a:buClr>
              <a:buFont typeface="Arial" charset="0"/>
              <a:buChar char="•"/>
            </a:pPr>
            <a:r>
              <a:rPr lang="fr-FR" altLang="fr-FR" sz="2400" dirty="0" smtClean="0">
                <a:solidFill>
                  <a:prstClr val="black"/>
                </a:solidFill>
                <a:latin typeface="Calibri"/>
                <a:cs typeface="+mn-cs"/>
              </a:rPr>
              <a:t>Très forte complexité algorithmique</a:t>
            </a:r>
          </a:p>
          <a:p>
            <a:pPr marL="639763" lvl="1" indent="-228600" eaLnBrk="0" hangingPunct="0">
              <a:lnSpc>
                <a:spcPct val="90000"/>
              </a:lnSpc>
              <a:spcBef>
                <a:spcPct val="20000"/>
              </a:spcBef>
              <a:buClr>
                <a:srgbClr val="DD8047"/>
              </a:buClr>
              <a:buFont typeface="Arial" charset="0"/>
              <a:buChar char="•"/>
            </a:pPr>
            <a:r>
              <a:rPr lang="fr-FR" altLang="fr-FR" sz="2400" dirty="0" smtClean="0">
                <a:solidFill>
                  <a:prstClr val="black"/>
                </a:solidFill>
                <a:latin typeface="Calibri"/>
                <a:cs typeface="+mn-cs"/>
              </a:rPr>
              <a:t>Uniquement sur des problèmes de </a:t>
            </a:r>
            <a:r>
              <a:rPr lang="fr-FR" altLang="fr-FR" sz="2400" b="1" u="sng" dirty="0" smtClean="0">
                <a:solidFill>
                  <a:prstClr val="black"/>
                </a:solidFill>
                <a:latin typeface="Calibri"/>
                <a:cs typeface="+mn-cs"/>
              </a:rPr>
              <a:t>très petites tailles</a:t>
            </a:r>
            <a:endParaRPr lang="fr-FR" altLang="fr-FR" sz="2400" b="1" u="sng" dirty="0">
              <a:solidFill>
                <a:prstClr val="black"/>
              </a:solidFill>
              <a:latin typeface="Calibri"/>
              <a:cs typeface="+mn-cs"/>
            </a:endParaRPr>
          </a:p>
          <a:p>
            <a:pPr marL="114300" lvl="0" eaLnBrk="0" hangingPunct="0">
              <a:lnSpc>
                <a:spcPct val="90000"/>
              </a:lnSpc>
              <a:spcBef>
                <a:spcPct val="20000"/>
              </a:spcBef>
              <a:buClr>
                <a:srgbClr val="94B6D2"/>
              </a:buClr>
            </a:pPr>
            <a:r>
              <a:rPr lang="fr-FR" altLang="fr-FR" sz="2800" dirty="0">
                <a:solidFill>
                  <a:prstClr val="black"/>
                </a:solidFill>
                <a:latin typeface="Calibri"/>
                <a:cs typeface="+mn-cs"/>
              </a:rPr>
              <a:t> </a:t>
            </a:r>
          </a:p>
          <a:p>
            <a:pPr marL="228600" lvl="0" indent="-228600" eaLnBrk="0" hangingPunct="0">
              <a:lnSpc>
                <a:spcPct val="90000"/>
              </a:lnSpc>
              <a:spcBef>
                <a:spcPct val="20000"/>
              </a:spcBef>
              <a:buClr>
                <a:srgbClr val="94B6D2"/>
              </a:buClr>
              <a:buFont typeface="Arial" charset="0"/>
              <a:buChar char="•"/>
            </a:pPr>
            <a:r>
              <a:rPr lang="fr-FR" altLang="fr-FR" sz="2800" dirty="0" smtClean="0">
                <a:solidFill>
                  <a:prstClr val="black"/>
                </a:solidFill>
                <a:latin typeface="Calibri"/>
                <a:cs typeface="+mn-cs"/>
              </a:rPr>
              <a:t>Exemple :</a:t>
            </a:r>
          </a:p>
          <a:p>
            <a:pPr marL="685800" lvl="1" indent="-228600" eaLnBrk="0" hangingPunct="0">
              <a:lnSpc>
                <a:spcPct val="90000"/>
              </a:lnSpc>
              <a:spcBef>
                <a:spcPct val="20000"/>
              </a:spcBef>
              <a:buClr>
                <a:srgbClr val="94B6D2"/>
              </a:buClr>
              <a:buFont typeface="Arial" charset="0"/>
              <a:buChar char="•"/>
            </a:pPr>
            <a:r>
              <a:rPr lang="fr-FR" altLang="fr-FR" sz="2400" dirty="0" smtClean="0">
                <a:solidFill>
                  <a:prstClr val="black"/>
                </a:solidFill>
                <a:latin typeface="Calibri"/>
                <a:cs typeface="+mn-cs"/>
              </a:rPr>
              <a:t>VRP avec moins de 12 clients</a:t>
            </a:r>
          </a:p>
        </p:txBody>
      </p:sp>
    </p:spTree>
    <p:extLst>
      <p:ext uri="{BB962C8B-B14F-4D97-AF65-F5344CB8AC3E}">
        <p14:creationId xmlns:p14="http://schemas.microsoft.com/office/powerpoint/2010/main" val="3378845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42161" y="269776"/>
            <a:ext cx="7620000" cy="1143000"/>
          </a:xfrm>
        </p:spPr>
        <p:txBody>
          <a:bodyPr/>
          <a:lstStyle/>
          <a:p>
            <a:r>
              <a:rPr lang="fr-FR" altLang="fr-FR" dirty="0" smtClean="0"/>
              <a:t>Méthodes exactes</a:t>
            </a:r>
            <a:endParaRPr lang="fr-FR" altLang="fr-FR" sz="28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B213B2-C153-4824-A894-69B63A9EF99B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415161" y="1747619"/>
            <a:ext cx="8089064" cy="339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228600" eaLnBrk="0" hangingPunct="0">
              <a:lnSpc>
                <a:spcPct val="90000"/>
              </a:lnSpc>
              <a:spcBef>
                <a:spcPct val="20000"/>
              </a:spcBef>
              <a:buClr>
                <a:srgbClr val="94B6D2"/>
              </a:buClr>
              <a:buFont typeface="Arial" charset="0"/>
              <a:buChar char="•"/>
            </a:pPr>
            <a:r>
              <a:rPr lang="fr-FR" altLang="fr-FR" sz="2800" dirty="0" smtClean="0">
                <a:solidFill>
                  <a:prstClr val="black"/>
                </a:solidFill>
                <a:latin typeface="Calibri"/>
                <a:cs typeface="+mn-cs"/>
              </a:rPr>
              <a:t>Méthodes PLNE : </a:t>
            </a:r>
            <a:r>
              <a:rPr lang="fr-FR" altLang="fr-FR" sz="2000" dirty="0" smtClean="0">
                <a:solidFill>
                  <a:prstClr val="black"/>
                </a:solidFill>
                <a:latin typeface="Calibri"/>
                <a:cs typeface="+mn-cs"/>
              </a:rPr>
              <a:t>(programmation linéaire en nombres entiers)</a:t>
            </a:r>
          </a:p>
          <a:p>
            <a:pPr marL="342900" lvl="0" indent="-228600" eaLnBrk="0" hangingPunct="0">
              <a:lnSpc>
                <a:spcPct val="90000"/>
              </a:lnSpc>
              <a:spcBef>
                <a:spcPct val="20000"/>
              </a:spcBef>
              <a:buClr>
                <a:srgbClr val="94B6D2"/>
              </a:buClr>
              <a:buFont typeface="Arial" charset="0"/>
              <a:buChar char="•"/>
            </a:pPr>
            <a:endParaRPr lang="fr-FR" altLang="fr-FR" sz="2000" dirty="0">
              <a:solidFill>
                <a:prstClr val="black"/>
              </a:solidFill>
              <a:latin typeface="Calibri"/>
              <a:cs typeface="+mn-cs"/>
            </a:endParaRPr>
          </a:p>
          <a:p>
            <a:pPr marL="639763" lvl="1" indent="-228600" eaLnBrk="0" hangingPunct="0">
              <a:lnSpc>
                <a:spcPct val="90000"/>
              </a:lnSpc>
              <a:spcBef>
                <a:spcPct val="20000"/>
              </a:spcBef>
              <a:buClr>
                <a:srgbClr val="DD8047"/>
              </a:buClr>
              <a:buFont typeface="Arial" charset="0"/>
              <a:buChar char="•"/>
            </a:pPr>
            <a:r>
              <a:rPr lang="fr-FR" altLang="fr-FR" sz="2400" dirty="0" smtClean="0">
                <a:solidFill>
                  <a:prstClr val="black"/>
                </a:solidFill>
                <a:latin typeface="Calibri"/>
                <a:cs typeface="+mn-cs"/>
              </a:rPr>
              <a:t>S’applique sur la plupart des problèmes</a:t>
            </a:r>
          </a:p>
          <a:p>
            <a:pPr marL="639763" lvl="1" indent="-228600" eaLnBrk="0" hangingPunct="0">
              <a:lnSpc>
                <a:spcPct val="90000"/>
              </a:lnSpc>
              <a:spcBef>
                <a:spcPct val="20000"/>
              </a:spcBef>
              <a:buClr>
                <a:srgbClr val="DD8047"/>
              </a:buClr>
              <a:buFont typeface="Arial" charset="0"/>
              <a:buChar char="•"/>
            </a:pPr>
            <a:r>
              <a:rPr lang="fr-FR" altLang="fr-FR" sz="2400" dirty="0" smtClean="0">
                <a:solidFill>
                  <a:prstClr val="black"/>
                </a:solidFill>
                <a:latin typeface="Calibri"/>
                <a:cs typeface="+mn-cs"/>
              </a:rPr>
              <a:t>Forte complexité algorithmique</a:t>
            </a:r>
          </a:p>
          <a:p>
            <a:pPr marL="639763" lvl="1" indent="-228600" eaLnBrk="0" hangingPunct="0">
              <a:lnSpc>
                <a:spcPct val="90000"/>
              </a:lnSpc>
              <a:spcBef>
                <a:spcPct val="20000"/>
              </a:spcBef>
              <a:buClr>
                <a:srgbClr val="DD8047"/>
              </a:buClr>
              <a:buFont typeface="Arial" charset="0"/>
              <a:buChar char="•"/>
            </a:pPr>
            <a:r>
              <a:rPr lang="fr-FR" altLang="fr-FR" sz="2400" dirty="0" smtClean="0">
                <a:solidFill>
                  <a:prstClr val="black"/>
                </a:solidFill>
                <a:latin typeface="Calibri"/>
                <a:cs typeface="+mn-cs"/>
              </a:rPr>
              <a:t>Uniquement sur des problèmes de </a:t>
            </a:r>
            <a:r>
              <a:rPr lang="fr-FR" altLang="fr-FR" sz="2400" b="1" u="sng" dirty="0" smtClean="0">
                <a:solidFill>
                  <a:prstClr val="black"/>
                </a:solidFill>
                <a:latin typeface="Calibri"/>
                <a:cs typeface="+mn-cs"/>
              </a:rPr>
              <a:t>petites tailles</a:t>
            </a:r>
            <a:endParaRPr lang="fr-FR" altLang="fr-FR" sz="2400" b="1" u="sng" dirty="0">
              <a:solidFill>
                <a:prstClr val="black"/>
              </a:solidFill>
              <a:latin typeface="Calibri"/>
              <a:cs typeface="+mn-cs"/>
            </a:endParaRPr>
          </a:p>
          <a:p>
            <a:pPr marL="114300" lvl="0" eaLnBrk="0" hangingPunct="0">
              <a:lnSpc>
                <a:spcPct val="90000"/>
              </a:lnSpc>
              <a:spcBef>
                <a:spcPct val="20000"/>
              </a:spcBef>
              <a:buClr>
                <a:srgbClr val="94B6D2"/>
              </a:buClr>
            </a:pPr>
            <a:r>
              <a:rPr lang="fr-FR" altLang="fr-FR" sz="2800" dirty="0">
                <a:solidFill>
                  <a:prstClr val="black"/>
                </a:solidFill>
                <a:latin typeface="Calibri"/>
                <a:cs typeface="+mn-cs"/>
              </a:rPr>
              <a:t> </a:t>
            </a:r>
          </a:p>
          <a:p>
            <a:pPr marL="228600" lvl="0" indent="-228600" eaLnBrk="0" hangingPunct="0">
              <a:lnSpc>
                <a:spcPct val="90000"/>
              </a:lnSpc>
              <a:spcBef>
                <a:spcPct val="20000"/>
              </a:spcBef>
              <a:buClr>
                <a:srgbClr val="94B6D2"/>
              </a:buClr>
              <a:buFont typeface="Arial" charset="0"/>
              <a:buChar char="•"/>
            </a:pPr>
            <a:r>
              <a:rPr lang="fr-FR" altLang="fr-FR" sz="2800" dirty="0" smtClean="0">
                <a:solidFill>
                  <a:prstClr val="black"/>
                </a:solidFill>
                <a:latin typeface="Calibri"/>
                <a:cs typeface="+mn-cs"/>
              </a:rPr>
              <a:t>Exemple :</a:t>
            </a:r>
          </a:p>
          <a:p>
            <a:pPr marL="685800" lvl="1" indent="-228600" eaLnBrk="0" hangingPunct="0">
              <a:lnSpc>
                <a:spcPct val="90000"/>
              </a:lnSpc>
              <a:spcBef>
                <a:spcPct val="20000"/>
              </a:spcBef>
              <a:buClr>
                <a:srgbClr val="94B6D2"/>
              </a:buClr>
              <a:buFont typeface="Arial" charset="0"/>
              <a:buChar char="•"/>
            </a:pPr>
            <a:r>
              <a:rPr lang="fr-FR" altLang="fr-FR" sz="2400" dirty="0" smtClean="0">
                <a:solidFill>
                  <a:prstClr val="black"/>
                </a:solidFill>
                <a:latin typeface="Calibri"/>
                <a:cs typeface="+mn-cs"/>
              </a:rPr>
              <a:t>VRP avec moins de 20 clients</a:t>
            </a:r>
          </a:p>
        </p:txBody>
      </p:sp>
    </p:spTree>
    <p:extLst>
      <p:ext uri="{BB962C8B-B14F-4D97-AF65-F5344CB8AC3E}">
        <p14:creationId xmlns:p14="http://schemas.microsoft.com/office/powerpoint/2010/main" val="633343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42161" y="269776"/>
            <a:ext cx="7620000" cy="1143000"/>
          </a:xfrm>
        </p:spPr>
        <p:txBody>
          <a:bodyPr/>
          <a:lstStyle/>
          <a:p>
            <a:r>
              <a:rPr lang="fr-FR" altLang="fr-FR" dirty="0" smtClean="0"/>
              <a:t>Méthodes exactes</a:t>
            </a:r>
            <a:endParaRPr lang="fr-FR" altLang="fr-FR" sz="28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B213B2-C153-4824-A894-69B63A9EF99B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428105" y="1484784"/>
            <a:ext cx="8089064" cy="5275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228600" eaLnBrk="0" hangingPunct="0">
              <a:lnSpc>
                <a:spcPct val="90000"/>
              </a:lnSpc>
              <a:spcBef>
                <a:spcPct val="20000"/>
              </a:spcBef>
              <a:buClr>
                <a:srgbClr val="94B6D2"/>
              </a:buClr>
              <a:buFont typeface="Arial" charset="0"/>
              <a:buChar char="•"/>
            </a:pPr>
            <a:r>
              <a:rPr lang="fr-FR" altLang="fr-FR" sz="2800" dirty="0" smtClean="0">
                <a:solidFill>
                  <a:prstClr val="black"/>
                </a:solidFill>
                <a:latin typeface="Calibri"/>
                <a:cs typeface="+mn-cs"/>
              </a:rPr>
              <a:t>Méthodes PLNE : </a:t>
            </a:r>
            <a:r>
              <a:rPr lang="fr-FR" altLang="fr-FR" sz="2000" dirty="0" smtClean="0">
                <a:solidFill>
                  <a:prstClr val="black"/>
                </a:solidFill>
                <a:latin typeface="Calibri"/>
                <a:cs typeface="+mn-cs"/>
              </a:rPr>
              <a:t>(programmation linéaire en nombres entiers)</a:t>
            </a:r>
          </a:p>
          <a:p>
            <a:pPr marL="639763" lvl="1" indent="-228600" eaLnBrk="0" hangingPunct="0">
              <a:lnSpc>
                <a:spcPct val="90000"/>
              </a:lnSpc>
              <a:spcBef>
                <a:spcPct val="20000"/>
              </a:spcBef>
              <a:buClr>
                <a:srgbClr val="DD8047"/>
              </a:buClr>
              <a:buFont typeface="Arial" charset="0"/>
              <a:buChar char="•"/>
            </a:pPr>
            <a:r>
              <a:rPr lang="fr-FR" altLang="fr-FR" sz="2400" dirty="0" smtClean="0">
                <a:solidFill>
                  <a:prstClr val="black"/>
                </a:solidFill>
                <a:latin typeface="Calibri"/>
                <a:cs typeface="+mn-cs"/>
              </a:rPr>
              <a:t>Résolution graphique</a:t>
            </a:r>
          </a:p>
          <a:p>
            <a:pPr marL="639763" lvl="1" indent="-228600" eaLnBrk="0" hangingPunct="0">
              <a:lnSpc>
                <a:spcPct val="90000"/>
              </a:lnSpc>
              <a:spcBef>
                <a:spcPct val="20000"/>
              </a:spcBef>
              <a:buClr>
                <a:srgbClr val="DD8047"/>
              </a:buClr>
              <a:buFont typeface="Arial" charset="0"/>
              <a:buChar char="•"/>
            </a:pPr>
            <a:r>
              <a:rPr lang="fr-FR" altLang="fr-FR" sz="2400" dirty="0" smtClean="0">
                <a:solidFill>
                  <a:prstClr val="black"/>
                </a:solidFill>
                <a:latin typeface="Calibri"/>
                <a:cs typeface="+mn-cs"/>
              </a:rPr>
              <a:t>Algorithme du Simplexe :</a:t>
            </a:r>
          </a:p>
          <a:p>
            <a:pPr marL="1096963" lvl="2" indent="-228600" eaLnBrk="0" hangingPunct="0">
              <a:lnSpc>
                <a:spcPct val="90000"/>
              </a:lnSpc>
              <a:spcBef>
                <a:spcPct val="20000"/>
              </a:spcBef>
              <a:buClr>
                <a:srgbClr val="DD8047"/>
              </a:buClr>
              <a:buFont typeface="Arial" charset="0"/>
              <a:buChar char="•"/>
            </a:pPr>
            <a:r>
              <a:rPr lang="fr-FR" altLang="fr-FR" sz="2400" dirty="0" smtClean="0">
                <a:solidFill>
                  <a:prstClr val="black"/>
                </a:solidFill>
                <a:latin typeface="Calibri"/>
                <a:cs typeface="+mn-cs"/>
              </a:rPr>
              <a:t>Déterminer une solution optimale en allant de sommet en sommet adjacent suivant une direction améliorante</a:t>
            </a:r>
          </a:p>
          <a:p>
            <a:pPr marL="639763" lvl="1" indent="-228600" eaLnBrk="0" hangingPunct="0">
              <a:lnSpc>
                <a:spcPct val="90000"/>
              </a:lnSpc>
              <a:spcBef>
                <a:spcPct val="20000"/>
              </a:spcBef>
              <a:buClr>
                <a:srgbClr val="DD8047"/>
              </a:buClr>
              <a:buFont typeface="Arial" charset="0"/>
              <a:buChar char="•"/>
            </a:pPr>
            <a:r>
              <a:rPr lang="fr-FR" altLang="fr-FR" sz="2400" dirty="0" smtClean="0">
                <a:solidFill>
                  <a:prstClr val="black"/>
                </a:solidFill>
                <a:latin typeface="Calibri"/>
                <a:cs typeface="+mn-cs"/>
              </a:rPr>
              <a:t>Méthodes de branchements :</a:t>
            </a:r>
          </a:p>
          <a:p>
            <a:pPr marL="1096963" lvl="2" indent="-228600" eaLnBrk="0" hangingPunct="0">
              <a:lnSpc>
                <a:spcPct val="90000"/>
              </a:lnSpc>
              <a:spcBef>
                <a:spcPct val="20000"/>
              </a:spcBef>
              <a:buClr>
                <a:srgbClr val="DD8047"/>
              </a:buClr>
              <a:buFont typeface="Arial" charset="0"/>
              <a:buChar char="•"/>
            </a:pPr>
            <a:r>
              <a:rPr lang="fr-FR" altLang="fr-FR" sz="2400" dirty="0" smtClean="0">
                <a:solidFill>
                  <a:prstClr val="black"/>
                </a:solidFill>
                <a:latin typeface="Calibri"/>
                <a:cs typeface="+mn-cs"/>
              </a:rPr>
              <a:t>Branch and </a:t>
            </a:r>
            <a:r>
              <a:rPr lang="fr-FR" altLang="fr-FR" sz="2400" dirty="0" err="1" smtClean="0">
                <a:solidFill>
                  <a:prstClr val="black"/>
                </a:solidFill>
                <a:latin typeface="Calibri"/>
                <a:cs typeface="+mn-cs"/>
              </a:rPr>
              <a:t>Bound</a:t>
            </a:r>
            <a:endParaRPr lang="fr-FR" altLang="fr-FR" sz="2400" dirty="0" smtClean="0">
              <a:solidFill>
                <a:prstClr val="black"/>
              </a:solidFill>
              <a:latin typeface="Calibri"/>
              <a:cs typeface="+mn-cs"/>
            </a:endParaRPr>
          </a:p>
          <a:p>
            <a:pPr marL="1096963" lvl="2" indent="-228600" eaLnBrk="0" hangingPunct="0">
              <a:lnSpc>
                <a:spcPct val="90000"/>
              </a:lnSpc>
              <a:spcBef>
                <a:spcPct val="20000"/>
              </a:spcBef>
              <a:buClr>
                <a:srgbClr val="DD8047"/>
              </a:buClr>
              <a:buFont typeface="Arial" charset="0"/>
              <a:buChar char="•"/>
            </a:pPr>
            <a:r>
              <a:rPr lang="fr-FR" altLang="fr-FR" sz="2400" dirty="0" smtClean="0">
                <a:solidFill>
                  <a:prstClr val="black"/>
                </a:solidFill>
                <a:latin typeface="Calibri"/>
                <a:cs typeface="+mn-cs"/>
              </a:rPr>
              <a:t>Branch and Cut</a:t>
            </a:r>
          </a:p>
          <a:p>
            <a:pPr marL="1096963" lvl="2" indent="-228600" eaLnBrk="0" hangingPunct="0">
              <a:lnSpc>
                <a:spcPct val="90000"/>
              </a:lnSpc>
              <a:spcBef>
                <a:spcPct val="20000"/>
              </a:spcBef>
              <a:buClr>
                <a:srgbClr val="DD8047"/>
              </a:buClr>
              <a:buFont typeface="Arial" charset="0"/>
              <a:buChar char="•"/>
            </a:pPr>
            <a:r>
              <a:rPr lang="fr-FR" altLang="fr-FR" sz="2400" dirty="0" smtClean="0">
                <a:solidFill>
                  <a:prstClr val="black"/>
                </a:solidFill>
                <a:latin typeface="Calibri"/>
                <a:cs typeface="+mn-cs"/>
              </a:rPr>
              <a:t>Branch and Price</a:t>
            </a:r>
          </a:p>
          <a:p>
            <a:pPr marL="639763" lvl="1" indent="-228600" eaLnBrk="0" hangingPunct="0">
              <a:lnSpc>
                <a:spcPct val="90000"/>
              </a:lnSpc>
              <a:spcBef>
                <a:spcPct val="20000"/>
              </a:spcBef>
              <a:buClr>
                <a:srgbClr val="DD8047"/>
              </a:buClr>
              <a:buFont typeface="Arial" charset="0"/>
              <a:buChar char="•"/>
            </a:pPr>
            <a:r>
              <a:rPr lang="fr-FR" altLang="fr-FR" sz="2400" dirty="0" smtClean="0">
                <a:solidFill>
                  <a:prstClr val="black"/>
                </a:solidFill>
                <a:latin typeface="Calibri"/>
                <a:cs typeface="+mn-cs"/>
              </a:rPr>
              <a:t>Méthode de relaxation lagrangienne (complète)</a:t>
            </a:r>
          </a:p>
          <a:p>
            <a:pPr marL="639763" lvl="1" indent="-228600" eaLnBrk="0" hangingPunct="0">
              <a:lnSpc>
                <a:spcPct val="90000"/>
              </a:lnSpc>
              <a:spcBef>
                <a:spcPct val="20000"/>
              </a:spcBef>
              <a:buClr>
                <a:srgbClr val="DD8047"/>
              </a:buClr>
              <a:buFont typeface="Arial" charset="0"/>
              <a:buChar char="•"/>
            </a:pPr>
            <a:r>
              <a:rPr lang="fr-FR" altLang="fr-FR" sz="2400" dirty="0" smtClean="0">
                <a:solidFill>
                  <a:prstClr val="black"/>
                </a:solidFill>
                <a:latin typeface="Calibri"/>
                <a:cs typeface="+mn-cs"/>
              </a:rPr>
              <a:t>Méthodes de décomposition</a:t>
            </a:r>
          </a:p>
          <a:p>
            <a:pPr marL="114300" lvl="0" eaLnBrk="0" hangingPunct="0">
              <a:lnSpc>
                <a:spcPct val="90000"/>
              </a:lnSpc>
              <a:spcBef>
                <a:spcPct val="20000"/>
              </a:spcBef>
              <a:buClr>
                <a:srgbClr val="94B6D2"/>
              </a:buClr>
            </a:pPr>
            <a:r>
              <a:rPr lang="fr-FR" altLang="fr-FR" sz="2800" dirty="0" smtClean="0">
                <a:solidFill>
                  <a:prstClr val="black"/>
                </a:solidFill>
                <a:latin typeface="Calibri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65122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42161" y="269776"/>
            <a:ext cx="7620000" cy="1143000"/>
          </a:xfrm>
        </p:spPr>
        <p:txBody>
          <a:bodyPr/>
          <a:lstStyle/>
          <a:p>
            <a:r>
              <a:rPr lang="fr-FR" altLang="fr-FR" dirty="0" smtClean="0"/>
              <a:t>Méthodes exactes</a:t>
            </a:r>
            <a:endParaRPr lang="fr-FR" altLang="fr-FR" sz="28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B213B2-C153-4824-A894-69B63A9EF99B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428105" y="1484784"/>
            <a:ext cx="8089064" cy="3933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228600" eaLnBrk="0" hangingPunct="0">
              <a:lnSpc>
                <a:spcPct val="90000"/>
              </a:lnSpc>
              <a:spcBef>
                <a:spcPct val="20000"/>
              </a:spcBef>
              <a:buClr>
                <a:srgbClr val="94B6D2"/>
              </a:buClr>
              <a:buFont typeface="Arial" charset="0"/>
              <a:buChar char="•"/>
            </a:pPr>
            <a:r>
              <a:rPr lang="fr-FR" altLang="fr-FR" sz="2800" dirty="0" smtClean="0">
                <a:solidFill>
                  <a:prstClr val="black"/>
                </a:solidFill>
                <a:latin typeface="Calibri"/>
                <a:cs typeface="+mn-cs"/>
              </a:rPr>
              <a:t>Programmation dynamique: </a:t>
            </a:r>
          </a:p>
          <a:p>
            <a:pPr marL="639763" lvl="1" indent="-228600" eaLnBrk="0" hangingPunct="0">
              <a:lnSpc>
                <a:spcPct val="90000"/>
              </a:lnSpc>
              <a:spcBef>
                <a:spcPct val="20000"/>
              </a:spcBef>
              <a:buClr>
                <a:srgbClr val="DD8047"/>
              </a:buClr>
              <a:buFont typeface="Arial" charset="0"/>
              <a:buChar char="•"/>
            </a:pPr>
            <a:endParaRPr lang="fr-FR" altLang="fr-FR" sz="2400" dirty="0" smtClean="0">
              <a:solidFill>
                <a:prstClr val="black"/>
              </a:solidFill>
              <a:latin typeface="Calibri"/>
            </a:endParaRPr>
          </a:p>
          <a:p>
            <a:pPr marL="639763" lvl="1" indent="-228600" eaLnBrk="0" hangingPunct="0">
              <a:lnSpc>
                <a:spcPct val="90000"/>
              </a:lnSpc>
              <a:spcBef>
                <a:spcPct val="20000"/>
              </a:spcBef>
              <a:buClr>
                <a:srgbClr val="DD8047"/>
              </a:buClr>
              <a:buFont typeface="Arial" charset="0"/>
              <a:buChar char="•"/>
            </a:pPr>
            <a:r>
              <a:rPr lang="fr-FR" altLang="fr-FR" sz="2400" dirty="0" smtClean="0">
                <a:solidFill>
                  <a:prstClr val="black"/>
                </a:solidFill>
                <a:latin typeface="Calibri"/>
              </a:rPr>
              <a:t>S’applique sur un nombre restreint de problèmes</a:t>
            </a:r>
            <a:endParaRPr lang="fr-FR" altLang="fr-FR" sz="2400" dirty="0">
              <a:solidFill>
                <a:prstClr val="black"/>
              </a:solidFill>
              <a:latin typeface="Calibri"/>
            </a:endParaRPr>
          </a:p>
          <a:p>
            <a:pPr marL="639763" lvl="1" indent="-228600" eaLnBrk="0" hangingPunct="0">
              <a:lnSpc>
                <a:spcPct val="90000"/>
              </a:lnSpc>
              <a:spcBef>
                <a:spcPct val="20000"/>
              </a:spcBef>
              <a:buClr>
                <a:srgbClr val="DD8047"/>
              </a:buClr>
              <a:buFont typeface="Arial" charset="0"/>
              <a:buChar char="•"/>
            </a:pPr>
            <a:r>
              <a:rPr lang="fr-FR" altLang="fr-FR" sz="2400" dirty="0" smtClean="0">
                <a:solidFill>
                  <a:prstClr val="black"/>
                </a:solidFill>
                <a:latin typeface="Calibri"/>
              </a:rPr>
              <a:t>Forte </a:t>
            </a:r>
            <a:r>
              <a:rPr lang="fr-FR" altLang="fr-FR" sz="2400" dirty="0">
                <a:solidFill>
                  <a:prstClr val="black"/>
                </a:solidFill>
                <a:latin typeface="Calibri"/>
              </a:rPr>
              <a:t>complexité algorithmique</a:t>
            </a:r>
          </a:p>
          <a:p>
            <a:pPr marL="639763" lvl="1" indent="-228600" eaLnBrk="0" hangingPunct="0">
              <a:lnSpc>
                <a:spcPct val="90000"/>
              </a:lnSpc>
              <a:spcBef>
                <a:spcPct val="20000"/>
              </a:spcBef>
              <a:buClr>
                <a:srgbClr val="DD8047"/>
              </a:buClr>
              <a:buFont typeface="Arial" charset="0"/>
              <a:buChar char="•"/>
            </a:pPr>
            <a:r>
              <a:rPr lang="fr-FR" altLang="fr-FR" sz="2400" dirty="0">
                <a:solidFill>
                  <a:prstClr val="black"/>
                </a:solidFill>
                <a:latin typeface="Calibri"/>
              </a:rPr>
              <a:t>Uniquement sur des problèmes de </a:t>
            </a:r>
            <a:r>
              <a:rPr lang="fr-FR" altLang="fr-FR" sz="2400" b="1" u="sng" dirty="0" smtClean="0">
                <a:solidFill>
                  <a:prstClr val="black"/>
                </a:solidFill>
                <a:latin typeface="Calibri"/>
              </a:rPr>
              <a:t>petites </a:t>
            </a:r>
            <a:r>
              <a:rPr lang="fr-FR" altLang="fr-FR" sz="2400" b="1" u="sng" dirty="0">
                <a:solidFill>
                  <a:prstClr val="black"/>
                </a:solidFill>
                <a:latin typeface="Calibri"/>
              </a:rPr>
              <a:t>tailles</a:t>
            </a:r>
          </a:p>
          <a:p>
            <a:pPr marL="114300" lvl="0" eaLnBrk="0" hangingPunct="0">
              <a:lnSpc>
                <a:spcPct val="90000"/>
              </a:lnSpc>
              <a:spcBef>
                <a:spcPct val="20000"/>
              </a:spcBef>
              <a:buClr>
                <a:srgbClr val="94B6D2"/>
              </a:buClr>
            </a:pPr>
            <a:r>
              <a:rPr lang="fr-FR" altLang="fr-FR" sz="2800" dirty="0">
                <a:solidFill>
                  <a:prstClr val="black"/>
                </a:solidFill>
                <a:latin typeface="Calibri"/>
              </a:rPr>
              <a:t> </a:t>
            </a:r>
          </a:p>
          <a:p>
            <a:pPr marL="228600" lvl="0" indent="-228600" eaLnBrk="0" hangingPunct="0">
              <a:lnSpc>
                <a:spcPct val="90000"/>
              </a:lnSpc>
              <a:spcBef>
                <a:spcPct val="20000"/>
              </a:spcBef>
              <a:buClr>
                <a:srgbClr val="94B6D2"/>
              </a:buClr>
              <a:buFont typeface="Arial" charset="0"/>
              <a:buChar char="•"/>
            </a:pPr>
            <a:r>
              <a:rPr lang="fr-FR" altLang="fr-FR" sz="2800" dirty="0">
                <a:solidFill>
                  <a:prstClr val="black"/>
                </a:solidFill>
                <a:latin typeface="Calibri"/>
              </a:rPr>
              <a:t>Exemple :</a:t>
            </a:r>
          </a:p>
          <a:p>
            <a:pPr marL="685800" lvl="1" indent="-228600" eaLnBrk="0" hangingPunct="0">
              <a:lnSpc>
                <a:spcPct val="90000"/>
              </a:lnSpc>
              <a:spcBef>
                <a:spcPct val="20000"/>
              </a:spcBef>
              <a:buClr>
                <a:srgbClr val="94B6D2"/>
              </a:buClr>
              <a:buFont typeface="Arial" charset="0"/>
              <a:buChar char="•"/>
            </a:pPr>
            <a:r>
              <a:rPr lang="fr-FR" altLang="fr-FR" sz="2400" dirty="0" smtClean="0">
                <a:solidFill>
                  <a:prstClr val="black"/>
                </a:solidFill>
                <a:latin typeface="Calibri"/>
              </a:rPr>
              <a:t>Problème du sac à dos (bin packing)</a:t>
            </a:r>
            <a:endParaRPr lang="fr-FR" altLang="fr-FR" sz="2400" dirty="0">
              <a:solidFill>
                <a:prstClr val="black"/>
              </a:solidFill>
              <a:latin typeface="Calibri"/>
            </a:endParaRPr>
          </a:p>
          <a:p>
            <a:pPr marL="114300" lvl="0" eaLnBrk="0" hangingPunct="0">
              <a:lnSpc>
                <a:spcPct val="90000"/>
              </a:lnSpc>
              <a:spcBef>
                <a:spcPct val="20000"/>
              </a:spcBef>
              <a:buClr>
                <a:srgbClr val="94B6D2"/>
              </a:buClr>
            </a:pPr>
            <a:r>
              <a:rPr lang="fr-FR" altLang="fr-FR" sz="2800" dirty="0" smtClean="0">
                <a:solidFill>
                  <a:prstClr val="black"/>
                </a:solidFill>
                <a:latin typeface="Calibri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9430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42161" y="269776"/>
            <a:ext cx="7620000" cy="1143000"/>
          </a:xfrm>
        </p:spPr>
        <p:txBody>
          <a:bodyPr/>
          <a:lstStyle/>
          <a:p>
            <a:r>
              <a:rPr lang="fr-FR" altLang="fr-FR" dirty="0" smtClean="0"/>
              <a:t>Méthodes approchées</a:t>
            </a:r>
            <a:endParaRPr lang="fr-FR" altLang="fr-FR" sz="28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B213B2-C153-4824-A894-69B63A9EF99B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442161" y="1556792"/>
            <a:ext cx="8089064" cy="3459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228600" eaLnBrk="0" hangingPunct="0">
              <a:lnSpc>
                <a:spcPct val="90000"/>
              </a:lnSpc>
              <a:spcBef>
                <a:spcPct val="20000"/>
              </a:spcBef>
              <a:buClr>
                <a:srgbClr val="94B6D2"/>
              </a:buClr>
              <a:buFont typeface="Arial" charset="0"/>
              <a:buChar char="•"/>
            </a:pPr>
            <a:endParaRPr lang="fr-FR" altLang="fr-FR" sz="2800" dirty="0" smtClean="0">
              <a:solidFill>
                <a:prstClr val="black"/>
              </a:solidFill>
              <a:latin typeface="Calibri"/>
              <a:cs typeface="+mn-cs"/>
            </a:endParaRPr>
          </a:p>
          <a:p>
            <a:pPr marL="342900" lvl="0" eaLnBrk="0" hangingPunct="0">
              <a:lnSpc>
                <a:spcPct val="90000"/>
              </a:lnSpc>
              <a:spcBef>
                <a:spcPct val="20000"/>
              </a:spcBef>
              <a:buClr>
                <a:srgbClr val="94B6D2"/>
              </a:buClr>
            </a:pPr>
            <a:r>
              <a:rPr lang="fr-FR" altLang="fr-FR" sz="2800" dirty="0" smtClean="0">
                <a:solidFill>
                  <a:prstClr val="black"/>
                </a:solidFill>
                <a:latin typeface="Calibri"/>
                <a:cs typeface="+mn-cs"/>
              </a:rPr>
              <a:t>Trois types principaux de méthodes approchées :</a:t>
            </a:r>
          </a:p>
          <a:p>
            <a:pPr marL="342900" lvl="0" eaLnBrk="0" hangingPunct="0">
              <a:lnSpc>
                <a:spcPct val="90000"/>
              </a:lnSpc>
              <a:spcBef>
                <a:spcPct val="20000"/>
              </a:spcBef>
              <a:buClr>
                <a:srgbClr val="94B6D2"/>
              </a:buClr>
            </a:pPr>
            <a:endParaRPr lang="fr-FR" altLang="fr-FR" sz="2800" dirty="0" smtClean="0">
              <a:solidFill>
                <a:prstClr val="black"/>
              </a:solidFill>
              <a:latin typeface="Calibri"/>
              <a:cs typeface="+mn-cs"/>
            </a:endParaRPr>
          </a:p>
          <a:p>
            <a:pPr marL="639763" lvl="1" indent="-228600" eaLnBrk="0" hangingPunct="0">
              <a:lnSpc>
                <a:spcPct val="90000"/>
              </a:lnSpc>
              <a:spcBef>
                <a:spcPct val="20000"/>
              </a:spcBef>
              <a:buClr>
                <a:srgbClr val="DD8047"/>
              </a:buClr>
              <a:buFont typeface="Arial" charset="0"/>
              <a:buChar char="•"/>
            </a:pPr>
            <a:r>
              <a:rPr lang="fr-FR" altLang="fr-FR" sz="2400" b="1" dirty="0" smtClean="0">
                <a:solidFill>
                  <a:prstClr val="black"/>
                </a:solidFill>
                <a:latin typeface="Calibri"/>
                <a:cs typeface="+mn-cs"/>
              </a:rPr>
              <a:t>Heuristiques</a:t>
            </a:r>
          </a:p>
          <a:p>
            <a:pPr marL="639763" lvl="1" indent="-228600" eaLnBrk="0" hangingPunct="0">
              <a:lnSpc>
                <a:spcPct val="90000"/>
              </a:lnSpc>
              <a:spcBef>
                <a:spcPct val="20000"/>
              </a:spcBef>
              <a:buClr>
                <a:srgbClr val="DD8047"/>
              </a:buClr>
              <a:buFont typeface="Arial" charset="0"/>
              <a:buChar char="•"/>
            </a:pPr>
            <a:endParaRPr lang="fr-FR" altLang="fr-FR" sz="2400" b="1" dirty="0">
              <a:solidFill>
                <a:prstClr val="black"/>
              </a:solidFill>
              <a:latin typeface="Calibri"/>
              <a:cs typeface="+mn-cs"/>
            </a:endParaRPr>
          </a:p>
          <a:p>
            <a:pPr marL="639763" lvl="1" indent="-228600" eaLnBrk="0" hangingPunct="0">
              <a:lnSpc>
                <a:spcPct val="90000"/>
              </a:lnSpc>
              <a:spcBef>
                <a:spcPct val="20000"/>
              </a:spcBef>
              <a:buClr>
                <a:srgbClr val="DD8047"/>
              </a:buClr>
              <a:buFont typeface="Arial" charset="0"/>
              <a:buChar char="•"/>
            </a:pPr>
            <a:r>
              <a:rPr lang="fr-FR" altLang="fr-FR" sz="2400" b="1" dirty="0" smtClean="0">
                <a:solidFill>
                  <a:prstClr val="black"/>
                </a:solidFill>
                <a:latin typeface="Calibri"/>
                <a:cs typeface="+mn-cs"/>
              </a:rPr>
              <a:t>Métaheuristiques</a:t>
            </a:r>
          </a:p>
          <a:p>
            <a:pPr marL="639763" lvl="1" indent="-228600" eaLnBrk="0" hangingPunct="0">
              <a:lnSpc>
                <a:spcPct val="90000"/>
              </a:lnSpc>
              <a:spcBef>
                <a:spcPct val="20000"/>
              </a:spcBef>
              <a:buClr>
                <a:srgbClr val="DD8047"/>
              </a:buClr>
              <a:buFont typeface="Arial" charset="0"/>
              <a:buChar char="•"/>
            </a:pPr>
            <a:endParaRPr lang="fr-FR" altLang="fr-FR" sz="2400" b="1" dirty="0">
              <a:solidFill>
                <a:prstClr val="black"/>
              </a:solidFill>
              <a:latin typeface="Calibri"/>
              <a:cs typeface="+mn-cs"/>
            </a:endParaRPr>
          </a:p>
          <a:p>
            <a:pPr marL="639763" lvl="1" indent="-228600" eaLnBrk="0" hangingPunct="0">
              <a:lnSpc>
                <a:spcPct val="90000"/>
              </a:lnSpc>
              <a:spcBef>
                <a:spcPct val="20000"/>
              </a:spcBef>
              <a:buClr>
                <a:srgbClr val="DD8047"/>
              </a:buClr>
              <a:buFont typeface="Arial" charset="0"/>
              <a:buChar char="•"/>
            </a:pPr>
            <a:r>
              <a:rPr lang="fr-FR" altLang="fr-FR" sz="2400" b="1" dirty="0">
                <a:solidFill>
                  <a:prstClr val="black"/>
                </a:solidFill>
                <a:latin typeface="Calibri"/>
                <a:cs typeface="+mn-cs"/>
              </a:rPr>
              <a:t>Algorithmes d’approximation</a:t>
            </a:r>
          </a:p>
        </p:txBody>
      </p:sp>
    </p:spTree>
    <p:extLst>
      <p:ext uri="{BB962C8B-B14F-4D97-AF65-F5344CB8AC3E}">
        <p14:creationId xmlns:p14="http://schemas.microsoft.com/office/powerpoint/2010/main" val="41797562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tiguïté">
  <a:themeElements>
    <a:clrScheme name="Mé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tiguïté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18403</TotalTime>
  <Words>940</Words>
  <Application>Microsoft Office PowerPoint</Application>
  <PresentationFormat>Affichage à l'écran (4:3)</PresentationFormat>
  <Paragraphs>287</Paragraphs>
  <Slides>24</Slides>
  <Notes>23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Cambria</vt:lpstr>
      <vt:lpstr>Cambria Math</vt:lpstr>
      <vt:lpstr>Contiguïté</vt:lpstr>
      <vt:lpstr>Recherche Opérationnelle  Outils d’aide à la décision</vt:lpstr>
      <vt:lpstr>Méthodes exactes et approchées </vt:lpstr>
      <vt:lpstr>Contexte</vt:lpstr>
      <vt:lpstr>Méthodes de résolution</vt:lpstr>
      <vt:lpstr>Méthodes exactes</vt:lpstr>
      <vt:lpstr>Méthodes exactes</vt:lpstr>
      <vt:lpstr>Méthodes exactes</vt:lpstr>
      <vt:lpstr>Méthodes exactes</vt:lpstr>
      <vt:lpstr>Méthodes approchées</vt:lpstr>
      <vt:lpstr>Méthodes approchées</vt:lpstr>
      <vt:lpstr>Méthodes approchées</vt:lpstr>
      <vt:lpstr>Méthodes approchées</vt:lpstr>
      <vt:lpstr>Méthodes approchées</vt:lpstr>
      <vt:lpstr>Méthodes approchées</vt:lpstr>
      <vt:lpstr>Méthodes approchées</vt:lpstr>
      <vt:lpstr>Métaheuristiques</vt:lpstr>
      <vt:lpstr>Métaheuristiques</vt:lpstr>
      <vt:lpstr>Métaheuristiques</vt:lpstr>
      <vt:lpstr>Métaheuristiques</vt:lpstr>
      <vt:lpstr>Métaheuristiques</vt:lpstr>
      <vt:lpstr>Métaheuristiques</vt:lpstr>
      <vt:lpstr>Métaheuristiques</vt:lpstr>
      <vt:lpstr>Métaheuristiques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</dc:creator>
  <cp:lastModifiedBy>Benjamin VINCENT</cp:lastModifiedBy>
  <cp:revision>903</cp:revision>
  <cp:lastPrinted>2015-11-25T12:33:19Z</cp:lastPrinted>
  <dcterms:created xsi:type="dcterms:W3CDTF">2012-09-03T09:53:16Z</dcterms:created>
  <dcterms:modified xsi:type="dcterms:W3CDTF">2019-03-19T10:32:24Z</dcterms:modified>
</cp:coreProperties>
</file>