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84" r:id="rId2"/>
    <p:sldMasterId id="2147483689" r:id="rId3"/>
  </p:sldMasterIdLst>
  <p:notesMasterIdLst>
    <p:notesMasterId r:id="rId58"/>
  </p:notesMasterIdLst>
  <p:handoutMasterIdLst>
    <p:handoutMasterId r:id="rId59"/>
  </p:handoutMasterIdLst>
  <p:sldIdLst>
    <p:sldId id="290" r:id="rId4"/>
    <p:sldId id="296" r:id="rId5"/>
    <p:sldId id="260" r:id="rId6"/>
    <p:sldId id="283" r:id="rId7"/>
    <p:sldId id="262" r:id="rId8"/>
    <p:sldId id="284" r:id="rId9"/>
    <p:sldId id="293" r:id="rId10"/>
    <p:sldId id="292" r:id="rId11"/>
    <p:sldId id="263" r:id="rId12"/>
    <p:sldId id="264" r:id="rId13"/>
    <p:sldId id="265" r:id="rId14"/>
    <p:sldId id="294" r:id="rId15"/>
    <p:sldId id="266" r:id="rId16"/>
    <p:sldId id="295" r:id="rId17"/>
    <p:sldId id="291" r:id="rId18"/>
    <p:sldId id="288" r:id="rId19"/>
    <p:sldId id="269" r:id="rId20"/>
    <p:sldId id="270" r:id="rId21"/>
    <p:sldId id="271" r:id="rId22"/>
    <p:sldId id="272" r:id="rId23"/>
    <p:sldId id="273" r:id="rId24"/>
    <p:sldId id="285" r:id="rId25"/>
    <p:sldId id="286" r:id="rId26"/>
    <p:sldId id="297" r:id="rId27"/>
    <p:sldId id="298" r:id="rId28"/>
    <p:sldId id="299" r:id="rId29"/>
    <p:sldId id="300" r:id="rId30"/>
    <p:sldId id="289" r:id="rId31"/>
    <p:sldId id="301" r:id="rId32"/>
    <p:sldId id="302" r:id="rId33"/>
    <p:sldId id="303" r:id="rId34"/>
    <p:sldId id="304" r:id="rId35"/>
    <p:sldId id="305" r:id="rId36"/>
    <p:sldId id="306" r:id="rId37"/>
    <p:sldId id="307" r:id="rId38"/>
    <p:sldId id="308" r:id="rId39"/>
    <p:sldId id="309" r:id="rId40"/>
    <p:sldId id="25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278" r:id="rId55"/>
    <p:sldId id="274" r:id="rId56"/>
    <p:sldId id="28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9B9D"/>
    <a:srgbClr val="303030"/>
    <a:srgbClr val="0066FF"/>
    <a:srgbClr val="7C7E8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90" d="100"/>
          <a:sy n="90" d="100"/>
        </p:scale>
        <p:origin x="705" y="60"/>
      </p:cViewPr>
      <p:guideLst/>
    </p:cSldViewPr>
  </p:slideViewPr>
  <p:notesTextViewPr>
    <p:cViewPr>
      <p:scale>
        <a:sx n="3" d="2"/>
        <a:sy n="3" d="2"/>
      </p:scale>
      <p:origin x="0" y="0"/>
    </p:cViewPr>
  </p:notesTextViewPr>
  <p:notesViewPr>
    <p:cSldViewPr snapToGrid="0">
      <p:cViewPr varScale="1">
        <p:scale>
          <a:sx n="80" d="100"/>
          <a:sy n="80"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D2314DC-4F60-46C1-8F61-9F6CC26282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6FA217D-789D-42A3-B986-F10EB4CD1A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7E7D5D-500C-41D4-AB6E-CE417F03DDA4}" type="datetimeFigureOut">
              <a:rPr lang="fr-FR" smtClean="0"/>
              <a:t>11/02/2020</a:t>
            </a:fld>
            <a:endParaRPr lang="fr-FR"/>
          </a:p>
        </p:txBody>
      </p:sp>
      <p:sp>
        <p:nvSpPr>
          <p:cNvPr id="4" name="Espace réservé du pied de page 3">
            <a:extLst>
              <a:ext uri="{FF2B5EF4-FFF2-40B4-BE49-F238E27FC236}">
                <a16:creationId xmlns:a16="http://schemas.microsoft.com/office/drawing/2014/main" id="{F90020D8-9171-410D-802B-200E12E443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A5B002F-2C7D-433D-9900-FFC1C47D5F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21AA23-6AED-448F-956E-688356DFBED5}" type="slidenum">
              <a:rPr lang="fr-FR" smtClean="0"/>
              <a:t>‹N°›</a:t>
            </a:fld>
            <a:endParaRPr lang="fr-FR"/>
          </a:p>
        </p:txBody>
      </p:sp>
    </p:spTree>
    <p:extLst>
      <p:ext uri="{BB962C8B-B14F-4D97-AF65-F5344CB8AC3E}">
        <p14:creationId xmlns:p14="http://schemas.microsoft.com/office/powerpoint/2010/main" val="882389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image des diapositives 3"/>
          <p:cNvSpPr>
            <a:spLocks noGrp="1" noRot="1" noChangeAspect="1"/>
          </p:cNvSpPr>
          <p:nvPr>
            <p:ph type="sldImg" idx="2"/>
          </p:nvPr>
        </p:nvSpPr>
        <p:spPr>
          <a:xfrm>
            <a:off x="685800" y="-3018"/>
            <a:ext cx="5486400" cy="41148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385011" y="4232102"/>
            <a:ext cx="6112042" cy="4453111"/>
          </a:xfrm>
          <a:prstGeom prst="rect">
            <a:avLst/>
          </a:prstGeom>
        </p:spPr>
        <p:txBody>
          <a:bodyPr vert="horz" lIns="91440" tIns="45720" rIns="91440" bIns="45720" rtlCol="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805533"/>
            <a:ext cx="2971800" cy="338467"/>
          </a:xfrm>
          <a:prstGeom prst="rect">
            <a:avLst/>
          </a:prstGeom>
        </p:spPr>
        <p:txBody>
          <a:bodyPr vert="horz" lIns="91440" tIns="45720" rIns="91440" bIns="45720" rtlCol="0" anchor="b"/>
          <a:lstStyle>
            <a:lvl1pPr algn="l">
              <a:defRPr sz="1200"/>
            </a:lvl1pPr>
          </a:lstStyle>
          <a:p>
            <a:r>
              <a:rPr lang="fr-FR" dirty="0"/>
              <a:t>14/09/2018 09:35</a:t>
            </a:r>
          </a:p>
        </p:txBody>
      </p:sp>
      <p:sp>
        <p:nvSpPr>
          <p:cNvPr id="7" name="Espace réservé du numéro de diapositive 6"/>
          <p:cNvSpPr>
            <a:spLocks noGrp="1"/>
          </p:cNvSpPr>
          <p:nvPr>
            <p:ph type="sldNum" sz="quarter" idx="5"/>
          </p:nvPr>
        </p:nvSpPr>
        <p:spPr>
          <a:xfrm>
            <a:off x="3884613" y="8805533"/>
            <a:ext cx="2971800" cy="338467"/>
          </a:xfrm>
          <a:prstGeom prst="rect">
            <a:avLst/>
          </a:prstGeom>
        </p:spPr>
        <p:txBody>
          <a:bodyPr vert="horz" lIns="91440" tIns="45720" rIns="91440" bIns="45720" rtlCol="0" anchor="b"/>
          <a:lstStyle>
            <a:lvl1pPr algn="r">
              <a:defRPr sz="1200"/>
            </a:lvl1pPr>
          </a:lstStyle>
          <a:p>
            <a:fld id="{67FA749C-3A01-4BA5-9F6B-0F598D8B0A64}" type="slidenum">
              <a:rPr lang="fr-FR" smtClean="0"/>
              <a:t>‹N°›</a:t>
            </a:fld>
            <a:endParaRPr lang="fr-FR"/>
          </a:p>
        </p:txBody>
      </p:sp>
    </p:spTree>
    <p:extLst>
      <p:ext uri="{BB962C8B-B14F-4D97-AF65-F5344CB8AC3E}">
        <p14:creationId xmlns:p14="http://schemas.microsoft.com/office/powerpoint/2010/main" val="289870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3175"/>
            <a:ext cx="5486400" cy="4114800"/>
          </a:xfrm>
        </p:spPr>
      </p:sp>
      <p:sp>
        <p:nvSpPr>
          <p:cNvPr id="3" name="Espace réservé des notes 2"/>
          <p:cNvSpPr>
            <a:spLocks noGrp="1"/>
          </p:cNvSpPr>
          <p:nvPr>
            <p:ph type="body" idx="1"/>
          </p:nvPr>
        </p:nvSpPr>
        <p:spPr/>
        <p:txBody>
          <a:bodyPr/>
          <a:lstStyle/>
          <a:p>
            <a:r>
              <a:rPr lang="fr-FR" dirty="0"/>
              <a:t>Vie professionnelle : </a:t>
            </a:r>
          </a:p>
          <a:p>
            <a:r>
              <a:rPr lang="fr-FR" dirty="0"/>
              <a:t>	- VB.NET, puis C# ;</a:t>
            </a:r>
          </a:p>
          <a:p>
            <a:r>
              <a:rPr lang="fr-FR" dirty="0"/>
              <a:t>	- IUT : Base de données (SQL), Soutien SQL, Init Algo, HTML, Archi, Client serveur, .NET (DUT)</a:t>
            </a:r>
          </a:p>
          <a:p>
            <a:r>
              <a:rPr lang="fr-FR" dirty="0"/>
              <a:t>=&gt; emploi du temps chargé ;</a:t>
            </a:r>
          </a:p>
        </p:txBody>
      </p:sp>
      <p:sp>
        <p:nvSpPr>
          <p:cNvPr id="4" name="Espace réservé du numéro de diapositive 3"/>
          <p:cNvSpPr>
            <a:spLocks noGrp="1"/>
          </p:cNvSpPr>
          <p:nvPr>
            <p:ph type="sldNum" sz="quarter" idx="10"/>
          </p:nvPr>
        </p:nvSpPr>
        <p:spPr/>
        <p:txBody>
          <a:bodyPr/>
          <a:lstStyle/>
          <a:p>
            <a:fld id="{67FA749C-3A01-4BA5-9F6B-0F598D8B0A64}" type="slidenum">
              <a:rPr lang="fr-FR" smtClean="0"/>
              <a:t>2</a:t>
            </a:fld>
            <a:endParaRPr lang="fr-FR"/>
          </a:p>
        </p:txBody>
      </p:sp>
    </p:spTree>
    <p:extLst>
      <p:ext uri="{BB962C8B-B14F-4D97-AF65-F5344CB8AC3E}">
        <p14:creationId xmlns:p14="http://schemas.microsoft.com/office/powerpoint/2010/main" val="4260442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imp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0183C-B6D8-4BFB-BCEF-E7577EDD1CBE}"/>
              </a:ext>
            </a:extLst>
          </p:cNvPr>
          <p:cNvSpPr>
            <a:spLocks noGrp="1"/>
          </p:cNvSpPr>
          <p:nvPr>
            <p:ph type="title"/>
          </p:nvPr>
        </p:nvSpPr>
        <p:spPr/>
        <p:txBody>
          <a:bodyPr/>
          <a:lstStyle/>
          <a:p>
            <a:r>
              <a:rPr lang="fr-FR"/>
              <a:t>Modifiez le style du titre</a:t>
            </a:r>
          </a:p>
        </p:txBody>
      </p:sp>
      <p:sp>
        <p:nvSpPr>
          <p:cNvPr id="3" name="ZoneTexte 2">
            <a:extLst>
              <a:ext uri="{FF2B5EF4-FFF2-40B4-BE49-F238E27FC236}">
                <a16:creationId xmlns:a16="http://schemas.microsoft.com/office/drawing/2014/main" id="{A9258B29-A043-49C6-8522-86BAB2C1C9EC}"/>
              </a:ext>
            </a:extLst>
          </p:cNvPr>
          <p:cNvSpPr txBox="1"/>
          <p:nvPr userDrawn="1"/>
        </p:nvSpPr>
        <p:spPr>
          <a:xfrm>
            <a:off x="0" y="4518000"/>
            <a:ext cx="9144000" cy="2339999"/>
          </a:xfrm>
          <a:prstGeom prst="rect">
            <a:avLst/>
          </a:prstGeom>
          <a:noFill/>
        </p:spPr>
        <p:txBody>
          <a:bodyPr wrap="square" rtlCol="0" anchor="ctr">
            <a:noAutofit/>
          </a:bodyPr>
          <a:lstStyle/>
          <a:p>
            <a:pPr algn="ctr"/>
            <a:r>
              <a:rPr lang="fr-FR" sz="2000" dirty="0">
                <a:solidFill>
                  <a:srgbClr val="989B9D"/>
                </a:solidFill>
              </a:rPr>
              <a:t>Loïc Montagne</a:t>
            </a:r>
          </a:p>
          <a:p>
            <a:pPr algn="ctr"/>
            <a:r>
              <a:rPr lang="fr-FR" sz="2000" dirty="0">
                <a:solidFill>
                  <a:srgbClr val="989B9D"/>
                </a:solidFill>
              </a:rPr>
              <a:t>Maître de conférence</a:t>
            </a:r>
          </a:p>
          <a:p>
            <a:pPr algn="ctr"/>
            <a:r>
              <a:rPr lang="fr-FR" sz="2000" dirty="0">
                <a:solidFill>
                  <a:srgbClr val="989B9D"/>
                </a:solidFill>
              </a:rPr>
              <a:t>loic.montagne@univ-lyon1.fr</a:t>
            </a:r>
          </a:p>
        </p:txBody>
      </p:sp>
      <p:pic>
        <p:nvPicPr>
          <p:cNvPr id="7" name="Image 6">
            <a:extLst>
              <a:ext uri="{FF2B5EF4-FFF2-40B4-BE49-F238E27FC236}">
                <a16:creationId xmlns:a16="http://schemas.microsoft.com/office/drawing/2014/main" id="{1FDCA1EF-3E55-4043-ADE2-D56911E40C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000" y="180000"/>
            <a:ext cx="4190805" cy="1274524"/>
          </a:xfrm>
          <a:prstGeom prst="rect">
            <a:avLst/>
          </a:prstGeom>
        </p:spPr>
      </p:pic>
    </p:spTree>
    <p:extLst>
      <p:ext uri="{BB962C8B-B14F-4D97-AF65-F5344CB8AC3E}">
        <p14:creationId xmlns:p14="http://schemas.microsoft.com/office/powerpoint/2010/main" val="82137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cun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556EC-E89D-4028-B11A-1B29872A1B93}"/>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0B0CD3FA-4613-42CB-84EF-8BC363976566}"/>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656DEA2B-AE3E-47D5-BD90-1D31BF0F322A}"/>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Tree>
    <p:extLst>
      <p:ext uri="{BB962C8B-B14F-4D97-AF65-F5344CB8AC3E}">
        <p14:creationId xmlns:p14="http://schemas.microsoft.com/office/powerpoint/2010/main" val="86911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C954D-00C3-47BD-9271-56730E26AEDB}"/>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2930EBEE-6E05-49B2-8593-04684AD6D941}"/>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EB9B4441-CCCC-49B6-A943-41EA4A0A1996}"/>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
        <p:nvSpPr>
          <p:cNvPr id="6" name="Espace réservé du contenu 5">
            <a:extLst>
              <a:ext uri="{FF2B5EF4-FFF2-40B4-BE49-F238E27FC236}">
                <a16:creationId xmlns:a16="http://schemas.microsoft.com/office/drawing/2014/main" id="{8822864C-B177-4DE9-8C57-FF59B537656D}"/>
              </a:ext>
            </a:extLst>
          </p:cNvPr>
          <p:cNvSpPr>
            <a:spLocks noGrp="1"/>
          </p:cNvSpPr>
          <p:nvPr>
            <p:ph sz="quarter" idx="12"/>
          </p:nvPr>
        </p:nvSpPr>
        <p:spPr>
          <a:xfrm>
            <a:off x="0" y="720001"/>
            <a:ext cx="9144000" cy="56700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19912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8888C-0751-4122-973D-11E1562F1E54}"/>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69F21D66-71DD-4B12-BBAC-395B3C6178FA}"/>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F1D15236-B7A8-4D84-A6A0-356AA7ED9247}"/>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
        <p:nvSpPr>
          <p:cNvPr id="5" name="Espace réservé du contenu 5">
            <a:extLst>
              <a:ext uri="{FF2B5EF4-FFF2-40B4-BE49-F238E27FC236}">
                <a16:creationId xmlns:a16="http://schemas.microsoft.com/office/drawing/2014/main" id="{AEC4C3E7-7F5F-4505-97AB-6110A5BB766D}"/>
              </a:ext>
            </a:extLst>
          </p:cNvPr>
          <p:cNvSpPr>
            <a:spLocks noGrp="1"/>
          </p:cNvSpPr>
          <p:nvPr>
            <p:ph sz="quarter" idx="12"/>
          </p:nvPr>
        </p:nvSpPr>
        <p:spPr>
          <a:xfrm>
            <a:off x="0" y="720001"/>
            <a:ext cx="4572000" cy="56700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a:extLst>
              <a:ext uri="{FF2B5EF4-FFF2-40B4-BE49-F238E27FC236}">
                <a16:creationId xmlns:a16="http://schemas.microsoft.com/office/drawing/2014/main" id="{5DAD0422-62D6-428E-8578-EA6EF16D9218}"/>
              </a:ext>
            </a:extLst>
          </p:cNvPr>
          <p:cNvSpPr>
            <a:spLocks noGrp="1"/>
          </p:cNvSpPr>
          <p:nvPr>
            <p:ph sz="quarter" idx="13"/>
          </p:nvPr>
        </p:nvSpPr>
        <p:spPr>
          <a:xfrm>
            <a:off x="4572000" y="720001"/>
            <a:ext cx="4572000" cy="56700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8" name="Connecteur droit 7">
            <a:extLst>
              <a:ext uri="{FF2B5EF4-FFF2-40B4-BE49-F238E27FC236}">
                <a16:creationId xmlns:a16="http://schemas.microsoft.com/office/drawing/2014/main" id="{BB0524BC-30B7-4B01-A058-4FE2D99C5F39}"/>
              </a:ext>
            </a:extLst>
          </p:cNvPr>
          <p:cNvCxnSpPr>
            <a:cxnSpLocks/>
          </p:cNvCxnSpPr>
          <p:nvPr userDrawn="1"/>
        </p:nvCxnSpPr>
        <p:spPr>
          <a:xfrm>
            <a:off x="4564800" y="720001"/>
            <a:ext cx="0" cy="5670000"/>
          </a:xfrm>
          <a:prstGeom prst="line">
            <a:avLst/>
          </a:prstGeom>
          <a:ln>
            <a:solidFill>
              <a:srgbClr val="989B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72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8888C-0751-4122-973D-11E1562F1E54}"/>
              </a:ext>
            </a:extLst>
          </p:cNvPr>
          <p:cNvSpPr>
            <a:spLocks noGrp="1"/>
          </p:cNvSpPr>
          <p:nvPr>
            <p:ph type="title"/>
          </p:nvPr>
        </p:nvSpPr>
        <p:spPr/>
        <p:txBody>
          <a:bodyPr/>
          <a:lstStyle/>
          <a:p>
            <a:r>
              <a:rPr lang="fr-FR" dirty="0"/>
              <a:t>Modifiez le style du titre</a:t>
            </a:r>
          </a:p>
        </p:txBody>
      </p:sp>
      <p:sp>
        <p:nvSpPr>
          <p:cNvPr id="3" name="Espace réservé du pied de page 2">
            <a:extLst>
              <a:ext uri="{FF2B5EF4-FFF2-40B4-BE49-F238E27FC236}">
                <a16:creationId xmlns:a16="http://schemas.microsoft.com/office/drawing/2014/main" id="{69F21D66-71DD-4B12-BBAC-395B3C6178FA}"/>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F1D15236-B7A8-4D84-A6A0-356AA7ED9247}"/>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
        <p:nvSpPr>
          <p:cNvPr id="5" name="Espace réservé du contenu 5">
            <a:extLst>
              <a:ext uri="{FF2B5EF4-FFF2-40B4-BE49-F238E27FC236}">
                <a16:creationId xmlns:a16="http://schemas.microsoft.com/office/drawing/2014/main" id="{AEC4C3E7-7F5F-4505-97AB-6110A5BB766D}"/>
              </a:ext>
            </a:extLst>
          </p:cNvPr>
          <p:cNvSpPr>
            <a:spLocks noGrp="1"/>
          </p:cNvSpPr>
          <p:nvPr>
            <p:ph sz="quarter" idx="12"/>
          </p:nvPr>
        </p:nvSpPr>
        <p:spPr>
          <a:xfrm>
            <a:off x="0" y="1440001"/>
            <a:ext cx="4572000" cy="4950000"/>
          </a:xfrm>
        </p:spPr>
        <p:txBody>
          <a:bodyPr tIns="5400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contenu 5">
            <a:extLst>
              <a:ext uri="{FF2B5EF4-FFF2-40B4-BE49-F238E27FC236}">
                <a16:creationId xmlns:a16="http://schemas.microsoft.com/office/drawing/2014/main" id="{5DAD0422-62D6-428E-8578-EA6EF16D9218}"/>
              </a:ext>
            </a:extLst>
          </p:cNvPr>
          <p:cNvSpPr>
            <a:spLocks noGrp="1"/>
          </p:cNvSpPr>
          <p:nvPr>
            <p:ph sz="quarter" idx="13"/>
          </p:nvPr>
        </p:nvSpPr>
        <p:spPr>
          <a:xfrm>
            <a:off x="4572000" y="1440001"/>
            <a:ext cx="4572000" cy="4950000"/>
          </a:xfrm>
        </p:spPr>
        <p:txBody>
          <a:bodyPr tIns="5400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Text Placeholder 2">
            <a:extLst>
              <a:ext uri="{FF2B5EF4-FFF2-40B4-BE49-F238E27FC236}">
                <a16:creationId xmlns:a16="http://schemas.microsoft.com/office/drawing/2014/main" id="{916D9400-6E30-47C4-859E-3CCAC4CDC1B8}"/>
              </a:ext>
            </a:extLst>
          </p:cNvPr>
          <p:cNvSpPr>
            <a:spLocks noGrp="1"/>
          </p:cNvSpPr>
          <p:nvPr>
            <p:ph type="body" idx="1"/>
          </p:nvPr>
        </p:nvSpPr>
        <p:spPr>
          <a:xfrm>
            <a:off x="0" y="720001"/>
            <a:ext cx="4572000" cy="720000"/>
          </a:xfrm>
        </p:spPr>
        <p:txBody>
          <a:bodyPr bIns="54000"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8" name="Text Placeholder 2">
            <a:extLst>
              <a:ext uri="{FF2B5EF4-FFF2-40B4-BE49-F238E27FC236}">
                <a16:creationId xmlns:a16="http://schemas.microsoft.com/office/drawing/2014/main" id="{C62B541A-A518-470E-9FC6-41DA47D48025}"/>
              </a:ext>
            </a:extLst>
          </p:cNvPr>
          <p:cNvSpPr>
            <a:spLocks noGrp="1"/>
          </p:cNvSpPr>
          <p:nvPr>
            <p:ph type="body" idx="14"/>
          </p:nvPr>
        </p:nvSpPr>
        <p:spPr>
          <a:xfrm>
            <a:off x="4572000" y="720001"/>
            <a:ext cx="4572000" cy="720000"/>
          </a:xfrm>
        </p:spPr>
        <p:txBody>
          <a:bodyPr bIns="54000"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cxnSp>
        <p:nvCxnSpPr>
          <p:cNvPr id="9" name="Connecteur droit 8">
            <a:extLst>
              <a:ext uri="{FF2B5EF4-FFF2-40B4-BE49-F238E27FC236}">
                <a16:creationId xmlns:a16="http://schemas.microsoft.com/office/drawing/2014/main" id="{0F28E57A-4C59-42EB-B078-2BB8780C32A7}"/>
              </a:ext>
            </a:extLst>
          </p:cNvPr>
          <p:cNvCxnSpPr>
            <a:cxnSpLocks/>
          </p:cNvCxnSpPr>
          <p:nvPr userDrawn="1"/>
        </p:nvCxnSpPr>
        <p:spPr>
          <a:xfrm>
            <a:off x="4564800" y="720001"/>
            <a:ext cx="0" cy="5670000"/>
          </a:xfrm>
          <a:prstGeom prst="line">
            <a:avLst/>
          </a:prstGeom>
          <a:ln>
            <a:solidFill>
              <a:srgbClr val="989B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159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FR"/>
              <a:t>© Tous droits réservés</a:t>
            </a:r>
            <a:endParaRPr lang="fr-FR" dirty="0"/>
          </a:p>
        </p:txBody>
      </p:sp>
      <p:sp>
        <p:nvSpPr>
          <p:cNvPr id="6" name="Slide Number Placeholder 5"/>
          <p:cNvSpPr>
            <a:spLocks noGrp="1"/>
          </p:cNvSpPr>
          <p:nvPr>
            <p:ph type="sldNum" sz="quarter" idx="12"/>
          </p:nvPr>
        </p:nvSpPr>
        <p:spPr>
          <a:xfrm>
            <a:off x="6936921" y="6356351"/>
            <a:ext cx="2057400" cy="365125"/>
          </a:xfrm>
        </p:spPr>
        <p:txBody>
          <a:bodyPr/>
          <a:lstStyle/>
          <a:p>
            <a:fld id="{3E4A517B-2034-4563-8A19-3BA396951D84}" type="slidenum">
              <a:rPr lang="fr-FR" smtClean="0"/>
              <a:t>‹N°›</a:t>
            </a:fld>
            <a:endParaRPr lang="fr-FR" dirty="0"/>
          </a:p>
        </p:txBody>
      </p:sp>
    </p:spTree>
    <p:extLst>
      <p:ext uri="{BB962C8B-B14F-4D97-AF65-F5344CB8AC3E}">
        <p14:creationId xmlns:p14="http://schemas.microsoft.com/office/powerpoint/2010/main" val="171919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ucun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556EC-E89D-4028-B11A-1B29872A1B93}"/>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0B0CD3FA-4613-42CB-84EF-8BC363976566}"/>
              </a:ext>
            </a:extLst>
          </p:cNvPr>
          <p:cNvSpPr>
            <a:spLocks noGrp="1"/>
          </p:cNvSpPr>
          <p:nvPr>
            <p:ph type="ftr" sz="quarter" idx="10"/>
          </p:nvPr>
        </p:nvSpPr>
        <p:spPr/>
        <p:txBody>
          <a:bodyPr/>
          <a:lstStyle/>
          <a:p>
            <a:r>
              <a:rPr lang="fr-FR" dirty="0"/>
              <a:t>© Tous droits réservés</a:t>
            </a:r>
          </a:p>
        </p:txBody>
      </p:sp>
      <p:sp>
        <p:nvSpPr>
          <p:cNvPr id="4" name="Espace réservé du numéro de diapositive 3">
            <a:extLst>
              <a:ext uri="{FF2B5EF4-FFF2-40B4-BE49-F238E27FC236}">
                <a16:creationId xmlns:a16="http://schemas.microsoft.com/office/drawing/2014/main" id="{656DEA2B-AE3E-47D5-BD90-1D31BF0F322A}"/>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
        <p:nvSpPr>
          <p:cNvPr id="6" name="Espace réservé du texte 5">
            <a:extLst>
              <a:ext uri="{FF2B5EF4-FFF2-40B4-BE49-F238E27FC236}">
                <a16:creationId xmlns:a16="http://schemas.microsoft.com/office/drawing/2014/main" id="{86821CCB-0832-44CA-9A94-EBD26330FD3C}"/>
              </a:ext>
            </a:extLst>
          </p:cNvPr>
          <p:cNvSpPr>
            <a:spLocks noGrp="1"/>
          </p:cNvSpPr>
          <p:nvPr>
            <p:ph type="body" sz="quarter" idx="12" hasCustomPrompt="1"/>
          </p:nvPr>
        </p:nvSpPr>
        <p:spPr>
          <a:xfrm>
            <a:off x="0" y="720000"/>
            <a:ext cx="1800000" cy="5670000"/>
          </a:xfrm>
        </p:spPr>
        <p:txBody>
          <a:bodyPr lIns="180000" rIns="108000">
            <a:normAutofit/>
          </a:bodyPr>
          <a:lstStyle>
            <a:lvl1pPr marL="0" indent="0">
              <a:buNone/>
              <a:defRPr sz="1600">
                <a:solidFill>
                  <a:srgbClr val="303030"/>
                </a:solidFill>
              </a:defRPr>
            </a:lvl1pPr>
          </a:lstStyle>
          <a:p>
            <a:pPr lvl="0"/>
            <a:r>
              <a:rPr lang="fr-FR" sz="1600" dirty="0"/>
              <a:t>Légende 1</a:t>
            </a:r>
          </a:p>
          <a:p>
            <a:pPr lvl="0"/>
            <a:r>
              <a:rPr lang="fr-FR" sz="1600" dirty="0"/>
              <a:t>Légende 2</a:t>
            </a:r>
          </a:p>
          <a:p>
            <a:pPr lvl="0"/>
            <a:r>
              <a:rPr lang="fr-FR" sz="1600" dirty="0"/>
              <a:t>…</a:t>
            </a:r>
            <a:endParaRPr lang="fr-FR" dirty="0"/>
          </a:p>
        </p:txBody>
      </p:sp>
    </p:spTree>
    <p:extLst>
      <p:ext uri="{BB962C8B-B14F-4D97-AF65-F5344CB8AC3E}">
        <p14:creationId xmlns:p14="http://schemas.microsoft.com/office/powerpoint/2010/main" val="281015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n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C954D-00C3-47BD-9271-56730E26AEDB}"/>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2930EBEE-6E05-49B2-8593-04684AD6D941}"/>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EB9B4441-CCCC-49B6-A943-41EA4A0A1996}"/>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
        <p:nvSpPr>
          <p:cNvPr id="6" name="Espace réservé du contenu 5">
            <a:extLst>
              <a:ext uri="{FF2B5EF4-FFF2-40B4-BE49-F238E27FC236}">
                <a16:creationId xmlns:a16="http://schemas.microsoft.com/office/drawing/2014/main" id="{8822864C-B177-4DE9-8C57-FF59B537656D}"/>
              </a:ext>
            </a:extLst>
          </p:cNvPr>
          <p:cNvSpPr>
            <a:spLocks noGrp="1"/>
          </p:cNvSpPr>
          <p:nvPr>
            <p:ph sz="quarter" idx="12"/>
          </p:nvPr>
        </p:nvSpPr>
        <p:spPr>
          <a:xfrm>
            <a:off x="1800000" y="720001"/>
            <a:ext cx="7344000" cy="567000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texte 5">
            <a:extLst>
              <a:ext uri="{FF2B5EF4-FFF2-40B4-BE49-F238E27FC236}">
                <a16:creationId xmlns:a16="http://schemas.microsoft.com/office/drawing/2014/main" id="{2512F3A8-4BC4-4F09-ADAF-9913577E0154}"/>
              </a:ext>
            </a:extLst>
          </p:cNvPr>
          <p:cNvSpPr>
            <a:spLocks noGrp="1"/>
          </p:cNvSpPr>
          <p:nvPr>
            <p:ph type="body" sz="quarter" idx="13" hasCustomPrompt="1"/>
          </p:nvPr>
        </p:nvSpPr>
        <p:spPr>
          <a:xfrm>
            <a:off x="0" y="720000"/>
            <a:ext cx="1800000" cy="5670000"/>
          </a:xfrm>
        </p:spPr>
        <p:txBody>
          <a:bodyPr lIns="180000" rIns="108000">
            <a:normAutofit/>
          </a:bodyPr>
          <a:lstStyle>
            <a:lvl1pPr marL="0" indent="0">
              <a:buNone/>
              <a:defRPr sz="1600">
                <a:solidFill>
                  <a:srgbClr val="303030"/>
                </a:solidFill>
              </a:defRPr>
            </a:lvl1pPr>
          </a:lstStyle>
          <a:p>
            <a:pPr lvl="0"/>
            <a:r>
              <a:rPr lang="fr-FR" sz="1600" dirty="0"/>
              <a:t>Légende 1</a:t>
            </a:r>
          </a:p>
          <a:p>
            <a:pPr lvl="0"/>
            <a:r>
              <a:rPr lang="fr-FR" sz="1600" dirty="0"/>
              <a:t>Légende 2</a:t>
            </a:r>
          </a:p>
          <a:p>
            <a:pPr lvl="0"/>
            <a:r>
              <a:rPr lang="fr-FR" sz="1600" dirty="0"/>
              <a:t>…</a:t>
            </a:r>
            <a:endParaRPr lang="fr-FR" dirty="0"/>
          </a:p>
        </p:txBody>
      </p:sp>
    </p:spTree>
    <p:extLst>
      <p:ext uri="{BB962C8B-B14F-4D97-AF65-F5344CB8AC3E}">
        <p14:creationId xmlns:p14="http://schemas.microsoft.com/office/powerpoint/2010/main" val="879696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8888C-0751-4122-973D-11E1562F1E54}"/>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69F21D66-71DD-4B12-BBAC-395B3C6178FA}"/>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F1D15236-B7A8-4D84-A6A0-356AA7ED9247}"/>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
        <p:nvSpPr>
          <p:cNvPr id="5" name="Espace réservé du contenu 5">
            <a:extLst>
              <a:ext uri="{FF2B5EF4-FFF2-40B4-BE49-F238E27FC236}">
                <a16:creationId xmlns:a16="http://schemas.microsoft.com/office/drawing/2014/main" id="{AEC4C3E7-7F5F-4505-97AB-6110A5BB766D}"/>
              </a:ext>
            </a:extLst>
          </p:cNvPr>
          <p:cNvSpPr>
            <a:spLocks noGrp="1"/>
          </p:cNvSpPr>
          <p:nvPr>
            <p:ph sz="quarter" idx="12"/>
          </p:nvPr>
        </p:nvSpPr>
        <p:spPr>
          <a:xfrm>
            <a:off x="1800000" y="720001"/>
            <a:ext cx="3672000" cy="56700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a:extLst>
              <a:ext uri="{FF2B5EF4-FFF2-40B4-BE49-F238E27FC236}">
                <a16:creationId xmlns:a16="http://schemas.microsoft.com/office/drawing/2014/main" id="{5DAD0422-62D6-428E-8578-EA6EF16D9218}"/>
              </a:ext>
            </a:extLst>
          </p:cNvPr>
          <p:cNvSpPr>
            <a:spLocks noGrp="1"/>
          </p:cNvSpPr>
          <p:nvPr>
            <p:ph sz="quarter" idx="13"/>
          </p:nvPr>
        </p:nvSpPr>
        <p:spPr>
          <a:xfrm>
            <a:off x="5472000" y="720001"/>
            <a:ext cx="3672000" cy="56700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texte 5">
            <a:extLst>
              <a:ext uri="{FF2B5EF4-FFF2-40B4-BE49-F238E27FC236}">
                <a16:creationId xmlns:a16="http://schemas.microsoft.com/office/drawing/2014/main" id="{4F956642-8D55-4787-A926-F0900C6ACAFE}"/>
              </a:ext>
            </a:extLst>
          </p:cNvPr>
          <p:cNvSpPr>
            <a:spLocks noGrp="1"/>
          </p:cNvSpPr>
          <p:nvPr>
            <p:ph type="body" sz="quarter" idx="14" hasCustomPrompt="1"/>
          </p:nvPr>
        </p:nvSpPr>
        <p:spPr>
          <a:xfrm>
            <a:off x="0" y="720000"/>
            <a:ext cx="1800000" cy="5670000"/>
          </a:xfrm>
        </p:spPr>
        <p:txBody>
          <a:bodyPr lIns="180000" rIns="108000">
            <a:normAutofit/>
          </a:bodyPr>
          <a:lstStyle>
            <a:lvl1pPr marL="0" indent="0">
              <a:buNone/>
              <a:defRPr sz="1600">
                <a:solidFill>
                  <a:srgbClr val="303030"/>
                </a:solidFill>
              </a:defRPr>
            </a:lvl1pPr>
          </a:lstStyle>
          <a:p>
            <a:pPr lvl="0"/>
            <a:r>
              <a:rPr lang="fr-FR" sz="1600" dirty="0"/>
              <a:t>Légende 1</a:t>
            </a:r>
          </a:p>
          <a:p>
            <a:pPr lvl="0"/>
            <a:r>
              <a:rPr lang="fr-FR" sz="1600" dirty="0"/>
              <a:t>Légende 2</a:t>
            </a:r>
          </a:p>
          <a:p>
            <a:pPr lvl="0"/>
            <a:r>
              <a:rPr lang="fr-FR" sz="1600" dirty="0"/>
              <a:t>…</a:t>
            </a:r>
            <a:endParaRPr lang="fr-FR" dirty="0"/>
          </a:p>
        </p:txBody>
      </p:sp>
      <p:cxnSp>
        <p:nvCxnSpPr>
          <p:cNvPr id="8" name="Connecteur droit 7">
            <a:extLst>
              <a:ext uri="{FF2B5EF4-FFF2-40B4-BE49-F238E27FC236}">
                <a16:creationId xmlns:a16="http://schemas.microsoft.com/office/drawing/2014/main" id="{0E64BF1E-19F2-4B41-9714-83EE03352D30}"/>
              </a:ext>
            </a:extLst>
          </p:cNvPr>
          <p:cNvCxnSpPr>
            <a:cxnSpLocks/>
          </p:cNvCxnSpPr>
          <p:nvPr userDrawn="1"/>
        </p:nvCxnSpPr>
        <p:spPr>
          <a:xfrm>
            <a:off x="5464800" y="720001"/>
            <a:ext cx="0" cy="5670000"/>
          </a:xfrm>
          <a:prstGeom prst="line">
            <a:avLst/>
          </a:prstGeom>
          <a:ln>
            <a:solidFill>
              <a:srgbClr val="989B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60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8888C-0751-4122-973D-11E1562F1E54}"/>
              </a:ext>
            </a:extLst>
          </p:cNvPr>
          <p:cNvSpPr>
            <a:spLocks noGrp="1"/>
          </p:cNvSpPr>
          <p:nvPr>
            <p:ph type="title"/>
          </p:nvPr>
        </p:nvSpPr>
        <p:spPr/>
        <p:txBody>
          <a:bodyPr/>
          <a:lstStyle/>
          <a:p>
            <a:r>
              <a:rPr lang="fr-FR" dirty="0"/>
              <a:t>Modifiez le style du titre</a:t>
            </a:r>
          </a:p>
        </p:txBody>
      </p:sp>
      <p:sp>
        <p:nvSpPr>
          <p:cNvPr id="3" name="Espace réservé du pied de page 2">
            <a:extLst>
              <a:ext uri="{FF2B5EF4-FFF2-40B4-BE49-F238E27FC236}">
                <a16:creationId xmlns:a16="http://schemas.microsoft.com/office/drawing/2014/main" id="{69F21D66-71DD-4B12-BBAC-395B3C6178FA}"/>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F1D15236-B7A8-4D84-A6A0-356AA7ED9247}"/>
              </a:ext>
            </a:extLst>
          </p:cNvPr>
          <p:cNvSpPr>
            <a:spLocks noGrp="1"/>
          </p:cNvSpPr>
          <p:nvPr>
            <p:ph type="sldNum" sz="quarter" idx="11"/>
          </p:nvPr>
        </p:nvSpPr>
        <p:spPr/>
        <p:txBody>
          <a:bodyPr/>
          <a:lstStyle/>
          <a:p>
            <a:fld id="{3E4A517B-2034-4563-8A19-3BA396951D84}" type="slidenum">
              <a:rPr lang="fr-FR" smtClean="0"/>
              <a:pPr/>
              <a:t>‹N°›</a:t>
            </a:fld>
            <a:endParaRPr lang="fr-FR" dirty="0"/>
          </a:p>
        </p:txBody>
      </p:sp>
      <p:sp>
        <p:nvSpPr>
          <p:cNvPr id="5" name="Espace réservé du contenu 5">
            <a:extLst>
              <a:ext uri="{FF2B5EF4-FFF2-40B4-BE49-F238E27FC236}">
                <a16:creationId xmlns:a16="http://schemas.microsoft.com/office/drawing/2014/main" id="{AEC4C3E7-7F5F-4505-97AB-6110A5BB766D}"/>
              </a:ext>
            </a:extLst>
          </p:cNvPr>
          <p:cNvSpPr>
            <a:spLocks noGrp="1"/>
          </p:cNvSpPr>
          <p:nvPr>
            <p:ph sz="quarter" idx="12"/>
          </p:nvPr>
        </p:nvSpPr>
        <p:spPr>
          <a:xfrm>
            <a:off x="1800000" y="1440001"/>
            <a:ext cx="3672000" cy="4950000"/>
          </a:xfrm>
        </p:spPr>
        <p:txBody>
          <a:bodyPr tIns="5400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contenu 5">
            <a:extLst>
              <a:ext uri="{FF2B5EF4-FFF2-40B4-BE49-F238E27FC236}">
                <a16:creationId xmlns:a16="http://schemas.microsoft.com/office/drawing/2014/main" id="{5DAD0422-62D6-428E-8578-EA6EF16D9218}"/>
              </a:ext>
            </a:extLst>
          </p:cNvPr>
          <p:cNvSpPr>
            <a:spLocks noGrp="1"/>
          </p:cNvSpPr>
          <p:nvPr>
            <p:ph sz="quarter" idx="13"/>
          </p:nvPr>
        </p:nvSpPr>
        <p:spPr>
          <a:xfrm>
            <a:off x="5472000" y="1440001"/>
            <a:ext cx="3672000" cy="4950000"/>
          </a:xfrm>
        </p:spPr>
        <p:txBody>
          <a:bodyPr tIns="5400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Text Placeholder 2">
            <a:extLst>
              <a:ext uri="{FF2B5EF4-FFF2-40B4-BE49-F238E27FC236}">
                <a16:creationId xmlns:a16="http://schemas.microsoft.com/office/drawing/2014/main" id="{916D9400-6E30-47C4-859E-3CCAC4CDC1B8}"/>
              </a:ext>
            </a:extLst>
          </p:cNvPr>
          <p:cNvSpPr>
            <a:spLocks noGrp="1"/>
          </p:cNvSpPr>
          <p:nvPr>
            <p:ph type="body" idx="1"/>
          </p:nvPr>
        </p:nvSpPr>
        <p:spPr>
          <a:xfrm>
            <a:off x="1800000" y="720001"/>
            <a:ext cx="3672000" cy="720000"/>
          </a:xfrm>
        </p:spPr>
        <p:txBody>
          <a:bodyPr bIns="54000"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8" name="Text Placeholder 2">
            <a:extLst>
              <a:ext uri="{FF2B5EF4-FFF2-40B4-BE49-F238E27FC236}">
                <a16:creationId xmlns:a16="http://schemas.microsoft.com/office/drawing/2014/main" id="{C62B541A-A518-470E-9FC6-41DA47D48025}"/>
              </a:ext>
            </a:extLst>
          </p:cNvPr>
          <p:cNvSpPr>
            <a:spLocks noGrp="1"/>
          </p:cNvSpPr>
          <p:nvPr>
            <p:ph type="body" idx="14"/>
          </p:nvPr>
        </p:nvSpPr>
        <p:spPr>
          <a:xfrm>
            <a:off x="5472000" y="720001"/>
            <a:ext cx="3672000" cy="720000"/>
          </a:xfrm>
        </p:spPr>
        <p:txBody>
          <a:bodyPr bIns="54000"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9" name="Espace réservé du texte 5">
            <a:extLst>
              <a:ext uri="{FF2B5EF4-FFF2-40B4-BE49-F238E27FC236}">
                <a16:creationId xmlns:a16="http://schemas.microsoft.com/office/drawing/2014/main" id="{0220FBC2-8907-4BBB-A1D6-D4F1A214455B}"/>
              </a:ext>
            </a:extLst>
          </p:cNvPr>
          <p:cNvSpPr>
            <a:spLocks noGrp="1"/>
          </p:cNvSpPr>
          <p:nvPr>
            <p:ph type="body" sz="quarter" idx="15" hasCustomPrompt="1"/>
          </p:nvPr>
        </p:nvSpPr>
        <p:spPr>
          <a:xfrm>
            <a:off x="0" y="720000"/>
            <a:ext cx="1800000" cy="5670000"/>
          </a:xfrm>
        </p:spPr>
        <p:txBody>
          <a:bodyPr lIns="180000" rIns="108000">
            <a:normAutofit/>
          </a:bodyPr>
          <a:lstStyle>
            <a:lvl1pPr marL="0" indent="0">
              <a:buNone/>
              <a:defRPr sz="1600">
                <a:solidFill>
                  <a:srgbClr val="303030"/>
                </a:solidFill>
              </a:defRPr>
            </a:lvl1pPr>
          </a:lstStyle>
          <a:p>
            <a:pPr lvl="0"/>
            <a:r>
              <a:rPr lang="fr-FR" sz="1600" dirty="0"/>
              <a:t>Légende 1</a:t>
            </a:r>
          </a:p>
          <a:p>
            <a:pPr lvl="0"/>
            <a:r>
              <a:rPr lang="fr-FR" sz="1600" dirty="0"/>
              <a:t>Légende 2</a:t>
            </a:r>
          </a:p>
          <a:p>
            <a:pPr lvl="0"/>
            <a:r>
              <a:rPr lang="fr-FR" sz="1600" dirty="0"/>
              <a:t>…</a:t>
            </a:r>
            <a:endParaRPr lang="fr-FR" dirty="0"/>
          </a:p>
        </p:txBody>
      </p:sp>
      <p:cxnSp>
        <p:nvCxnSpPr>
          <p:cNvPr id="10" name="Connecteur droit 9">
            <a:extLst>
              <a:ext uri="{FF2B5EF4-FFF2-40B4-BE49-F238E27FC236}">
                <a16:creationId xmlns:a16="http://schemas.microsoft.com/office/drawing/2014/main" id="{673890BF-96BD-4BC6-9137-595B90121ABF}"/>
              </a:ext>
            </a:extLst>
          </p:cNvPr>
          <p:cNvCxnSpPr>
            <a:cxnSpLocks/>
          </p:cNvCxnSpPr>
          <p:nvPr userDrawn="1"/>
        </p:nvCxnSpPr>
        <p:spPr>
          <a:xfrm>
            <a:off x="5464800" y="720001"/>
            <a:ext cx="0" cy="5670000"/>
          </a:xfrm>
          <a:prstGeom prst="line">
            <a:avLst/>
          </a:prstGeom>
          <a:ln>
            <a:solidFill>
              <a:srgbClr val="989B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48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4FD0B-1F57-4AEC-BD78-3055CC7FA23D}"/>
              </a:ext>
            </a:extLst>
          </p:cNvPr>
          <p:cNvSpPr>
            <a:spLocks noGrp="1"/>
          </p:cNvSpPr>
          <p:nvPr>
            <p:ph type="title"/>
          </p:nvPr>
        </p:nvSpPr>
        <p:spPr>
          <a:xfrm>
            <a:off x="0" y="2340000"/>
            <a:ext cx="9144000" cy="1278000"/>
          </a:xfrm>
        </p:spPr>
        <p:txBody>
          <a:bodyPr anchor="b" anchorCtr="0"/>
          <a:lstStyle/>
          <a:p>
            <a:r>
              <a:rPr lang="fr-FR"/>
              <a:t>Modifiez le style du titre</a:t>
            </a:r>
            <a:endParaRPr lang="fr-FR" dirty="0"/>
          </a:p>
        </p:txBody>
      </p:sp>
      <p:sp>
        <p:nvSpPr>
          <p:cNvPr id="3" name="Espace réservé du texte 12">
            <a:extLst>
              <a:ext uri="{FF2B5EF4-FFF2-40B4-BE49-F238E27FC236}">
                <a16:creationId xmlns:a16="http://schemas.microsoft.com/office/drawing/2014/main" id="{EB4DB7B6-E62B-488C-A8DB-7F431C485E45}"/>
              </a:ext>
            </a:extLst>
          </p:cNvPr>
          <p:cNvSpPr>
            <a:spLocks noGrp="1"/>
          </p:cNvSpPr>
          <p:nvPr>
            <p:ph type="body" sz="quarter" idx="11"/>
          </p:nvPr>
        </p:nvSpPr>
        <p:spPr>
          <a:xfrm>
            <a:off x="0" y="3618000"/>
            <a:ext cx="9144000" cy="900000"/>
          </a:xfrm>
          <a:prstGeom prst="rect">
            <a:avLst/>
          </a:prstGeom>
          <a:solidFill>
            <a:srgbClr val="989B9D"/>
          </a:solidFill>
        </p:spPr>
        <p:txBody>
          <a:bodyPr/>
          <a:lstStyle>
            <a:lvl1pPr marL="0" indent="0" algn="ctr">
              <a:buNone/>
              <a:defRPr>
                <a:solidFill>
                  <a:srgbClr val="303030"/>
                </a:solidFill>
                <a:latin typeface="+mj-lt"/>
              </a:defRPr>
            </a:lvl1pPr>
          </a:lstStyle>
          <a:p>
            <a:pPr lvl="0"/>
            <a:r>
              <a:rPr lang="fr-FR"/>
              <a:t>Modifier les styles du texte du masque</a:t>
            </a:r>
          </a:p>
        </p:txBody>
      </p:sp>
      <p:sp>
        <p:nvSpPr>
          <p:cNvPr id="4" name="ZoneTexte 3">
            <a:extLst>
              <a:ext uri="{FF2B5EF4-FFF2-40B4-BE49-F238E27FC236}">
                <a16:creationId xmlns:a16="http://schemas.microsoft.com/office/drawing/2014/main" id="{E05A644C-DB47-4A35-91F7-FF69828ACCA3}"/>
              </a:ext>
            </a:extLst>
          </p:cNvPr>
          <p:cNvSpPr txBox="1"/>
          <p:nvPr userDrawn="1"/>
        </p:nvSpPr>
        <p:spPr>
          <a:xfrm>
            <a:off x="0" y="4518000"/>
            <a:ext cx="9144000" cy="2339999"/>
          </a:xfrm>
          <a:prstGeom prst="rect">
            <a:avLst/>
          </a:prstGeom>
          <a:noFill/>
        </p:spPr>
        <p:txBody>
          <a:bodyPr wrap="square" rtlCol="0" anchor="ctr">
            <a:noAutofit/>
          </a:bodyPr>
          <a:lstStyle/>
          <a:p>
            <a:pPr algn="ctr"/>
            <a:r>
              <a:rPr lang="fr-FR" sz="2000" dirty="0">
                <a:solidFill>
                  <a:srgbClr val="989B9D"/>
                </a:solidFill>
              </a:rPr>
              <a:t>Loïc Montagne</a:t>
            </a:r>
          </a:p>
          <a:p>
            <a:pPr algn="ctr"/>
            <a:r>
              <a:rPr lang="fr-FR" sz="2000" dirty="0">
                <a:solidFill>
                  <a:srgbClr val="989B9D"/>
                </a:solidFill>
              </a:rPr>
              <a:t>Maître de conférence</a:t>
            </a:r>
          </a:p>
          <a:p>
            <a:pPr algn="ctr"/>
            <a:r>
              <a:rPr lang="fr-FR" sz="2000" dirty="0">
                <a:solidFill>
                  <a:srgbClr val="989B9D"/>
                </a:solidFill>
              </a:rPr>
              <a:t>loic.montagne@univ-lyon1.fr</a:t>
            </a:r>
          </a:p>
        </p:txBody>
      </p:sp>
      <p:pic>
        <p:nvPicPr>
          <p:cNvPr id="6" name="Image 5">
            <a:extLst>
              <a:ext uri="{FF2B5EF4-FFF2-40B4-BE49-F238E27FC236}">
                <a16:creationId xmlns:a16="http://schemas.microsoft.com/office/drawing/2014/main" id="{552C4A4D-BFBD-4501-BFA8-B267B8B8F0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000" y="180000"/>
            <a:ext cx="4190805" cy="1274524"/>
          </a:xfrm>
          <a:prstGeom prst="rect">
            <a:avLst/>
          </a:prstGeom>
        </p:spPr>
      </p:pic>
    </p:spTree>
    <p:extLst>
      <p:ext uri="{BB962C8B-B14F-4D97-AF65-F5344CB8AC3E}">
        <p14:creationId xmlns:p14="http://schemas.microsoft.com/office/powerpoint/2010/main" val="69266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97B37-85AD-4B11-8367-2A086A1B78C4}"/>
              </a:ext>
            </a:extLst>
          </p:cNvPr>
          <p:cNvSpPr>
            <a:spLocks noGrp="1"/>
          </p:cNvSpPr>
          <p:nvPr>
            <p:ph type="title"/>
          </p:nvPr>
        </p:nvSpPr>
        <p:spPr>
          <a:xfrm>
            <a:off x="0" y="2160000"/>
            <a:ext cx="9144000" cy="1458000"/>
          </a:xfrm>
        </p:spPr>
        <p:txBody>
          <a:bodyPr/>
          <a:lstStyle/>
          <a:p>
            <a:r>
              <a:rPr lang="fr-FR"/>
              <a:t>Modifiez le style du titre</a:t>
            </a:r>
          </a:p>
        </p:txBody>
      </p:sp>
      <p:sp>
        <p:nvSpPr>
          <p:cNvPr id="3" name="ZoneTexte 2">
            <a:extLst>
              <a:ext uri="{FF2B5EF4-FFF2-40B4-BE49-F238E27FC236}">
                <a16:creationId xmlns:a16="http://schemas.microsoft.com/office/drawing/2014/main" id="{947199AC-6105-45D7-879B-DF81940ACD33}"/>
              </a:ext>
            </a:extLst>
          </p:cNvPr>
          <p:cNvSpPr txBox="1"/>
          <p:nvPr userDrawn="1"/>
        </p:nvSpPr>
        <p:spPr>
          <a:xfrm>
            <a:off x="-2" y="3618000"/>
            <a:ext cx="4572000" cy="3239999"/>
          </a:xfrm>
          <a:prstGeom prst="rect">
            <a:avLst/>
          </a:prstGeom>
          <a:noFill/>
        </p:spPr>
        <p:txBody>
          <a:bodyPr wrap="square" rtlCol="0" anchor="ctr">
            <a:noAutofit/>
          </a:bodyPr>
          <a:lstStyle/>
          <a:p>
            <a:pPr algn="ctr"/>
            <a:r>
              <a:rPr lang="fr-FR" sz="2000" dirty="0">
                <a:solidFill>
                  <a:srgbClr val="989B9D"/>
                </a:solidFill>
              </a:rPr>
              <a:t>Loïc Montagne</a:t>
            </a:r>
          </a:p>
          <a:p>
            <a:pPr algn="ctr"/>
            <a:r>
              <a:rPr lang="fr-FR" sz="2000" dirty="0">
                <a:solidFill>
                  <a:srgbClr val="989B9D"/>
                </a:solidFill>
              </a:rPr>
              <a:t>Maître de conférence</a:t>
            </a:r>
          </a:p>
          <a:p>
            <a:pPr algn="ctr"/>
            <a:r>
              <a:rPr lang="fr-FR" sz="2000" dirty="0">
                <a:solidFill>
                  <a:srgbClr val="989B9D"/>
                </a:solidFill>
              </a:rPr>
              <a:t>loic.montagne@univ-lyon1.fr</a:t>
            </a:r>
          </a:p>
        </p:txBody>
      </p:sp>
      <p:sp>
        <p:nvSpPr>
          <p:cNvPr id="7" name="Espace réservé du contenu 6">
            <a:extLst>
              <a:ext uri="{FF2B5EF4-FFF2-40B4-BE49-F238E27FC236}">
                <a16:creationId xmlns:a16="http://schemas.microsoft.com/office/drawing/2014/main" id="{E53F3141-0C53-482E-A60F-B2D0E84587CE}"/>
              </a:ext>
            </a:extLst>
          </p:cNvPr>
          <p:cNvSpPr>
            <a:spLocks noGrp="1"/>
          </p:cNvSpPr>
          <p:nvPr>
            <p:ph sz="quarter" idx="10"/>
          </p:nvPr>
        </p:nvSpPr>
        <p:spPr>
          <a:xfrm>
            <a:off x="4572000" y="3618000"/>
            <a:ext cx="4572000" cy="3240000"/>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Image 5">
            <a:extLst>
              <a:ext uri="{FF2B5EF4-FFF2-40B4-BE49-F238E27FC236}">
                <a16:creationId xmlns:a16="http://schemas.microsoft.com/office/drawing/2014/main" id="{3E38A023-4005-443C-8C04-8ECAB77E0F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000" y="180000"/>
            <a:ext cx="4190805" cy="1274524"/>
          </a:xfrm>
          <a:prstGeom prst="rect">
            <a:avLst/>
          </a:prstGeom>
        </p:spPr>
      </p:pic>
    </p:spTree>
    <p:extLst>
      <p:ext uri="{BB962C8B-B14F-4D97-AF65-F5344CB8AC3E}">
        <p14:creationId xmlns:p14="http://schemas.microsoft.com/office/powerpoint/2010/main" val="421982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4FD0B-1F57-4AEC-BD78-3055CC7FA23D}"/>
              </a:ext>
            </a:extLst>
          </p:cNvPr>
          <p:cNvSpPr>
            <a:spLocks noGrp="1"/>
          </p:cNvSpPr>
          <p:nvPr>
            <p:ph type="title"/>
          </p:nvPr>
        </p:nvSpPr>
        <p:spPr>
          <a:xfrm>
            <a:off x="0" y="2160000"/>
            <a:ext cx="9144000" cy="918000"/>
          </a:xfrm>
        </p:spPr>
        <p:txBody>
          <a:bodyPr anchor="b" anchorCtr="0"/>
          <a:lstStyle/>
          <a:p>
            <a:r>
              <a:rPr lang="fr-FR"/>
              <a:t>Modifiez le style du titre</a:t>
            </a:r>
            <a:endParaRPr lang="fr-FR" dirty="0"/>
          </a:p>
        </p:txBody>
      </p:sp>
      <p:sp>
        <p:nvSpPr>
          <p:cNvPr id="3" name="Espace réservé du texte 12">
            <a:extLst>
              <a:ext uri="{FF2B5EF4-FFF2-40B4-BE49-F238E27FC236}">
                <a16:creationId xmlns:a16="http://schemas.microsoft.com/office/drawing/2014/main" id="{EB4DB7B6-E62B-488C-A8DB-7F431C485E45}"/>
              </a:ext>
            </a:extLst>
          </p:cNvPr>
          <p:cNvSpPr>
            <a:spLocks noGrp="1"/>
          </p:cNvSpPr>
          <p:nvPr>
            <p:ph type="body" sz="quarter" idx="11"/>
          </p:nvPr>
        </p:nvSpPr>
        <p:spPr>
          <a:xfrm>
            <a:off x="0" y="3078000"/>
            <a:ext cx="9144000" cy="540000"/>
          </a:xfrm>
          <a:prstGeom prst="rect">
            <a:avLst/>
          </a:prstGeom>
          <a:solidFill>
            <a:srgbClr val="989B9D"/>
          </a:solidFill>
        </p:spPr>
        <p:txBody>
          <a:bodyPr/>
          <a:lstStyle>
            <a:lvl1pPr marL="0" indent="0" algn="ctr">
              <a:buNone/>
              <a:defRPr>
                <a:solidFill>
                  <a:srgbClr val="303030"/>
                </a:solidFill>
                <a:latin typeface="+mj-lt"/>
              </a:defRPr>
            </a:lvl1pPr>
          </a:lstStyle>
          <a:p>
            <a:pPr lvl="0"/>
            <a:r>
              <a:rPr lang="fr-FR"/>
              <a:t>Modifier les styles du texte du masque</a:t>
            </a:r>
          </a:p>
        </p:txBody>
      </p:sp>
      <p:sp>
        <p:nvSpPr>
          <p:cNvPr id="4" name="ZoneTexte 3">
            <a:extLst>
              <a:ext uri="{FF2B5EF4-FFF2-40B4-BE49-F238E27FC236}">
                <a16:creationId xmlns:a16="http://schemas.microsoft.com/office/drawing/2014/main" id="{E05A644C-DB47-4A35-91F7-FF69828ACCA3}"/>
              </a:ext>
            </a:extLst>
          </p:cNvPr>
          <p:cNvSpPr txBox="1"/>
          <p:nvPr userDrawn="1"/>
        </p:nvSpPr>
        <p:spPr>
          <a:xfrm>
            <a:off x="0" y="3618000"/>
            <a:ext cx="4572000" cy="3239999"/>
          </a:xfrm>
          <a:prstGeom prst="rect">
            <a:avLst/>
          </a:prstGeom>
          <a:noFill/>
        </p:spPr>
        <p:txBody>
          <a:bodyPr wrap="square" rtlCol="0" anchor="ctr">
            <a:noAutofit/>
          </a:bodyPr>
          <a:lstStyle/>
          <a:p>
            <a:pPr algn="ctr"/>
            <a:r>
              <a:rPr lang="fr-FR" sz="2000" dirty="0">
                <a:solidFill>
                  <a:srgbClr val="989B9D"/>
                </a:solidFill>
              </a:rPr>
              <a:t>Loïc Montagne</a:t>
            </a:r>
          </a:p>
          <a:p>
            <a:pPr algn="ctr"/>
            <a:r>
              <a:rPr lang="fr-FR" sz="2000" dirty="0">
                <a:solidFill>
                  <a:srgbClr val="989B9D"/>
                </a:solidFill>
              </a:rPr>
              <a:t>Maître de conférence</a:t>
            </a:r>
          </a:p>
          <a:p>
            <a:pPr algn="ctr"/>
            <a:r>
              <a:rPr lang="fr-FR" sz="2000" dirty="0">
                <a:solidFill>
                  <a:srgbClr val="989B9D"/>
                </a:solidFill>
              </a:rPr>
              <a:t>loic.montagne@univ-lyon1.fr</a:t>
            </a:r>
          </a:p>
        </p:txBody>
      </p:sp>
      <p:sp>
        <p:nvSpPr>
          <p:cNvPr id="7" name="Espace réservé du contenu 6">
            <a:extLst>
              <a:ext uri="{FF2B5EF4-FFF2-40B4-BE49-F238E27FC236}">
                <a16:creationId xmlns:a16="http://schemas.microsoft.com/office/drawing/2014/main" id="{11F7F050-24DA-47F2-AD0C-08AE481351FF}"/>
              </a:ext>
            </a:extLst>
          </p:cNvPr>
          <p:cNvSpPr>
            <a:spLocks noGrp="1"/>
          </p:cNvSpPr>
          <p:nvPr>
            <p:ph sz="quarter" idx="10"/>
          </p:nvPr>
        </p:nvSpPr>
        <p:spPr>
          <a:xfrm>
            <a:off x="4572000" y="3618000"/>
            <a:ext cx="4572000" cy="3240000"/>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8" name="Image 7">
            <a:extLst>
              <a:ext uri="{FF2B5EF4-FFF2-40B4-BE49-F238E27FC236}">
                <a16:creationId xmlns:a16="http://schemas.microsoft.com/office/drawing/2014/main" id="{F08E637C-BDA2-4E5B-B09A-776EAC856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000" y="180000"/>
            <a:ext cx="4190805" cy="1274524"/>
          </a:xfrm>
          <a:prstGeom prst="rect">
            <a:avLst/>
          </a:prstGeom>
        </p:spPr>
      </p:pic>
    </p:spTree>
    <p:extLst>
      <p:ext uri="{BB962C8B-B14F-4D97-AF65-F5344CB8AC3E}">
        <p14:creationId xmlns:p14="http://schemas.microsoft.com/office/powerpoint/2010/main" val="30603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038C90-B258-4511-9EBF-3F7981FE5AA3}"/>
              </a:ext>
            </a:extLst>
          </p:cNvPr>
          <p:cNvSpPr>
            <a:spLocks noGrp="1"/>
          </p:cNvSpPr>
          <p:nvPr>
            <p:ph type="title"/>
          </p:nvPr>
        </p:nvSpPr>
        <p:spPr/>
        <p:txBody>
          <a:bodyPr>
            <a:normAutofit/>
          </a:bodyPr>
          <a:lstStyle>
            <a:lvl1pPr>
              <a:defRPr sz="2800">
                <a:solidFill>
                  <a:srgbClr val="303030"/>
                </a:solidFill>
              </a:defRPr>
            </a:lvl1pPr>
          </a:lstStyle>
          <a:p>
            <a:r>
              <a:rPr lang="fr-FR"/>
              <a:t>Modifiez le style du titre</a:t>
            </a:r>
            <a:endParaRPr lang="fr-FR" dirty="0"/>
          </a:p>
        </p:txBody>
      </p:sp>
    </p:spTree>
    <p:extLst>
      <p:ext uri="{BB962C8B-B14F-4D97-AF65-F5344CB8AC3E}">
        <p14:creationId xmlns:p14="http://schemas.microsoft.com/office/powerpoint/2010/main" val="145168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7" name="Rectangle 6"/>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FR"/>
              <a:t>© Tous droits réservés</a:t>
            </a:r>
            <a:endParaRPr lang="fr-FR" dirty="0"/>
          </a:p>
        </p:txBody>
      </p:sp>
      <p:sp>
        <p:nvSpPr>
          <p:cNvPr id="6" name="Slide Number Placeholder 5"/>
          <p:cNvSpPr>
            <a:spLocks noGrp="1"/>
          </p:cNvSpPr>
          <p:nvPr>
            <p:ph type="sldNum" sz="quarter" idx="12"/>
          </p:nvPr>
        </p:nvSpPr>
        <p:spPr>
          <a:xfrm>
            <a:off x="6936921" y="6356351"/>
            <a:ext cx="2057400" cy="365125"/>
          </a:xfrm>
        </p:spPr>
        <p:txBody>
          <a:bodyPr/>
          <a:lstStyle/>
          <a:p>
            <a:fld id="{3E4A517B-2034-4563-8A19-3BA396951D84}" type="slidenum">
              <a:rPr lang="fr-FR" smtClean="0"/>
              <a:t>‹N°›</a:t>
            </a:fld>
            <a:endParaRPr lang="fr-FR" dirty="0"/>
          </a:p>
        </p:txBody>
      </p:sp>
    </p:spTree>
    <p:extLst>
      <p:ext uri="{BB962C8B-B14F-4D97-AF65-F5344CB8AC3E}">
        <p14:creationId xmlns:p14="http://schemas.microsoft.com/office/powerpoint/2010/main" val="173329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re cours">
    <p:bg>
      <p:bgPr>
        <a:gradFill>
          <a:gsLst>
            <a:gs pos="41000">
              <a:srgbClr val="202021"/>
            </a:gs>
            <a:gs pos="53000">
              <a:srgbClr val="303132"/>
            </a:gs>
            <a:gs pos="100000">
              <a:srgbClr val="7C7E80"/>
            </a:gs>
            <a:gs pos="0">
              <a:schemeClr val="tx1"/>
            </a:gs>
          </a:gsLst>
          <a:lin ang="2700000" scaled="1"/>
        </a:gradFill>
        <a:effectLst/>
      </p:bgPr>
    </p:bg>
    <p:spTree>
      <p:nvGrpSpPr>
        <p:cNvPr id="1" name=""/>
        <p:cNvGrpSpPr/>
        <p:nvPr/>
      </p:nvGrpSpPr>
      <p:grpSpPr>
        <a:xfrm>
          <a:off x="0" y="0"/>
          <a:ext cx="0" cy="0"/>
          <a:chOff x="0" y="0"/>
          <a:chExt cx="0" cy="0"/>
        </a:xfrm>
      </p:grpSpPr>
      <p:sp>
        <p:nvSpPr>
          <p:cNvPr id="5" name="ZoneTexte 4"/>
          <p:cNvSpPr txBox="1"/>
          <p:nvPr userDrawn="1"/>
        </p:nvSpPr>
        <p:spPr>
          <a:xfrm>
            <a:off x="0" y="4882385"/>
            <a:ext cx="9144000" cy="1015663"/>
          </a:xfrm>
          <a:prstGeom prst="rect">
            <a:avLst/>
          </a:prstGeom>
          <a:noFill/>
        </p:spPr>
        <p:txBody>
          <a:bodyPr wrap="square" rtlCol="0" anchor="ctr">
            <a:spAutoFit/>
          </a:bodyPr>
          <a:lstStyle/>
          <a:p>
            <a:pPr algn="ctr"/>
            <a:r>
              <a:rPr lang="fr-FR" sz="2000" dirty="0">
                <a:solidFill>
                  <a:srgbClr val="989B9D"/>
                </a:solidFill>
              </a:rPr>
              <a:t>Loïc Montagne</a:t>
            </a:r>
          </a:p>
          <a:p>
            <a:pPr algn="ctr"/>
            <a:r>
              <a:rPr lang="fr-FR" sz="2000" dirty="0">
                <a:solidFill>
                  <a:srgbClr val="989B9D"/>
                </a:solidFill>
              </a:rPr>
              <a:t>Maître de conférence</a:t>
            </a:r>
          </a:p>
          <a:p>
            <a:pPr algn="ctr"/>
            <a:r>
              <a:rPr lang="fr-FR" sz="2000" dirty="0">
                <a:solidFill>
                  <a:srgbClr val="989B9D"/>
                </a:solidFill>
              </a:rPr>
              <a:t>loic.montagne@univ-lyon1.fr</a:t>
            </a:r>
          </a:p>
        </p:txBody>
      </p:sp>
      <p:sp>
        <p:nvSpPr>
          <p:cNvPr id="11" name="Espace réservé du texte 10"/>
          <p:cNvSpPr>
            <a:spLocks noGrp="1"/>
          </p:cNvSpPr>
          <p:nvPr>
            <p:ph type="body" sz="quarter" idx="10"/>
          </p:nvPr>
        </p:nvSpPr>
        <p:spPr>
          <a:xfrm>
            <a:off x="0" y="2414904"/>
            <a:ext cx="9143999" cy="1158877"/>
          </a:xfrm>
          <a:solidFill>
            <a:srgbClr val="989B9D"/>
          </a:solidFill>
        </p:spPr>
        <p:txBody>
          <a:bodyPr anchor="b">
            <a:normAutofit/>
          </a:bodyPr>
          <a:lstStyle>
            <a:lvl1pPr marL="0" indent="0" algn="ctr">
              <a:buNone/>
              <a:defRPr sz="4800">
                <a:solidFill>
                  <a:schemeClr val="tx1"/>
                </a:solidFill>
                <a:latin typeface="+mj-lt"/>
              </a:defRPr>
            </a:lvl1pPr>
          </a:lstStyle>
          <a:p>
            <a:pPr lvl="0"/>
            <a:endParaRPr lang="fr-FR" dirty="0"/>
          </a:p>
        </p:txBody>
      </p:sp>
      <p:sp>
        <p:nvSpPr>
          <p:cNvPr id="13" name="Espace réservé du texte 12"/>
          <p:cNvSpPr>
            <a:spLocks noGrp="1"/>
          </p:cNvSpPr>
          <p:nvPr>
            <p:ph type="body" sz="quarter" idx="11"/>
          </p:nvPr>
        </p:nvSpPr>
        <p:spPr>
          <a:xfrm>
            <a:off x="0" y="3573781"/>
            <a:ext cx="9144000" cy="929640"/>
          </a:xfrm>
          <a:solidFill>
            <a:srgbClr val="989B9D"/>
          </a:solidFill>
        </p:spPr>
        <p:txBody>
          <a:bodyPr/>
          <a:lstStyle>
            <a:lvl1pPr marL="0" indent="0" algn="ctr">
              <a:buNone/>
              <a:defRPr>
                <a:solidFill>
                  <a:srgbClr val="303030"/>
                </a:solidFill>
                <a:latin typeface="+mj-lt"/>
              </a:defRPr>
            </a:lvl1pPr>
          </a:lstStyle>
          <a:p>
            <a:pPr lvl="0"/>
            <a:endParaRPr lang="fr-FR" dirty="0"/>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9142" y="167390"/>
            <a:ext cx="4685714" cy="1803175"/>
          </a:xfrm>
          <a:prstGeom prst="rect">
            <a:avLst/>
          </a:prstGeom>
        </p:spPr>
      </p:pic>
    </p:spTree>
    <p:extLst>
      <p:ext uri="{BB962C8B-B14F-4D97-AF65-F5344CB8AC3E}">
        <p14:creationId xmlns:p14="http://schemas.microsoft.com/office/powerpoint/2010/main" val="183018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r>
              <a:rPr lang="fr-FR"/>
              <a:t>© Tous droits réservés</a:t>
            </a:r>
          </a:p>
        </p:txBody>
      </p:sp>
      <p:sp>
        <p:nvSpPr>
          <p:cNvPr id="5" name="Slide Number Placeholder 4"/>
          <p:cNvSpPr>
            <a:spLocks noGrp="1"/>
          </p:cNvSpPr>
          <p:nvPr>
            <p:ph type="sldNum" sz="quarter" idx="12"/>
          </p:nvPr>
        </p:nvSpPr>
        <p:spPr/>
        <p:txBody>
          <a:bodyPr/>
          <a:lstStyle/>
          <a:p>
            <a:fld id="{3E4A517B-2034-4563-8A19-3BA396951D84}" type="slidenum">
              <a:rPr lang="fr-FR" smtClean="0"/>
              <a:t>‹N°›</a:t>
            </a:fld>
            <a:endParaRPr lang="fr-FR"/>
          </a:p>
        </p:txBody>
      </p:sp>
      <p:sp>
        <p:nvSpPr>
          <p:cNvPr id="6" name="Rectangle 5"/>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29997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r>
              <a:rPr lang="fr-FR"/>
              <a:t>© Tous droits réservés</a:t>
            </a:r>
          </a:p>
        </p:txBody>
      </p:sp>
      <p:sp>
        <p:nvSpPr>
          <p:cNvPr id="7" name="Slide Number Placeholder 6"/>
          <p:cNvSpPr>
            <a:spLocks noGrp="1"/>
          </p:cNvSpPr>
          <p:nvPr>
            <p:ph type="sldNum" sz="quarter" idx="12"/>
          </p:nvPr>
        </p:nvSpPr>
        <p:spPr/>
        <p:txBody>
          <a:bodyPr/>
          <a:lstStyle/>
          <a:p>
            <a:fld id="{3E4A517B-2034-4563-8A19-3BA396951D84}" type="slidenum">
              <a:rPr lang="fr-FR" smtClean="0"/>
              <a:t>‹N°›</a:t>
            </a:fld>
            <a:endParaRPr lang="fr-FR"/>
          </a:p>
        </p:txBody>
      </p:sp>
      <p:sp>
        <p:nvSpPr>
          <p:cNvPr id="8" name="Rectangle 7"/>
          <p:cNvSpPr/>
          <p:nvPr userDrawn="1"/>
        </p:nvSpPr>
        <p:spPr>
          <a:xfrm>
            <a:off x="0" y="0"/>
            <a:ext cx="9144000" cy="1030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a:spLocks noGrp="1"/>
          </p:cNvSpPr>
          <p:nvPr>
            <p:ph type="title"/>
          </p:nvPr>
        </p:nvSpPr>
        <p:spPr>
          <a:xfrm>
            <a:off x="628650" y="212727"/>
            <a:ext cx="7886700" cy="640714"/>
          </a:xfrm>
        </p:spPr>
        <p:txBody>
          <a:bodyPr/>
          <a:lstStyle>
            <a:lvl1pPr>
              <a:defRPr>
                <a:solidFill>
                  <a:srgbClr val="989B9D"/>
                </a:solidFill>
              </a:defRPr>
            </a:lvl1pPr>
          </a:lstStyle>
          <a:p>
            <a:r>
              <a:rPr lang="fr-FR" dirty="0"/>
              <a:t>Modifiez le style du titre</a:t>
            </a:r>
            <a:endParaRPr lang="en-US" dirty="0"/>
          </a:p>
        </p:txBody>
      </p:sp>
    </p:spTree>
    <p:extLst>
      <p:ext uri="{BB962C8B-B14F-4D97-AF65-F5344CB8AC3E}">
        <p14:creationId xmlns:p14="http://schemas.microsoft.com/office/powerpoint/2010/main" val="304107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41000">
              <a:srgbClr val="202021"/>
            </a:gs>
            <a:gs pos="53000">
              <a:srgbClr val="303132"/>
            </a:gs>
            <a:gs pos="100000">
              <a:srgbClr val="7C7E80"/>
            </a:gs>
            <a:gs pos="0">
              <a:schemeClr val="tx1"/>
            </a:gs>
          </a:gsLst>
          <a:lin ang="2700000" scaled="1"/>
        </a:gradFill>
        <a:effectLst/>
      </p:bgPr>
    </p:bg>
    <p:spTree>
      <p:nvGrpSpPr>
        <p:cNvPr id="1" name=""/>
        <p:cNvGrpSpPr/>
        <p:nvPr/>
      </p:nvGrpSpPr>
      <p:grpSpPr>
        <a:xfrm>
          <a:off x="0" y="0"/>
          <a:ext cx="0" cy="0"/>
          <a:chOff x="0" y="0"/>
          <a:chExt cx="0" cy="0"/>
        </a:xfrm>
      </p:grpSpPr>
      <p:sp>
        <p:nvSpPr>
          <p:cNvPr id="8" name="Espace réservé du titre 7">
            <a:extLst>
              <a:ext uri="{FF2B5EF4-FFF2-40B4-BE49-F238E27FC236}">
                <a16:creationId xmlns:a16="http://schemas.microsoft.com/office/drawing/2014/main" id="{45E6971D-C50F-4373-A4EA-4EB35007AEA3}"/>
              </a:ext>
            </a:extLst>
          </p:cNvPr>
          <p:cNvSpPr>
            <a:spLocks noGrp="1"/>
          </p:cNvSpPr>
          <p:nvPr>
            <p:ph type="title"/>
          </p:nvPr>
        </p:nvSpPr>
        <p:spPr>
          <a:xfrm>
            <a:off x="0" y="2340000"/>
            <a:ext cx="9144000" cy="2178000"/>
          </a:xfrm>
          <a:prstGeom prst="rect">
            <a:avLst/>
          </a:prstGeom>
          <a:solidFill>
            <a:srgbClr val="989B9D"/>
          </a:solidFill>
        </p:spPr>
        <p:txBody>
          <a:bodyPr vert="horz" lIns="91440" tIns="45720" rIns="91440" bIns="45720" rtlCol="0" anchor="ctr" anchorCtr="0">
            <a:normAutofit/>
          </a:bodyPr>
          <a:lstStyle/>
          <a:p>
            <a:r>
              <a:rPr lang="fr-FR" dirty="0"/>
              <a:t>Modifiez le style du titre</a:t>
            </a:r>
          </a:p>
        </p:txBody>
      </p:sp>
    </p:spTree>
    <p:extLst>
      <p:ext uri="{BB962C8B-B14F-4D97-AF65-F5344CB8AC3E}">
        <p14:creationId xmlns:p14="http://schemas.microsoft.com/office/powerpoint/2010/main" val="18306794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94" r:id="rId6"/>
    <p:sldLayoutId id="2147483695" r:id="rId7"/>
    <p:sldLayoutId id="2147483696" r:id="rId8"/>
    <p:sldLayoutId id="2147483697" r:id="rId9"/>
  </p:sldLayoutIdLst>
  <p:txStyles>
    <p:title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390000"/>
            <a:ext cx="9144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 Placeholder 2"/>
          <p:cNvSpPr>
            <a:spLocks noGrp="1"/>
          </p:cNvSpPr>
          <p:nvPr>
            <p:ph type="body" idx="1"/>
          </p:nvPr>
        </p:nvSpPr>
        <p:spPr>
          <a:xfrm>
            <a:off x="0" y="720000"/>
            <a:ext cx="9144000" cy="5669999"/>
          </a:xfrm>
          <a:prstGeom prst="rect">
            <a:avLst/>
          </a:prstGeom>
        </p:spPr>
        <p:txBody>
          <a:bodyPr vert="horz" lIns="252000" tIns="252000" rIns="252000" bIns="25200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Footer Placeholder 4"/>
          <p:cNvSpPr>
            <a:spLocks noGrp="1"/>
          </p:cNvSpPr>
          <p:nvPr>
            <p:ph type="ftr" sz="quarter" idx="3"/>
          </p:nvPr>
        </p:nvSpPr>
        <p:spPr>
          <a:xfrm>
            <a:off x="0" y="6444000"/>
            <a:ext cx="9144000" cy="360000"/>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fr-FR" dirty="0"/>
              <a:t>© Tous droits réservés</a:t>
            </a:r>
          </a:p>
        </p:txBody>
      </p:sp>
      <p:sp>
        <p:nvSpPr>
          <p:cNvPr id="6" name="Slide Number Placeholder 5"/>
          <p:cNvSpPr>
            <a:spLocks noGrp="1"/>
          </p:cNvSpPr>
          <p:nvPr>
            <p:ph type="sldNum" sz="quarter" idx="4"/>
          </p:nvPr>
        </p:nvSpPr>
        <p:spPr>
          <a:xfrm>
            <a:off x="7020000" y="6444000"/>
            <a:ext cx="1980000" cy="360000"/>
          </a:xfrm>
          <a:prstGeom prst="rect">
            <a:avLst/>
          </a:prstGeom>
        </p:spPr>
        <p:txBody>
          <a:bodyPr vert="horz" lIns="0" tIns="45720" rIns="0" bIns="45720" rtlCol="0" anchor="ctr"/>
          <a:lstStyle>
            <a:lvl1pPr algn="r">
              <a:defRPr sz="1050">
                <a:solidFill>
                  <a:schemeClr val="tx1">
                    <a:tint val="75000"/>
                  </a:schemeClr>
                </a:solidFill>
              </a:defRPr>
            </a:lvl1pPr>
          </a:lstStyle>
          <a:p>
            <a:fld id="{3E4A517B-2034-4563-8A19-3BA396951D84}" type="slidenum">
              <a:rPr lang="fr-FR" smtClean="0"/>
              <a:pPr/>
              <a:t>‹N°›</a:t>
            </a:fld>
            <a:endParaRPr lang="fr-FR" dirty="0"/>
          </a:p>
        </p:txBody>
      </p:sp>
      <p:sp>
        <p:nvSpPr>
          <p:cNvPr id="9" name="Rectangle 8">
            <a:extLst>
              <a:ext uri="{FF2B5EF4-FFF2-40B4-BE49-F238E27FC236}">
                <a16:creationId xmlns:a16="http://schemas.microsoft.com/office/drawing/2014/main" id="{D0A22550-D262-4BA2-A788-1CBC81C05ECB}"/>
              </a:ext>
            </a:extLst>
          </p:cNvPr>
          <p:cNvSpPr/>
          <p:nvPr userDrawn="1"/>
        </p:nvSpPr>
        <p:spPr>
          <a:xfrm>
            <a:off x="0" y="0"/>
            <a:ext cx="9144000" cy="7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Placeholder 1"/>
          <p:cNvSpPr>
            <a:spLocks noGrp="1"/>
          </p:cNvSpPr>
          <p:nvPr>
            <p:ph type="title"/>
          </p:nvPr>
        </p:nvSpPr>
        <p:spPr>
          <a:xfrm>
            <a:off x="0" y="1"/>
            <a:ext cx="9144000" cy="720000"/>
          </a:xfrm>
          <a:prstGeom prst="rect">
            <a:avLst/>
          </a:prstGeom>
        </p:spPr>
        <p:txBody>
          <a:bodyPr vert="horz" lIns="144000" tIns="54000" rIns="144000" bIns="54000" rtlCol="0" anchor="ctr">
            <a:normAutofit/>
          </a:bodyPr>
          <a:lstStyle/>
          <a:p>
            <a:r>
              <a:rPr lang="fr-FR" dirty="0"/>
              <a:t>Modifiez le style du titre</a:t>
            </a:r>
            <a:endParaRPr lang="en-US" dirty="0"/>
          </a:p>
        </p:txBody>
      </p:sp>
      <p:pic>
        <p:nvPicPr>
          <p:cNvPr id="11" name="Image 10">
            <a:extLst>
              <a:ext uri="{FF2B5EF4-FFF2-40B4-BE49-F238E27FC236}">
                <a16:creationId xmlns:a16="http://schemas.microsoft.com/office/drawing/2014/main" id="{767023B7-6FFB-4F26-B857-C56AA3477F0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000" y="6443862"/>
            <a:ext cx="1184180" cy="360138"/>
          </a:xfrm>
          <a:prstGeom prst="rect">
            <a:avLst/>
          </a:prstGeom>
        </p:spPr>
      </p:pic>
    </p:spTree>
    <p:extLst>
      <p:ext uri="{BB962C8B-B14F-4D97-AF65-F5344CB8AC3E}">
        <p14:creationId xmlns:p14="http://schemas.microsoft.com/office/powerpoint/2010/main" val="17791563"/>
      </p:ext>
    </p:extLst>
  </p:cSld>
  <p:clrMap bg1="lt1" tx1="dk1" bg2="lt2" tx2="dk2" accent1="accent1" accent2="accent2" accent3="accent3" accent4="accent4" accent5="accent5" accent6="accent6" hlink="hlink" folHlink="folHlink"/>
  <p:sldLayoutIdLst>
    <p:sldLayoutId id="2147483688" r:id="rId1"/>
    <p:sldLayoutId id="2147483685" r:id="rId2"/>
    <p:sldLayoutId id="2147483686" r:id="rId3"/>
    <p:sldLayoutId id="2147483687" r:id="rId4"/>
    <p:sldLayoutId id="2147483698" r:id="rId5"/>
  </p:sldLayoutIdLst>
  <p:hf hdr="0" dt="0"/>
  <p:txStyles>
    <p:titleStyle>
      <a:lvl1pPr algn="l" defTabSz="914400" rtl="0" eaLnBrk="1" latinLnBrk="0" hangingPunct="1">
        <a:lnSpc>
          <a:spcPct val="90000"/>
        </a:lnSpc>
        <a:spcBef>
          <a:spcPct val="0"/>
        </a:spcBef>
        <a:buNone/>
        <a:defRPr sz="2400" kern="1200">
          <a:solidFill>
            <a:srgbClr val="989B9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390000"/>
            <a:ext cx="9144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 Placeholder 2"/>
          <p:cNvSpPr>
            <a:spLocks noGrp="1"/>
          </p:cNvSpPr>
          <p:nvPr>
            <p:ph type="body" idx="1"/>
          </p:nvPr>
        </p:nvSpPr>
        <p:spPr>
          <a:xfrm>
            <a:off x="1800000" y="720000"/>
            <a:ext cx="7343999" cy="5669999"/>
          </a:xfrm>
          <a:prstGeom prst="rect">
            <a:avLst/>
          </a:prstGeom>
        </p:spPr>
        <p:txBody>
          <a:bodyPr vert="horz" lIns="252000" tIns="252000" rIns="252000" bIns="25200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Footer Placeholder 4"/>
          <p:cNvSpPr>
            <a:spLocks noGrp="1"/>
          </p:cNvSpPr>
          <p:nvPr>
            <p:ph type="ftr" sz="quarter" idx="3"/>
          </p:nvPr>
        </p:nvSpPr>
        <p:spPr>
          <a:xfrm>
            <a:off x="0" y="6444000"/>
            <a:ext cx="9144000" cy="360000"/>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fr-FR" dirty="0"/>
              <a:t>© Tous droits réservés</a:t>
            </a:r>
          </a:p>
        </p:txBody>
      </p:sp>
      <p:sp>
        <p:nvSpPr>
          <p:cNvPr id="6" name="Slide Number Placeholder 5"/>
          <p:cNvSpPr>
            <a:spLocks noGrp="1"/>
          </p:cNvSpPr>
          <p:nvPr>
            <p:ph type="sldNum" sz="quarter" idx="4"/>
          </p:nvPr>
        </p:nvSpPr>
        <p:spPr>
          <a:xfrm>
            <a:off x="7020000" y="6444000"/>
            <a:ext cx="1980000" cy="360000"/>
          </a:xfrm>
          <a:prstGeom prst="rect">
            <a:avLst/>
          </a:prstGeom>
        </p:spPr>
        <p:txBody>
          <a:bodyPr vert="horz" lIns="0" tIns="45720" rIns="0" bIns="45720" rtlCol="0" anchor="ctr"/>
          <a:lstStyle>
            <a:lvl1pPr algn="r">
              <a:defRPr sz="1050">
                <a:solidFill>
                  <a:schemeClr val="tx1">
                    <a:tint val="75000"/>
                  </a:schemeClr>
                </a:solidFill>
              </a:defRPr>
            </a:lvl1pPr>
          </a:lstStyle>
          <a:p>
            <a:fld id="{3E4A517B-2034-4563-8A19-3BA396951D84}" type="slidenum">
              <a:rPr lang="fr-FR" smtClean="0"/>
              <a:pPr/>
              <a:t>‹N°›</a:t>
            </a:fld>
            <a:endParaRPr lang="fr-FR" dirty="0"/>
          </a:p>
        </p:txBody>
      </p:sp>
      <p:sp>
        <p:nvSpPr>
          <p:cNvPr id="9" name="Rectangle 8">
            <a:extLst>
              <a:ext uri="{FF2B5EF4-FFF2-40B4-BE49-F238E27FC236}">
                <a16:creationId xmlns:a16="http://schemas.microsoft.com/office/drawing/2014/main" id="{D0A22550-D262-4BA2-A788-1CBC81C05ECB}"/>
              </a:ext>
            </a:extLst>
          </p:cNvPr>
          <p:cNvSpPr/>
          <p:nvPr userDrawn="1"/>
        </p:nvSpPr>
        <p:spPr>
          <a:xfrm>
            <a:off x="0" y="0"/>
            <a:ext cx="9144000" cy="7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Placeholder 1"/>
          <p:cNvSpPr>
            <a:spLocks noGrp="1"/>
          </p:cNvSpPr>
          <p:nvPr>
            <p:ph type="title"/>
          </p:nvPr>
        </p:nvSpPr>
        <p:spPr>
          <a:xfrm>
            <a:off x="0" y="1"/>
            <a:ext cx="9144000" cy="720000"/>
          </a:xfrm>
          <a:prstGeom prst="rect">
            <a:avLst/>
          </a:prstGeom>
        </p:spPr>
        <p:txBody>
          <a:bodyPr vert="horz" lIns="144000" tIns="54000" rIns="144000" bIns="54000" rtlCol="0" anchor="ctr">
            <a:normAutofit/>
          </a:bodyPr>
          <a:lstStyle/>
          <a:p>
            <a:r>
              <a:rPr lang="fr-FR" dirty="0"/>
              <a:t>Modifiez le style du titre</a:t>
            </a:r>
            <a:endParaRPr lang="en-US" dirty="0"/>
          </a:p>
        </p:txBody>
      </p:sp>
      <p:sp>
        <p:nvSpPr>
          <p:cNvPr id="4" name="ZoneTexte 3">
            <a:extLst>
              <a:ext uri="{FF2B5EF4-FFF2-40B4-BE49-F238E27FC236}">
                <a16:creationId xmlns:a16="http://schemas.microsoft.com/office/drawing/2014/main" id="{573018A6-FD30-48A6-A164-011F0167A453}"/>
              </a:ext>
            </a:extLst>
          </p:cNvPr>
          <p:cNvSpPr txBox="1"/>
          <p:nvPr userDrawn="1"/>
        </p:nvSpPr>
        <p:spPr>
          <a:xfrm>
            <a:off x="0" y="720001"/>
            <a:ext cx="1800000" cy="5669998"/>
          </a:xfrm>
          <a:prstGeom prst="rect">
            <a:avLst/>
          </a:prstGeom>
          <a:solidFill>
            <a:srgbClr val="989B9D"/>
          </a:solidFill>
        </p:spPr>
        <p:txBody>
          <a:bodyPr wrap="square" rtlCol="0">
            <a:noAutofit/>
          </a:bodyPr>
          <a:lstStyle/>
          <a:p>
            <a:endParaRPr lang="fr-FR" dirty="0"/>
          </a:p>
        </p:txBody>
      </p:sp>
      <p:pic>
        <p:nvPicPr>
          <p:cNvPr id="11" name="Image 10">
            <a:extLst>
              <a:ext uri="{FF2B5EF4-FFF2-40B4-BE49-F238E27FC236}">
                <a16:creationId xmlns:a16="http://schemas.microsoft.com/office/drawing/2014/main" id="{61F84B7E-CE34-4D27-A8D0-DAAC79312F6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000" y="6443862"/>
            <a:ext cx="1184180" cy="360138"/>
          </a:xfrm>
          <a:prstGeom prst="rect">
            <a:avLst/>
          </a:prstGeom>
        </p:spPr>
      </p:pic>
    </p:spTree>
    <p:extLst>
      <p:ext uri="{BB962C8B-B14F-4D97-AF65-F5344CB8AC3E}">
        <p14:creationId xmlns:p14="http://schemas.microsoft.com/office/powerpoint/2010/main" val="285959913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Lst>
  <p:hf hdr="0" dt="0"/>
  <p:txStyles>
    <p:titleStyle>
      <a:lvl1pPr algn="l" defTabSz="914400" rtl="0" eaLnBrk="1" latinLnBrk="0" hangingPunct="1">
        <a:lnSpc>
          <a:spcPct val="90000"/>
        </a:lnSpc>
        <a:spcBef>
          <a:spcPct val="0"/>
        </a:spcBef>
        <a:buNone/>
        <a:defRPr sz="2400" kern="1200">
          <a:solidFill>
            <a:srgbClr val="989B9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msdn.microsoft.com/en-us/library/" TargetMode="Externa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A2275-79FA-4938-8CF1-ABD83CFE09C1}"/>
              </a:ext>
            </a:extLst>
          </p:cNvPr>
          <p:cNvSpPr>
            <a:spLocks noGrp="1"/>
          </p:cNvSpPr>
          <p:nvPr>
            <p:ph type="title"/>
          </p:nvPr>
        </p:nvSpPr>
        <p:spPr/>
        <p:txBody>
          <a:bodyPr/>
          <a:lstStyle/>
          <a:p>
            <a:r>
              <a:rPr lang="fr-FR" dirty="0"/>
              <a:t>Cours 1</a:t>
            </a:r>
          </a:p>
        </p:txBody>
      </p:sp>
      <p:sp>
        <p:nvSpPr>
          <p:cNvPr id="3" name="Espace réservé du texte 2">
            <a:extLst>
              <a:ext uri="{FF2B5EF4-FFF2-40B4-BE49-F238E27FC236}">
                <a16:creationId xmlns:a16="http://schemas.microsoft.com/office/drawing/2014/main" id="{6EBE76AC-A716-40CF-A34A-DC7E9E365AD4}"/>
              </a:ext>
            </a:extLst>
          </p:cNvPr>
          <p:cNvSpPr>
            <a:spLocks noGrp="1"/>
          </p:cNvSpPr>
          <p:nvPr>
            <p:ph type="body" sz="quarter" idx="11"/>
          </p:nvPr>
        </p:nvSpPr>
        <p:spPr/>
        <p:txBody>
          <a:bodyPr/>
          <a:lstStyle/>
          <a:p>
            <a:r>
              <a:rPr lang="fr-FR" dirty="0"/>
              <a:t>.Net, Visual Studio, C#</a:t>
            </a:r>
          </a:p>
        </p:txBody>
      </p:sp>
    </p:spTree>
    <p:extLst>
      <p:ext uri="{BB962C8B-B14F-4D97-AF65-F5344CB8AC3E}">
        <p14:creationId xmlns:p14="http://schemas.microsoft.com/office/powerpoint/2010/main" val="27342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a:t>Les runtimes (1/2)</a:t>
            </a:r>
          </a:p>
        </p:txBody>
      </p:sp>
      <p:sp>
        <p:nvSpPr>
          <p:cNvPr id="2" name="Espace réservé du pied de page 1"/>
          <p:cNvSpPr>
            <a:spLocks noGrp="1"/>
          </p:cNvSpPr>
          <p:nvPr>
            <p:ph type="ftr" sz="quarter" idx="10"/>
          </p:nvPr>
        </p:nvSpPr>
        <p:spPr/>
        <p:txBody>
          <a:bodyPr/>
          <a:lstStyle/>
          <a:p>
            <a:r>
              <a:rPr lang="fr-FR"/>
              <a:t>© Tous droits réservés</a:t>
            </a:r>
          </a:p>
        </p:txBody>
      </p:sp>
      <p:sp>
        <p:nvSpPr>
          <p:cNvPr id="20" name="Espace réservé du numéro de diapositive 19"/>
          <p:cNvSpPr>
            <a:spLocks noGrp="1"/>
          </p:cNvSpPr>
          <p:nvPr>
            <p:ph type="sldNum" sz="quarter" idx="11"/>
          </p:nvPr>
        </p:nvSpPr>
        <p:spPr/>
        <p:txBody>
          <a:bodyPr/>
          <a:lstStyle/>
          <a:p>
            <a:fld id="{3E4A517B-2034-4563-8A19-3BA396951D84}" type="slidenum">
              <a:rPr lang="fr-FR" smtClean="0"/>
              <a:t>10</a:t>
            </a:fld>
            <a:endParaRPr lang="fr-FR"/>
          </a:p>
        </p:txBody>
      </p:sp>
      <p:sp>
        <p:nvSpPr>
          <p:cNvPr id="4" name="Espace réservé du contenu 3">
            <a:extLst>
              <a:ext uri="{FF2B5EF4-FFF2-40B4-BE49-F238E27FC236}">
                <a16:creationId xmlns:a16="http://schemas.microsoft.com/office/drawing/2014/main" id="{BAD2FD5E-11A0-46C6-BDB5-B10392872AB3}"/>
              </a:ext>
            </a:extLst>
          </p:cNvPr>
          <p:cNvSpPr>
            <a:spLocks noGrp="1"/>
          </p:cNvSpPr>
          <p:nvPr>
            <p:ph sz="quarter" idx="12"/>
          </p:nvPr>
        </p:nvSpPr>
        <p:spPr/>
        <p:txBody>
          <a:bodyPr/>
          <a:lstStyle/>
          <a:p>
            <a:r>
              <a:rPr lang="fr-FR" dirty="0"/>
              <a:t>CLR (Common </a:t>
            </a:r>
            <a:r>
              <a:rPr lang="fr-FR" dirty="0" err="1"/>
              <a:t>Language</a:t>
            </a:r>
            <a:r>
              <a:rPr lang="fr-FR" dirty="0"/>
              <a:t> Runtime) pour .NET Framework</a:t>
            </a:r>
          </a:p>
          <a:p>
            <a:r>
              <a:rPr lang="fr-FR" dirty="0" err="1"/>
              <a:t>CoreCLR</a:t>
            </a:r>
            <a:r>
              <a:rPr lang="fr-FR" dirty="0"/>
              <a:t> (</a:t>
            </a:r>
            <a:r>
              <a:rPr lang="fr-FR" dirty="0" err="1"/>
              <a:t>Core</a:t>
            </a:r>
            <a:r>
              <a:rPr lang="fr-FR" dirty="0"/>
              <a:t> Common </a:t>
            </a:r>
            <a:r>
              <a:rPr lang="fr-FR" dirty="0" err="1"/>
              <a:t>Language</a:t>
            </a:r>
            <a:r>
              <a:rPr lang="fr-FR" dirty="0"/>
              <a:t> Runtime) pour .NET </a:t>
            </a:r>
            <a:r>
              <a:rPr lang="fr-FR" dirty="0" err="1"/>
              <a:t>Core</a:t>
            </a:r>
            <a:endParaRPr lang="fr-FR" dirty="0"/>
          </a:p>
          <a:p>
            <a:r>
              <a:rPr lang="fr-FR" dirty="0"/>
              <a:t>.NET Native pour la plateforme Windows universelle</a:t>
            </a:r>
          </a:p>
          <a:p>
            <a:r>
              <a:rPr lang="fr-FR" dirty="0"/>
              <a:t>Le runtime Mono pour </a:t>
            </a:r>
            <a:r>
              <a:rPr lang="fr-FR" dirty="0" err="1"/>
              <a:t>Xamarin.iOS</a:t>
            </a:r>
            <a:r>
              <a:rPr lang="fr-FR" dirty="0"/>
              <a:t>, </a:t>
            </a:r>
            <a:r>
              <a:rPr lang="fr-FR" dirty="0" err="1"/>
              <a:t>Xamarin.Android</a:t>
            </a:r>
            <a:r>
              <a:rPr lang="fr-FR" dirty="0"/>
              <a:t>, </a:t>
            </a:r>
            <a:r>
              <a:rPr lang="fr-FR" dirty="0" err="1"/>
              <a:t>Xamarin.Mac</a:t>
            </a:r>
            <a:r>
              <a:rPr lang="fr-FR" dirty="0"/>
              <a:t> et le </a:t>
            </a:r>
            <a:r>
              <a:rPr lang="fr-FR" dirty="0" err="1"/>
              <a:t>framework</a:t>
            </a:r>
            <a:r>
              <a:rPr lang="fr-FR" dirty="0"/>
              <a:t> de bureau Mono</a:t>
            </a:r>
          </a:p>
        </p:txBody>
      </p:sp>
    </p:spTree>
    <p:extLst>
      <p:ext uri="{BB962C8B-B14F-4D97-AF65-F5344CB8AC3E}">
        <p14:creationId xmlns:p14="http://schemas.microsoft.com/office/powerpoint/2010/main" val="20881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runtimes (2/2) : Exemple de la CLR</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6" name="Espace réservé du numéro de diapositive 5"/>
          <p:cNvSpPr>
            <a:spLocks noGrp="1"/>
          </p:cNvSpPr>
          <p:nvPr>
            <p:ph type="sldNum" sz="quarter" idx="11"/>
          </p:nvPr>
        </p:nvSpPr>
        <p:spPr/>
        <p:txBody>
          <a:bodyPr/>
          <a:lstStyle/>
          <a:p>
            <a:fld id="{3E4A517B-2034-4563-8A19-3BA396951D84}" type="slidenum">
              <a:rPr lang="fr-FR" smtClean="0"/>
              <a:t>11</a:t>
            </a:fld>
            <a:endParaRPr lang="fr-FR" dirty="0"/>
          </a:p>
        </p:txBody>
      </p:sp>
      <p:sp>
        <p:nvSpPr>
          <p:cNvPr id="3" name="Espace réservé du contenu 2"/>
          <p:cNvSpPr>
            <a:spLocks noGrp="1"/>
          </p:cNvSpPr>
          <p:nvPr>
            <p:ph sz="quarter" idx="12"/>
          </p:nvPr>
        </p:nvSpPr>
        <p:spPr>
          <a:xfrm>
            <a:off x="0" y="720001"/>
            <a:ext cx="4681008" cy="5670000"/>
          </a:xfrm>
        </p:spPr>
        <p:txBody>
          <a:bodyPr>
            <a:normAutofit fontScale="92500" lnSpcReduction="20000"/>
          </a:bodyPr>
          <a:lstStyle/>
          <a:p>
            <a:r>
              <a:rPr lang="fr-FR" sz="2800" dirty="0"/>
              <a:t>CLI : Common </a:t>
            </a:r>
            <a:r>
              <a:rPr lang="fr-FR" sz="2800" dirty="0" err="1"/>
              <a:t>Language</a:t>
            </a:r>
            <a:r>
              <a:rPr lang="fr-FR" sz="2800" dirty="0"/>
              <a:t> Infrastructure</a:t>
            </a:r>
          </a:p>
          <a:p>
            <a:r>
              <a:rPr lang="fr-FR" sz="2800" dirty="0"/>
              <a:t>Chaque bibliothèque est compilée dans un langage "intermédiaire" : le CIL (Common </a:t>
            </a:r>
            <a:r>
              <a:rPr lang="fr-FR" sz="2800" dirty="0" err="1"/>
              <a:t>Intermediate</a:t>
            </a:r>
            <a:r>
              <a:rPr lang="fr-FR" sz="2800" dirty="0"/>
              <a:t> </a:t>
            </a:r>
            <a:r>
              <a:rPr lang="fr-FR" sz="2800" dirty="0" err="1"/>
              <a:t>Language</a:t>
            </a:r>
            <a:r>
              <a:rPr lang="fr-FR" sz="2800" dirty="0"/>
              <a:t>)</a:t>
            </a:r>
          </a:p>
          <a:p>
            <a:r>
              <a:rPr lang="fr-FR" sz="2800" dirty="0"/>
              <a:t>Le CIL est ensuite compilé en langage machine en temps réel par la CLR (Common </a:t>
            </a:r>
            <a:r>
              <a:rPr lang="fr-FR" sz="2800" dirty="0" err="1"/>
              <a:t>Language</a:t>
            </a:r>
            <a:r>
              <a:rPr lang="fr-FR" sz="2800" dirty="0"/>
              <a:t> </a:t>
            </a:r>
            <a:r>
              <a:rPr lang="fr-FR" sz="2800" dirty="0" err="1"/>
              <a:t>Runtime</a:t>
            </a:r>
            <a:r>
              <a:rPr lang="fr-FR" sz="2800" dirty="0"/>
              <a:t>)</a:t>
            </a:r>
          </a:p>
          <a:p>
            <a:r>
              <a:rPr lang="fr-FR" sz="2800" dirty="0"/>
              <a:t>La CLR est la "machine virtuelle" de .Net</a:t>
            </a:r>
          </a:p>
          <a:p>
            <a:r>
              <a:rPr lang="fr-FR" sz="2800" dirty="0"/>
              <a:t>Le code exécuté par la CLR est appelé le code "Managé" (</a:t>
            </a:r>
            <a:r>
              <a:rPr lang="fr-FR" sz="2800" dirty="0" err="1"/>
              <a:t>Managed</a:t>
            </a:r>
            <a:r>
              <a:rPr lang="fr-FR" sz="2800" dirty="0"/>
              <a:t> Code)</a:t>
            </a:r>
          </a:p>
          <a:p>
            <a:endParaRPr lang="fr-FR" dirty="0"/>
          </a:p>
        </p:txBody>
      </p:sp>
      <p:pic>
        <p:nvPicPr>
          <p:cNvPr id="5" name="Content Placeholder 3" descr="schema_clr.png"/>
          <p:cNvPicPr>
            <a:picLocks noChangeAspect="1"/>
          </p:cNvPicPr>
          <p:nvPr/>
        </p:nvPicPr>
        <p:blipFill>
          <a:blip r:embed="rId2"/>
          <a:stretch>
            <a:fillRect/>
          </a:stretch>
        </p:blipFill>
        <p:spPr>
          <a:xfrm>
            <a:off x="4681008" y="1240789"/>
            <a:ext cx="4286998" cy="4936173"/>
          </a:xfrm>
          <a:prstGeom prst="rect">
            <a:avLst/>
          </a:prstGeom>
        </p:spPr>
      </p:pic>
    </p:spTree>
    <p:extLst>
      <p:ext uri="{BB962C8B-B14F-4D97-AF65-F5344CB8AC3E}">
        <p14:creationId xmlns:p14="http://schemas.microsoft.com/office/powerpoint/2010/main" val="304011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Un ensemble</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3" name="Espace réservé du numéro de diapositive 2"/>
          <p:cNvSpPr>
            <a:spLocks noGrp="1"/>
          </p:cNvSpPr>
          <p:nvPr>
            <p:ph type="sldNum" sz="quarter" idx="11"/>
          </p:nvPr>
        </p:nvSpPr>
        <p:spPr/>
        <p:txBody>
          <a:bodyPr/>
          <a:lstStyle/>
          <a:p>
            <a:fld id="{3E4A517B-2034-4563-8A19-3BA396951D84}" type="slidenum">
              <a:rPr lang="fr-FR" smtClean="0"/>
              <a:t>12</a:t>
            </a:fld>
            <a:endParaRPr lang="fr-FR" dirty="0"/>
          </a:p>
        </p:txBody>
      </p:sp>
      <p:sp>
        <p:nvSpPr>
          <p:cNvPr id="10" name="Espace réservé du contenu 9">
            <a:extLst>
              <a:ext uri="{FF2B5EF4-FFF2-40B4-BE49-F238E27FC236}">
                <a16:creationId xmlns:a16="http://schemas.microsoft.com/office/drawing/2014/main" id="{F8A32651-F3DB-4E8C-A061-5AB17B7528A3}"/>
              </a:ext>
            </a:extLst>
          </p:cNvPr>
          <p:cNvSpPr>
            <a:spLocks noGrp="1"/>
          </p:cNvSpPr>
          <p:nvPr>
            <p:ph sz="quarter" idx="12"/>
          </p:nvPr>
        </p:nvSpPr>
        <p:spPr/>
        <p:txBody>
          <a:bodyPr/>
          <a:lstStyle/>
          <a:p>
            <a:r>
              <a:rPr lang="fr-FR" dirty="0"/>
              <a:t>Pour chaque implémentation de .NET :</a:t>
            </a:r>
          </a:p>
        </p:txBody>
      </p:sp>
      <p:sp>
        <p:nvSpPr>
          <p:cNvPr id="5" name="Rectangle 4"/>
          <p:cNvSpPr/>
          <p:nvPr/>
        </p:nvSpPr>
        <p:spPr>
          <a:xfrm>
            <a:off x="380798" y="4147585"/>
            <a:ext cx="8375744" cy="904528"/>
          </a:xfrm>
          <a:prstGeom prst="rect">
            <a:avLst/>
          </a:prstGeom>
          <a:solidFill>
            <a:schemeClr val="accent3">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Runtime </a:t>
            </a:r>
            <a:r>
              <a:rPr lang="fr-FR" dirty="0">
                <a:solidFill>
                  <a:schemeClr val="bg1"/>
                </a:solidFill>
                <a:latin typeface="Segoe UI" panose="020B0502040204020203" pitchFamily="34" charset="0"/>
                <a:cs typeface="Segoe UI" panose="020B0502040204020203" pitchFamily="34" charset="0"/>
              </a:rPr>
              <a:t>: CLR, </a:t>
            </a:r>
            <a:r>
              <a:rPr lang="fr-FR" dirty="0" err="1">
                <a:solidFill>
                  <a:schemeClr val="bg1"/>
                </a:solidFill>
                <a:latin typeface="Segoe UI" panose="020B0502040204020203" pitchFamily="34" charset="0"/>
                <a:cs typeface="Segoe UI" panose="020B0502040204020203" pitchFamily="34" charset="0"/>
              </a:rPr>
              <a:t>CoreCLR</a:t>
            </a:r>
            <a:r>
              <a:rPr lang="fr-FR" dirty="0">
                <a:solidFill>
                  <a:schemeClr val="bg1"/>
                </a:solidFill>
                <a:latin typeface="Segoe UI" panose="020B0502040204020203" pitchFamily="34" charset="0"/>
                <a:cs typeface="Segoe UI" panose="020B0502040204020203" pitchFamily="34" charset="0"/>
              </a:rPr>
              <a:t>, .NET Native, Mono</a:t>
            </a:r>
          </a:p>
        </p:txBody>
      </p:sp>
      <p:sp>
        <p:nvSpPr>
          <p:cNvPr id="7" name="Rectangle 6"/>
          <p:cNvSpPr/>
          <p:nvPr/>
        </p:nvSpPr>
        <p:spPr>
          <a:xfrm>
            <a:off x="387449" y="3179809"/>
            <a:ext cx="8375744" cy="904528"/>
          </a:xfrm>
          <a:prstGeom prst="rect">
            <a:avLst/>
          </a:prstGeom>
          <a:solidFill>
            <a:schemeClr val="accent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Langage de programmation </a:t>
            </a:r>
            <a:r>
              <a:rPr lang="fr-FR" dirty="0">
                <a:solidFill>
                  <a:schemeClr val="bg1"/>
                </a:solidFill>
                <a:latin typeface="Segoe UI" panose="020B0502040204020203" pitchFamily="34" charset="0"/>
                <a:cs typeface="Segoe UI" panose="020B0502040204020203" pitchFamily="34" charset="0"/>
              </a:rPr>
              <a:t>: C#, J#, F#, VB.NET, etc…</a:t>
            </a:r>
          </a:p>
        </p:txBody>
      </p:sp>
      <p:sp>
        <p:nvSpPr>
          <p:cNvPr id="9" name="Rectangle 8"/>
          <p:cNvSpPr/>
          <p:nvPr/>
        </p:nvSpPr>
        <p:spPr>
          <a:xfrm>
            <a:off x="380798" y="5109849"/>
            <a:ext cx="8375744" cy="904528"/>
          </a:xfrm>
          <a:prstGeom prst="rect">
            <a:avLst/>
          </a:prstGeom>
          <a:solidFill>
            <a:schemeClr val="bg2">
              <a:lumMod val="25000"/>
            </a:schemeClr>
          </a:solidFill>
          <a:ln>
            <a:noFill/>
          </a:ln>
        </p:spPr>
        <p:style>
          <a:lnRef idx="1">
            <a:schemeClr val="dk1"/>
          </a:lnRef>
          <a:fillRef idx="2">
            <a:schemeClr val="dk1"/>
          </a:fillRef>
          <a:effectRef idx="1">
            <a:schemeClr val="dk1"/>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OS</a:t>
            </a:r>
            <a:r>
              <a:rPr lang="fr-FR" dirty="0">
                <a:solidFill>
                  <a:schemeClr val="bg1"/>
                </a:solidFill>
                <a:latin typeface="Segoe UI" panose="020B0502040204020203" pitchFamily="34" charset="0"/>
                <a:cs typeface="Segoe UI" panose="020B0502040204020203" pitchFamily="34" charset="0"/>
              </a:rPr>
              <a:t> : Windows, Linux, MacOs, Android, etc…</a:t>
            </a:r>
          </a:p>
        </p:txBody>
      </p:sp>
    </p:spTree>
    <p:extLst>
      <p:ext uri="{BB962C8B-B14F-4D97-AF65-F5344CB8AC3E}">
        <p14:creationId xmlns:p14="http://schemas.microsoft.com/office/powerpoint/2010/main" val="258760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langages</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13</a:t>
            </a:fld>
            <a:endParaRPr lang="fr-FR" dirty="0"/>
          </a:p>
        </p:txBody>
      </p:sp>
      <p:sp>
        <p:nvSpPr>
          <p:cNvPr id="3" name="Espace réservé du contenu 2"/>
          <p:cNvSpPr>
            <a:spLocks noGrp="1"/>
          </p:cNvSpPr>
          <p:nvPr>
            <p:ph sz="quarter" idx="12"/>
          </p:nvPr>
        </p:nvSpPr>
        <p:spPr/>
        <p:txBody>
          <a:bodyPr>
            <a:normAutofit/>
          </a:bodyPr>
          <a:lstStyle/>
          <a:p>
            <a:r>
              <a:rPr lang="fr-FR" sz="2800" dirty="0"/>
              <a:t>Grâce à la CLI, .Net est multi langages : plusieurs bibliothèques de différents langages peuvent cohabiter au sein d'un même projet : </a:t>
            </a:r>
          </a:p>
          <a:p>
            <a:pPr lvl="1"/>
            <a:r>
              <a:rPr lang="fr-FR" sz="2400" dirty="0"/>
              <a:t>C#, C++</a:t>
            </a:r>
          </a:p>
          <a:p>
            <a:pPr lvl="1"/>
            <a:r>
              <a:rPr lang="fr-FR" sz="2400" dirty="0" err="1"/>
              <a:t>VB.Net</a:t>
            </a:r>
            <a:endParaRPr lang="fr-FR" sz="2400" dirty="0"/>
          </a:p>
          <a:p>
            <a:pPr lvl="1"/>
            <a:r>
              <a:rPr lang="fr-FR" sz="2400" dirty="0"/>
              <a:t>F#</a:t>
            </a:r>
          </a:p>
          <a:p>
            <a:pPr lvl="1"/>
            <a:r>
              <a:rPr lang="fr-FR" sz="2400" dirty="0"/>
              <a:t>…</a:t>
            </a:r>
          </a:p>
          <a:p>
            <a:r>
              <a:rPr lang="fr-FR" sz="2800" dirty="0"/>
              <a:t>Un programme écrit en C# pourra utiliser une DLL d'un tout autre langage sans aucun problème, même à l’héritage</a:t>
            </a:r>
          </a:p>
        </p:txBody>
      </p:sp>
    </p:spTree>
    <p:extLst>
      <p:ext uri="{BB962C8B-B14F-4D97-AF65-F5344CB8AC3E}">
        <p14:creationId xmlns:p14="http://schemas.microsoft.com/office/powerpoint/2010/main" val="311706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Un ensemble</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3" name="Espace réservé du numéro de diapositive 2"/>
          <p:cNvSpPr>
            <a:spLocks noGrp="1"/>
          </p:cNvSpPr>
          <p:nvPr>
            <p:ph type="sldNum" sz="quarter" idx="11"/>
          </p:nvPr>
        </p:nvSpPr>
        <p:spPr/>
        <p:txBody>
          <a:bodyPr/>
          <a:lstStyle/>
          <a:p>
            <a:fld id="{3E4A517B-2034-4563-8A19-3BA396951D84}" type="slidenum">
              <a:rPr lang="fr-FR" smtClean="0"/>
              <a:t>14</a:t>
            </a:fld>
            <a:endParaRPr lang="fr-FR" dirty="0"/>
          </a:p>
        </p:txBody>
      </p:sp>
      <p:sp>
        <p:nvSpPr>
          <p:cNvPr id="10" name="Espace réservé du contenu 9">
            <a:extLst>
              <a:ext uri="{FF2B5EF4-FFF2-40B4-BE49-F238E27FC236}">
                <a16:creationId xmlns:a16="http://schemas.microsoft.com/office/drawing/2014/main" id="{F8A32651-F3DB-4E8C-A061-5AB17B7528A3}"/>
              </a:ext>
            </a:extLst>
          </p:cNvPr>
          <p:cNvSpPr>
            <a:spLocks noGrp="1"/>
          </p:cNvSpPr>
          <p:nvPr>
            <p:ph sz="quarter" idx="12"/>
          </p:nvPr>
        </p:nvSpPr>
        <p:spPr/>
        <p:txBody>
          <a:bodyPr/>
          <a:lstStyle/>
          <a:p>
            <a:r>
              <a:rPr lang="fr-FR" dirty="0"/>
              <a:t>Pour chaque implémentation de .NET :</a:t>
            </a:r>
          </a:p>
        </p:txBody>
      </p:sp>
      <p:sp>
        <p:nvSpPr>
          <p:cNvPr id="5" name="Rectangle 4"/>
          <p:cNvSpPr/>
          <p:nvPr/>
        </p:nvSpPr>
        <p:spPr>
          <a:xfrm>
            <a:off x="380798" y="4147585"/>
            <a:ext cx="8375744" cy="904528"/>
          </a:xfrm>
          <a:prstGeom prst="rect">
            <a:avLst/>
          </a:prstGeom>
          <a:solidFill>
            <a:schemeClr val="accent3">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Runtime </a:t>
            </a:r>
            <a:r>
              <a:rPr lang="fr-FR" dirty="0">
                <a:solidFill>
                  <a:schemeClr val="bg1"/>
                </a:solidFill>
                <a:latin typeface="Segoe UI" panose="020B0502040204020203" pitchFamily="34" charset="0"/>
                <a:cs typeface="Segoe UI" panose="020B0502040204020203" pitchFamily="34" charset="0"/>
              </a:rPr>
              <a:t>: CLR, </a:t>
            </a:r>
            <a:r>
              <a:rPr lang="fr-FR" dirty="0" err="1">
                <a:solidFill>
                  <a:schemeClr val="bg1"/>
                </a:solidFill>
                <a:latin typeface="Segoe UI" panose="020B0502040204020203" pitchFamily="34" charset="0"/>
                <a:cs typeface="Segoe UI" panose="020B0502040204020203" pitchFamily="34" charset="0"/>
              </a:rPr>
              <a:t>CoreCLR</a:t>
            </a:r>
            <a:r>
              <a:rPr lang="fr-FR" dirty="0">
                <a:solidFill>
                  <a:schemeClr val="bg1"/>
                </a:solidFill>
                <a:latin typeface="Segoe UI" panose="020B0502040204020203" pitchFamily="34" charset="0"/>
                <a:cs typeface="Segoe UI" panose="020B0502040204020203" pitchFamily="34" charset="0"/>
              </a:rPr>
              <a:t>, .NET Native, Mono</a:t>
            </a:r>
          </a:p>
        </p:txBody>
      </p:sp>
      <p:sp>
        <p:nvSpPr>
          <p:cNvPr id="7" name="Rectangle 6"/>
          <p:cNvSpPr/>
          <p:nvPr/>
        </p:nvSpPr>
        <p:spPr>
          <a:xfrm>
            <a:off x="387449" y="3179809"/>
            <a:ext cx="8375744" cy="904528"/>
          </a:xfrm>
          <a:prstGeom prst="rect">
            <a:avLst/>
          </a:prstGeom>
          <a:solidFill>
            <a:schemeClr val="accent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Langage de programmation </a:t>
            </a:r>
            <a:r>
              <a:rPr lang="fr-FR" dirty="0">
                <a:solidFill>
                  <a:schemeClr val="bg1"/>
                </a:solidFill>
                <a:latin typeface="Segoe UI" panose="020B0502040204020203" pitchFamily="34" charset="0"/>
                <a:cs typeface="Segoe UI" panose="020B0502040204020203" pitchFamily="34" charset="0"/>
              </a:rPr>
              <a:t>: C#, J#, F#, VB.NET, etc…</a:t>
            </a:r>
          </a:p>
        </p:txBody>
      </p:sp>
      <p:sp>
        <p:nvSpPr>
          <p:cNvPr id="8" name="Rectangle 7"/>
          <p:cNvSpPr/>
          <p:nvPr/>
        </p:nvSpPr>
        <p:spPr>
          <a:xfrm>
            <a:off x="387449" y="2202642"/>
            <a:ext cx="8375744" cy="904528"/>
          </a:xfrm>
          <a:prstGeom prst="rect">
            <a:avLst/>
          </a:prstGeom>
          <a:solidFill>
            <a:srgbClr val="4D59A8"/>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Ensemble de fonctions</a:t>
            </a:r>
            <a:r>
              <a:rPr lang="fr-FR" dirty="0">
                <a:solidFill>
                  <a:schemeClr val="bg1"/>
                </a:solidFill>
                <a:latin typeface="Segoe UI" panose="020B0502040204020203" pitchFamily="34" charset="0"/>
                <a:cs typeface="Segoe UI" panose="020B0502040204020203" pitchFamily="34" charset="0"/>
              </a:rPr>
              <a:t> : </a:t>
            </a:r>
            <a:r>
              <a:rPr lang="fr-FR" dirty="0" err="1">
                <a:solidFill>
                  <a:schemeClr val="bg1"/>
                </a:solidFill>
                <a:latin typeface="Segoe UI" panose="020B0502040204020203" pitchFamily="34" charset="0"/>
                <a:cs typeface="Segoe UI" panose="020B0502040204020203" pitchFamily="34" charset="0"/>
              </a:rPr>
              <a:t>Entity</a:t>
            </a:r>
            <a:r>
              <a:rPr lang="fr-FR" dirty="0">
                <a:solidFill>
                  <a:schemeClr val="bg1"/>
                </a:solidFill>
                <a:latin typeface="Segoe UI" panose="020B0502040204020203" pitchFamily="34" charset="0"/>
                <a:cs typeface="Segoe UI" panose="020B0502040204020203" pitchFamily="34" charset="0"/>
              </a:rPr>
              <a:t> Framework, LINQ, WCF, WPF, etc…</a:t>
            </a:r>
          </a:p>
        </p:txBody>
      </p:sp>
      <p:sp>
        <p:nvSpPr>
          <p:cNvPr id="9" name="Rectangle 8"/>
          <p:cNvSpPr/>
          <p:nvPr/>
        </p:nvSpPr>
        <p:spPr>
          <a:xfrm>
            <a:off x="380798" y="5109849"/>
            <a:ext cx="8375744" cy="904528"/>
          </a:xfrm>
          <a:prstGeom prst="rect">
            <a:avLst/>
          </a:prstGeom>
          <a:solidFill>
            <a:schemeClr val="bg2">
              <a:lumMod val="25000"/>
            </a:schemeClr>
          </a:solidFill>
          <a:ln>
            <a:noFill/>
          </a:ln>
        </p:spPr>
        <p:style>
          <a:lnRef idx="1">
            <a:schemeClr val="dk1"/>
          </a:lnRef>
          <a:fillRef idx="2">
            <a:schemeClr val="dk1"/>
          </a:fillRef>
          <a:effectRef idx="1">
            <a:schemeClr val="dk1"/>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OS</a:t>
            </a:r>
            <a:r>
              <a:rPr lang="fr-FR" dirty="0">
                <a:solidFill>
                  <a:schemeClr val="bg1"/>
                </a:solidFill>
                <a:latin typeface="Segoe UI" panose="020B0502040204020203" pitchFamily="34" charset="0"/>
                <a:cs typeface="Segoe UI" panose="020B0502040204020203" pitchFamily="34" charset="0"/>
              </a:rPr>
              <a:t> : Windows, Linux, MacOs, Android, etc…</a:t>
            </a:r>
          </a:p>
        </p:txBody>
      </p:sp>
    </p:spTree>
    <p:extLst>
      <p:ext uri="{BB962C8B-B14F-4D97-AF65-F5344CB8AC3E}">
        <p14:creationId xmlns:p14="http://schemas.microsoft.com/office/powerpoint/2010/main" val="262711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a:t>Récapitulatif (1/2)</a:t>
            </a:r>
          </a:p>
        </p:txBody>
      </p:sp>
      <p:sp>
        <p:nvSpPr>
          <p:cNvPr id="2" name="Espace réservé du pied de page 1"/>
          <p:cNvSpPr>
            <a:spLocks noGrp="1"/>
          </p:cNvSpPr>
          <p:nvPr>
            <p:ph type="ftr" sz="quarter" idx="10"/>
          </p:nvPr>
        </p:nvSpPr>
        <p:spPr/>
        <p:txBody>
          <a:bodyPr/>
          <a:lstStyle/>
          <a:p>
            <a:r>
              <a:rPr lang="fr-FR"/>
              <a:t>© Tous droits réservés</a:t>
            </a:r>
          </a:p>
        </p:txBody>
      </p:sp>
      <p:sp>
        <p:nvSpPr>
          <p:cNvPr id="20" name="Espace réservé du numéro de diapositive 19"/>
          <p:cNvSpPr>
            <a:spLocks noGrp="1"/>
          </p:cNvSpPr>
          <p:nvPr>
            <p:ph type="sldNum" sz="quarter" idx="11"/>
          </p:nvPr>
        </p:nvSpPr>
        <p:spPr/>
        <p:txBody>
          <a:bodyPr/>
          <a:lstStyle/>
          <a:p>
            <a:fld id="{3E4A517B-2034-4563-8A19-3BA396951D84}" type="slidenum">
              <a:rPr lang="fr-FR" smtClean="0"/>
              <a:t>15</a:t>
            </a:fld>
            <a:endParaRPr lang="fr-FR"/>
          </a:p>
        </p:txBody>
      </p:sp>
      <p:sp>
        <p:nvSpPr>
          <p:cNvPr id="4" name="Espace réservé du contenu 3">
            <a:extLst>
              <a:ext uri="{FF2B5EF4-FFF2-40B4-BE49-F238E27FC236}">
                <a16:creationId xmlns:a16="http://schemas.microsoft.com/office/drawing/2014/main" id="{BAD2FD5E-11A0-46C6-BDB5-B10392872AB3}"/>
              </a:ext>
            </a:extLst>
          </p:cNvPr>
          <p:cNvSpPr>
            <a:spLocks noGrp="1"/>
          </p:cNvSpPr>
          <p:nvPr>
            <p:ph sz="quarter" idx="12"/>
          </p:nvPr>
        </p:nvSpPr>
        <p:spPr/>
        <p:txBody>
          <a:bodyPr/>
          <a:lstStyle/>
          <a:p>
            <a:endParaRPr lang="fr-FR"/>
          </a:p>
        </p:txBody>
      </p:sp>
      <p:pic>
        <p:nvPicPr>
          <p:cNvPr id="24" name="Image 23">
            <a:extLst>
              <a:ext uri="{FF2B5EF4-FFF2-40B4-BE49-F238E27FC236}">
                <a16:creationId xmlns:a16="http://schemas.microsoft.com/office/drawing/2014/main" id="{9C054439-ED3F-4665-B603-22C2D0F8B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00" y="1386378"/>
            <a:ext cx="7998201" cy="4315285"/>
          </a:xfrm>
          <a:prstGeom prst="rect">
            <a:avLst/>
          </a:prstGeom>
        </p:spPr>
      </p:pic>
    </p:spTree>
    <p:extLst>
      <p:ext uri="{BB962C8B-B14F-4D97-AF65-F5344CB8AC3E}">
        <p14:creationId xmlns:p14="http://schemas.microsoft.com/office/powerpoint/2010/main" val="119877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5C0FF6-ED17-409D-B004-51AF72806427}"/>
              </a:ext>
            </a:extLst>
          </p:cNvPr>
          <p:cNvSpPr>
            <a:spLocks noGrp="1"/>
          </p:cNvSpPr>
          <p:nvPr>
            <p:ph type="title"/>
          </p:nvPr>
        </p:nvSpPr>
        <p:spPr/>
        <p:txBody>
          <a:bodyPr>
            <a:normAutofit/>
          </a:bodyPr>
          <a:lstStyle/>
          <a:p>
            <a:r>
              <a:rPr lang="fr-FR" dirty="0"/>
              <a:t>Récapitulatif (2/2)</a:t>
            </a:r>
          </a:p>
        </p:txBody>
      </p:sp>
      <p:sp>
        <p:nvSpPr>
          <p:cNvPr id="2" name="Espace réservé du pied de page 1">
            <a:extLst>
              <a:ext uri="{FF2B5EF4-FFF2-40B4-BE49-F238E27FC236}">
                <a16:creationId xmlns:a16="http://schemas.microsoft.com/office/drawing/2014/main" id="{CA8C7EE7-8B74-4355-9CEC-AD31EE5EC8D0}"/>
              </a:ext>
            </a:extLst>
          </p:cNvPr>
          <p:cNvSpPr>
            <a:spLocks noGrp="1"/>
          </p:cNvSpPr>
          <p:nvPr>
            <p:ph type="ftr" sz="quarter" idx="10"/>
          </p:nvPr>
        </p:nvSpPr>
        <p:spPr/>
        <p:txBody>
          <a:bodyPr/>
          <a:lstStyle/>
          <a:p>
            <a:r>
              <a:rPr lang="fr-FR"/>
              <a:t>© Tous droits réservés</a:t>
            </a:r>
          </a:p>
        </p:txBody>
      </p:sp>
      <p:sp>
        <p:nvSpPr>
          <p:cNvPr id="3" name="Espace réservé du numéro de diapositive 2">
            <a:extLst>
              <a:ext uri="{FF2B5EF4-FFF2-40B4-BE49-F238E27FC236}">
                <a16:creationId xmlns:a16="http://schemas.microsoft.com/office/drawing/2014/main" id="{10AB03F9-42D5-4108-BD3D-6B55F7A11E3B}"/>
              </a:ext>
            </a:extLst>
          </p:cNvPr>
          <p:cNvSpPr>
            <a:spLocks noGrp="1"/>
          </p:cNvSpPr>
          <p:nvPr>
            <p:ph type="sldNum" sz="quarter" idx="11"/>
          </p:nvPr>
        </p:nvSpPr>
        <p:spPr/>
        <p:txBody>
          <a:bodyPr/>
          <a:lstStyle/>
          <a:p>
            <a:fld id="{3E4A517B-2034-4563-8A19-3BA396951D84}" type="slidenum">
              <a:rPr lang="fr-FR" smtClean="0"/>
              <a:t>16</a:t>
            </a:fld>
            <a:endParaRPr lang="fr-FR"/>
          </a:p>
        </p:txBody>
      </p:sp>
      <p:sp>
        <p:nvSpPr>
          <p:cNvPr id="5" name="Espace réservé du contenu 4">
            <a:extLst>
              <a:ext uri="{FF2B5EF4-FFF2-40B4-BE49-F238E27FC236}">
                <a16:creationId xmlns:a16="http://schemas.microsoft.com/office/drawing/2014/main" id="{CA606C34-F4B4-4C16-9016-8F294D38FAB7}"/>
              </a:ext>
            </a:extLst>
          </p:cNvPr>
          <p:cNvSpPr>
            <a:spLocks noGrp="1"/>
          </p:cNvSpPr>
          <p:nvPr>
            <p:ph sz="quarter" idx="12"/>
          </p:nvPr>
        </p:nvSpPr>
        <p:spPr/>
        <p:txBody>
          <a:bodyPr>
            <a:normAutofit/>
          </a:bodyPr>
          <a:lstStyle/>
          <a:p>
            <a:r>
              <a:rPr lang="fr-FR" sz="2200" dirty="0"/>
              <a:t>Chaque plateforme cible possède sa propre bibliothèque de base…</a:t>
            </a:r>
          </a:p>
          <a:p>
            <a:r>
              <a:rPr lang="fr-FR" sz="2200" dirty="0"/>
              <a:t>But : avoir une librairie transversale (pas de remplacement)</a:t>
            </a:r>
          </a:p>
        </p:txBody>
      </p:sp>
      <p:pic>
        <p:nvPicPr>
          <p:cNvPr id="7" name="Image 6">
            <a:extLst>
              <a:ext uri="{FF2B5EF4-FFF2-40B4-BE49-F238E27FC236}">
                <a16:creationId xmlns:a16="http://schemas.microsoft.com/office/drawing/2014/main" id="{28CB401E-9E55-46EE-A8F2-EF235348C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27" y="2028773"/>
            <a:ext cx="7042746" cy="3799786"/>
          </a:xfrm>
          <a:prstGeom prst="rect">
            <a:avLst/>
          </a:prstGeom>
        </p:spPr>
      </p:pic>
    </p:spTree>
    <p:extLst>
      <p:ext uri="{BB962C8B-B14F-4D97-AF65-F5344CB8AC3E}">
        <p14:creationId xmlns:p14="http://schemas.microsoft.com/office/powerpoint/2010/main" val="375156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err="1"/>
              <a:t>Gestion</a:t>
            </a:r>
            <a:r>
              <a:rPr lang="en-US" dirty="0"/>
              <a:t> de la </a:t>
            </a:r>
            <a:r>
              <a:rPr lang="en-US" dirty="0" err="1"/>
              <a:t>mémoire</a:t>
            </a:r>
            <a:endParaRPr lang="fr-FR" dirty="0"/>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17</a:t>
            </a:fld>
            <a:endParaRPr lang="fr-FR" dirty="0"/>
          </a:p>
        </p:txBody>
      </p:sp>
      <p:sp>
        <p:nvSpPr>
          <p:cNvPr id="3" name="Espace réservé du contenu 2"/>
          <p:cNvSpPr>
            <a:spLocks noGrp="1"/>
          </p:cNvSpPr>
          <p:nvPr>
            <p:ph sz="quarter" idx="12"/>
          </p:nvPr>
        </p:nvSpPr>
        <p:spPr/>
        <p:txBody>
          <a:bodyPr/>
          <a:lstStyle/>
          <a:p>
            <a:r>
              <a:rPr lang="fr-FR" sz="2800" dirty="0"/>
              <a:t>Comme en Java, un </a:t>
            </a:r>
            <a:r>
              <a:rPr lang="fr-FR" sz="2800" dirty="0" err="1"/>
              <a:t>garbage</a:t>
            </a:r>
            <a:r>
              <a:rPr lang="fr-FR" sz="2800" dirty="0"/>
              <a:t> collector a été créé</a:t>
            </a:r>
          </a:p>
          <a:p>
            <a:r>
              <a:rPr lang="fr-FR" sz="2800" dirty="0"/>
              <a:t>Son but est de résoudre les problèmes de fuite de mémoire rencontrés dans d'autres langages (C++, ...), durs à localiser dans les gros projets</a:t>
            </a:r>
          </a:p>
          <a:p>
            <a:r>
              <a:rPr lang="fr-FR" sz="2800" dirty="0"/>
              <a:t>Le </a:t>
            </a:r>
            <a:r>
              <a:rPr lang="fr-FR" sz="2800" dirty="0" err="1"/>
              <a:t>garbage</a:t>
            </a:r>
            <a:r>
              <a:rPr lang="fr-FR" sz="2800" dirty="0"/>
              <a:t> collector s'exécute périodiquement, et ne peut être contrôlé par le code</a:t>
            </a:r>
          </a:p>
          <a:p>
            <a:endParaRPr lang="fr-FR" dirty="0"/>
          </a:p>
        </p:txBody>
      </p:sp>
    </p:spTree>
    <p:extLst>
      <p:ext uri="{BB962C8B-B14F-4D97-AF65-F5344CB8AC3E}">
        <p14:creationId xmlns:p14="http://schemas.microsoft.com/office/powerpoint/2010/main" val="314384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C#</a:t>
            </a:r>
            <a:r>
              <a:rPr lang="fr-FR" dirty="0"/>
              <a:t> : Présentation</a:t>
            </a:r>
            <a:r>
              <a:rPr lang="en-US" dirty="0"/>
              <a:t> (1/2)</a:t>
            </a:r>
            <a:endParaRPr lang="fr-FR" dirty="0"/>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18</a:t>
            </a:fld>
            <a:endParaRPr lang="fr-FR" dirty="0"/>
          </a:p>
        </p:txBody>
      </p:sp>
      <p:sp>
        <p:nvSpPr>
          <p:cNvPr id="3" name="Espace réservé du contenu 2"/>
          <p:cNvSpPr>
            <a:spLocks noGrp="1"/>
          </p:cNvSpPr>
          <p:nvPr>
            <p:ph sz="quarter" idx="12"/>
          </p:nvPr>
        </p:nvSpPr>
        <p:spPr/>
        <p:txBody>
          <a:bodyPr/>
          <a:lstStyle/>
          <a:p>
            <a:r>
              <a:rPr lang="fr-FR" sz="2800" dirty="0"/>
              <a:t>Créé en 2001</a:t>
            </a:r>
          </a:p>
          <a:p>
            <a:r>
              <a:rPr lang="fr-FR" sz="2800" dirty="0"/>
              <a:t>C# correspond à "C++ ++"</a:t>
            </a:r>
          </a:p>
          <a:p>
            <a:r>
              <a:rPr lang="fr-FR" sz="2800" dirty="0"/>
              <a:t>C# est le langage phare de .Net</a:t>
            </a:r>
          </a:p>
          <a:p>
            <a:r>
              <a:rPr lang="fr-FR" sz="2800" dirty="0"/>
              <a:t>A chaque évolution de .Net est liée une évolution du langage</a:t>
            </a:r>
            <a:endParaRPr lang="en-US" sz="2800" dirty="0"/>
          </a:p>
          <a:p>
            <a:r>
              <a:rPr lang="fr-FR" sz="2800" dirty="0"/>
              <a:t>Orienté objet, C# est très inspiré de C++ et Java</a:t>
            </a:r>
          </a:p>
          <a:p>
            <a:r>
              <a:rPr lang="fr-FR" sz="2800" dirty="0"/>
              <a:t>C# est sensible à la casse</a:t>
            </a:r>
          </a:p>
          <a:p>
            <a:pPr marL="0" indent="0">
              <a:buNone/>
            </a:pPr>
            <a:endParaRPr lang="fr-FR" dirty="0"/>
          </a:p>
        </p:txBody>
      </p:sp>
    </p:spTree>
    <p:extLst>
      <p:ext uri="{BB962C8B-B14F-4D97-AF65-F5344CB8AC3E}">
        <p14:creationId xmlns:p14="http://schemas.microsoft.com/office/powerpoint/2010/main" val="169012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a:t>
            </a:r>
            <a:r>
              <a:rPr lang="en-US" dirty="0"/>
              <a:t> : </a:t>
            </a:r>
            <a:r>
              <a:rPr lang="fr-FR" dirty="0"/>
              <a:t>Présentation (2/2)</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19</a:t>
            </a:fld>
            <a:endParaRPr lang="fr-FR" dirty="0"/>
          </a:p>
        </p:txBody>
      </p:sp>
      <p:sp>
        <p:nvSpPr>
          <p:cNvPr id="3" name="Espace réservé du contenu 2"/>
          <p:cNvSpPr>
            <a:spLocks noGrp="1"/>
          </p:cNvSpPr>
          <p:nvPr>
            <p:ph sz="quarter" idx="12"/>
          </p:nvPr>
        </p:nvSpPr>
        <p:spPr/>
        <p:txBody>
          <a:bodyPr/>
          <a:lstStyle/>
          <a:p>
            <a:r>
              <a:rPr lang="fr-FR" sz="2800" dirty="0"/>
              <a:t>Conventions de codage : </a:t>
            </a:r>
          </a:p>
          <a:p>
            <a:pPr lvl="1"/>
            <a:r>
              <a:rPr lang="fr-FR" sz="2400" dirty="0"/>
              <a:t>Variables locales, publiques, privées, paramètres d’une fonction : syntaxe Camel (première lettre en minuscules)</a:t>
            </a:r>
          </a:p>
          <a:p>
            <a:pPr lvl="1"/>
            <a:r>
              <a:rPr lang="fr-FR" sz="2400" dirty="0"/>
              <a:t>Classes, types, propriétés, méthodes : syntaxe Pascal (première lettre en majuscule)</a:t>
            </a:r>
          </a:p>
          <a:p>
            <a:endParaRPr lang="fr-FR" sz="2800" dirty="0"/>
          </a:p>
          <a:p>
            <a:r>
              <a:rPr lang="fr-FR" sz="2800" dirty="0"/>
              <a:t>Environnements de développement : Visual Studio, Sharp </a:t>
            </a:r>
            <a:r>
              <a:rPr lang="fr-FR" sz="2800" dirty="0" err="1"/>
              <a:t>Develop</a:t>
            </a:r>
            <a:r>
              <a:rPr lang="fr-FR" sz="2800" dirty="0"/>
              <a:t>, et même Eclipse</a:t>
            </a:r>
            <a:endParaRPr lang="en-US" sz="2800" dirty="0"/>
          </a:p>
          <a:p>
            <a:endParaRPr lang="fr-FR" dirty="0"/>
          </a:p>
        </p:txBody>
      </p:sp>
    </p:spTree>
    <p:extLst>
      <p:ext uri="{BB962C8B-B14F-4D97-AF65-F5344CB8AC3E}">
        <p14:creationId xmlns:p14="http://schemas.microsoft.com/office/powerpoint/2010/main" val="193519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AF1E5F-D945-4728-9D11-064CD2808AC2}"/>
              </a:ext>
            </a:extLst>
          </p:cNvPr>
          <p:cNvSpPr>
            <a:spLocks noGrp="1"/>
          </p:cNvSpPr>
          <p:nvPr>
            <p:ph type="title"/>
          </p:nvPr>
        </p:nvSpPr>
        <p:spPr/>
        <p:txBody>
          <a:bodyPr/>
          <a:lstStyle/>
          <a:p>
            <a:r>
              <a:rPr lang="fr-FR" dirty="0"/>
              <a:t>Présentation</a:t>
            </a:r>
          </a:p>
        </p:txBody>
      </p:sp>
      <p:sp>
        <p:nvSpPr>
          <p:cNvPr id="3" name="Espace réservé du pied de page 2">
            <a:extLst>
              <a:ext uri="{FF2B5EF4-FFF2-40B4-BE49-F238E27FC236}">
                <a16:creationId xmlns:a16="http://schemas.microsoft.com/office/drawing/2014/main" id="{9D57E653-12CB-4CB8-BBB7-2858022ADA15}"/>
              </a:ext>
            </a:extLst>
          </p:cNvPr>
          <p:cNvSpPr>
            <a:spLocks noGrp="1"/>
          </p:cNvSpPr>
          <p:nvPr>
            <p:ph type="ftr" sz="quarter" idx="10"/>
          </p:nvPr>
        </p:nvSpPr>
        <p:spPr/>
        <p:txBody>
          <a:bodyPr/>
          <a:lstStyle/>
          <a:p>
            <a:r>
              <a:rPr lang="fr-FR"/>
              <a:t>© Tous droits réservés</a:t>
            </a:r>
            <a:endParaRPr lang="fr-FR" dirty="0"/>
          </a:p>
        </p:txBody>
      </p:sp>
      <p:sp>
        <p:nvSpPr>
          <p:cNvPr id="4" name="Espace réservé du numéro de diapositive 3">
            <a:extLst>
              <a:ext uri="{FF2B5EF4-FFF2-40B4-BE49-F238E27FC236}">
                <a16:creationId xmlns:a16="http://schemas.microsoft.com/office/drawing/2014/main" id="{2C3D92B6-A6BD-4421-A1B0-3B56573D358B}"/>
              </a:ext>
            </a:extLst>
          </p:cNvPr>
          <p:cNvSpPr>
            <a:spLocks noGrp="1"/>
          </p:cNvSpPr>
          <p:nvPr>
            <p:ph type="sldNum" sz="quarter" idx="11"/>
          </p:nvPr>
        </p:nvSpPr>
        <p:spPr/>
        <p:txBody>
          <a:bodyPr/>
          <a:lstStyle/>
          <a:p>
            <a:fld id="{3E4A517B-2034-4563-8A19-3BA396951D84}" type="slidenum">
              <a:rPr lang="fr-FR" smtClean="0"/>
              <a:pPr/>
              <a:t>2</a:t>
            </a:fld>
            <a:endParaRPr lang="fr-FR" dirty="0"/>
          </a:p>
        </p:txBody>
      </p:sp>
      <p:sp>
        <p:nvSpPr>
          <p:cNvPr id="5" name="Espace réservé du contenu 4">
            <a:extLst>
              <a:ext uri="{FF2B5EF4-FFF2-40B4-BE49-F238E27FC236}">
                <a16:creationId xmlns:a16="http://schemas.microsoft.com/office/drawing/2014/main" id="{36A0EB94-BA0D-4139-8B4B-5022FE32F875}"/>
              </a:ext>
            </a:extLst>
          </p:cNvPr>
          <p:cNvSpPr>
            <a:spLocks noGrp="1"/>
          </p:cNvSpPr>
          <p:nvPr>
            <p:ph sz="quarter" idx="12"/>
          </p:nvPr>
        </p:nvSpPr>
        <p:spPr/>
        <p:txBody>
          <a:bodyPr/>
          <a:lstStyle/>
          <a:p>
            <a:r>
              <a:rPr lang="fr-FR" dirty="0"/>
              <a:t>2005 – 2014 : Odyssée Ingénierie</a:t>
            </a:r>
          </a:p>
          <a:p>
            <a:endParaRPr lang="fr-FR" dirty="0"/>
          </a:p>
          <a:p>
            <a:endParaRPr lang="fr-FR" dirty="0"/>
          </a:p>
          <a:p>
            <a:endParaRPr lang="fr-FR" dirty="0"/>
          </a:p>
          <a:p>
            <a:endParaRPr lang="fr-FR" sz="1000" dirty="0"/>
          </a:p>
          <a:p>
            <a:r>
              <a:rPr lang="fr-FR" dirty="0"/>
              <a:t>Depuis 2014 : Développeur et 			   formateur freelance</a:t>
            </a:r>
          </a:p>
          <a:p>
            <a:endParaRPr lang="fr-FR" dirty="0"/>
          </a:p>
          <a:p>
            <a:endParaRPr lang="fr-FR" dirty="0"/>
          </a:p>
          <a:p>
            <a:endParaRPr lang="fr-FR" dirty="0"/>
          </a:p>
          <a:p>
            <a:r>
              <a:rPr lang="fr-FR" dirty="0"/>
              <a:t>Depuis 2016 : Maître de conférence</a:t>
            </a:r>
            <a:br>
              <a:rPr lang="fr-FR" dirty="0"/>
            </a:br>
            <a:endParaRPr lang="fr-FR" dirty="0"/>
          </a:p>
          <a:p>
            <a:endParaRPr lang="fr-FR" dirty="0"/>
          </a:p>
        </p:txBody>
      </p:sp>
      <p:sp>
        <p:nvSpPr>
          <p:cNvPr id="6" name="Espace réservé du contenu 5">
            <a:extLst>
              <a:ext uri="{FF2B5EF4-FFF2-40B4-BE49-F238E27FC236}">
                <a16:creationId xmlns:a16="http://schemas.microsoft.com/office/drawing/2014/main" id="{52C18659-1440-4827-AAF4-2DAFCA3FFAF4}"/>
              </a:ext>
            </a:extLst>
          </p:cNvPr>
          <p:cNvSpPr>
            <a:spLocks noGrp="1"/>
          </p:cNvSpPr>
          <p:nvPr>
            <p:ph sz="quarter" idx="13"/>
          </p:nvPr>
        </p:nvSpPr>
        <p:spPr/>
        <p:txBody>
          <a:bodyPr/>
          <a:lstStyle/>
          <a:p>
            <a:r>
              <a:rPr lang="fr-FR" dirty="0"/>
              <a:t>Marié</a:t>
            </a:r>
          </a:p>
          <a:p>
            <a:r>
              <a:rPr lang="fr-FR" dirty="0"/>
              <a:t>Papa de 4 enfants</a:t>
            </a:r>
            <a:br>
              <a:rPr lang="fr-FR" dirty="0"/>
            </a:br>
            <a:r>
              <a:rPr lang="fr-FR" dirty="0"/>
              <a:t>(9 ans, 6 ans, 3 ans </a:t>
            </a:r>
            <a:r>
              <a:rPr lang="fr-FR"/>
              <a:t>et 1 an)</a:t>
            </a:r>
            <a:endParaRPr lang="fr-FR" dirty="0"/>
          </a:p>
          <a:p>
            <a:endParaRPr lang="fr-FR" dirty="0"/>
          </a:p>
          <a:p>
            <a:endParaRPr lang="fr-FR" dirty="0"/>
          </a:p>
        </p:txBody>
      </p:sp>
      <p:sp>
        <p:nvSpPr>
          <p:cNvPr id="7" name="Espace réservé du texte 6">
            <a:extLst>
              <a:ext uri="{FF2B5EF4-FFF2-40B4-BE49-F238E27FC236}">
                <a16:creationId xmlns:a16="http://schemas.microsoft.com/office/drawing/2014/main" id="{DB06576A-F1CD-4AC8-8F17-0C2841BAD25A}"/>
              </a:ext>
            </a:extLst>
          </p:cNvPr>
          <p:cNvSpPr>
            <a:spLocks noGrp="1"/>
          </p:cNvSpPr>
          <p:nvPr>
            <p:ph type="body" idx="1"/>
          </p:nvPr>
        </p:nvSpPr>
        <p:spPr/>
        <p:txBody>
          <a:bodyPr/>
          <a:lstStyle/>
          <a:p>
            <a:r>
              <a:rPr lang="fr-FR" dirty="0"/>
              <a:t>Vie professionnelle</a:t>
            </a:r>
          </a:p>
        </p:txBody>
      </p:sp>
      <p:sp>
        <p:nvSpPr>
          <p:cNvPr id="8" name="Espace réservé du texte 7">
            <a:extLst>
              <a:ext uri="{FF2B5EF4-FFF2-40B4-BE49-F238E27FC236}">
                <a16:creationId xmlns:a16="http://schemas.microsoft.com/office/drawing/2014/main" id="{3AEFF9F9-B1D6-4EFC-923A-3D1232A65EF5}"/>
              </a:ext>
            </a:extLst>
          </p:cNvPr>
          <p:cNvSpPr>
            <a:spLocks noGrp="1"/>
          </p:cNvSpPr>
          <p:nvPr>
            <p:ph type="body" idx="14"/>
          </p:nvPr>
        </p:nvSpPr>
        <p:spPr/>
        <p:txBody>
          <a:bodyPr/>
          <a:lstStyle/>
          <a:p>
            <a:r>
              <a:rPr lang="fr-FR" dirty="0"/>
              <a:t>Vie personnelle</a:t>
            </a:r>
          </a:p>
        </p:txBody>
      </p:sp>
      <p:pic>
        <p:nvPicPr>
          <p:cNvPr id="9" name="Image 8">
            <a:extLst>
              <a:ext uri="{FF2B5EF4-FFF2-40B4-BE49-F238E27FC236}">
                <a16:creationId xmlns:a16="http://schemas.microsoft.com/office/drawing/2014/main" id="{0EEF344D-2BD2-40C1-8D18-36F1DFFF22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601" y="1716305"/>
            <a:ext cx="1778825" cy="720000"/>
          </a:xfrm>
          <a:prstGeom prst="rect">
            <a:avLst/>
          </a:prstGeom>
        </p:spPr>
      </p:pic>
      <p:pic>
        <p:nvPicPr>
          <p:cNvPr id="10" name="Image 9">
            <a:extLst>
              <a:ext uri="{FF2B5EF4-FFF2-40B4-BE49-F238E27FC236}">
                <a16:creationId xmlns:a16="http://schemas.microsoft.com/office/drawing/2014/main" id="{7AC7D497-9383-44E7-BE0E-45879D5F10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268" y="2558086"/>
            <a:ext cx="1800000" cy="404371"/>
          </a:xfrm>
          <a:prstGeom prst="rect">
            <a:avLst/>
          </a:prstGeom>
        </p:spPr>
      </p:pic>
      <p:pic>
        <p:nvPicPr>
          <p:cNvPr id="11" name="Image 10">
            <a:extLst>
              <a:ext uri="{FF2B5EF4-FFF2-40B4-BE49-F238E27FC236}">
                <a16:creationId xmlns:a16="http://schemas.microsoft.com/office/drawing/2014/main" id="{EDCAE7D8-6A57-4F51-BE80-21CB8A00AD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8285" y="2400272"/>
            <a:ext cx="1080000" cy="729025"/>
          </a:xfrm>
          <a:prstGeom prst="rect">
            <a:avLst/>
          </a:prstGeom>
        </p:spPr>
      </p:pic>
      <p:pic>
        <p:nvPicPr>
          <p:cNvPr id="14" name="Image 13">
            <a:extLst>
              <a:ext uri="{FF2B5EF4-FFF2-40B4-BE49-F238E27FC236}">
                <a16:creationId xmlns:a16="http://schemas.microsoft.com/office/drawing/2014/main" id="{00E2CCC9-6BCF-4C46-9226-1FC9165336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85599" y="3887526"/>
            <a:ext cx="1600801" cy="828000"/>
          </a:xfrm>
          <a:prstGeom prst="rect">
            <a:avLst/>
          </a:prstGeom>
        </p:spPr>
      </p:pic>
      <p:pic>
        <p:nvPicPr>
          <p:cNvPr id="15" name="Image 14">
            <a:extLst>
              <a:ext uri="{FF2B5EF4-FFF2-40B4-BE49-F238E27FC236}">
                <a16:creationId xmlns:a16="http://schemas.microsoft.com/office/drawing/2014/main" id="{E9B7EDB2-2FF3-4771-844C-73B5BAD597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116" y="5553821"/>
            <a:ext cx="2531794" cy="769979"/>
          </a:xfrm>
          <a:prstGeom prst="rect">
            <a:avLst/>
          </a:prstGeom>
        </p:spPr>
      </p:pic>
    </p:spTree>
    <p:extLst>
      <p:ext uri="{BB962C8B-B14F-4D97-AF65-F5344CB8AC3E}">
        <p14:creationId xmlns:p14="http://schemas.microsoft.com/office/powerpoint/2010/main" val="174378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a:t>C# : Les types de données (1/2)</a:t>
            </a:r>
          </a:p>
        </p:txBody>
      </p:sp>
      <p:sp>
        <p:nvSpPr>
          <p:cNvPr id="2" name="Espace réservé du pied de page 1"/>
          <p:cNvSpPr>
            <a:spLocks noGrp="1"/>
          </p:cNvSpPr>
          <p:nvPr>
            <p:ph type="ftr" sz="quarter" idx="10"/>
          </p:nvPr>
        </p:nvSpPr>
        <p:spPr/>
        <p:txBody>
          <a:bodyPr/>
          <a:lstStyle/>
          <a:p>
            <a:r>
              <a:rPr lang="fr-FR"/>
              <a:t>© Tous droits réservés</a:t>
            </a:r>
          </a:p>
        </p:txBody>
      </p:sp>
      <p:sp>
        <p:nvSpPr>
          <p:cNvPr id="4" name="Espace réservé du numéro de diapositive 3"/>
          <p:cNvSpPr>
            <a:spLocks noGrp="1"/>
          </p:cNvSpPr>
          <p:nvPr>
            <p:ph type="sldNum" sz="quarter" idx="11"/>
          </p:nvPr>
        </p:nvSpPr>
        <p:spPr/>
        <p:txBody>
          <a:bodyPr/>
          <a:lstStyle/>
          <a:p>
            <a:fld id="{3E4A517B-2034-4563-8A19-3BA396951D84}" type="slidenum">
              <a:rPr lang="fr-FR" smtClean="0"/>
              <a:t>20</a:t>
            </a:fld>
            <a:endParaRPr lang="fr-FR"/>
          </a:p>
        </p:txBody>
      </p:sp>
      <p:sp>
        <p:nvSpPr>
          <p:cNvPr id="6" name="Espace réservé du contenu 5">
            <a:extLst>
              <a:ext uri="{FF2B5EF4-FFF2-40B4-BE49-F238E27FC236}">
                <a16:creationId xmlns:a16="http://schemas.microsoft.com/office/drawing/2014/main" id="{02D644CB-B036-42BC-9D30-C11541E4C7E4}"/>
              </a:ext>
            </a:extLst>
          </p:cNvPr>
          <p:cNvSpPr>
            <a:spLocks noGrp="1"/>
          </p:cNvSpPr>
          <p:nvPr>
            <p:ph sz="quarter" idx="12"/>
          </p:nvPr>
        </p:nvSpPr>
        <p:spPr/>
        <p:txBody>
          <a:bodyPr/>
          <a:lstStyle/>
          <a:p>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933020625"/>
              </p:ext>
            </p:extLst>
          </p:nvPr>
        </p:nvGraphicFramePr>
        <p:xfrm>
          <a:off x="402336" y="877824"/>
          <a:ext cx="8359163" cy="5340095"/>
        </p:xfrm>
        <a:graphic>
          <a:graphicData uri="http://schemas.openxmlformats.org/drawingml/2006/table">
            <a:tbl>
              <a:tblPr>
                <a:tableStyleId>{E8B1032C-EA38-4F05-BA0D-38AFFFC7BED3}</a:tableStyleId>
              </a:tblPr>
              <a:tblGrid>
                <a:gridCol w="738415">
                  <a:extLst>
                    <a:ext uri="{9D8B030D-6E8A-4147-A177-3AD203B41FA5}">
                      <a16:colId xmlns:a16="http://schemas.microsoft.com/office/drawing/2014/main" val="20000"/>
                    </a:ext>
                  </a:extLst>
                </a:gridCol>
                <a:gridCol w="996503">
                  <a:extLst>
                    <a:ext uri="{9D8B030D-6E8A-4147-A177-3AD203B41FA5}">
                      <a16:colId xmlns:a16="http://schemas.microsoft.com/office/drawing/2014/main" val="20001"/>
                    </a:ext>
                  </a:extLst>
                </a:gridCol>
                <a:gridCol w="1333452">
                  <a:extLst>
                    <a:ext uri="{9D8B030D-6E8A-4147-A177-3AD203B41FA5}">
                      <a16:colId xmlns:a16="http://schemas.microsoft.com/office/drawing/2014/main" val="20002"/>
                    </a:ext>
                  </a:extLst>
                </a:gridCol>
                <a:gridCol w="731247">
                  <a:extLst>
                    <a:ext uri="{9D8B030D-6E8A-4147-A177-3AD203B41FA5}">
                      <a16:colId xmlns:a16="http://schemas.microsoft.com/office/drawing/2014/main" val="20003"/>
                    </a:ext>
                  </a:extLst>
                </a:gridCol>
                <a:gridCol w="645219">
                  <a:extLst>
                    <a:ext uri="{9D8B030D-6E8A-4147-A177-3AD203B41FA5}">
                      <a16:colId xmlns:a16="http://schemas.microsoft.com/office/drawing/2014/main" val="20004"/>
                    </a:ext>
                  </a:extLst>
                </a:gridCol>
                <a:gridCol w="3914327">
                  <a:extLst>
                    <a:ext uri="{9D8B030D-6E8A-4147-A177-3AD203B41FA5}">
                      <a16:colId xmlns:a16="http://schemas.microsoft.com/office/drawing/2014/main" val="20005"/>
                    </a:ext>
                  </a:extLst>
                </a:gridCol>
              </a:tblGrid>
              <a:tr h="1013945">
                <a:tc>
                  <a:txBody>
                    <a:bodyPr/>
                    <a:lstStyle/>
                    <a:p>
                      <a:pPr algn="ctr"/>
                      <a:r>
                        <a:rPr lang="fr-FR" sz="1400" dirty="0">
                          <a:solidFill>
                            <a:schemeClr val="bg1"/>
                          </a:solidFill>
                          <a:effectLst/>
                        </a:rPr>
                        <a:t>Type C#</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D59A8"/>
                    </a:solidFill>
                  </a:tcPr>
                </a:tc>
                <a:tc>
                  <a:txBody>
                    <a:bodyPr/>
                    <a:lstStyle/>
                    <a:p>
                      <a:pPr algn="ctr"/>
                      <a:r>
                        <a:rPr lang="fr-FR" sz="1400" dirty="0">
                          <a:solidFill>
                            <a:schemeClr val="bg1"/>
                          </a:solidFill>
                          <a:effectLst/>
                        </a:rPr>
                        <a:t>Type .NET</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D59A8"/>
                    </a:solidFill>
                  </a:tcPr>
                </a:tc>
                <a:tc>
                  <a:txBody>
                    <a:bodyPr/>
                    <a:lstStyle/>
                    <a:p>
                      <a:pPr algn="ctr"/>
                      <a:r>
                        <a:rPr lang="fr-FR" sz="1400" dirty="0">
                          <a:solidFill>
                            <a:schemeClr val="bg1"/>
                          </a:solidFill>
                          <a:effectLst/>
                        </a:rPr>
                        <a:t>Donnée représentée</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D59A8"/>
                    </a:solidFill>
                  </a:tcPr>
                </a:tc>
                <a:tc>
                  <a:txBody>
                    <a:bodyPr/>
                    <a:lstStyle/>
                    <a:p>
                      <a:pPr algn="ctr"/>
                      <a:r>
                        <a:rPr lang="fr-FR" sz="1400" dirty="0">
                          <a:solidFill>
                            <a:schemeClr val="bg1"/>
                          </a:solidFill>
                          <a:effectLst/>
                        </a:rPr>
                        <a:t>Suffixe </a:t>
                      </a:r>
                      <a:br>
                        <a:rPr lang="fr-FR" sz="1400" dirty="0">
                          <a:solidFill>
                            <a:schemeClr val="bg1"/>
                          </a:solidFill>
                          <a:effectLst/>
                        </a:rPr>
                      </a:br>
                      <a:r>
                        <a:rPr lang="fr-FR" sz="1400" dirty="0">
                          <a:solidFill>
                            <a:schemeClr val="bg1"/>
                          </a:solidFill>
                          <a:effectLst/>
                        </a:rPr>
                        <a:t>des valeurs littérales</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D59A8"/>
                    </a:solidFill>
                  </a:tcPr>
                </a:tc>
                <a:tc>
                  <a:txBody>
                    <a:bodyPr/>
                    <a:lstStyle/>
                    <a:p>
                      <a:pPr algn="ctr"/>
                      <a:r>
                        <a:rPr lang="fr-FR" sz="1400" dirty="0">
                          <a:solidFill>
                            <a:schemeClr val="bg1"/>
                          </a:solidFill>
                          <a:effectLst/>
                        </a:rPr>
                        <a:t>Codage</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D59A8"/>
                    </a:solidFill>
                  </a:tcPr>
                </a:tc>
                <a:tc>
                  <a:txBody>
                    <a:bodyPr/>
                    <a:lstStyle/>
                    <a:p>
                      <a:pPr algn="ctr"/>
                      <a:r>
                        <a:rPr lang="fr-FR" sz="1400" dirty="0">
                          <a:solidFill>
                            <a:schemeClr val="bg1"/>
                          </a:solidFill>
                          <a:effectLst/>
                        </a:rPr>
                        <a:t>Domaine de valeurs</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D59A8"/>
                    </a:solidFill>
                  </a:tcPr>
                </a:tc>
                <a:extLst>
                  <a:ext uri="{0D108BD9-81ED-4DB2-BD59-A6C34878D82A}">
                    <a16:rowId xmlns:a16="http://schemas.microsoft.com/office/drawing/2014/main" val="10000"/>
                  </a:ext>
                </a:extLst>
              </a:tr>
              <a:tr h="288410">
                <a:tc>
                  <a:txBody>
                    <a:bodyPr/>
                    <a:lstStyle/>
                    <a:p>
                      <a:pPr algn="just"/>
                      <a:r>
                        <a:rPr lang="fr-FR" sz="1400" dirty="0">
                          <a:solidFill>
                            <a:schemeClr val="bg1"/>
                          </a:solidFill>
                          <a:effectLst/>
                        </a:rPr>
                        <a:t>char</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Char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caractère</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2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caractère Unicode (UTF-16)</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8410">
                <a:tc>
                  <a:txBody>
                    <a:bodyPr/>
                    <a:lstStyle/>
                    <a:p>
                      <a:pPr algn="just"/>
                      <a:r>
                        <a:rPr lang="fr-FR" sz="1400" dirty="0">
                          <a:solidFill>
                            <a:schemeClr val="bg1"/>
                          </a:solidFill>
                          <a:effectLst/>
                        </a:rPr>
                        <a:t>string</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String (C)</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chaîne de caractères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référence sur une séquence de caractères Unicode</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8410">
                <a:tc>
                  <a:txBody>
                    <a:bodyPr/>
                    <a:lstStyle/>
                    <a:p>
                      <a:pPr algn="just"/>
                      <a:r>
                        <a:rPr lang="fr-FR" sz="1400" dirty="0">
                          <a:solidFill>
                            <a:schemeClr val="bg1"/>
                          </a:solidFill>
                          <a:effectLst/>
                        </a:rPr>
                        <a:t>int</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Int32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nombre entier</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4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[-2</a:t>
                      </a:r>
                      <a:r>
                        <a:rPr lang="fr-FR" sz="1050" baseline="30000" dirty="0">
                          <a:effectLst/>
                        </a:rPr>
                        <a:t>31,</a:t>
                      </a:r>
                      <a:r>
                        <a:rPr lang="fr-FR" sz="1050" dirty="0">
                          <a:effectLst/>
                        </a:rPr>
                        <a:t> 2</a:t>
                      </a:r>
                      <a:r>
                        <a:rPr lang="fr-FR" sz="1050" baseline="30000" dirty="0">
                          <a:effectLst/>
                        </a:rPr>
                        <a:t>31</a:t>
                      </a:r>
                      <a:r>
                        <a:rPr lang="fr-FR" sz="1050" dirty="0">
                          <a:effectLst/>
                        </a:rPr>
                        <a:t>-1] [-2147483648, 2147483647]</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8410">
                <a:tc>
                  <a:txBody>
                    <a:bodyPr/>
                    <a:lstStyle/>
                    <a:p>
                      <a:pPr algn="just"/>
                      <a:r>
                        <a:rPr lang="fr-FR" sz="1400" dirty="0">
                          <a:solidFill>
                            <a:schemeClr val="bg1"/>
                          </a:solidFill>
                          <a:effectLst/>
                        </a:rPr>
                        <a:t>uint</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UInt32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U</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4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[0</a:t>
                      </a:r>
                      <a:r>
                        <a:rPr lang="fr-FR" sz="1050" baseline="30000" dirty="0">
                          <a:effectLst/>
                        </a:rPr>
                        <a:t>,</a:t>
                      </a:r>
                      <a:r>
                        <a:rPr lang="fr-FR" sz="1050" dirty="0">
                          <a:effectLst/>
                        </a:rPr>
                        <a:t> 2</a:t>
                      </a:r>
                      <a:r>
                        <a:rPr lang="fr-FR" sz="1050" baseline="30000" dirty="0">
                          <a:effectLst/>
                        </a:rPr>
                        <a:t>32</a:t>
                      </a:r>
                      <a:r>
                        <a:rPr lang="fr-FR" sz="1050" dirty="0">
                          <a:effectLst/>
                        </a:rPr>
                        <a:t>-1] [0, 4294967295]</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8410">
                <a:tc>
                  <a:txBody>
                    <a:bodyPr/>
                    <a:lstStyle/>
                    <a:p>
                      <a:pPr algn="just"/>
                      <a:r>
                        <a:rPr lang="fr-FR" sz="1400" dirty="0">
                          <a:solidFill>
                            <a:schemeClr val="bg1"/>
                          </a:solidFill>
                          <a:effectLst/>
                        </a:rPr>
                        <a:t>long</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Int64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L</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8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050" dirty="0">
                          <a:effectLst/>
                        </a:rPr>
                        <a:t>[-2</a:t>
                      </a:r>
                      <a:r>
                        <a:rPr lang="fr-FR" sz="1050" baseline="30000" dirty="0">
                          <a:effectLst/>
                        </a:rPr>
                        <a:t>63,</a:t>
                      </a:r>
                      <a:r>
                        <a:rPr lang="fr-FR" sz="1050" dirty="0">
                          <a:effectLst/>
                        </a:rPr>
                        <a:t> 2</a:t>
                      </a:r>
                      <a:r>
                        <a:rPr lang="fr-FR" sz="1050" baseline="30000" dirty="0">
                          <a:effectLst/>
                        </a:rPr>
                        <a:t>63</a:t>
                      </a:r>
                      <a:r>
                        <a:rPr lang="fr-FR" sz="1050" dirty="0">
                          <a:effectLst/>
                        </a:rPr>
                        <a:t> -1] [-9223372036854775808, 9223372036854775807]</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8410">
                <a:tc>
                  <a:txBody>
                    <a:bodyPr/>
                    <a:lstStyle/>
                    <a:p>
                      <a:pPr algn="just"/>
                      <a:r>
                        <a:rPr lang="fr-FR" sz="1400" dirty="0">
                          <a:solidFill>
                            <a:schemeClr val="bg1"/>
                          </a:solidFill>
                          <a:effectLst/>
                        </a:rPr>
                        <a:t>ulong</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UInt64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UL</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8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[0</a:t>
                      </a:r>
                      <a:r>
                        <a:rPr lang="fr-FR" sz="1050" baseline="30000" dirty="0">
                          <a:effectLst/>
                        </a:rPr>
                        <a:t>,</a:t>
                      </a:r>
                      <a:r>
                        <a:rPr lang="fr-FR" sz="1050" dirty="0">
                          <a:effectLst/>
                        </a:rPr>
                        <a:t> 2</a:t>
                      </a:r>
                      <a:r>
                        <a:rPr lang="fr-FR" sz="1050" baseline="30000" dirty="0">
                          <a:effectLst/>
                        </a:rPr>
                        <a:t>64</a:t>
                      </a:r>
                      <a:r>
                        <a:rPr lang="fr-FR" sz="1050" dirty="0">
                          <a:effectLst/>
                        </a:rPr>
                        <a:t> -1] [0, 18446744073709551615]</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8410">
                <a:tc>
                  <a:txBody>
                    <a:bodyPr/>
                    <a:lstStyle/>
                    <a:p>
                      <a:pPr algn="just"/>
                      <a:r>
                        <a:rPr lang="fr-FR" sz="1400" dirty="0">
                          <a:solidFill>
                            <a:schemeClr val="bg1"/>
                          </a:solidFill>
                          <a:effectLst/>
                        </a:rPr>
                        <a:t>sbyte</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1 octet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[-2</a:t>
                      </a:r>
                      <a:r>
                        <a:rPr lang="fr-FR" sz="1050" baseline="30000" dirty="0">
                          <a:effectLst/>
                        </a:rPr>
                        <a:t>7</a:t>
                      </a:r>
                      <a:r>
                        <a:rPr lang="fr-FR" sz="1050" dirty="0">
                          <a:effectLst/>
                        </a:rPr>
                        <a:t> , 2</a:t>
                      </a:r>
                      <a:r>
                        <a:rPr lang="fr-FR" sz="1050" baseline="30000" dirty="0">
                          <a:effectLst/>
                        </a:rPr>
                        <a:t>7</a:t>
                      </a:r>
                      <a:r>
                        <a:rPr lang="fr-FR" sz="1050" dirty="0">
                          <a:effectLst/>
                        </a:rPr>
                        <a:t> -1] [-128,+127]</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8410">
                <a:tc>
                  <a:txBody>
                    <a:bodyPr/>
                    <a:lstStyle/>
                    <a:p>
                      <a:pPr algn="just"/>
                      <a:r>
                        <a:rPr lang="fr-FR" sz="1400" dirty="0">
                          <a:solidFill>
                            <a:schemeClr val="bg1"/>
                          </a:solidFill>
                          <a:effectLst/>
                        </a:rPr>
                        <a:t>byte</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Byte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1 octet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[0 , 2</a:t>
                      </a:r>
                      <a:r>
                        <a:rPr lang="fr-FR" sz="1050" baseline="30000" dirty="0">
                          <a:effectLst/>
                        </a:rPr>
                        <a:t>8</a:t>
                      </a:r>
                      <a:r>
                        <a:rPr lang="fr-FR" sz="1050" dirty="0">
                          <a:effectLst/>
                        </a:rPr>
                        <a:t> -1] [0,255]</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8410">
                <a:tc>
                  <a:txBody>
                    <a:bodyPr/>
                    <a:lstStyle/>
                    <a:p>
                      <a:pPr algn="just"/>
                      <a:r>
                        <a:rPr lang="fr-FR" sz="1400" dirty="0">
                          <a:solidFill>
                            <a:schemeClr val="bg1"/>
                          </a:solidFill>
                          <a:effectLst/>
                        </a:rPr>
                        <a:t>short</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Int16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2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[-2</a:t>
                      </a:r>
                      <a:r>
                        <a:rPr lang="fr-FR" sz="1050" baseline="30000" dirty="0">
                          <a:effectLst/>
                        </a:rPr>
                        <a:t>15,</a:t>
                      </a:r>
                      <a:r>
                        <a:rPr lang="fr-FR" sz="1050" dirty="0">
                          <a:effectLst/>
                        </a:rPr>
                        <a:t> 2</a:t>
                      </a:r>
                      <a:r>
                        <a:rPr lang="fr-FR" sz="1050" baseline="30000" dirty="0">
                          <a:effectLst/>
                        </a:rPr>
                        <a:t>15</a:t>
                      </a:r>
                      <a:r>
                        <a:rPr lang="fr-FR" sz="1050" dirty="0">
                          <a:effectLst/>
                        </a:rPr>
                        <a:t>-1] [-32768, 32767]</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8410">
                <a:tc>
                  <a:txBody>
                    <a:bodyPr/>
                    <a:lstStyle/>
                    <a:p>
                      <a:pPr algn="just"/>
                      <a:r>
                        <a:rPr lang="fr-FR" sz="1400" dirty="0">
                          <a:solidFill>
                            <a:schemeClr val="bg1"/>
                          </a:solidFill>
                          <a:effectLst/>
                        </a:rPr>
                        <a:t>ushort</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UInt16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2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[0</a:t>
                      </a:r>
                      <a:r>
                        <a:rPr lang="fr-FR" sz="1050" baseline="30000" dirty="0">
                          <a:effectLst/>
                        </a:rPr>
                        <a:t>,</a:t>
                      </a:r>
                      <a:r>
                        <a:rPr lang="fr-FR" sz="1050" dirty="0">
                          <a:effectLst/>
                        </a:rPr>
                        <a:t> 2</a:t>
                      </a:r>
                      <a:r>
                        <a:rPr lang="fr-FR" sz="1050" baseline="30000" dirty="0">
                          <a:effectLst/>
                        </a:rPr>
                        <a:t>16</a:t>
                      </a:r>
                      <a:r>
                        <a:rPr lang="fr-FR" sz="1050" dirty="0">
                          <a:effectLst/>
                        </a:rPr>
                        <a:t>-1] [0,65535]</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8410">
                <a:tc>
                  <a:txBody>
                    <a:bodyPr/>
                    <a:lstStyle/>
                    <a:p>
                      <a:pPr algn="just"/>
                      <a:r>
                        <a:rPr lang="fr-FR" sz="1400" dirty="0">
                          <a:solidFill>
                            <a:schemeClr val="bg1"/>
                          </a:solidFill>
                          <a:effectLst/>
                        </a:rPr>
                        <a:t>float</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Single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nombre réel</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F</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4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[1.5 10</a:t>
                      </a:r>
                      <a:r>
                        <a:rPr lang="fr-FR" sz="1050" baseline="30000" dirty="0">
                          <a:effectLst/>
                        </a:rPr>
                        <a:t>-</a:t>
                      </a:r>
                      <a:r>
                        <a:rPr lang="fr-FR" sz="1050" dirty="0">
                          <a:effectLst/>
                        </a:rPr>
                        <a:t>45</a:t>
                      </a:r>
                      <a:r>
                        <a:rPr lang="fr-FR" sz="1050" baseline="30000" dirty="0">
                          <a:effectLst/>
                        </a:rPr>
                        <a:t>,</a:t>
                      </a:r>
                      <a:r>
                        <a:rPr lang="fr-FR" sz="1050" dirty="0">
                          <a:effectLst/>
                        </a:rPr>
                        <a:t> 3.4 10</a:t>
                      </a:r>
                      <a:r>
                        <a:rPr lang="fr-FR" sz="1050" baseline="30000" dirty="0">
                          <a:effectLst/>
                        </a:rPr>
                        <a:t>+38</a:t>
                      </a:r>
                      <a:r>
                        <a:rPr lang="fr-FR" sz="1050" dirty="0">
                          <a:effectLst/>
                        </a:rPr>
                        <a:t>] en valeur absolue</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8410">
                <a:tc>
                  <a:txBody>
                    <a:bodyPr/>
                    <a:lstStyle/>
                    <a:p>
                      <a:pPr algn="just"/>
                      <a:r>
                        <a:rPr lang="fr-FR" sz="1400" dirty="0">
                          <a:solidFill>
                            <a:schemeClr val="bg1"/>
                          </a:solidFill>
                          <a:effectLst/>
                        </a:rPr>
                        <a:t>double</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Double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D</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8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[-1.7 10</a:t>
                      </a:r>
                      <a:r>
                        <a:rPr lang="fr-FR" sz="1050" baseline="30000" dirty="0">
                          <a:effectLst/>
                        </a:rPr>
                        <a:t>+308</a:t>
                      </a:r>
                      <a:r>
                        <a:rPr lang="fr-FR" sz="1050" dirty="0">
                          <a:effectLst/>
                        </a:rPr>
                        <a:t>, 1.7 10</a:t>
                      </a:r>
                      <a:r>
                        <a:rPr lang="fr-FR" sz="1050" baseline="30000" dirty="0">
                          <a:effectLst/>
                        </a:rPr>
                        <a:t>+308</a:t>
                      </a:r>
                      <a:r>
                        <a:rPr lang="fr-FR" sz="1050" dirty="0">
                          <a:effectLst/>
                        </a:rPr>
                        <a:t>] en valeur absolue</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8410">
                <a:tc>
                  <a:txBody>
                    <a:bodyPr/>
                    <a:lstStyle/>
                    <a:p>
                      <a:pPr algn="just"/>
                      <a:r>
                        <a:rPr lang="fr-FR" sz="1400" dirty="0">
                          <a:solidFill>
                            <a:schemeClr val="bg1"/>
                          </a:solidFill>
                          <a:effectLst/>
                        </a:rPr>
                        <a:t>decimal</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Decimal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nombre décimal</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M</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16 octets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[1.0 10</a:t>
                      </a:r>
                      <a:r>
                        <a:rPr lang="fr-FR" sz="1050" baseline="30000" dirty="0">
                          <a:effectLst/>
                        </a:rPr>
                        <a:t>-</a:t>
                      </a:r>
                      <a:r>
                        <a:rPr lang="fr-FR" sz="1050" dirty="0">
                          <a:effectLst/>
                        </a:rPr>
                        <a:t>28,7.9 10</a:t>
                      </a:r>
                      <a:r>
                        <a:rPr lang="fr-FR" sz="1050" baseline="30000" dirty="0">
                          <a:effectLst/>
                        </a:rPr>
                        <a:t>+</a:t>
                      </a:r>
                      <a:r>
                        <a:rPr lang="fr-FR" sz="1050" dirty="0">
                          <a:effectLst/>
                        </a:rPr>
                        <a:t>28] en valeur absolue avec 28 chiffres significatifs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8410">
                <a:tc>
                  <a:txBody>
                    <a:bodyPr/>
                    <a:lstStyle/>
                    <a:p>
                      <a:pPr algn="just"/>
                      <a:r>
                        <a:rPr lang="fr-FR" sz="1400" dirty="0">
                          <a:solidFill>
                            <a:schemeClr val="bg1"/>
                          </a:solidFill>
                          <a:effectLst/>
                        </a:rPr>
                        <a:t>bool</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Boolean (S)</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1 octet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true, false</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8410">
                <a:tc>
                  <a:txBody>
                    <a:bodyPr/>
                    <a:lstStyle/>
                    <a:p>
                      <a:pPr algn="just"/>
                      <a:r>
                        <a:rPr lang="fr-FR" sz="1400" dirty="0">
                          <a:solidFill>
                            <a:schemeClr val="bg1"/>
                          </a:solidFill>
                          <a:effectLst/>
                        </a:rPr>
                        <a:t>object</a:t>
                      </a:r>
                      <a:endParaRPr lang="fr-FR" sz="1400" b="0" i="0" dirty="0">
                        <a:solidFill>
                          <a:schemeClr val="bg1"/>
                        </a:solidFill>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B08B"/>
                    </a:solidFill>
                  </a:tcPr>
                </a:tc>
                <a:tc>
                  <a:txBody>
                    <a:bodyPr/>
                    <a:lstStyle/>
                    <a:p>
                      <a:pPr algn="just"/>
                      <a:r>
                        <a:rPr lang="fr-FR" sz="1050" dirty="0">
                          <a:effectLst/>
                        </a:rPr>
                        <a:t>Object (C)</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référence d'objet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 </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fr-FR" sz="1050" dirty="0">
                          <a:effectLst/>
                        </a:rPr>
                        <a:t>référence d'objet</a:t>
                      </a:r>
                      <a:endParaRPr lang="fr-FR" sz="1050" b="0" i="0" dirty="0">
                        <a:effectLst/>
                        <a:latin typeface="Verdana"/>
                      </a:endParaRPr>
                    </a:p>
                  </a:txBody>
                  <a:tcPr marL="20540" marR="20540" marT="20540" marB="20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56381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 : Les types de données (2/2)</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21</a:t>
            </a:fld>
            <a:endParaRPr lang="fr-FR" dirty="0"/>
          </a:p>
        </p:txBody>
      </p:sp>
      <p:sp>
        <p:nvSpPr>
          <p:cNvPr id="3" name="Espace réservé du contenu 2"/>
          <p:cNvSpPr>
            <a:spLocks noGrp="1"/>
          </p:cNvSpPr>
          <p:nvPr>
            <p:ph sz="quarter" idx="12"/>
          </p:nvPr>
        </p:nvSpPr>
        <p:spPr/>
        <p:txBody>
          <a:bodyPr>
            <a:normAutofit lnSpcReduction="10000"/>
          </a:bodyPr>
          <a:lstStyle/>
          <a:p>
            <a:r>
              <a:rPr lang="fr-FR" sz="2800" dirty="0"/>
              <a:t>Type valeur :</a:t>
            </a:r>
          </a:p>
          <a:p>
            <a:pPr lvl="1"/>
            <a:r>
              <a:rPr lang="fr-FR" sz="2400" dirty="0"/>
              <a:t>les types numériques (</a:t>
            </a:r>
            <a:r>
              <a:rPr lang="fr-FR" sz="2400" dirty="0" err="1"/>
              <a:t>int</a:t>
            </a:r>
            <a:r>
              <a:rPr lang="fr-FR" sz="2400" dirty="0"/>
              <a:t>, </a:t>
            </a:r>
            <a:r>
              <a:rPr lang="fr-FR" sz="2400" dirty="0" err="1"/>
              <a:t>float</a:t>
            </a:r>
            <a:r>
              <a:rPr lang="fr-FR" sz="2400" dirty="0"/>
              <a:t>, ...)</a:t>
            </a:r>
          </a:p>
          <a:p>
            <a:pPr lvl="1"/>
            <a:r>
              <a:rPr lang="fr-FR" sz="2400" dirty="0"/>
              <a:t>les booléens</a:t>
            </a:r>
          </a:p>
          <a:p>
            <a:pPr lvl="1"/>
            <a:r>
              <a:rPr lang="fr-FR" sz="2400" dirty="0"/>
              <a:t>les caractères</a:t>
            </a:r>
          </a:p>
          <a:p>
            <a:pPr lvl="1"/>
            <a:r>
              <a:rPr lang="fr-FR" sz="2400" dirty="0"/>
              <a:t>les structures, les énumérations</a:t>
            </a:r>
          </a:p>
          <a:p>
            <a:pPr lvl="1">
              <a:buFont typeface="Symbol" panose="05050102010706020507" pitchFamily="18" charset="2"/>
              <a:buChar char="Þ"/>
            </a:pPr>
            <a:r>
              <a:rPr lang="fr-FR" sz="2400" dirty="0"/>
              <a:t>une variable de type </a:t>
            </a:r>
            <a:r>
              <a:rPr lang="fr-FR" sz="2400" i="1" dirty="0"/>
              <a:t>Structure</a:t>
            </a:r>
            <a:r>
              <a:rPr lang="fr-FR" sz="2400" dirty="0"/>
              <a:t> se manipule via sa valeur</a:t>
            </a:r>
          </a:p>
          <a:p>
            <a:pPr marL="457200" lvl="1" indent="0">
              <a:buNone/>
            </a:pPr>
            <a:endParaRPr lang="fr-FR" sz="2400" dirty="0"/>
          </a:p>
          <a:p>
            <a:r>
              <a:rPr lang="fr-FR" sz="2800" dirty="0"/>
              <a:t>Type référence (équivalent d'un pointeur)</a:t>
            </a:r>
          </a:p>
          <a:p>
            <a:pPr lvl="1"/>
            <a:r>
              <a:rPr lang="fr-FR" sz="2400" dirty="0"/>
              <a:t>les chaînes de caractères, les tableaux</a:t>
            </a:r>
          </a:p>
          <a:p>
            <a:pPr lvl="1"/>
            <a:r>
              <a:rPr lang="fr-FR" sz="2400" dirty="0"/>
              <a:t>les délégués</a:t>
            </a:r>
          </a:p>
          <a:p>
            <a:pPr lvl="1"/>
            <a:r>
              <a:rPr lang="fr-FR" sz="2400" dirty="0"/>
              <a:t>les classes</a:t>
            </a:r>
          </a:p>
          <a:p>
            <a:pPr lvl="1">
              <a:buFont typeface="Symbol" panose="05050102010706020507" pitchFamily="18" charset="2"/>
              <a:buChar char="Þ"/>
            </a:pPr>
            <a:r>
              <a:rPr lang="fr-FR" sz="2400" dirty="0"/>
              <a:t>une variable de type </a:t>
            </a:r>
            <a:r>
              <a:rPr lang="fr-FR" sz="2400" i="1" dirty="0"/>
              <a:t>Classe</a:t>
            </a:r>
            <a:r>
              <a:rPr lang="fr-FR" sz="2400" dirty="0"/>
              <a:t> se manipule via son adresse</a:t>
            </a:r>
          </a:p>
          <a:p>
            <a:pPr marL="457200" lvl="1" indent="0">
              <a:buNone/>
            </a:pPr>
            <a:r>
              <a:rPr lang="fr-FR" sz="2400" dirty="0"/>
              <a:t>    (référence en langage objet)</a:t>
            </a:r>
          </a:p>
        </p:txBody>
      </p:sp>
    </p:spTree>
    <p:extLst>
      <p:ext uri="{BB962C8B-B14F-4D97-AF65-F5344CB8AC3E}">
        <p14:creationId xmlns:p14="http://schemas.microsoft.com/office/powerpoint/2010/main" val="268011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ormAutofit/>
          </a:bodyPr>
          <a:lstStyle/>
          <a:p>
            <a:r>
              <a:rPr lang="fr-FR" dirty="0"/>
              <a:t>C# : Déclaration de variables</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22</a:t>
            </a:fld>
            <a:endParaRPr lang="fr-FR"/>
          </a:p>
        </p:txBody>
      </p:sp>
      <p:sp>
        <p:nvSpPr>
          <p:cNvPr id="8" name="Espace réservé du contenu 7"/>
          <p:cNvSpPr>
            <a:spLocks noGrp="1"/>
          </p:cNvSpPr>
          <p:nvPr>
            <p:ph sz="quarter" idx="12"/>
          </p:nvPr>
        </p:nvSpPr>
        <p:spPr/>
        <p:txBody>
          <a:bodyPr>
            <a:normAutofit lnSpcReduction="10000"/>
          </a:bodyPr>
          <a:lstStyle/>
          <a:p>
            <a:r>
              <a:rPr lang="fr-FR" sz="2600" dirty="0"/>
              <a:t>Variable typée :</a:t>
            </a:r>
          </a:p>
          <a:p>
            <a:pPr marL="457200" lvl="1" indent="0">
              <a:buNone/>
            </a:pPr>
            <a:r>
              <a:rPr lang="fr-FR" dirty="0"/>
              <a:t>		</a:t>
            </a:r>
            <a:r>
              <a:rPr lang="fr-FR" sz="1900" dirty="0" err="1">
                <a:solidFill>
                  <a:srgbClr val="0066FF"/>
                </a:solidFill>
                <a:latin typeface="Consolas" panose="020B0609020204030204" pitchFamily="49" charset="0"/>
              </a:rPr>
              <a:t>nom_type</a:t>
            </a:r>
            <a:r>
              <a:rPr lang="fr-FR" sz="1900" dirty="0">
                <a:latin typeface="Consolas" panose="020B0609020204030204" pitchFamily="49" charset="0"/>
              </a:rPr>
              <a:t> </a:t>
            </a:r>
            <a:r>
              <a:rPr lang="fr-FR" sz="1900" dirty="0" err="1">
                <a:latin typeface="Consolas" panose="020B0609020204030204" pitchFamily="49" charset="0"/>
              </a:rPr>
              <a:t>nom_variable</a:t>
            </a:r>
            <a:r>
              <a:rPr lang="fr-FR" sz="1900" dirty="0">
                <a:latin typeface="Consolas" panose="020B0609020204030204" pitchFamily="49" charset="0"/>
              </a:rPr>
              <a:t> [= valeur];</a:t>
            </a:r>
          </a:p>
          <a:p>
            <a:pPr marL="457200" lvl="1" indent="0">
              <a:buNone/>
            </a:pPr>
            <a:r>
              <a:rPr lang="fr-FR" sz="1900" dirty="0">
                <a:latin typeface="Consolas" panose="020B0609020204030204" pitchFamily="49" charset="0"/>
              </a:rPr>
              <a:t>		</a:t>
            </a:r>
            <a:r>
              <a:rPr lang="fr-FR" sz="1900" dirty="0" err="1">
                <a:solidFill>
                  <a:srgbClr val="0066FF"/>
                </a:solidFill>
                <a:latin typeface="Consolas" panose="020B0609020204030204" pitchFamily="49" charset="0"/>
              </a:rPr>
              <a:t>int</a:t>
            </a:r>
            <a:r>
              <a:rPr lang="fr-FR" sz="1900" dirty="0">
                <a:latin typeface="Consolas" panose="020B0609020204030204" pitchFamily="49" charset="0"/>
              </a:rPr>
              <a:t> compteur;</a:t>
            </a:r>
            <a:r>
              <a:rPr lang="fr-FR" sz="2600" dirty="0"/>
              <a:t>      ou      </a:t>
            </a:r>
            <a:r>
              <a:rPr lang="fr-FR" sz="1900" dirty="0" err="1">
                <a:solidFill>
                  <a:srgbClr val="0066FF"/>
                </a:solidFill>
                <a:latin typeface="Consolas" panose="020B0609020204030204" pitchFamily="49" charset="0"/>
              </a:rPr>
              <a:t>int</a:t>
            </a:r>
            <a:r>
              <a:rPr lang="fr-FR" sz="1900" dirty="0">
                <a:latin typeface="Consolas" panose="020B0609020204030204" pitchFamily="49" charset="0"/>
              </a:rPr>
              <a:t> compteur = 0;</a:t>
            </a:r>
          </a:p>
          <a:p>
            <a:pPr marL="457200" lvl="1" indent="0">
              <a:buNone/>
            </a:pPr>
            <a:endParaRPr lang="fr-FR" sz="1000" dirty="0"/>
          </a:p>
          <a:p>
            <a:r>
              <a:rPr lang="fr-FR" sz="2600" dirty="0"/>
              <a:t>Variable non typée :</a:t>
            </a:r>
          </a:p>
          <a:p>
            <a:pPr marL="457200" lvl="1" indent="0">
              <a:buNone/>
            </a:pPr>
            <a:r>
              <a:rPr lang="fr-FR" dirty="0"/>
              <a:t>		</a:t>
            </a:r>
            <a:r>
              <a:rPr lang="fr-FR" sz="1900" dirty="0">
                <a:solidFill>
                  <a:srgbClr val="0066FF"/>
                </a:solidFill>
                <a:latin typeface="Consolas" panose="020B0609020204030204" pitchFamily="49" charset="0"/>
              </a:rPr>
              <a:t>var</a:t>
            </a:r>
            <a:r>
              <a:rPr lang="fr-FR" sz="1900" dirty="0">
                <a:latin typeface="Consolas" panose="020B0609020204030204" pitchFamily="49" charset="0"/>
              </a:rPr>
              <a:t> </a:t>
            </a:r>
            <a:r>
              <a:rPr lang="fr-FR" sz="1900" dirty="0" err="1">
                <a:latin typeface="Consolas" panose="020B0609020204030204" pitchFamily="49" charset="0"/>
              </a:rPr>
              <a:t>nom_variable</a:t>
            </a:r>
            <a:r>
              <a:rPr lang="fr-FR" sz="1900" dirty="0">
                <a:latin typeface="Consolas" panose="020B0609020204030204" pitchFamily="49" charset="0"/>
              </a:rPr>
              <a:t> = valeur;</a:t>
            </a:r>
          </a:p>
          <a:p>
            <a:pPr marL="457200" lvl="1" indent="0">
              <a:buNone/>
            </a:pPr>
            <a:r>
              <a:rPr lang="fr-FR" sz="1900" dirty="0">
                <a:latin typeface="Consolas" panose="020B0609020204030204" pitchFamily="49" charset="0"/>
              </a:rPr>
              <a:t>		</a:t>
            </a:r>
            <a:r>
              <a:rPr lang="fr-FR" sz="1900" dirty="0">
                <a:solidFill>
                  <a:srgbClr val="0066FF"/>
                </a:solidFill>
                <a:latin typeface="Consolas" panose="020B0609020204030204" pitchFamily="49" charset="0"/>
              </a:rPr>
              <a:t>var</a:t>
            </a:r>
            <a:r>
              <a:rPr lang="fr-FR" sz="1900" dirty="0">
                <a:latin typeface="Consolas" panose="020B0609020204030204" pitchFamily="49" charset="0"/>
              </a:rPr>
              <a:t> compteur = 0;</a:t>
            </a:r>
          </a:p>
          <a:p>
            <a:pPr marL="457200" lvl="1" indent="0">
              <a:buNone/>
            </a:pPr>
            <a:r>
              <a:rPr lang="fr-FR" sz="1900" dirty="0"/>
              <a:t>/!\	L’initialisation est obligatoire</a:t>
            </a:r>
          </a:p>
          <a:p>
            <a:pPr marL="457200" lvl="1" indent="0">
              <a:buNone/>
            </a:pPr>
            <a:r>
              <a:rPr lang="fr-FR" sz="1900" dirty="0"/>
              <a:t>/!\	Une variable typée implicitement par le mot-clé var ne peut 	ensuite pas changer de type</a:t>
            </a:r>
          </a:p>
          <a:p>
            <a:endParaRPr lang="fr-FR" sz="1000" dirty="0"/>
          </a:p>
          <a:p>
            <a:r>
              <a:rPr lang="fr-FR" sz="2600" dirty="0"/>
              <a:t>Constante :</a:t>
            </a:r>
          </a:p>
          <a:p>
            <a:pPr marL="457200" lvl="1" indent="0">
              <a:buNone/>
            </a:pPr>
            <a:r>
              <a:rPr lang="fr-FR" dirty="0"/>
              <a:t>		</a:t>
            </a:r>
            <a:r>
              <a:rPr lang="fr-FR" sz="1900" dirty="0" err="1">
                <a:solidFill>
                  <a:srgbClr val="0066FF"/>
                </a:solidFill>
                <a:latin typeface="Consolas" panose="020B0609020204030204" pitchFamily="49" charset="0"/>
              </a:rPr>
              <a:t>const</a:t>
            </a:r>
            <a:r>
              <a:rPr lang="fr-FR" sz="1900" dirty="0">
                <a:solidFill>
                  <a:srgbClr val="0066FF"/>
                </a:solidFill>
                <a:latin typeface="Consolas" panose="020B0609020204030204" pitchFamily="49" charset="0"/>
              </a:rPr>
              <a:t> </a:t>
            </a:r>
            <a:r>
              <a:rPr lang="fr-FR" sz="1900" dirty="0" err="1">
                <a:solidFill>
                  <a:srgbClr val="0066FF"/>
                </a:solidFill>
                <a:latin typeface="Consolas" panose="020B0609020204030204" pitchFamily="49" charset="0"/>
              </a:rPr>
              <a:t>nom_type</a:t>
            </a:r>
            <a:r>
              <a:rPr lang="fr-FR" sz="1900" dirty="0">
                <a:latin typeface="Consolas" panose="020B0609020204030204" pitchFamily="49" charset="0"/>
              </a:rPr>
              <a:t> </a:t>
            </a:r>
            <a:r>
              <a:rPr lang="fr-FR" sz="1900" dirty="0" err="1">
                <a:latin typeface="Consolas" panose="020B0609020204030204" pitchFamily="49" charset="0"/>
              </a:rPr>
              <a:t>nom_variable</a:t>
            </a:r>
            <a:r>
              <a:rPr lang="fr-FR" sz="1900" dirty="0">
                <a:latin typeface="Consolas" panose="020B0609020204030204" pitchFamily="49" charset="0"/>
              </a:rPr>
              <a:t> = valeur;</a:t>
            </a:r>
          </a:p>
          <a:p>
            <a:pPr marL="457200" lvl="1" indent="0">
              <a:buNone/>
            </a:pPr>
            <a:r>
              <a:rPr lang="fr-FR" sz="1900" dirty="0">
                <a:latin typeface="Consolas" panose="020B0609020204030204" pitchFamily="49" charset="0"/>
              </a:rPr>
              <a:t>		</a:t>
            </a:r>
            <a:r>
              <a:rPr lang="fr-FR" sz="1900" dirty="0" err="1">
                <a:solidFill>
                  <a:srgbClr val="0066FF"/>
                </a:solidFill>
                <a:latin typeface="Consolas" panose="020B0609020204030204" pitchFamily="49" charset="0"/>
              </a:rPr>
              <a:t>const</a:t>
            </a:r>
            <a:r>
              <a:rPr lang="fr-FR" sz="1900" dirty="0">
                <a:solidFill>
                  <a:srgbClr val="0066FF"/>
                </a:solidFill>
                <a:latin typeface="Consolas" panose="020B0609020204030204" pitchFamily="49" charset="0"/>
              </a:rPr>
              <a:t> string</a:t>
            </a:r>
            <a:r>
              <a:rPr lang="fr-FR" sz="1900" dirty="0">
                <a:latin typeface="Consolas" panose="020B0609020204030204" pitchFamily="49" charset="0"/>
              </a:rPr>
              <a:t> question = </a:t>
            </a:r>
            <a:r>
              <a:rPr lang="fr-FR" sz="1900" dirty="0">
                <a:solidFill>
                  <a:srgbClr val="C00000"/>
                </a:solidFill>
                <a:latin typeface="Consolas" panose="020B0609020204030204" pitchFamily="49" charset="0"/>
              </a:rPr>
              <a:t>"Quelle utilité ?"</a:t>
            </a:r>
            <a:r>
              <a:rPr lang="fr-FR" sz="1900" dirty="0">
                <a:latin typeface="Consolas" panose="020B0609020204030204" pitchFamily="49" charset="0"/>
              </a:rPr>
              <a:t>;</a:t>
            </a:r>
          </a:p>
          <a:p>
            <a:pPr marL="457200" lvl="1" indent="0">
              <a:buNone/>
            </a:pPr>
            <a:r>
              <a:rPr lang="fr-FR" sz="1900" dirty="0">
                <a:solidFill>
                  <a:prstClr val="black"/>
                </a:solidFill>
              </a:rPr>
              <a:t>/!\	L’initialisation est obligatoire</a:t>
            </a:r>
          </a:p>
          <a:p>
            <a:pPr marL="457200" lvl="1" indent="0">
              <a:buNone/>
            </a:pPr>
            <a:r>
              <a:rPr lang="fr-FR" sz="1900" dirty="0">
                <a:solidFill>
                  <a:prstClr val="black"/>
                </a:solidFill>
              </a:rPr>
              <a:t>/?\	Utilité d’une constante ?</a:t>
            </a:r>
          </a:p>
          <a:p>
            <a:pPr marL="457200" lvl="1" indent="0">
              <a:buNone/>
            </a:pPr>
            <a:endParaRPr lang="fr-FR" sz="2000" dirty="0">
              <a:solidFill>
                <a:prstClr val="black"/>
              </a:solidFill>
            </a:endParaRPr>
          </a:p>
          <a:p>
            <a:pPr marL="457200" lvl="1" indent="0">
              <a:buNone/>
            </a:pPr>
            <a:endParaRPr lang="fr-FR" dirty="0"/>
          </a:p>
        </p:txBody>
      </p:sp>
    </p:spTree>
    <p:extLst>
      <p:ext uri="{BB962C8B-B14F-4D97-AF65-F5344CB8AC3E}">
        <p14:creationId xmlns:p14="http://schemas.microsoft.com/office/powerpoint/2010/main" val="100574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 : caractère et chaîne</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23</a:t>
            </a:fld>
            <a:endParaRPr lang="fr-FR" dirty="0"/>
          </a:p>
        </p:txBody>
      </p:sp>
      <p:sp>
        <p:nvSpPr>
          <p:cNvPr id="3" name="Espace réservé du contenu 2"/>
          <p:cNvSpPr>
            <a:spLocks noGrp="1"/>
          </p:cNvSpPr>
          <p:nvPr>
            <p:ph sz="quarter" idx="12"/>
          </p:nvPr>
        </p:nvSpPr>
        <p:spPr/>
        <p:txBody>
          <a:bodyPr/>
          <a:lstStyle/>
          <a:p>
            <a:r>
              <a:rPr lang="fr-FR" sz="2800" dirty="0"/>
              <a:t>Déclaration d’un caractère :</a:t>
            </a:r>
          </a:p>
          <a:p>
            <a:pPr marL="0" indent="0" algn="ctr">
              <a:buNone/>
            </a:pPr>
            <a:r>
              <a:rPr lang="fr-FR" sz="2400" dirty="0">
                <a:solidFill>
                  <a:srgbClr val="0066FF"/>
                </a:solidFill>
                <a:latin typeface="Consolas" panose="020B0609020204030204" pitchFamily="49" charset="0"/>
              </a:rPr>
              <a:t>char</a:t>
            </a:r>
            <a:r>
              <a:rPr lang="fr-FR" sz="2400" dirty="0">
                <a:latin typeface="Consolas" panose="020B0609020204030204" pitchFamily="49" charset="0"/>
              </a:rPr>
              <a:t> </a:t>
            </a:r>
            <a:r>
              <a:rPr lang="fr-FR" sz="2400" dirty="0" err="1">
                <a:latin typeface="Consolas" panose="020B0609020204030204" pitchFamily="49" charset="0"/>
              </a:rPr>
              <a:t>caractere</a:t>
            </a:r>
            <a:r>
              <a:rPr lang="fr-FR" sz="2400" dirty="0">
                <a:latin typeface="Consolas" panose="020B0609020204030204" pitchFamily="49" charset="0"/>
              </a:rPr>
              <a:t> = </a:t>
            </a:r>
            <a:r>
              <a:rPr lang="fr-FR" sz="2400" dirty="0">
                <a:solidFill>
                  <a:srgbClr val="C00000"/>
                </a:solidFill>
                <a:latin typeface="Consolas" panose="020B0609020204030204" pitchFamily="49" charset="0"/>
              </a:rPr>
              <a:t>'a'</a:t>
            </a:r>
            <a:r>
              <a:rPr lang="fr-FR" sz="2400" dirty="0">
                <a:latin typeface="Consolas" panose="020B0609020204030204" pitchFamily="49" charset="0"/>
              </a:rPr>
              <a:t>;</a:t>
            </a:r>
          </a:p>
          <a:p>
            <a:pPr marL="0" indent="0" algn="ctr">
              <a:buNone/>
            </a:pPr>
            <a:r>
              <a:rPr lang="fr-FR" sz="2400" dirty="0">
                <a:solidFill>
                  <a:srgbClr val="0066FF"/>
                </a:solidFill>
                <a:latin typeface="Consolas" panose="020B0609020204030204" pitchFamily="49" charset="0"/>
              </a:rPr>
              <a:t>var</a:t>
            </a:r>
            <a:r>
              <a:rPr lang="fr-FR" sz="2400" dirty="0">
                <a:latin typeface="Consolas" panose="020B0609020204030204" pitchFamily="49" charset="0"/>
              </a:rPr>
              <a:t> </a:t>
            </a:r>
            <a:r>
              <a:rPr lang="fr-FR" sz="2400" dirty="0" err="1">
                <a:latin typeface="Consolas" panose="020B0609020204030204" pitchFamily="49" charset="0"/>
              </a:rPr>
              <a:t>caractere</a:t>
            </a:r>
            <a:r>
              <a:rPr lang="fr-FR" sz="2400" dirty="0">
                <a:latin typeface="Consolas" panose="020B0609020204030204" pitchFamily="49" charset="0"/>
              </a:rPr>
              <a:t> = </a:t>
            </a:r>
            <a:r>
              <a:rPr lang="fr-FR" sz="2400" dirty="0">
                <a:solidFill>
                  <a:srgbClr val="C00000"/>
                </a:solidFill>
                <a:latin typeface="Consolas" panose="020B0609020204030204" pitchFamily="49" charset="0"/>
              </a:rPr>
              <a:t>'a'</a:t>
            </a:r>
            <a:r>
              <a:rPr lang="fr-FR" sz="2400" dirty="0">
                <a:latin typeface="Consolas" panose="020B0609020204030204" pitchFamily="49" charset="0"/>
              </a:rPr>
              <a:t>;</a:t>
            </a:r>
            <a:endParaRPr lang="fr-FR" sz="2400" dirty="0"/>
          </a:p>
          <a:p>
            <a:endParaRPr lang="fr-FR" dirty="0"/>
          </a:p>
          <a:p>
            <a:r>
              <a:rPr lang="fr-FR" sz="2800" dirty="0"/>
              <a:t>Déclaration et initialisation d’une chaîne :</a:t>
            </a:r>
          </a:p>
          <a:p>
            <a:pPr marL="0" indent="0" algn="ctr">
              <a:buNone/>
            </a:pPr>
            <a:r>
              <a:rPr lang="fr-FR" sz="2400" dirty="0">
                <a:solidFill>
                  <a:srgbClr val="0066FF"/>
                </a:solidFill>
                <a:latin typeface="Consolas" panose="020B0609020204030204" pitchFamily="49" charset="0"/>
              </a:rPr>
              <a:t>string</a:t>
            </a:r>
            <a:r>
              <a:rPr lang="fr-FR" sz="2400" dirty="0">
                <a:latin typeface="Consolas" panose="020B0609020204030204" pitchFamily="49" charset="0"/>
              </a:rPr>
              <a:t> chaine = </a:t>
            </a:r>
            <a:r>
              <a:rPr lang="fr-FR" sz="2400" dirty="0">
                <a:solidFill>
                  <a:srgbClr val="C00000"/>
                </a:solidFill>
                <a:latin typeface="Consolas" panose="020B0609020204030204" pitchFamily="49" charset="0"/>
              </a:rPr>
              <a:t>"plusieurs caractères"</a:t>
            </a:r>
            <a:r>
              <a:rPr lang="fr-FR" sz="2400" dirty="0">
                <a:latin typeface="Consolas" panose="020B0609020204030204" pitchFamily="49" charset="0"/>
              </a:rPr>
              <a:t>;</a:t>
            </a:r>
          </a:p>
          <a:p>
            <a:pPr marL="0" indent="0" algn="ctr">
              <a:buNone/>
            </a:pPr>
            <a:r>
              <a:rPr lang="fr-FR" sz="2400" dirty="0">
                <a:solidFill>
                  <a:srgbClr val="0066FF"/>
                </a:solidFill>
                <a:latin typeface="Consolas" panose="020B0609020204030204" pitchFamily="49" charset="0"/>
              </a:rPr>
              <a:t>var</a:t>
            </a:r>
            <a:r>
              <a:rPr lang="fr-FR" sz="2400" dirty="0">
                <a:latin typeface="Consolas" panose="020B0609020204030204" pitchFamily="49" charset="0"/>
              </a:rPr>
              <a:t> chaine = </a:t>
            </a:r>
            <a:r>
              <a:rPr lang="fr-FR" sz="2400" dirty="0">
                <a:solidFill>
                  <a:srgbClr val="C00000"/>
                </a:solidFill>
                <a:latin typeface="Consolas" panose="020B0609020204030204" pitchFamily="49" charset="0"/>
              </a:rPr>
              <a:t>"plusieurs caractères"</a:t>
            </a:r>
            <a:r>
              <a:rPr lang="fr-FR" sz="2400" dirty="0">
                <a:latin typeface="Consolas" panose="020B0609020204030204" pitchFamily="49" charset="0"/>
              </a:rPr>
              <a:t>;</a:t>
            </a:r>
            <a:endParaRPr lang="fr-FR" sz="2400" dirty="0"/>
          </a:p>
          <a:p>
            <a:pPr marL="0" indent="0" algn="ctr">
              <a:buNone/>
            </a:pPr>
            <a:endParaRPr lang="fr-FR" sz="2400" dirty="0"/>
          </a:p>
          <a:p>
            <a:pPr marL="0" indent="0">
              <a:buNone/>
            </a:pPr>
            <a:endParaRPr lang="fr-FR" dirty="0"/>
          </a:p>
        </p:txBody>
      </p:sp>
    </p:spTree>
    <p:extLst>
      <p:ext uri="{BB962C8B-B14F-4D97-AF65-F5344CB8AC3E}">
        <p14:creationId xmlns:p14="http://schemas.microsoft.com/office/powerpoint/2010/main" val="22844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Expressions arithmétiques (1/2)</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24</a:t>
            </a:fld>
            <a:endParaRPr lang="fr-FR" dirty="0"/>
          </a:p>
        </p:txBody>
      </p:sp>
      <p:sp>
        <p:nvSpPr>
          <p:cNvPr id="3" name="Espace réservé du contenu 2"/>
          <p:cNvSpPr>
            <a:spLocks noGrp="1"/>
          </p:cNvSpPr>
          <p:nvPr>
            <p:ph sz="quarter" idx="12"/>
          </p:nvPr>
        </p:nvSpPr>
        <p:spPr/>
        <p:txBody>
          <a:bodyPr>
            <a:normAutofit/>
          </a:bodyPr>
          <a:lstStyle/>
          <a:p>
            <a:r>
              <a:rPr lang="fr-FR" dirty="0"/>
              <a:t>Opérateurs :</a:t>
            </a:r>
          </a:p>
          <a:p>
            <a:pPr lvl="1"/>
            <a:r>
              <a:rPr lang="fr-FR" dirty="0"/>
              <a:t>+   =&gt; addition</a:t>
            </a:r>
          </a:p>
          <a:p>
            <a:pPr lvl="1"/>
            <a:r>
              <a:rPr lang="fr-FR" dirty="0"/>
              <a:t>-    =&gt; soustraction</a:t>
            </a:r>
          </a:p>
          <a:p>
            <a:pPr lvl="1"/>
            <a:r>
              <a:rPr lang="fr-FR" dirty="0"/>
              <a:t>*   =&gt; multiplication</a:t>
            </a:r>
          </a:p>
          <a:p>
            <a:pPr lvl="1"/>
            <a:r>
              <a:rPr lang="fr-FR" dirty="0"/>
              <a:t>/    =&gt; division ; le résultat est le </a:t>
            </a:r>
            <a:r>
              <a:rPr lang="fr-FR" b="1" dirty="0"/>
              <a:t>quotient</a:t>
            </a:r>
            <a:r>
              <a:rPr lang="fr-FR" dirty="0"/>
              <a:t> exact si l'un au moins des opérandes est réel. Si les deux opérandes sont entiers le résultat est le quotient entier</a:t>
            </a:r>
          </a:p>
          <a:p>
            <a:pPr lvl="2"/>
            <a:r>
              <a:rPr lang="fr-FR" dirty="0"/>
              <a:t>5/2 = 2 </a:t>
            </a:r>
          </a:p>
          <a:p>
            <a:pPr lvl="2"/>
            <a:r>
              <a:rPr lang="fr-FR" dirty="0"/>
              <a:t>5.0/2 = 2.5</a:t>
            </a:r>
          </a:p>
          <a:p>
            <a:pPr lvl="1"/>
            <a:r>
              <a:rPr lang="fr-FR" dirty="0"/>
              <a:t>%   =&gt; modulo ; le résultat est le </a:t>
            </a:r>
            <a:r>
              <a:rPr lang="fr-FR" b="1" dirty="0"/>
              <a:t>reste</a:t>
            </a:r>
            <a:r>
              <a:rPr lang="fr-FR" dirty="0"/>
              <a:t> quelque soit la nature des opérandes, le quotient étant lui entier</a:t>
            </a:r>
          </a:p>
          <a:p>
            <a:pPr lvl="1"/>
            <a:endParaRPr lang="fr-FR" dirty="0"/>
          </a:p>
          <a:p>
            <a:r>
              <a:rPr lang="fr-FR" dirty="0"/>
              <a:t>Priorités :</a:t>
            </a:r>
          </a:p>
          <a:p>
            <a:pPr marL="914400" lvl="1" indent="-457200">
              <a:buFont typeface="+mj-lt"/>
              <a:buAutoNum type="arabicPeriod"/>
            </a:pPr>
            <a:r>
              <a:rPr lang="fr-FR" dirty="0"/>
              <a:t>Fonctions</a:t>
            </a:r>
          </a:p>
          <a:p>
            <a:pPr marL="914400" lvl="1" indent="-457200">
              <a:buFont typeface="+mj-lt"/>
              <a:buAutoNum type="arabicPeriod"/>
            </a:pPr>
            <a:r>
              <a:rPr lang="fr-FR" dirty="0"/>
              <a:t>( )</a:t>
            </a:r>
          </a:p>
          <a:p>
            <a:pPr marL="914400" lvl="1" indent="-457200">
              <a:buFont typeface="+mj-lt"/>
              <a:buAutoNum type="arabicPeriod"/>
            </a:pPr>
            <a:r>
              <a:rPr lang="fr-FR" dirty="0"/>
              <a:t>*      /      %</a:t>
            </a:r>
          </a:p>
          <a:p>
            <a:pPr marL="914400" lvl="1" indent="-457200">
              <a:buFont typeface="+mj-lt"/>
              <a:buAutoNum type="arabicPeriod"/>
            </a:pPr>
            <a:r>
              <a:rPr lang="fr-FR" dirty="0"/>
              <a:t>+      -</a:t>
            </a:r>
          </a:p>
        </p:txBody>
      </p:sp>
    </p:spTree>
    <p:extLst>
      <p:ext uri="{BB962C8B-B14F-4D97-AF65-F5344CB8AC3E}">
        <p14:creationId xmlns:p14="http://schemas.microsoft.com/office/powerpoint/2010/main" val="6492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Expressions arithmétiques (2/2)</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25</a:t>
            </a:fld>
            <a:endParaRPr lang="fr-FR" dirty="0"/>
          </a:p>
        </p:txBody>
      </p:sp>
      <p:sp>
        <p:nvSpPr>
          <p:cNvPr id="3" name="Espace réservé du contenu 2"/>
          <p:cNvSpPr>
            <a:spLocks noGrp="1"/>
          </p:cNvSpPr>
          <p:nvPr>
            <p:ph sz="quarter" idx="12"/>
          </p:nvPr>
        </p:nvSpPr>
        <p:spPr/>
        <p:txBody>
          <a:bodyPr/>
          <a:lstStyle/>
          <a:p>
            <a:r>
              <a:rPr lang="fr-FR" dirty="0"/>
              <a:t>Classe </a:t>
            </a:r>
            <a:r>
              <a:rPr lang="fr-FR" dirty="0">
                <a:solidFill>
                  <a:srgbClr val="00CCFF"/>
                </a:solidFill>
                <a:latin typeface="Consolas" panose="020B0609020204030204" pitchFamily="49" charset="0"/>
              </a:rPr>
              <a:t>Math</a:t>
            </a:r>
            <a:r>
              <a:rPr lang="fr-FR" dirty="0"/>
              <a:t> (espace de noms </a:t>
            </a:r>
            <a:r>
              <a:rPr lang="fr-FR" dirty="0">
                <a:latin typeface="Consolas" panose="020B0609020204030204" pitchFamily="49" charset="0"/>
              </a:rPr>
              <a:t>System</a:t>
            </a:r>
            <a:r>
              <a:rPr lang="fr-FR" dirty="0"/>
              <a:t>) :</a:t>
            </a:r>
          </a:p>
          <a:p>
            <a:pPr lvl="1"/>
            <a:r>
              <a:rPr lang="fr-FR" dirty="0"/>
              <a:t>Racine carrée : </a:t>
            </a:r>
            <a:r>
              <a:rPr lang="fr-FR" sz="2000" dirty="0">
                <a:solidFill>
                  <a:srgbClr val="0066FF"/>
                </a:solidFill>
                <a:latin typeface="Consolas" panose="020B0609020204030204" pitchFamily="49" charset="0"/>
              </a:rPr>
              <a:t>double</a:t>
            </a:r>
            <a:r>
              <a:rPr lang="fr-FR" sz="2000" dirty="0">
                <a:latin typeface="Consolas"/>
              </a:rPr>
              <a:t> </a:t>
            </a:r>
            <a:r>
              <a:rPr lang="fr-FR" sz="2000" dirty="0" err="1">
                <a:latin typeface="Consolas"/>
              </a:rPr>
              <a:t>Sqrt</a:t>
            </a:r>
            <a:r>
              <a:rPr lang="fr-FR" sz="2000" dirty="0">
                <a:latin typeface="Consolas"/>
              </a:rPr>
              <a:t>(</a:t>
            </a:r>
            <a:r>
              <a:rPr lang="fr-FR" sz="2000" dirty="0">
                <a:solidFill>
                  <a:srgbClr val="0066FF"/>
                </a:solidFill>
                <a:latin typeface="Consolas" panose="020B0609020204030204" pitchFamily="49" charset="0"/>
              </a:rPr>
              <a:t>double</a:t>
            </a:r>
            <a:r>
              <a:rPr lang="fr-FR" sz="2000" dirty="0">
                <a:latin typeface="Consolas"/>
              </a:rPr>
              <a:t> x)</a:t>
            </a:r>
          </a:p>
          <a:p>
            <a:pPr lvl="1"/>
            <a:r>
              <a:rPr lang="fr-FR" dirty="0"/>
              <a:t>Cosinus : </a:t>
            </a:r>
            <a:r>
              <a:rPr lang="fr-FR" sz="2000" dirty="0">
                <a:solidFill>
                  <a:srgbClr val="0066FF"/>
                </a:solidFill>
                <a:latin typeface="Consolas" panose="020B0609020204030204" pitchFamily="49" charset="0"/>
              </a:rPr>
              <a:t>double</a:t>
            </a:r>
            <a:r>
              <a:rPr lang="fr-FR" sz="2000" dirty="0">
                <a:latin typeface="Consolas"/>
              </a:rPr>
              <a:t> Cos(</a:t>
            </a:r>
            <a:r>
              <a:rPr lang="fr-FR" sz="2000" dirty="0">
                <a:solidFill>
                  <a:srgbClr val="0066FF"/>
                </a:solidFill>
                <a:latin typeface="Consolas" panose="020B0609020204030204" pitchFamily="49" charset="0"/>
              </a:rPr>
              <a:t>double</a:t>
            </a:r>
            <a:r>
              <a:rPr lang="fr-FR" sz="2000" dirty="0">
                <a:latin typeface="Consolas"/>
              </a:rPr>
              <a:t> x)</a:t>
            </a:r>
            <a:endParaRPr lang="fr-FR" sz="2000" dirty="0"/>
          </a:p>
          <a:p>
            <a:pPr lvl="1"/>
            <a:r>
              <a:rPr lang="fr-FR" dirty="0"/>
              <a:t>Sinus : </a:t>
            </a:r>
            <a:r>
              <a:rPr lang="fr-FR" sz="2000" dirty="0">
                <a:solidFill>
                  <a:srgbClr val="0066FF"/>
                </a:solidFill>
                <a:latin typeface="Consolas" panose="020B0609020204030204" pitchFamily="49" charset="0"/>
              </a:rPr>
              <a:t>double</a:t>
            </a:r>
            <a:r>
              <a:rPr lang="fr-FR" sz="2000" dirty="0">
                <a:latin typeface="Consolas"/>
              </a:rPr>
              <a:t> Sin(</a:t>
            </a:r>
            <a:r>
              <a:rPr lang="fr-FR" sz="2000" dirty="0">
                <a:solidFill>
                  <a:srgbClr val="0066FF"/>
                </a:solidFill>
                <a:latin typeface="Consolas" panose="020B0609020204030204" pitchFamily="49" charset="0"/>
              </a:rPr>
              <a:t>double</a:t>
            </a:r>
            <a:r>
              <a:rPr lang="fr-FR" sz="2000" dirty="0">
                <a:latin typeface="Consolas"/>
              </a:rPr>
              <a:t> x)</a:t>
            </a:r>
            <a:endParaRPr lang="fr-FR" sz="2000" dirty="0"/>
          </a:p>
          <a:p>
            <a:pPr lvl="1"/>
            <a:r>
              <a:rPr lang="fr-FR" dirty="0"/>
              <a:t>Tangente : </a:t>
            </a:r>
            <a:r>
              <a:rPr lang="fr-FR" sz="2000" dirty="0">
                <a:solidFill>
                  <a:srgbClr val="0066FF"/>
                </a:solidFill>
                <a:latin typeface="Consolas" panose="020B0609020204030204" pitchFamily="49" charset="0"/>
              </a:rPr>
              <a:t>double</a:t>
            </a:r>
            <a:r>
              <a:rPr lang="fr-FR" sz="2000" dirty="0">
                <a:latin typeface="Consolas"/>
              </a:rPr>
              <a:t> Tan(</a:t>
            </a:r>
            <a:r>
              <a:rPr lang="fr-FR" sz="2000" dirty="0">
                <a:solidFill>
                  <a:srgbClr val="0066FF"/>
                </a:solidFill>
                <a:latin typeface="Consolas" panose="020B0609020204030204" pitchFamily="49" charset="0"/>
              </a:rPr>
              <a:t>double</a:t>
            </a:r>
            <a:r>
              <a:rPr lang="fr-FR" sz="2000" dirty="0">
                <a:latin typeface="Consolas"/>
              </a:rPr>
              <a:t> x)</a:t>
            </a:r>
            <a:endParaRPr lang="fr-FR" sz="2000" dirty="0"/>
          </a:p>
          <a:p>
            <a:pPr lvl="1"/>
            <a:r>
              <a:rPr lang="fr-FR" dirty="0"/>
              <a:t>Puissance (</a:t>
            </a:r>
            <a:r>
              <a:rPr lang="fr-FR" dirty="0" err="1"/>
              <a:t>x</a:t>
            </a:r>
            <a:r>
              <a:rPr lang="fr-FR" baseline="30000" dirty="0" err="1"/>
              <a:t>y</a:t>
            </a:r>
            <a:r>
              <a:rPr lang="fr-FR" dirty="0"/>
              <a:t>, x&gt;0) : </a:t>
            </a:r>
            <a:r>
              <a:rPr lang="fr-FR" sz="2000" dirty="0">
                <a:solidFill>
                  <a:srgbClr val="0066FF"/>
                </a:solidFill>
                <a:latin typeface="Consolas" panose="020B0609020204030204" pitchFamily="49" charset="0"/>
              </a:rPr>
              <a:t>double</a:t>
            </a:r>
            <a:r>
              <a:rPr lang="fr-FR" sz="2000" dirty="0">
                <a:latin typeface="Consolas"/>
              </a:rPr>
              <a:t> </a:t>
            </a:r>
            <a:r>
              <a:rPr lang="fr-FR" sz="2000" dirty="0" err="1">
                <a:latin typeface="Consolas"/>
              </a:rPr>
              <a:t>Pow</a:t>
            </a:r>
            <a:r>
              <a:rPr lang="fr-FR" sz="2000" dirty="0">
                <a:latin typeface="Consolas"/>
              </a:rPr>
              <a:t>(</a:t>
            </a:r>
            <a:r>
              <a:rPr lang="fr-FR" sz="2000" dirty="0">
                <a:solidFill>
                  <a:srgbClr val="0066FF"/>
                </a:solidFill>
                <a:latin typeface="Consolas" panose="020B0609020204030204" pitchFamily="49" charset="0"/>
              </a:rPr>
              <a:t>double</a:t>
            </a:r>
            <a:r>
              <a:rPr lang="fr-FR" sz="2000" dirty="0">
                <a:latin typeface="Consolas"/>
              </a:rPr>
              <a:t> x, </a:t>
            </a:r>
            <a:r>
              <a:rPr lang="fr-FR" sz="2000" dirty="0">
                <a:solidFill>
                  <a:srgbClr val="0066FF"/>
                </a:solidFill>
                <a:latin typeface="Consolas" panose="020B0609020204030204" pitchFamily="49" charset="0"/>
              </a:rPr>
              <a:t>double</a:t>
            </a:r>
            <a:r>
              <a:rPr lang="fr-FR" sz="2000" dirty="0">
                <a:latin typeface="Consolas"/>
              </a:rPr>
              <a:t> y)</a:t>
            </a:r>
            <a:endParaRPr lang="fr-FR" sz="2000" dirty="0"/>
          </a:p>
          <a:p>
            <a:pPr lvl="1"/>
            <a:r>
              <a:rPr lang="fr-FR" dirty="0"/>
              <a:t>Exponentielle : </a:t>
            </a:r>
            <a:r>
              <a:rPr lang="fr-FR" sz="2000" dirty="0">
                <a:solidFill>
                  <a:srgbClr val="0066FF"/>
                </a:solidFill>
                <a:latin typeface="Consolas" panose="020B0609020204030204" pitchFamily="49" charset="0"/>
              </a:rPr>
              <a:t>double</a:t>
            </a:r>
            <a:r>
              <a:rPr lang="fr-FR" sz="2000" dirty="0">
                <a:latin typeface="Consolas"/>
              </a:rPr>
              <a:t> </a:t>
            </a:r>
            <a:r>
              <a:rPr lang="fr-FR" sz="2000" dirty="0" err="1">
                <a:latin typeface="Consolas"/>
              </a:rPr>
              <a:t>Exp</a:t>
            </a:r>
            <a:r>
              <a:rPr lang="fr-FR" sz="2000" dirty="0">
                <a:latin typeface="Consolas"/>
              </a:rPr>
              <a:t>(</a:t>
            </a:r>
            <a:r>
              <a:rPr lang="fr-FR" sz="2000" dirty="0">
                <a:solidFill>
                  <a:srgbClr val="0066FF"/>
                </a:solidFill>
                <a:latin typeface="Consolas" panose="020B0609020204030204" pitchFamily="49" charset="0"/>
              </a:rPr>
              <a:t>double</a:t>
            </a:r>
            <a:r>
              <a:rPr lang="fr-FR" sz="2000" dirty="0">
                <a:latin typeface="Consolas"/>
              </a:rPr>
              <a:t> x)</a:t>
            </a:r>
            <a:endParaRPr lang="fr-FR" sz="2000" dirty="0"/>
          </a:p>
          <a:p>
            <a:pPr lvl="1"/>
            <a:r>
              <a:rPr lang="fr-FR" dirty="0"/>
              <a:t>Logarithme népérien : </a:t>
            </a:r>
            <a:r>
              <a:rPr lang="fr-FR" sz="2000" dirty="0">
                <a:solidFill>
                  <a:srgbClr val="0066FF"/>
                </a:solidFill>
                <a:latin typeface="Consolas" panose="020B0609020204030204" pitchFamily="49" charset="0"/>
              </a:rPr>
              <a:t>double</a:t>
            </a:r>
            <a:r>
              <a:rPr lang="fr-FR" sz="2000" dirty="0">
                <a:latin typeface="Consolas"/>
              </a:rPr>
              <a:t> Log(</a:t>
            </a:r>
            <a:r>
              <a:rPr lang="fr-FR" sz="2000" dirty="0">
                <a:solidFill>
                  <a:srgbClr val="0066FF"/>
                </a:solidFill>
                <a:latin typeface="Consolas" panose="020B0609020204030204" pitchFamily="49" charset="0"/>
              </a:rPr>
              <a:t>double</a:t>
            </a:r>
            <a:r>
              <a:rPr lang="fr-FR" sz="2000" dirty="0">
                <a:latin typeface="Consolas"/>
              </a:rPr>
              <a:t> x)</a:t>
            </a:r>
            <a:endParaRPr lang="fr-FR" sz="2000" dirty="0"/>
          </a:p>
          <a:p>
            <a:pPr lvl="1"/>
            <a:r>
              <a:rPr lang="fr-FR" dirty="0"/>
              <a:t>Valeur absolue : </a:t>
            </a:r>
            <a:r>
              <a:rPr lang="fr-FR" sz="2000" dirty="0">
                <a:solidFill>
                  <a:srgbClr val="0066FF"/>
                </a:solidFill>
                <a:latin typeface="Consolas" panose="020B0609020204030204" pitchFamily="49" charset="0"/>
              </a:rPr>
              <a:t>double</a:t>
            </a:r>
            <a:r>
              <a:rPr lang="fr-FR" sz="2000" dirty="0">
                <a:latin typeface="Consolas"/>
              </a:rPr>
              <a:t> Abs(</a:t>
            </a:r>
            <a:r>
              <a:rPr lang="fr-FR" sz="2000" dirty="0">
                <a:solidFill>
                  <a:srgbClr val="0066FF"/>
                </a:solidFill>
                <a:latin typeface="Consolas" panose="020B0609020204030204" pitchFamily="49" charset="0"/>
              </a:rPr>
              <a:t>double</a:t>
            </a:r>
            <a:r>
              <a:rPr lang="fr-FR" sz="2000" dirty="0">
                <a:latin typeface="Consolas"/>
              </a:rPr>
              <a:t> x)</a:t>
            </a:r>
            <a:endParaRPr lang="fr-FR" sz="2000" dirty="0"/>
          </a:p>
          <a:p>
            <a:pPr lvl="1"/>
            <a:endParaRPr lang="fr-FR" dirty="0"/>
          </a:p>
        </p:txBody>
      </p:sp>
    </p:spTree>
    <p:extLst>
      <p:ext uri="{BB962C8B-B14F-4D97-AF65-F5344CB8AC3E}">
        <p14:creationId xmlns:p14="http://schemas.microsoft.com/office/powerpoint/2010/main" val="190368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Expressions relationnelles (1/3)	</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26</a:t>
            </a:fld>
            <a:endParaRPr lang="fr-FR" dirty="0"/>
          </a:p>
        </p:txBody>
      </p:sp>
      <p:sp>
        <p:nvSpPr>
          <p:cNvPr id="3" name="Espace réservé du contenu 2"/>
          <p:cNvSpPr>
            <a:spLocks noGrp="1"/>
          </p:cNvSpPr>
          <p:nvPr>
            <p:ph sz="quarter" idx="12"/>
          </p:nvPr>
        </p:nvSpPr>
        <p:spPr/>
        <p:txBody>
          <a:bodyPr/>
          <a:lstStyle/>
          <a:p>
            <a:r>
              <a:rPr lang="fr-FR" dirty="0"/>
              <a:t>Opérateurs :</a:t>
            </a:r>
          </a:p>
          <a:p>
            <a:pPr lvl="1"/>
            <a:r>
              <a:rPr lang="fr-FR" dirty="0"/>
              <a:t>&lt;      =&gt; inférieur</a:t>
            </a:r>
          </a:p>
          <a:p>
            <a:pPr lvl="1"/>
            <a:r>
              <a:rPr lang="fr-FR" dirty="0"/>
              <a:t>&lt;=    =&gt; inférieur ou égal</a:t>
            </a:r>
          </a:p>
          <a:p>
            <a:pPr lvl="1"/>
            <a:r>
              <a:rPr lang="fr-FR" dirty="0"/>
              <a:t>==    =&gt; égal</a:t>
            </a:r>
          </a:p>
          <a:p>
            <a:pPr lvl="1"/>
            <a:r>
              <a:rPr lang="fr-FR" dirty="0"/>
              <a:t>!=    =&gt; différent</a:t>
            </a:r>
          </a:p>
          <a:p>
            <a:pPr lvl="1"/>
            <a:r>
              <a:rPr lang="fr-FR" dirty="0"/>
              <a:t>&gt;=   =&gt; supérieur ou égal</a:t>
            </a:r>
          </a:p>
          <a:p>
            <a:pPr lvl="1"/>
            <a:r>
              <a:rPr lang="fr-FR" dirty="0"/>
              <a:t>&gt;     =&gt; supérieur</a:t>
            </a:r>
          </a:p>
          <a:p>
            <a:r>
              <a:rPr lang="fr-FR" dirty="0"/>
              <a:t>Priorités :</a:t>
            </a:r>
          </a:p>
          <a:p>
            <a:pPr marL="914400" lvl="1" indent="-457200">
              <a:buFont typeface="+mj-lt"/>
              <a:buAutoNum type="arabicPeriod"/>
            </a:pPr>
            <a:r>
              <a:rPr lang="fr-FR" dirty="0"/>
              <a:t>&lt;      &lt;=      &gt;=      &gt;</a:t>
            </a:r>
          </a:p>
          <a:p>
            <a:pPr marL="914400" lvl="1" indent="-457200">
              <a:buFont typeface="+mj-lt"/>
              <a:buAutoNum type="arabicPeriod"/>
            </a:pPr>
            <a:r>
              <a:rPr lang="fr-FR" dirty="0"/>
              <a:t>==      !=</a:t>
            </a:r>
          </a:p>
          <a:p>
            <a:r>
              <a:rPr lang="fr-FR" dirty="0"/>
              <a:t>Le résultat est booléen</a:t>
            </a:r>
          </a:p>
        </p:txBody>
      </p:sp>
    </p:spTree>
    <p:extLst>
      <p:ext uri="{BB962C8B-B14F-4D97-AF65-F5344CB8AC3E}">
        <p14:creationId xmlns:p14="http://schemas.microsoft.com/office/powerpoint/2010/main" val="21797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Expressions relationnelles (2/3)	</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27</a:t>
            </a:fld>
            <a:endParaRPr lang="fr-FR" dirty="0"/>
          </a:p>
        </p:txBody>
      </p:sp>
      <p:sp>
        <p:nvSpPr>
          <p:cNvPr id="3" name="Espace réservé du contenu 2"/>
          <p:cNvSpPr>
            <a:spLocks noGrp="1"/>
          </p:cNvSpPr>
          <p:nvPr>
            <p:ph sz="quarter" idx="12"/>
          </p:nvPr>
        </p:nvSpPr>
        <p:spPr/>
        <p:txBody>
          <a:bodyPr/>
          <a:lstStyle/>
          <a:p>
            <a:r>
              <a:rPr lang="fr-FR" dirty="0"/>
              <a:t>Comparaison de caractères possible avec les opérateurs :</a:t>
            </a:r>
          </a:p>
          <a:p>
            <a:pPr marL="457200" lvl="1" indent="0">
              <a:buNone/>
            </a:pPr>
            <a:r>
              <a:rPr lang="fr-FR" dirty="0"/>
              <a:t>		&lt;      &lt;=      ==      !=      &gt;=      &gt;</a:t>
            </a:r>
          </a:p>
          <a:p>
            <a:endParaRPr lang="fr-FR" dirty="0"/>
          </a:p>
          <a:p>
            <a:r>
              <a:rPr lang="fr-FR" dirty="0"/>
              <a:t>Le code Unicode du 1</a:t>
            </a:r>
            <a:r>
              <a:rPr lang="fr-FR" baseline="30000" dirty="0"/>
              <a:t>er</a:t>
            </a:r>
            <a:r>
              <a:rPr lang="fr-FR" dirty="0"/>
              <a:t> caractère est comparé au 2</a:t>
            </a:r>
            <a:r>
              <a:rPr lang="fr-FR" baseline="30000" dirty="0"/>
              <a:t>ème</a:t>
            </a:r>
            <a:r>
              <a:rPr lang="fr-FR" dirty="0"/>
              <a:t> (code numérique)</a:t>
            </a:r>
          </a:p>
          <a:p>
            <a:endParaRPr lang="fr-FR" dirty="0"/>
          </a:p>
          <a:p>
            <a:r>
              <a:rPr lang="fr-FR" dirty="0"/>
              <a:t>Ordre des codes Unicode :</a:t>
            </a:r>
          </a:p>
          <a:p>
            <a:pPr marL="0" indent="0" algn="ctr">
              <a:buNone/>
            </a:pPr>
            <a:r>
              <a:rPr lang="fr-FR" sz="2000" dirty="0"/>
              <a:t>espace &lt; ... &lt; '0' &lt; '1' &lt; ... &lt; '9' &lt; ... &lt; 'A' &lt; 'B' &lt; ... &lt; 'Z' &lt; ... &lt; 'a' &lt; 'b' &lt; ... &lt;'z'</a:t>
            </a:r>
          </a:p>
          <a:p>
            <a:pPr lvl="1"/>
            <a:endParaRPr lang="fr-FR" dirty="0"/>
          </a:p>
        </p:txBody>
      </p:sp>
    </p:spTree>
    <p:extLst>
      <p:ext uri="{BB962C8B-B14F-4D97-AF65-F5344CB8AC3E}">
        <p14:creationId xmlns:p14="http://schemas.microsoft.com/office/powerpoint/2010/main" val="1978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Expressions relationnelles (3/3)	</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28</a:t>
            </a:fld>
            <a:endParaRPr lang="fr-FR" dirty="0"/>
          </a:p>
        </p:txBody>
      </p:sp>
      <p:sp>
        <p:nvSpPr>
          <p:cNvPr id="3" name="Espace réservé du contenu 2"/>
          <p:cNvSpPr>
            <a:spLocks noGrp="1"/>
          </p:cNvSpPr>
          <p:nvPr>
            <p:ph sz="quarter" idx="12"/>
          </p:nvPr>
        </p:nvSpPr>
        <p:spPr/>
        <p:txBody>
          <a:bodyPr/>
          <a:lstStyle/>
          <a:p>
            <a:r>
              <a:rPr lang="fr-FR" sz="2400" dirty="0"/>
              <a:t>Comparaison de chaînes de caractères :</a:t>
            </a:r>
          </a:p>
          <a:p>
            <a:pPr lvl="1"/>
            <a:r>
              <a:rPr lang="fr-FR" sz="2000" dirty="0"/>
              <a:t>Comparaison caractère par caractère</a:t>
            </a:r>
          </a:p>
          <a:p>
            <a:pPr lvl="1"/>
            <a:r>
              <a:rPr lang="fr-FR" sz="2000" dirty="0"/>
              <a:t>La première inégalité rencontrée entre deux caractères induit une inégalité de même sens sur les chaînes.</a:t>
            </a:r>
          </a:p>
          <a:p>
            <a:pPr lvl="1"/>
            <a:r>
              <a:rPr lang="fr-FR" sz="2000" dirty="0"/>
              <a:t>Exemple 1 : "Chien" == "Chat" </a:t>
            </a:r>
          </a:p>
          <a:p>
            <a:pPr lvl="1"/>
            <a:endParaRPr lang="fr-FR" sz="2000" dirty="0"/>
          </a:p>
          <a:p>
            <a:pPr lvl="1"/>
            <a:endParaRPr lang="fr-FR" sz="2000" dirty="0"/>
          </a:p>
          <a:p>
            <a:pPr lvl="1"/>
            <a:endParaRPr lang="fr-FR" sz="2000" dirty="0"/>
          </a:p>
          <a:p>
            <a:pPr lvl="1"/>
            <a:endParaRPr lang="fr-FR" sz="2000" dirty="0"/>
          </a:p>
          <a:p>
            <a:pPr lvl="1"/>
            <a:r>
              <a:rPr lang="fr-FR" sz="2000" dirty="0"/>
              <a:t>Exemple 2 : "Chat" == "Chaton"</a:t>
            </a:r>
          </a:p>
        </p:txBody>
      </p:sp>
      <p:sp>
        <p:nvSpPr>
          <p:cNvPr id="6" name="ZoneTexte 5"/>
          <p:cNvSpPr txBox="1"/>
          <p:nvPr/>
        </p:nvSpPr>
        <p:spPr>
          <a:xfrm>
            <a:off x="4994354" y="2430963"/>
            <a:ext cx="3090282" cy="1477328"/>
          </a:xfrm>
          <a:prstGeom prst="rect">
            <a:avLst/>
          </a:prstGeom>
          <a:noFill/>
        </p:spPr>
        <p:txBody>
          <a:bodyPr wrap="square" rtlCol="0">
            <a:spAutoFit/>
          </a:bodyPr>
          <a:lstStyle/>
          <a:p>
            <a:r>
              <a:rPr lang="fr-FR" dirty="0"/>
              <a:t>'C' == 'C'  =  </a:t>
            </a:r>
            <a:r>
              <a:rPr lang="fr-FR" dirty="0" err="1"/>
              <a:t>true</a:t>
            </a:r>
            <a:endParaRPr lang="fr-FR" dirty="0"/>
          </a:p>
          <a:p>
            <a:r>
              <a:rPr lang="fr-FR" dirty="0"/>
              <a:t>'h' == 'h'  =  </a:t>
            </a:r>
            <a:r>
              <a:rPr lang="fr-FR" dirty="0" err="1"/>
              <a:t>true</a:t>
            </a:r>
            <a:endParaRPr lang="fr-FR" dirty="0"/>
          </a:p>
          <a:p>
            <a:r>
              <a:rPr lang="fr-FR" dirty="0"/>
              <a:t>'i' == 'a'    =  false car 'i' &gt; 'a'</a:t>
            </a:r>
          </a:p>
          <a:p>
            <a:r>
              <a:rPr lang="fr-FR" b="1" dirty="0"/>
              <a:t>Donc "Chien" != "Chat" </a:t>
            </a:r>
          </a:p>
          <a:p>
            <a:r>
              <a:rPr lang="fr-FR" b="1" dirty="0"/>
              <a:t>Et 	  "Chien" &gt; "Chat"</a:t>
            </a:r>
          </a:p>
        </p:txBody>
      </p:sp>
      <p:sp>
        <p:nvSpPr>
          <p:cNvPr id="7" name="ZoneTexte 6"/>
          <p:cNvSpPr txBox="1"/>
          <p:nvPr/>
        </p:nvSpPr>
        <p:spPr>
          <a:xfrm>
            <a:off x="4994354" y="4108201"/>
            <a:ext cx="3212944" cy="1785104"/>
          </a:xfrm>
          <a:prstGeom prst="rect">
            <a:avLst/>
          </a:prstGeom>
          <a:noFill/>
        </p:spPr>
        <p:txBody>
          <a:bodyPr wrap="square" rtlCol="0">
            <a:spAutoFit/>
          </a:bodyPr>
          <a:lstStyle/>
          <a:p>
            <a:r>
              <a:rPr lang="fr-FR" dirty="0"/>
              <a:t>Egalité tout le temps jusqu’à épuisement de la chaîne "Chat" ; la chaîne épuisée est déclarée la plus petite.</a:t>
            </a:r>
          </a:p>
          <a:p>
            <a:r>
              <a:rPr lang="fr-FR" b="1" dirty="0"/>
              <a:t>Donc "Chat" != "Chaton"  </a:t>
            </a:r>
          </a:p>
          <a:p>
            <a:r>
              <a:rPr lang="fr-FR" b="1" dirty="0"/>
              <a:t>Et 	 "Chat" &lt; "Chaton"</a:t>
            </a:r>
          </a:p>
        </p:txBody>
      </p:sp>
    </p:spTree>
    <p:extLst>
      <p:ext uri="{BB962C8B-B14F-4D97-AF65-F5344CB8AC3E}">
        <p14:creationId xmlns:p14="http://schemas.microsoft.com/office/powerpoint/2010/main" val="352293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Expressions logiques booléennes</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29</a:t>
            </a:fld>
            <a:endParaRPr lang="fr-FR" dirty="0"/>
          </a:p>
        </p:txBody>
      </p:sp>
      <p:sp>
        <p:nvSpPr>
          <p:cNvPr id="3" name="Espace réservé du contenu 2"/>
          <p:cNvSpPr>
            <a:spLocks noGrp="1"/>
          </p:cNvSpPr>
          <p:nvPr>
            <p:ph sz="quarter" idx="12"/>
          </p:nvPr>
        </p:nvSpPr>
        <p:spPr/>
        <p:txBody>
          <a:bodyPr>
            <a:normAutofit/>
          </a:bodyPr>
          <a:lstStyle/>
          <a:p>
            <a:r>
              <a:rPr lang="fr-FR" dirty="0"/>
              <a:t>Opérateurs :</a:t>
            </a:r>
          </a:p>
          <a:p>
            <a:pPr lvl="1"/>
            <a:r>
              <a:rPr lang="fr-FR" dirty="0"/>
              <a:t>&amp;       =&gt; ET</a:t>
            </a:r>
          </a:p>
          <a:p>
            <a:pPr lvl="1"/>
            <a:r>
              <a:rPr lang="fr-FR" dirty="0"/>
              <a:t>&amp;&amp;    =&gt; ET AUSSI</a:t>
            </a:r>
          </a:p>
          <a:p>
            <a:pPr lvl="1"/>
            <a:r>
              <a:rPr lang="fr-FR" dirty="0"/>
              <a:t>|        =&gt; OU</a:t>
            </a:r>
          </a:p>
          <a:p>
            <a:pPr lvl="1"/>
            <a:r>
              <a:rPr lang="fr-FR" dirty="0"/>
              <a:t>||      =&gt; OU AUSSI</a:t>
            </a:r>
          </a:p>
          <a:p>
            <a:pPr lvl="1"/>
            <a:r>
              <a:rPr lang="fr-FR" dirty="0"/>
              <a:t>!        =&gt; NOT</a:t>
            </a:r>
          </a:p>
          <a:p>
            <a:r>
              <a:rPr lang="fr-FR" dirty="0"/>
              <a:t>Le résultat est un booléen</a:t>
            </a:r>
          </a:p>
          <a:p>
            <a:r>
              <a:rPr lang="fr-FR" dirty="0"/>
              <a:t>Priorités :</a:t>
            </a:r>
          </a:p>
          <a:p>
            <a:pPr marL="914400" lvl="1" indent="-457200">
              <a:buFont typeface="+mj-lt"/>
              <a:buAutoNum type="arabicPeriod"/>
            </a:pPr>
            <a:r>
              <a:rPr lang="fr-FR" dirty="0"/>
              <a:t>!</a:t>
            </a:r>
          </a:p>
          <a:p>
            <a:pPr marL="914400" lvl="1" indent="-457200">
              <a:buFont typeface="+mj-lt"/>
              <a:buAutoNum type="arabicPeriod"/>
            </a:pPr>
            <a:r>
              <a:rPr lang="fr-FR" dirty="0"/>
              <a:t>&amp;         &amp;&amp;</a:t>
            </a:r>
          </a:p>
          <a:p>
            <a:pPr marL="914400" lvl="1" indent="-457200">
              <a:buFont typeface="+mj-lt"/>
              <a:buAutoNum type="arabicPeriod"/>
            </a:pPr>
            <a:r>
              <a:rPr lang="fr-FR" dirty="0"/>
              <a:t>|           ||</a:t>
            </a:r>
          </a:p>
        </p:txBody>
      </p:sp>
    </p:spTree>
    <p:extLst>
      <p:ext uri="{BB962C8B-B14F-4D97-AF65-F5344CB8AC3E}">
        <p14:creationId xmlns:p14="http://schemas.microsoft.com/office/powerpoint/2010/main" val="291393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Organisation des séances</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a:t>
            </a:fld>
            <a:endParaRPr lang="fr-FR" dirty="0"/>
          </a:p>
        </p:txBody>
      </p:sp>
      <p:sp>
        <p:nvSpPr>
          <p:cNvPr id="3" name="Espace réservé du contenu 2"/>
          <p:cNvSpPr>
            <a:spLocks noGrp="1"/>
          </p:cNvSpPr>
          <p:nvPr>
            <p:ph sz="quarter" idx="12"/>
          </p:nvPr>
        </p:nvSpPr>
        <p:spPr/>
        <p:txBody>
          <a:bodyPr>
            <a:normAutofit/>
          </a:bodyPr>
          <a:lstStyle/>
          <a:p>
            <a:r>
              <a:rPr lang="fr-FR" sz="2800" dirty="0"/>
              <a:t>Une séance = 4h, CM + TP</a:t>
            </a:r>
          </a:p>
          <a:p>
            <a:r>
              <a:rPr lang="fr-FR" sz="2800" dirty="0"/>
              <a:t>.Net</a:t>
            </a:r>
          </a:p>
          <a:p>
            <a:pPr lvl="1"/>
            <a:r>
              <a:rPr lang="fr-FR" sz="2400" dirty="0"/>
              <a:t>Aujourd’hui :</a:t>
            </a:r>
          </a:p>
          <a:p>
            <a:pPr lvl="2"/>
            <a:r>
              <a:rPr lang="fr-FR" sz="2000" dirty="0"/>
              <a:t>Présentation de .Net, de l’environnement de développement, et initiation au langage C#</a:t>
            </a:r>
          </a:p>
          <a:p>
            <a:pPr lvl="1"/>
            <a:r>
              <a:rPr lang="fr-FR" sz="2400" dirty="0"/>
              <a:t>1 séance :</a:t>
            </a:r>
          </a:p>
          <a:p>
            <a:pPr lvl="2"/>
            <a:r>
              <a:rPr lang="fr-FR" sz="2000" dirty="0"/>
              <a:t>Présentation de WPF et XAML</a:t>
            </a:r>
          </a:p>
          <a:p>
            <a:pPr lvl="1"/>
            <a:r>
              <a:rPr lang="fr-FR" sz="2400" dirty="0"/>
              <a:t>2 séances :</a:t>
            </a:r>
          </a:p>
          <a:p>
            <a:pPr lvl="2"/>
            <a:r>
              <a:rPr lang="fr-FR" sz="2000" dirty="0"/>
              <a:t>Réalisation d’un 1</a:t>
            </a:r>
            <a:r>
              <a:rPr lang="fr-FR" sz="2000" baseline="30000" dirty="0"/>
              <a:t>er</a:t>
            </a:r>
            <a:r>
              <a:rPr lang="fr-FR" sz="2000" dirty="0"/>
              <a:t> projet simple</a:t>
            </a:r>
          </a:p>
          <a:p>
            <a:pPr lvl="1"/>
            <a:r>
              <a:rPr lang="fr-FR" sz="2400" dirty="0"/>
              <a:t>3 séances :</a:t>
            </a:r>
          </a:p>
          <a:p>
            <a:pPr lvl="2"/>
            <a:r>
              <a:rPr lang="fr-FR" sz="2000" dirty="0"/>
              <a:t>Réalisation d’un 2</a:t>
            </a:r>
            <a:r>
              <a:rPr lang="fr-FR" sz="2000" baseline="30000" dirty="0"/>
              <a:t>ème</a:t>
            </a:r>
            <a:r>
              <a:rPr lang="fr-FR" sz="2000" dirty="0"/>
              <a:t> projet plus complet</a:t>
            </a:r>
          </a:p>
          <a:p>
            <a:pPr lvl="1"/>
            <a:r>
              <a:rPr lang="fr-FR" sz="2400" dirty="0"/>
              <a:t>1 séance :</a:t>
            </a:r>
          </a:p>
          <a:p>
            <a:pPr lvl="2"/>
            <a:r>
              <a:rPr lang="fr-FR" sz="2000" dirty="0"/>
              <a:t>Avancement du 2</a:t>
            </a:r>
            <a:r>
              <a:rPr lang="fr-FR" sz="2000" baseline="30000" dirty="0"/>
              <a:t>ème</a:t>
            </a:r>
            <a:r>
              <a:rPr lang="fr-FR" sz="2000" dirty="0"/>
              <a:t> projet</a:t>
            </a:r>
          </a:p>
          <a:p>
            <a:pPr lvl="2"/>
            <a:r>
              <a:rPr lang="fr-FR" sz="2000" dirty="0"/>
              <a:t>Evaluation (QCM, 1H)</a:t>
            </a:r>
          </a:p>
        </p:txBody>
      </p:sp>
    </p:spTree>
    <p:extLst>
      <p:ext uri="{BB962C8B-B14F-4D97-AF65-F5344CB8AC3E}">
        <p14:creationId xmlns:p14="http://schemas.microsoft.com/office/powerpoint/2010/main" val="309209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Traitements de bits</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30</a:t>
            </a:fld>
            <a:endParaRPr lang="fr-FR" dirty="0"/>
          </a:p>
        </p:txBody>
      </p:sp>
      <p:sp>
        <p:nvSpPr>
          <p:cNvPr id="3" name="Espace réservé du contenu 2"/>
          <p:cNvSpPr>
            <a:spLocks noGrp="1"/>
          </p:cNvSpPr>
          <p:nvPr>
            <p:ph sz="quarter" idx="12"/>
          </p:nvPr>
        </p:nvSpPr>
        <p:spPr/>
        <p:txBody>
          <a:bodyPr>
            <a:normAutofit/>
          </a:bodyPr>
          <a:lstStyle/>
          <a:p>
            <a:r>
              <a:rPr lang="fr-FR" dirty="0"/>
              <a:t>Soient i et j 2 entiers :</a:t>
            </a:r>
          </a:p>
          <a:p>
            <a:pPr lvl="1"/>
            <a:r>
              <a:rPr lang="fr-FR" b="1" dirty="0"/>
              <a:t>i&lt;&lt;n </a:t>
            </a:r>
            <a:r>
              <a:rPr lang="fr-FR" dirty="0"/>
              <a:t>décale i de n bits sur la gauche ; les bits entrants sont des zéros</a:t>
            </a:r>
          </a:p>
          <a:p>
            <a:pPr lvl="1"/>
            <a:endParaRPr lang="fr-FR" dirty="0"/>
          </a:p>
          <a:p>
            <a:pPr lvl="1"/>
            <a:r>
              <a:rPr lang="fr-FR" b="1" dirty="0"/>
              <a:t>i&gt;&gt;n </a:t>
            </a:r>
            <a:r>
              <a:rPr lang="fr-FR" dirty="0"/>
              <a:t>décale i de n bits sur la droite ; si i est un entier signé (</a:t>
            </a:r>
            <a:r>
              <a:rPr lang="fr-FR" dirty="0" err="1"/>
              <a:t>signed</a:t>
            </a:r>
            <a:r>
              <a:rPr lang="fr-FR" dirty="0"/>
              <a:t> char, </a:t>
            </a:r>
            <a:r>
              <a:rPr lang="fr-FR" dirty="0" err="1"/>
              <a:t>int</a:t>
            </a:r>
            <a:r>
              <a:rPr lang="fr-FR" dirty="0"/>
              <a:t>, long), le bit de signe est préservé</a:t>
            </a:r>
          </a:p>
          <a:p>
            <a:pPr lvl="1"/>
            <a:endParaRPr lang="fr-FR" dirty="0"/>
          </a:p>
          <a:p>
            <a:pPr lvl="1"/>
            <a:r>
              <a:rPr lang="fr-FR" b="1" dirty="0"/>
              <a:t>i &amp; j</a:t>
            </a:r>
            <a:r>
              <a:rPr lang="fr-FR" dirty="0"/>
              <a:t> fait le ET logique de i et j bit à bit</a:t>
            </a:r>
          </a:p>
          <a:p>
            <a:pPr lvl="1"/>
            <a:endParaRPr lang="fr-FR" dirty="0"/>
          </a:p>
          <a:p>
            <a:pPr lvl="1"/>
            <a:r>
              <a:rPr lang="fr-FR" b="1" dirty="0"/>
              <a:t>i | j</a:t>
            </a:r>
            <a:r>
              <a:rPr lang="fr-FR" dirty="0"/>
              <a:t> fait le OU logique de i et j bit à bit</a:t>
            </a:r>
          </a:p>
          <a:p>
            <a:pPr lvl="1"/>
            <a:endParaRPr lang="fr-FR" dirty="0"/>
          </a:p>
          <a:p>
            <a:pPr lvl="1"/>
            <a:r>
              <a:rPr lang="fr-FR" b="1" dirty="0"/>
              <a:t>~i</a:t>
            </a:r>
            <a:r>
              <a:rPr lang="fr-FR" dirty="0"/>
              <a:t> complémente i à 1</a:t>
            </a:r>
          </a:p>
          <a:p>
            <a:pPr lvl="1"/>
            <a:endParaRPr lang="fr-FR" dirty="0"/>
          </a:p>
          <a:p>
            <a:pPr lvl="1"/>
            <a:r>
              <a:rPr lang="fr-FR" b="1" dirty="0" err="1"/>
              <a:t>i^j</a:t>
            </a:r>
            <a:r>
              <a:rPr lang="fr-FR" dirty="0"/>
              <a:t> fait le OU EXCLUSIF de i et j</a:t>
            </a:r>
          </a:p>
        </p:txBody>
      </p:sp>
    </p:spTree>
    <p:extLst>
      <p:ext uri="{BB962C8B-B14F-4D97-AF65-F5344CB8AC3E}">
        <p14:creationId xmlns:p14="http://schemas.microsoft.com/office/powerpoint/2010/main" val="32471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Combinaison d’opérateurs</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31</a:t>
            </a:fld>
            <a:endParaRPr lang="fr-FR" dirty="0"/>
          </a:p>
        </p:txBody>
      </p:sp>
      <p:sp>
        <p:nvSpPr>
          <p:cNvPr id="3" name="Espace réservé du contenu 2"/>
          <p:cNvSpPr>
            <a:spLocks noGrp="1"/>
          </p:cNvSpPr>
          <p:nvPr>
            <p:ph sz="quarter" idx="12"/>
          </p:nvPr>
        </p:nvSpPr>
        <p:spPr/>
        <p:txBody>
          <a:bodyPr>
            <a:normAutofit/>
          </a:bodyPr>
          <a:lstStyle/>
          <a:p>
            <a:r>
              <a:rPr lang="fr-FR" dirty="0"/>
              <a:t>a=</a:t>
            </a:r>
            <a:r>
              <a:rPr lang="fr-FR" dirty="0" err="1"/>
              <a:t>a+b</a:t>
            </a:r>
            <a:r>
              <a:rPr lang="fr-FR" dirty="0"/>
              <a:t> peut s'écrire a+=b</a:t>
            </a:r>
          </a:p>
          <a:p>
            <a:r>
              <a:rPr lang="fr-FR" dirty="0"/>
              <a:t> a=a-b peut s'écrire a-=b</a:t>
            </a:r>
          </a:p>
          <a:p>
            <a:pPr>
              <a:buFont typeface="Symbol" panose="05050102010706020507" pitchFamily="18" charset="2"/>
              <a:buChar char="Þ"/>
            </a:pPr>
            <a:r>
              <a:rPr lang="fr-FR" dirty="0"/>
              <a:t> Il en est de même avec les opérateurs /, %,* ,&lt;&lt;, &gt;&gt;,</a:t>
            </a:r>
          </a:p>
          <a:p>
            <a:pPr marL="0" indent="0">
              <a:buNone/>
            </a:pPr>
            <a:r>
              <a:rPr lang="fr-FR" dirty="0"/>
              <a:t>     &amp;, |, ^</a:t>
            </a:r>
          </a:p>
          <a:p>
            <a:pPr marL="0" indent="0">
              <a:buNone/>
            </a:pPr>
            <a:r>
              <a:rPr lang="fr-FR" dirty="0"/>
              <a:t>     a=a/2  peut s'écrire a/=2, etc.</a:t>
            </a:r>
          </a:p>
          <a:p>
            <a:pPr marL="0" indent="0">
              <a:buNone/>
            </a:pPr>
            <a:endParaRPr lang="fr-FR" dirty="0"/>
          </a:p>
          <a:p>
            <a:r>
              <a:rPr lang="fr-FR" dirty="0"/>
              <a:t>a=a+1 peut s'écrire a++</a:t>
            </a:r>
          </a:p>
          <a:p>
            <a:r>
              <a:rPr lang="fr-FR" dirty="0"/>
              <a:t>a=a-1 peut s'écrire a--</a:t>
            </a:r>
          </a:p>
          <a:p>
            <a:pPr marL="0" indent="0">
              <a:buNone/>
            </a:pPr>
            <a:endParaRPr lang="fr-FR" dirty="0"/>
          </a:p>
          <a:p>
            <a:endParaRPr lang="fr-FR" dirty="0"/>
          </a:p>
        </p:txBody>
      </p:sp>
    </p:spTree>
    <p:extLst>
      <p:ext uri="{BB962C8B-B14F-4D97-AF65-F5344CB8AC3E}">
        <p14:creationId xmlns:p14="http://schemas.microsoft.com/office/powerpoint/2010/main" val="92804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Segoe UI" panose="020B0502040204020203" pitchFamily="34" charset="0"/>
                <a:cs typeface="Segoe UI" panose="020B0502040204020203" pitchFamily="34" charset="0"/>
              </a:rPr>
              <a:t>Structure de choix simple</a:t>
            </a:r>
            <a:endParaRPr lang="fr-FR" dirty="0"/>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32</a:t>
            </a:fld>
            <a:endParaRPr lang="fr-FR" dirty="0"/>
          </a:p>
        </p:txBody>
      </p:sp>
      <p:sp>
        <p:nvSpPr>
          <p:cNvPr id="3" name="Espace réservé du contenu 2"/>
          <p:cNvSpPr>
            <a:spLocks noGrp="1"/>
          </p:cNvSpPr>
          <p:nvPr>
            <p:ph sz="quarter" idx="12"/>
          </p:nvPr>
        </p:nvSpPr>
        <p:spPr/>
        <p:txBody>
          <a:bodyPr/>
          <a:lstStyle/>
          <a:p>
            <a:r>
              <a:rPr lang="fr-FR" dirty="0"/>
              <a:t>Syntaxes :</a:t>
            </a:r>
          </a:p>
        </p:txBody>
      </p:sp>
      <p:sp>
        <p:nvSpPr>
          <p:cNvPr id="6" name="ZoneTexte 5"/>
          <p:cNvSpPr txBox="1"/>
          <p:nvPr/>
        </p:nvSpPr>
        <p:spPr>
          <a:xfrm>
            <a:off x="1056472" y="1557295"/>
            <a:ext cx="3415168" cy="2308324"/>
          </a:xfrm>
          <a:prstGeom prst="rect">
            <a:avLst/>
          </a:prstGeom>
          <a:noFill/>
        </p:spPr>
        <p:txBody>
          <a:bodyPr wrap="square" rtlCol="0">
            <a:spAutoFit/>
          </a:bodyPr>
          <a:lstStyle/>
          <a:p>
            <a:r>
              <a:rPr lang="fr-FR" sz="1200" dirty="0">
                <a:solidFill>
                  <a:srgbClr val="0066FF"/>
                </a:solidFill>
                <a:latin typeface="Consolas" panose="020B0609020204030204" pitchFamily="49" charset="0"/>
              </a:rPr>
              <a:t>if</a:t>
            </a:r>
            <a:r>
              <a:rPr lang="fr-FR" sz="1200" dirty="0">
                <a:latin typeface="Consolas" panose="020B0609020204030204" pitchFamily="49" charset="0"/>
              </a:rPr>
              <a:t> (condition)</a:t>
            </a:r>
          </a:p>
          <a:p>
            <a:r>
              <a:rPr lang="fr-FR" sz="1200" dirty="0">
                <a:latin typeface="Consolas" panose="020B0609020204030204" pitchFamily="49" charset="0"/>
              </a:rPr>
              <a:t>{</a:t>
            </a:r>
          </a:p>
          <a:p>
            <a:r>
              <a:rPr lang="fr-FR" sz="1200" dirty="0">
                <a:latin typeface="Consolas" panose="020B0609020204030204" pitchFamily="49" charset="0"/>
              </a:rPr>
              <a:t>	instruction_condition_vraie_1;</a:t>
            </a:r>
          </a:p>
          <a:p>
            <a:r>
              <a:rPr lang="fr-FR" sz="1200" dirty="0">
                <a:latin typeface="Consolas" panose="020B0609020204030204" pitchFamily="49" charset="0"/>
              </a:rPr>
              <a:t>	instruction_condition_vraie_2;</a:t>
            </a:r>
          </a:p>
          <a:p>
            <a:r>
              <a:rPr lang="fr-FR" sz="1200" dirty="0">
                <a:latin typeface="Consolas" panose="020B0609020204030204" pitchFamily="49" charset="0"/>
              </a:rPr>
              <a:t>	...</a:t>
            </a:r>
          </a:p>
          <a:p>
            <a:r>
              <a:rPr lang="fr-FR" sz="1200" dirty="0">
                <a:latin typeface="Consolas" panose="020B0609020204030204" pitchFamily="49" charset="0"/>
              </a:rPr>
              <a:t>}</a:t>
            </a:r>
          </a:p>
          <a:p>
            <a:r>
              <a:rPr lang="fr-FR" sz="1200" dirty="0" err="1">
                <a:solidFill>
                  <a:srgbClr val="0066FF"/>
                </a:solidFill>
                <a:latin typeface="Consolas" panose="020B0609020204030204" pitchFamily="49" charset="0"/>
              </a:rPr>
              <a:t>else</a:t>
            </a:r>
            <a:endParaRPr lang="fr-FR" sz="1200" dirty="0">
              <a:latin typeface="Consolas" panose="020B0609020204030204" pitchFamily="49" charset="0"/>
            </a:endParaRPr>
          </a:p>
          <a:p>
            <a:r>
              <a:rPr lang="fr-FR" sz="1200" dirty="0">
                <a:latin typeface="Consolas" panose="020B0609020204030204" pitchFamily="49" charset="0"/>
              </a:rPr>
              <a:t>{</a:t>
            </a:r>
          </a:p>
          <a:p>
            <a:r>
              <a:rPr lang="fr-FR" sz="1200" dirty="0">
                <a:latin typeface="Consolas" panose="020B0609020204030204" pitchFamily="49" charset="0"/>
              </a:rPr>
              <a:t>	instruction_condition_fausse_1;</a:t>
            </a:r>
          </a:p>
          <a:p>
            <a:r>
              <a:rPr lang="fr-FR" sz="1200" dirty="0">
                <a:latin typeface="Consolas" panose="020B0609020204030204" pitchFamily="49" charset="0"/>
              </a:rPr>
              <a:t>	instruction_condition_fausse_2;</a:t>
            </a:r>
          </a:p>
          <a:p>
            <a:r>
              <a:rPr lang="fr-FR" sz="1200" dirty="0">
                <a:latin typeface="Consolas" panose="020B0609020204030204" pitchFamily="49" charset="0"/>
              </a:rPr>
              <a:t>	...</a:t>
            </a:r>
          </a:p>
          <a:p>
            <a:r>
              <a:rPr lang="fr-FR" sz="1200" dirty="0">
                <a:latin typeface="Consolas" panose="020B0609020204030204" pitchFamily="49" charset="0"/>
              </a:rPr>
              <a:t>}</a:t>
            </a:r>
          </a:p>
        </p:txBody>
      </p:sp>
      <p:sp>
        <p:nvSpPr>
          <p:cNvPr id="7" name="ZoneTexte 6"/>
          <p:cNvSpPr txBox="1"/>
          <p:nvPr/>
        </p:nvSpPr>
        <p:spPr>
          <a:xfrm>
            <a:off x="5073805" y="1557295"/>
            <a:ext cx="3570700" cy="3416320"/>
          </a:xfrm>
          <a:prstGeom prst="rect">
            <a:avLst/>
          </a:prstGeom>
          <a:noFill/>
        </p:spPr>
        <p:txBody>
          <a:bodyPr wrap="square" rtlCol="0">
            <a:spAutoFit/>
          </a:bodyPr>
          <a:lstStyle/>
          <a:p>
            <a:r>
              <a:rPr lang="fr-FR" sz="1200" dirty="0">
                <a:solidFill>
                  <a:srgbClr val="0066FF"/>
                </a:solidFill>
                <a:latin typeface="Consolas" panose="020B0609020204030204" pitchFamily="49" charset="0"/>
              </a:rPr>
              <a:t>if</a:t>
            </a:r>
            <a:r>
              <a:rPr lang="fr-FR" sz="1200" dirty="0">
                <a:latin typeface="Consolas" panose="020B0609020204030204" pitchFamily="49" charset="0"/>
              </a:rPr>
              <a:t> (condition_1)</a:t>
            </a:r>
          </a:p>
          <a:p>
            <a:r>
              <a:rPr lang="fr-FR" sz="1200" dirty="0">
                <a:latin typeface="Consolas" panose="020B0609020204030204" pitchFamily="49" charset="0"/>
              </a:rPr>
              <a:t>{</a:t>
            </a:r>
          </a:p>
          <a:p>
            <a:r>
              <a:rPr lang="fr-FR" sz="1200" dirty="0">
                <a:latin typeface="Consolas" panose="020B0609020204030204" pitchFamily="49" charset="0"/>
              </a:rPr>
              <a:t>	instruction_condition_1_vraie_1;</a:t>
            </a:r>
          </a:p>
          <a:p>
            <a:r>
              <a:rPr lang="fr-FR" sz="1200" dirty="0">
                <a:latin typeface="Consolas" panose="020B0609020204030204" pitchFamily="49" charset="0"/>
              </a:rPr>
              <a:t>	instruction_condition_1_vraie_2;</a:t>
            </a:r>
          </a:p>
          <a:p>
            <a:r>
              <a:rPr lang="fr-FR" sz="1200" dirty="0">
                <a:latin typeface="Consolas" panose="020B0609020204030204" pitchFamily="49" charset="0"/>
              </a:rPr>
              <a:t>	...</a:t>
            </a:r>
          </a:p>
          <a:p>
            <a:r>
              <a:rPr lang="fr-FR" sz="1200" dirty="0">
                <a:latin typeface="Consolas" panose="020B0609020204030204" pitchFamily="49" charset="0"/>
              </a:rPr>
              <a:t>}</a:t>
            </a:r>
          </a:p>
          <a:p>
            <a:r>
              <a:rPr lang="fr-FR" sz="1200" dirty="0" err="1">
                <a:solidFill>
                  <a:srgbClr val="0066FF"/>
                </a:solidFill>
                <a:latin typeface="Consolas" panose="020B0609020204030204" pitchFamily="49" charset="0"/>
              </a:rPr>
              <a:t>else</a:t>
            </a:r>
            <a:r>
              <a:rPr lang="fr-FR" sz="1200" dirty="0">
                <a:solidFill>
                  <a:srgbClr val="0066FF"/>
                </a:solidFill>
                <a:latin typeface="Consolas" panose="020B0609020204030204" pitchFamily="49" charset="0"/>
              </a:rPr>
              <a:t> if</a:t>
            </a:r>
            <a:r>
              <a:rPr lang="fr-FR" sz="1200" dirty="0">
                <a:latin typeface="Consolas" panose="020B0609020204030204" pitchFamily="49" charset="0"/>
              </a:rPr>
              <a:t> (condition_2)</a:t>
            </a:r>
          </a:p>
          <a:p>
            <a:r>
              <a:rPr lang="fr-FR" sz="1200" dirty="0">
                <a:latin typeface="Consolas" panose="020B0609020204030204" pitchFamily="49" charset="0"/>
              </a:rPr>
              <a:t>{</a:t>
            </a:r>
          </a:p>
          <a:p>
            <a:r>
              <a:rPr lang="fr-FR" sz="1200" dirty="0">
                <a:latin typeface="Consolas" panose="020B0609020204030204" pitchFamily="49" charset="0"/>
              </a:rPr>
              <a:t>	instruction_condition_2_vraie_1;</a:t>
            </a:r>
          </a:p>
          <a:p>
            <a:r>
              <a:rPr lang="fr-FR" sz="1200" dirty="0">
                <a:latin typeface="Consolas" panose="020B0609020204030204" pitchFamily="49" charset="0"/>
              </a:rPr>
              <a:t>	instruction_condition_2_vraie_2;</a:t>
            </a:r>
          </a:p>
          <a:p>
            <a:r>
              <a:rPr lang="fr-FR" sz="1200" dirty="0">
                <a:latin typeface="Consolas" panose="020B0609020204030204" pitchFamily="49" charset="0"/>
              </a:rPr>
              <a:t>	...</a:t>
            </a:r>
          </a:p>
          <a:p>
            <a:r>
              <a:rPr lang="fr-FR" sz="1200" dirty="0">
                <a:latin typeface="Consolas" panose="020B0609020204030204" pitchFamily="49" charset="0"/>
              </a:rPr>
              <a:t>}</a:t>
            </a:r>
          </a:p>
          <a:p>
            <a:r>
              <a:rPr lang="fr-FR" sz="1200" dirty="0" err="1">
                <a:solidFill>
                  <a:srgbClr val="0066FF"/>
                </a:solidFill>
                <a:latin typeface="Consolas" panose="020B0609020204030204" pitchFamily="49" charset="0"/>
              </a:rPr>
              <a:t>else</a:t>
            </a:r>
            <a:endParaRPr lang="fr-FR" sz="1200" dirty="0">
              <a:latin typeface="Consolas" panose="020B0609020204030204" pitchFamily="49" charset="0"/>
            </a:endParaRPr>
          </a:p>
          <a:p>
            <a:r>
              <a:rPr lang="fr-FR" sz="1200" dirty="0">
                <a:latin typeface="Consolas" panose="020B0609020204030204" pitchFamily="49" charset="0"/>
              </a:rPr>
              <a:t>{</a:t>
            </a:r>
          </a:p>
          <a:p>
            <a:r>
              <a:rPr lang="fr-FR" sz="1200" dirty="0">
                <a:latin typeface="Consolas" panose="020B0609020204030204" pitchFamily="49" charset="0"/>
              </a:rPr>
              <a:t>	instruction_conditions_fausses_1;</a:t>
            </a:r>
          </a:p>
          <a:p>
            <a:r>
              <a:rPr lang="fr-FR" sz="1200" dirty="0">
                <a:latin typeface="Consolas" panose="020B0609020204030204" pitchFamily="49" charset="0"/>
              </a:rPr>
              <a:t>	instruction_conditions_fausses_2;</a:t>
            </a:r>
          </a:p>
          <a:p>
            <a:r>
              <a:rPr lang="fr-FR" sz="1200" dirty="0">
                <a:latin typeface="Consolas" panose="020B0609020204030204" pitchFamily="49" charset="0"/>
              </a:rPr>
              <a:t>	...</a:t>
            </a:r>
          </a:p>
          <a:p>
            <a:r>
              <a:rPr lang="fr-FR" sz="1200" dirty="0">
                <a:latin typeface="Consolas" panose="020B0609020204030204" pitchFamily="49" charset="0"/>
              </a:rPr>
              <a:t>}</a:t>
            </a:r>
          </a:p>
        </p:txBody>
      </p:sp>
      <p:sp>
        <p:nvSpPr>
          <p:cNvPr id="8" name="ZoneTexte 7"/>
          <p:cNvSpPr txBox="1"/>
          <p:nvPr/>
        </p:nvSpPr>
        <p:spPr>
          <a:xfrm>
            <a:off x="1056472" y="4256879"/>
            <a:ext cx="3415168" cy="830997"/>
          </a:xfrm>
          <a:prstGeom prst="rect">
            <a:avLst/>
          </a:prstGeom>
          <a:noFill/>
        </p:spPr>
        <p:txBody>
          <a:bodyPr wrap="square" rtlCol="0">
            <a:spAutoFit/>
          </a:bodyPr>
          <a:lstStyle/>
          <a:p>
            <a:r>
              <a:rPr lang="fr-FR" sz="1200" dirty="0">
                <a:solidFill>
                  <a:srgbClr val="0066FF"/>
                </a:solidFill>
                <a:latin typeface="Consolas" panose="020B0609020204030204" pitchFamily="49" charset="0"/>
              </a:rPr>
              <a:t>if</a:t>
            </a:r>
            <a:r>
              <a:rPr lang="fr-FR" sz="1200" dirty="0">
                <a:latin typeface="Consolas" panose="020B0609020204030204" pitchFamily="49" charset="0"/>
              </a:rPr>
              <a:t> (condition)</a:t>
            </a:r>
          </a:p>
          <a:p>
            <a:r>
              <a:rPr lang="fr-FR" sz="1200" dirty="0">
                <a:latin typeface="Consolas" panose="020B0609020204030204" pitchFamily="49" charset="0"/>
              </a:rPr>
              <a:t>	</a:t>
            </a:r>
            <a:r>
              <a:rPr lang="fr-FR" sz="1200" dirty="0" err="1">
                <a:latin typeface="Consolas" panose="020B0609020204030204" pitchFamily="49" charset="0"/>
              </a:rPr>
              <a:t>instruction_condition_vraie</a:t>
            </a:r>
            <a:r>
              <a:rPr lang="fr-FR" sz="1200" dirty="0">
                <a:latin typeface="Consolas" panose="020B0609020204030204" pitchFamily="49" charset="0"/>
              </a:rPr>
              <a:t>;</a:t>
            </a:r>
          </a:p>
          <a:p>
            <a:r>
              <a:rPr lang="fr-FR" sz="1200" dirty="0" err="1">
                <a:solidFill>
                  <a:srgbClr val="0066FF"/>
                </a:solidFill>
                <a:latin typeface="Consolas" panose="020B0609020204030204" pitchFamily="49" charset="0"/>
              </a:rPr>
              <a:t>else</a:t>
            </a:r>
            <a:endParaRPr lang="fr-FR" sz="1200" dirty="0">
              <a:latin typeface="Consolas" panose="020B0609020204030204" pitchFamily="49" charset="0"/>
            </a:endParaRPr>
          </a:p>
          <a:p>
            <a:r>
              <a:rPr lang="fr-FR" sz="1200" dirty="0">
                <a:latin typeface="Consolas" panose="020B0609020204030204" pitchFamily="49" charset="0"/>
              </a:rPr>
              <a:t>	</a:t>
            </a:r>
            <a:r>
              <a:rPr lang="fr-FR" sz="1200" dirty="0" err="1">
                <a:latin typeface="Consolas" panose="020B0609020204030204" pitchFamily="49" charset="0"/>
              </a:rPr>
              <a:t>instruction_condition_fausse</a:t>
            </a:r>
            <a:r>
              <a:rPr lang="fr-FR" sz="1200" dirty="0">
                <a:latin typeface="Consolas" panose="020B0609020204030204" pitchFamily="49" charset="0"/>
              </a:rPr>
              <a:t>;</a:t>
            </a:r>
          </a:p>
        </p:txBody>
      </p:sp>
    </p:spTree>
    <p:extLst>
      <p:ext uri="{BB962C8B-B14F-4D97-AF65-F5344CB8AC3E}">
        <p14:creationId xmlns:p14="http://schemas.microsoft.com/office/powerpoint/2010/main" val="98781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Opérateur ternaire</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33</a:t>
            </a:fld>
            <a:endParaRPr lang="fr-FR" dirty="0"/>
          </a:p>
        </p:txBody>
      </p:sp>
      <p:sp>
        <p:nvSpPr>
          <p:cNvPr id="3" name="Espace réservé du contenu 2"/>
          <p:cNvSpPr>
            <a:spLocks noGrp="1"/>
          </p:cNvSpPr>
          <p:nvPr>
            <p:ph sz="quarter" idx="12"/>
          </p:nvPr>
        </p:nvSpPr>
        <p:spPr/>
        <p:txBody>
          <a:bodyPr/>
          <a:lstStyle/>
          <a:p>
            <a:r>
              <a:rPr lang="fr-FR" dirty="0"/>
              <a:t>Permet d’évaluer une condition et d’exécuter une instruction selon les cas, en 1 ligne</a:t>
            </a:r>
          </a:p>
          <a:p>
            <a:r>
              <a:rPr lang="fr-FR" dirty="0"/>
              <a:t>Syntaxes :</a:t>
            </a:r>
          </a:p>
        </p:txBody>
      </p:sp>
      <p:sp>
        <p:nvSpPr>
          <p:cNvPr id="6" name="ZoneTexte 5"/>
          <p:cNvSpPr txBox="1"/>
          <p:nvPr/>
        </p:nvSpPr>
        <p:spPr>
          <a:xfrm>
            <a:off x="968735" y="2620999"/>
            <a:ext cx="7206529" cy="307777"/>
          </a:xfrm>
          <a:prstGeom prst="rect">
            <a:avLst/>
          </a:prstGeom>
          <a:noFill/>
        </p:spPr>
        <p:txBody>
          <a:bodyPr wrap="square" rtlCol="0">
            <a:spAutoFit/>
          </a:bodyPr>
          <a:lstStyle/>
          <a:p>
            <a:r>
              <a:rPr lang="fr-FR" sz="1400" dirty="0">
                <a:latin typeface="Consolas" panose="020B0609020204030204" pitchFamily="49" charset="0"/>
              </a:rPr>
              <a:t>condition ? </a:t>
            </a:r>
            <a:r>
              <a:rPr lang="fr-FR" sz="1400" dirty="0" err="1">
                <a:latin typeface="Consolas" panose="020B0609020204030204" pitchFamily="49" charset="0"/>
              </a:rPr>
              <a:t>instruction_condition_vraie</a:t>
            </a:r>
            <a:r>
              <a:rPr lang="fr-FR" sz="1400" dirty="0">
                <a:latin typeface="Consolas" panose="020B0609020204030204" pitchFamily="49" charset="0"/>
              </a:rPr>
              <a:t> : </a:t>
            </a:r>
            <a:r>
              <a:rPr lang="fr-FR" sz="1400" dirty="0" err="1">
                <a:latin typeface="Consolas" panose="020B0609020204030204" pitchFamily="49" charset="0"/>
              </a:rPr>
              <a:t>instruction_condition_fausse</a:t>
            </a:r>
            <a:r>
              <a:rPr lang="fr-FR" sz="1400" dirty="0">
                <a:latin typeface="Consolas" panose="020B0609020204030204" pitchFamily="49" charset="0"/>
              </a:rPr>
              <a:t>;</a:t>
            </a:r>
          </a:p>
        </p:txBody>
      </p:sp>
      <p:sp>
        <p:nvSpPr>
          <p:cNvPr id="7" name="ZoneTexte 6"/>
          <p:cNvSpPr txBox="1"/>
          <p:nvPr/>
        </p:nvSpPr>
        <p:spPr>
          <a:xfrm>
            <a:off x="968734" y="3181507"/>
            <a:ext cx="7206529" cy="307777"/>
          </a:xfrm>
          <a:prstGeom prst="rect">
            <a:avLst/>
          </a:prstGeom>
          <a:noFill/>
        </p:spPr>
        <p:txBody>
          <a:bodyPr wrap="square" rtlCol="0">
            <a:spAutoFit/>
          </a:bodyPr>
          <a:lstStyle/>
          <a:p>
            <a:r>
              <a:rPr lang="fr-FR" sz="1400" dirty="0">
                <a:latin typeface="Consolas" panose="020B0609020204030204" pitchFamily="49" charset="0"/>
              </a:rPr>
              <a:t>condition ?? </a:t>
            </a:r>
            <a:r>
              <a:rPr lang="fr-FR" sz="1400" dirty="0" err="1">
                <a:latin typeface="Consolas" panose="020B0609020204030204" pitchFamily="49" charset="0"/>
              </a:rPr>
              <a:t>instruction_condition_vraie</a:t>
            </a:r>
            <a:r>
              <a:rPr lang="fr-FR" sz="1400" dirty="0">
                <a:latin typeface="Consolas" panose="020B0609020204030204" pitchFamily="49" charset="0"/>
              </a:rPr>
              <a:t>;</a:t>
            </a:r>
          </a:p>
        </p:txBody>
      </p:sp>
    </p:spTree>
    <p:extLst>
      <p:ext uri="{BB962C8B-B14F-4D97-AF65-F5344CB8AC3E}">
        <p14:creationId xmlns:p14="http://schemas.microsoft.com/office/powerpoint/2010/main" val="289317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Structure de cas</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34</a:t>
            </a:fld>
            <a:endParaRPr lang="fr-FR" dirty="0"/>
          </a:p>
        </p:txBody>
      </p:sp>
      <p:sp>
        <p:nvSpPr>
          <p:cNvPr id="3" name="Espace réservé du contenu 2"/>
          <p:cNvSpPr>
            <a:spLocks noGrp="1"/>
          </p:cNvSpPr>
          <p:nvPr>
            <p:ph sz="quarter" idx="12"/>
          </p:nvPr>
        </p:nvSpPr>
        <p:spPr/>
        <p:txBody>
          <a:bodyPr>
            <a:normAutofit fontScale="92500" lnSpcReduction="10000"/>
          </a:bodyPr>
          <a:lstStyle/>
          <a:p>
            <a:r>
              <a:rPr lang="fr-FR" dirty="0"/>
              <a:t>Syntaxe :</a:t>
            </a:r>
          </a:p>
          <a:p>
            <a:endParaRPr lang="fr-FR" dirty="0"/>
          </a:p>
          <a:p>
            <a:endParaRPr lang="fr-FR" dirty="0"/>
          </a:p>
          <a:p>
            <a:endParaRPr lang="fr-FR" dirty="0"/>
          </a:p>
          <a:p>
            <a:endParaRPr lang="fr-FR" dirty="0"/>
          </a:p>
          <a:p>
            <a:endParaRPr lang="fr-FR" dirty="0"/>
          </a:p>
          <a:p>
            <a:r>
              <a:rPr lang="fr-FR" dirty="0"/>
              <a:t>Remarques :</a:t>
            </a:r>
          </a:p>
          <a:p>
            <a:pPr lvl="1"/>
            <a:r>
              <a:rPr lang="fr-FR" dirty="0"/>
              <a:t>La valeur de l'expression de contrôle peut être un entier, un caractère, une chaîne de caractères</a:t>
            </a:r>
          </a:p>
          <a:p>
            <a:pPr lvl="1"/>
            <a:r>
              <a:rPr lang="fr-FR" dirty="0"/>
              <a:t>L'expression de contrôle est entourée de parenthèses</a:t>
            </a:r>
          </a:p>
          <a:p>
            <a:pPr lvl="1"/>
            <a:r>
              <a:rPr lang="fr-FR" dirty="0"/>
              <a:t>La clause </a:t>
            </a:r>
            <a:r>
              <a:rPr lang="fr-FR" sz="2200" dirty="0">
                <a:latin typeface="Consolas" panose="020B0609020204030204" pitchFamily="49" charset="0"/>
              </a:rPr>
              <a:t>default</a:t>
            </a:r>
            <a:r>
              <a:rPr lang="fr-FR" dirty="0"/>
              <a:t> peut être absente.</a:t>
            </a:r>
          </a:p>
          <a:p>
            <a:pPr lvl="1"/>
            <a:r>
              <a:rPr lang="fr-FR" dirty="0"/>
              <a:t>Selon la valeur de l'expression, les actions derrière la clause </a:t>
            </a:r>
            <a:r>
              <a:rPr lang="fr-FR" sz="2200" dirty="0">
                <a:latin typeface="Consolas" panose="020B0609020204030204" pitchFamily="49" charset="0"/>
              </a:rPr>
              <a:t>case</a:t>
            </a:r>
            <a:r>
              <a:rPr lang="fr-FR" dirty="0"/>
              <a:t> correspondante sont exécutées</a:t>
            </a:r>
          </a:p>
          <a:p>
            <a:pPr lvl="1"/>
            <a:r>
              <a:rPr lang="fr-FR" dirty="0"/>
              <a:t>L'instruction </a:t>
            </a:r>
            <a:r>
              <a:rPr lang="fr-FR" sz="2200" dirty="0">
                <a:latin typeface="Consolas" panose="020B0609020204030204" pitchFamily="49" charset="0"/>
              </a:rPr>
              <a:t>break</a:t>
            </a:r>
            <a:r>
              <a:rPr lang="fr-FR" dirty="0"/>
              <a:t> fait sortir de la structure de cas</a:t>
            </a:r>
          </a:p>
          <a:p>
            <a:pPr lvl="1"/>
            <a:r>
              <a:rPr lang="fr-FR" dirty="0"/>
              <a:t>Chaque bloc d'instructions lié à une valeur doit se terminer par une instruction de branchement (</a:t>
            </a:r>
            <a:r>
              <a:rPr lang="fr-FR" sz="2200" dirty="0">
                <a:latin typeface="Consolas" panose="020B0609020204030204" pitchFamily="49" charset="0"/>
              </a:rPr>
              <a:t>break, </a:t>
            </a:r>
            <a:r>
              <a:rPr lang="fr-FR" sz="2200" dirty="0" err="1">
                <a:latin typeface="Consolas" panose="020B0609020204030204" pitchFamily="49" charset="0"/>
              </a:rPr>
              <a:t>goto</a:t>
            </a:r>
            <a:r>
              <a:rPr lang="fr-FR" sz="2200" dirty="0">
                <a:latin typeface="Consolas" panose="020B0609020204030204" pitchFamily="49" charset="0"/>
              </a:rPr>
              <a:t>, return, ...</a:t>
            </a:r>
            <a:r>
              <a:rPr lang="fr-FR" dirty="0"/>
              <a:t>)</a:t>
            </a:r>
          </a:p>
          <a:p>
            <a:pPr lvl="1"/>
            <a:endParaRPr lang="fr-FR" dirty="0"/>
          </a:p>
        </p:txBody>
      </p:sp>
      <p:sp>
        <p:nvSpPr>
          <p:cNvPr id="6" name="ZoneTexte 5"/>
          <p:cNvSpPr txBox="1"/>
          <p:nvPr/>
        </p:nvSpPr>
        <p:spPr>
          <a:xfrm>
            <a:off x="2138140" y="1119524"/>
            <a:ext cx="3415168" cy="2308324"/>
          </a:xfrm>
          <a:prstGeom prst="rect">
            <a:avLst/>
          </a:prstGeom>
          <a:noFill/>
        </p:spPr>
        <p:txBody>
          <a:bodyPr wrap="square" rtlCol="0">
            <a:spAutoFit/>
          </a:bodyPr>
          <a:lstStyle/>
          <a:p>
            <a:r>
              <a:rPr lang="fr-FR" sz="1200" dirty="0">
                <a:solidFill>
                  <a:srgbClr val="0066FF"/>
                </a:solidFill>
                <a:latin typeface="Consolas" panose="020B0609020204030204" pitchFamily="49" charset="0"/>
              </a:rPr>
              <a:t>switch</a:t>
            </a:r>
            <a:r>
              <a:rPr lang="fr-FR" sz="1200" dirty="0">
                <a:latin typeface="Consolas" panose="020B0609020204030204" pitchFamily="49" charset="0"/>
              </a:rPr>
              <a:t> (expression)</a:t>
            </a:r>
          </a:p>
          <a:p>
            <a:r>
              <a:rPr lang="fr-FR" sz="1200" dirty="0">
                <a:latin typeface="Consolas" panose="020B0609020204030204" pitchFamily="49" charset="0"/>
              </a:rPr>
              <a:t>{</a:t>
            </a:r>
          </a:p>
          <a:p>
            <a:r>
              <a:rPr lang="fr-FR" sz="1200" dirty="0">
                <a:latin typeface="Consolas" panose="020B0609020204030204" pitchFamily="49" charset="0"/>
              </a:rPr>
              <a:t>	</a:t>
            </a:r>
            <a:r>
              <a:rPr lang="fr-FR" sz="1200" dirty="0">
                <a:solidFill>
                  <a:srgbClr val="0066FF"/>
                </a:solidFill>
                <a:latin typeface="Consolas" panose="020B0609020204030204" pitchFamily="49" charset="0"/>
              </a:rPr>
              <a:t>case </a:t>
            </a:r>
            <a:r>
              <a:rPr lang="fr-FR" sz="1200" dirty="0">
                <a:latin typeface="Consolas" panose="020B0609020204030204" pitchFamily="49" charset="0"/>
              </a:rPr>
              <a:t>val1:</a:t>
            </a:r>
          </a:p>
          <a:p>
            <a:r>
              <a:rPr lang="fr-FR" sz="1200" dirty="0">
                <a:latin typeface="Consolas" panose="020B0609020204030204" pitchFamily="49" charset="0"/>
              </a:rPr>
              <a:t>	   action_1;</a:t>
            </a:r>
          </a:p>
          <a:p>
            <a:r>
              <a:rPr lang="fr-FR" sz="1200" dirty="0">
                <a:latin typeface="Consolas" panose="020B0609020204030204" pitchFamily="49" charset="0"/>
              </a:rPr>
              <a:t>	   </a:t>
            </a:r>
            <a:r>
              <a:rPr lang="fr-FR" sz="1200" dirty="0">
                <a:solidFill>
                  <a:srgbClr val="0066FF"/>
                </a:solidFill>
                <a:latin typeface="Consolas" panose="020B0609020204030204" pitchFamily="49" charset="0"/>
              </a:rPr>
              <a:t>break</a:t>
            </a:r>
            <a:r>
              <a:rPr lang="fr-FR" sz="1200" dirty="0">
                <a:latin typeface="Consolas" panose="020B0609020204030204" pitchFamily="49" charset="0"/>
              </a:rPr>
              <a:t>;</a:t>
            </a:r>
          </a:p>
          <a:p>
            <a:r>
              <a:rPr lang="fr-FR" sz="1200" dirty="0">
                <a:solidFill>
                  <a:srgbClr val="0066FF"/>
                </a:solidFill>
                <a:latin typeface="Consolas" panose="020B0609020204030204" pitchFamily="49" charset="0"/>
              </a:rPr>
              <a:t>	case </a:t>
            </a:r>
            <a:r>
              <a:rPr lang="fr-FR" sz="1200" dirty="0">
                <a:latin typeface="Consolas" panose="020B0609020204030204" pitchFamily="49" charset="0"/>
              </a:rPr>
              <a:t>val2:</a:t>
            </a:r>
          </a:p>
          <a:p>
            <a:r>
              <a:rPr lang="fr-FR" sz="1200" dirty="0">
                <a:latin typeface="Consolas" panose="020B0609020204030204" pitchFamily="49" charset="0"/>
              </a:rPr>
              <a:t>	   action_2;</a:t>
            </a:r>
          </a:p>
          <a:p>
            <a:r>
              <a:rPr lang="fr-FR" sz="1200" dirty="0">
                <a:latin typeface="Consolas" panose="020B0609020204030204" pitchFamily="49" charset="0"/>
              </a:rPr>
              <a:t>	   </a:t>
            </a:r>
            <a:r>
              <a:rPr lang="fr-FR" sz="1200" dirty="0">
                <a:solidFill>
                  <a:srgbClr val="0066FF"/>
                </a:solidFill>
                <a:latin typeface="Consolas" panose="020B0609020204030204" pitchFamily="49" charset="0"/>
              </a:rPr>
              <a:t>break</a:t>
            </a:r>
            <a:r>
              <a:rPr lang="fr-FR" sz="1200" dirty="0">
                <a:latin typeface="Consolas" panose="020B0609020204030204" pitchFamily="49" charset="0"/>
              </a:rPr>
              <a:t>;</a:t>
            </a:r>
          </a:p>
          <a:p>
            <a:r>
              <a:rPr lang="fr-FR" sz="1200" dirty="0">
                <a:latin typeface="Consolas" panose="020B0609020204030204" pitchFamily="49" charset="0"/>
              </a:rPr>
              <a:t>	...</a:t>
            </a:r>
          </a:p>
          <a:p>
            <a:r>
              <a:rPr lang="fr-FR" sz="1200" dirty="0">
                <a:latin typeface="Consolas" panose="020B0609020204030204" pitchFamily="49" charset="0"/>
              </a:rPr>
              <a:t>	</a:t>
            </a:r>
            <a:r>
              <a:rPr lang="fr-FR" sz="1200" dirty="0">
                <a:solidFill>
                  <a:srgbClr val="0066FF"/>
                </a:solidFill>
                <a:latin typeface="Consolas" panose="020B0609020204030204" pitchFamily="49" charset="0"/>
              </a:rPr>
              <a:t>default</a:t>
            </a:r>
            <a:r>
              <a:rPr lang="fr-FR" sz="1200" dirty="0">
                <a:latin typeface="Consolas" panose="020B0609020204030204" pitchFamily="49" charset="0"/>
              </a:rPr>
              <a:t>:</a:t>
            </a:r>
          </a:p>
          <a:p>
            <a:r>
              <a:rPr lang="fr-FR" sz="1200" dirty="0">
                <a:latin typeface="Consolas" panose="020B0609020204030204" pitchFamily="49" charset="0"/>
              </a:rPr>
              <a:t>	   </a:t>
            </a:r>
            <a:r>
              <a:rPr lang="fr-FR" sz="1200" dirty="0" err="1">
                <a:latin typeface="Consolas" panose="020B0609020204030204" pitchFamily="49" charset="0"/>
              </a:rPr>
              <a:t>action_sinon</a:t>
            </a:r>
            <a:r>
              <a:rPr lang="fr-FR" sz="1200" dirty="0">
                <a:latin typeface="Consolas" panose="020B0609020204030204" pitchFamily="49" charset="0"/>
              </a:rPr>
              <a:t>;</a:t>
            </a:r>
          </a:p>
          <a:p>
            <a:r>
              <a:rPr lang="fr-FR" sz="1200" dirty="0">
                <a:latin typeface="Consolas" panose="020B0609020204030204" pitchFamily="49" charset="0"/>
              </a:rPr>
              <a:t>}</a:t>
            </a:r>
          </a:p>
        </p:txBody>
      </p:sp>
    </p:spTree>
    <p:extLst>
      <p:ext uri="{BB962C8B-B14F-4D97-AF65-F5344CB8AC3E}">
        <p14:creationId xmlns:p14="http://schemas.microsoft.com/office/powerpoint/2010/main" val="26096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Segoe UI" panose="020B0502040204020203" pitchFamily="34" charset="0"/>
                <a:cs typeface="Segoe UI" panose="020B0502040204020203" pitchFamily="34" charset="0"/>
              </a:rPr>
              <a:t>Structures de répétition (1/3)</a:t>
            </a:r>
            <a:endParaRPr lang="fr-FR" dirty="0"/>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35</a:t>
            </a:fld>
            <a:endParaRPr lang="fr-FR" dirty="0"/>
          </a:p>
        </p:txBody>
      </p:sp>
      <p:sp>
        <p:nvSpPr>
          <p:cNvPr id="3" name="Espace réservé du contenu 2"/>
          <p:cNvSpPr>
            <a:spLocks noGrp="1"/>
          </p:cNvSpPr>
          <p:nvPr>
            <p:ph sz="quarter" idx="12"/>
          </p:nvPr>
        </p:nvSpPr>
        <p:spPr/>
        <p:txBody>
          <a:bodyPr>
            <a:normAutofit lnSpcReduction="10000"/>
          </a:bodyPr>
          <a:lstStyle/>
          <a:p>
            <a:r>
              <a:rPr lang="fr-FR" dirty="0"/>
              <a:t>Boucle </a:t>
            </a:r>
            <a:r>
              <a:rPr lang="fr-FR" sz="2600" dirty="0">
                <a:latin typeface="Consolas" panose="020B0609020204030204" pitchFamily="49" charset="0"/>
              </a:rPr>
              <a:t>For</a:t>
            </a:r>
            <a:r>
              <a:rPr lang="fr-FR" dirty="0"/>
              <a:t> :</a:t>
            </a:r>
          </a:p>
          <a:p>
            <a:endParaRPr lang="fr-FR" dirty="0"/>
          </a:p>
          <a:p>
            <a:pPr lvl="1"/>
            <a:endParaRPr lang="fr-FR" dirty="0"/>
          </a:p>
          <a:p>
            <a:pPr lvl="1"/>
            <a:endParaRPr lang="fr-FR" dirty="0"/>
          </a:p>
          <a:p>
            <a:pPr lvl="1"/>
            <a:r>
              <a:rPr lang="fr-FR" dirty="0"/>
              <a:t>Les accolades ne sont nécessaires que s'il y a plus d'une instruction dans la boucle</a:t>
            </a:r>
          </a:p>
          <a:p>
            <a:pPr marL="457200" lvl="1" indent="0">
              <a:buNone/>
            </a:pPr>
            <a:endParaRPr lang="fr-FR" dirty="0"/>
          </a:p>
          <a:p>
            <a:r>
              <a:rPr lang="fr-FR" dirty="0"/>
              <a:t>Boucle </a:t>
            </a:r>
            <a:r>
              <a:rPr lang="fr-FR" sz="2600" dirty="0" err="1">
                <a:latin typeface="Consolas" panose="020B0609020204030204" pitchFamily="49" charset="0"/>
              </a:rPr>
              <a:t>ForEach</a:t>
            </a:r>
            <a:r>
              <a:rPr lang="fr-FR" dirty="0"/>
              <a:t> :</a:t>
            </a:r>
          </a:p>
          <a:p>
            <a:endParaRPr lang="fr-FR" dirty="0"/>
          </a:p>
          <a:p>
            <a:pPr lvl="1"/>
            <a:endParaRPr lang="fr-FR" dirty="0"/>
          </a:p>
          <a:p>
            <a:pPr lvl="1"/>
            <a:endParaRPr lang="fr-FR" dirty="0"/>
          </a:p>
          <a:p>
            <a:pPr lvl="1"/>
            <a:r>
              <a:rPr lang="fr-FR" dirty="0"/>
              <a:t>Les accolades ne sont nécessaires que s'il y a plus d'une instruction dans la boucle</a:t>
            </a:r>
          </a:p>
          <a:p>
            <a:pPr lvl="1"/>
            <a:r>
              <a:rPr lang="fr-FR" dirty="0"/>
              <a:t>L’élément </a:t>
            </a:r>
            <a:r>
              <a:rPr lang="fr-FR" sz="2100" dirty="0">
                <a:latin typeface="Arial" panose="020B0604020202020204" pitchFamily="34" charset="0"/>
                <a:cs typeface="Arial" panose="020B0604020202020204" pitchFamily="34" charset="0"/>
              </a:rPr>
              <a:t>liste</a:t>
            </a:r>
            <a:r>
              <a:rPr lang="fr-FR" dirty="0"/>
              <a:t> est une variable contenant une liste d’éléments énumérables (tableau ou collection)</a:t>
            </a:r>
          </a:p>
          <a:p>
            <a:pPr lvl="1"/>
            <a:r>
              <a:rPr lang="fr-FR" dirty="0"/>
              <a:t>L’élément </a:t>
            </a:r>
            <a:r>
              <a:rPr lang="fr-FR" sz="2100" dirty="0">
                <a:solidFill>
                  <a:srgbClr val="0066FF"/>
                </a:solidFill>
                <a:latin typeface="Consolas" panose="020B0609020204030204" pitchFamily="49" charset="0"/>
              </a:rPr>
              <a:t>type</a:t>
            </a:r>
            <a:r>
              <a:rPr lang="fr-FR" dirty="0"/>
              <a:t> est le type de données de chaque élément de la liste</a:t>
            </a:r>
          </a:p>
          <a:p>
            <a:pPr lvl="1"/>
            <a:r>
              <a:rPr lang="fr-FR" dirty="0"/>
              <a:t>L’élément </a:t>
            </a:r>
            <a:r>
              <a:rPr lang="fr-FR" sz="2100" dirty="0">
                <a:latin typeface="Consolas" panose="020B0609020204030204" pitchFamily="49" charset="0"/>
              </a:rPr>
              <a:t>variable</a:t>
            </a:r>
            <a:r>
              <a:rPr lang="fr-FR" dirty="0"/>
              <a:t> est une variable locale à la boucle qui va prendre successivement pour valeur toutes les valeurs de la liste</a:t>
            </a:r>
          </a:p>
        </p:txBody>
      </p:sp>
      <p:sp>
        <p:nvSpPr>
          <p:cNvPr id="7" name="ZoneTexte 6"/>
          <p:cNvSpPr txBox="1"/>
          <p:nvPr/>
        </p:nvSpPr>
        <p:spPr>
          <a:xfrm>
            <a:off x="1254086" y="1429505"/>
            <a:ext cx="6005146" cy="830997"/>
          </a:xfrm>
          <a:prstGeom prst="rect">
            <a:avLst/>
          </a:prstGeom>
          <a:noFill/>
        </p:spPr>
        <p:txBody>
          <a:bodyPr wrap="square" rtlCol="0">
            <a:spAutoFit/>
          </a:bodyPr>
          <a:lstStyle/>
          <a:p>
            <a:r>
              <a:rPr lang="fr-FR" sz="1200" dirty="0">
                <a:solidFill>
                  <a:srgbClr val="0066FF"/>
                </a:solidFill>
                <a:latin typeface="Consolas" panose="020B0609020204030204" pitchFamily="49" charset="0"/>
              </a:rPr>
              <a:t>for</a:t>
            </a:r>
            <a:r>
              <a:rPr lang="fr-FR" sz="1200" dirty="0">
                <a:latin typeface="Consolas" panose="020B0609020204030204" pitchFamily="49" charset="0"/>
              </a:rPr>
              <a:t> (</a:t>
            </a:r>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i = 0; i &lt; max; i++)</a:t>
            </a:r>
          </a:p>
          <a:p>
            <a:r>
              <a:rPr lang="fr-FR" sz="1200" dirty="0">
                <a:latin typeface="Consolas" panose="020B0609020204030204" pitchFamily="49" charset="0"/>
              </a:rPr>
              <a:t>{</a:t>
            </a:r>
          </a:p>
          <a:p>
            <a:r>
              <a:rPr lang="fr-FR" sz="1200" dirty="0">
                <a:latin typeface="Consolas" panose="020B0609020204030204" pitchFamily="49" charset="0"/>
              </a:rPr>
              <a:t>	instructions;</a:t>
            </a:r>
          </a:p>
          <a:p>
            <a:r>
              <a:rPr lang="fr-FR" sz="1200" dirty="0">
                <a:latin typeface="Consolas" panose="020B0609020204030204" pitchFamily="49" charset="0"/>
              </a:rPr>
              <a:t>}</a:t>
            </a:r>
          </a:p>
        </p:txBody>
      </p:sp>
      <p:sp>
        <p:nvSpPr>
          <p:cNvPr id="8" name="ZoneTexte 7"/>
          <p:cNvSpPr txBox="1"/>
          <p:nvPr/>
        </p:nvSpPr>
        <p:spPr>
          <a:xfrm>
            <a:off x="1254086" y="3396913"/>
            <a:ext cx="6005146" cy="830997"/>
          </a:xfrm>
          <a:prstGeom prst="rect">
            <a:avLst/>
          </a:prstGeom>
          <a:noFill/>
        </p:spPr>
        <p:txBody>
          <a:bodyPr wrap="square" rtlCol="0">
            <a:spAutoFit/>
          </a:bodyPr>
          <a:lstStyle/>
          <a:p>
            <a:r>
              <a:rPr lang="fr-FR" sz="1200" dirty="0" err="1">
                <a:solidFill>
                  <a:srgbClr val="0066FF"/>
                </a:solidFill>
                <a:latin typeface="Consolas" panose="020B0609020204030204" pitchFamily="49" charset="0"/>
              </a:rPr>
              <a:t>foreach</a:t>
            </a:r>
            <a:r>
              <a:rPr lang="fr-FR" sz="1200" dirty="0">
                <a:latin typeface="Consolas" panose="020B0609020204030204" pitchFamily="49" charset="0"/>
              </a:rPr>
              <a:t> (</a:t>
            </a:r>
            <a:r>
              <a:rPr lang="fr-FR" sz="1200" dirty="0">
                <a:solidFill>
                  <a:srgbClr val="0066FF"/>
                </a:solidFill>
                <a:latin typeface="Consolas" panose="020B0609020204030204" pitchFamily="49" charset="0"/>
              </a:rPr>
              <a:t>type</a:t>
            </a:r>
            <a:r>
              <a:rPr lang="fr-FR" sz="1200" dirty="0">
                <a:latin typeface="Consolas" panose="020B0609020204030204" pitchFamily="49" charset="0"/>
              </a:rPr>
              <a:t> variable </a:t>
            </a:r>
            <a:r>
              <a:rPr lang="fr-FR" sz="1200" dirty="0">
                <a:solidFill>
                  <a:srgbClr val="0066FF"/>
                </a:solidFill>
                <a:latin typeface="Consolas" panose="020B0609020204030204" pitchFamily="49" charset="0"/>
              </a:rPr>
              <a:t>in</a:t>
            </a:r>
            <a:r>
              <a:rPr lang="fr-FR" sz="1200" dirty="0">
                <a:latin typeface="Consolas" panose="020B0609020204030204" pitchFamily="49" charset="0"/>
              </a:rPr>
              <a:t> liste)</a:t>
            </a:r>
          </a:p>
          <a:p>
            <a:r>
              <a:rPr lang="fr-FR" sz="1200" dirty="0">
                <a:latin typeface="Consolas" panose="020B0609020204030204" pitchFamily="49" charset="0"/>
              </a:rPr>
              <a:t>{</a:t>
            </a:r>
          </a:p>
          <a:p>
            <a:r>
              <a:rPr lang="fr-FR" sz="1200" dirty="0">
                <a:latin typeface="Consolas" panose="020B0609020204030204" pitchFamily="49" charset="0"/>
              </a:rPr>
              <a:t>	instructions;</a:t>
            </a:r>
          </a:p>
          <a:p>
            <a:r>
              <a:rPr lang="fr-FR" sz="1200" dirty="0">
                <a:latin typeface="Consolas" panose="020B0609020204030204" pitchFamily="49" charset="0"/>
              </a:rPr>
              <a:t>}</a:t>
            </a:r>
          </a:p>
        </p:txBody>
      </p:sp>
    </p:spTree>
    <p:extLst>
      <p:ext uri="{BB962C8B-B14F-4D97-AF65-F5344CB8AC3E}">
        <p14:creationId xmlns:p14="http://schemas.microsoft.com/office/powerpoint/2010/main" val="13652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Segoe UI" panose="020B0502040204020203" pitchFamily="34" charset="0"/>
                <a:cs typeface="Segoe UI" panose="020B0502040204020203" pitchFamily="34" charset="0"/>
              </a:rPr>
              <a:t>Structures de répétition (2/3)</a:t>
            </a:r>
            <a:endParaRPr lang="fr-FR" dirty="0"/>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36</a:t>
            </a:fld>
            <a:endParaRPr lang="fr-FR" dirty="0"/>
          </a:p>
        </p:txBody>
      </p:sp>
      <p:sp>
        <p:nvSpPr>
          <p:cNvPr id="11" name="Espace réservé du contenu 2"/>
          <p:cNvSpPr>
            <a:spLocks noGrp="1"/>
          </p:cNvSpPr>
          <p:nvPr>
            <p:ph sz="quarter" idx="12"/>
          </p:nvPr>
        </p:nvSpPr>
        <p:spPr/>
        <p:txBody>
          <a:bodyPr>
            <a:normAutofit/>
          </a:bodyPr>
          <a:lstStyle/>
          <a:p>
            <a:r>
              <a:rPr lang="fr-FR" dirty="0"/>
              <a:t>Boucle </a:t>
            </a:r>
            <a:r>
              <a:rPr lang="fr-FR" sz="2600" dirty="0" err="1">
                <a:latin typeface="Consolas" panose="020B0609020204030204" pitchFamily="49" charset="0"/>
              </a:rPr>
              <a:t>While</a:t>
            </a:r>
            <a:r>
              <a:rPr lang="fr-FR" dirty="0"/>
              <a:t> :</a:t>
            </a:r>
          </a:p>
          <a:p>
            <a:endParaRPr lang="fr-FR" dirty="0"/>
          </a:p>
          <a:p>
            <a:pPr lvl="1"/>
            <a:endParaRPr lang="fr-FR" dirty="0"/>
          </a:p>
          <a:p>
            <a:pPr lvl="1"/>
            <a:endParaRPr lang="fr-FR" dirty="0"/>
          </a:p>
          <a:p>
            <a:pPr lvl="1"/>
            <a:r>
              <a:rPr lang="fr-FR" dirty="0"/>
              <a:t>Les accolades ne sont nécessaires que s'il y a plus d'une instruction dans la boucle</a:t>
            </a:r>
          </a:p>
          <a:p>
            <a:pPr marL="457200" lvl="1" indent="0">
              <a:buNone/>
            </a:pPr>
            <a:endParaRPr lang="fr-FR" dirty="0"/>
          </a:p>
          <a:p>
            <a:r>
              <a:rPr lang="fr-FR" dirty="0"/>
              <a:t>Boucle </a:t>
            </a:r>
            <a:r>
              <a:rPr lang="fr-FR" sz="2600" dirty="0">
                <a:latin typeface="Consolas" panose="020B0609020204030204" pitchFamily="49" charset="0"/>
              </a:rPr>
              <a:t>Do ... </a:t>
            </a:r>
            <a:r>
              <a:rPr lang="fr-FR" sz="2600" dirty="0" err="1">
                <a:latin typeface="Consolas" panose="020B0609020204030204" pitchFamily="49" charset="0"/>
              </a:rPr>
              <a:t>While</a:t>
            </a:r>
            <a:r>
              <a:rPr lang="fr-FR" dirty="0"/>
              <a:t> :</a:t>
            </a:r>
          </a:p>
          <a:p>
            <a:endParaRPr lang="fr-FR" dirty="0"/>
          </a:p>
          <a:p>
            <a:pPr lvl="1"/>
            <a:endParaRPr lang="fr-FR" dirty="0"/>
          </a:p>
          <a:p>
            <a:pPr lvl="1"/>
            <a:endParaRPr lang="fr-FR" dirty="0"/>
          </a:p>
          <a:p>
            <a:pPr lvl="1"/>
            <a:endParaRPr lang="fr-FR" dirty="0"/>
          </a:p>
          <a:p>
            <a:pPr lvl="1"/>
            <a:r>
              <a:rPr lang="fr-FR" dirty="0"/>
              <a:t>Les accolades ne sont nécessaires que s'il y a plus d'une instruction dans la boucle</a:t>
            </a:r>
          </a:p>
        </p:txBody>
      </p:sp>
      <p:sp>
        <p:nvSpPr>
          <p:cNvPr id="12" name="ZoneTexte 11"/>
          <p:cNvSpPr txBox="1"/>
          <p:nvPr/>
        </p:nvSpPr>
        <p:spPr>
          <a:xfrm>
            <a:off x="1298690" y="1485260"/>
            <a:ext cx="6005146" cy="1077218"/>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while</a:t>
            </a:r>
            <a:r>
              <a:rPr lang="fr-FR" sz="1600" dirty="0">
                <a:latin typeface="Consolas" panose="020B0609020204030204" pitchFamily="49" charset="0"/>
              </a:rPr>
              <a:t> (condition)</a:t>
            </a:r>
          </a:p>
          <a:p>
            <a:r>
              <a:rPr lang="fr-FR" sz="1600" dirty="0">
                <a:latin typeface="Consolas" panose="020B0609020204030204" pitchFamily="49" charset="0"/>
              </a:rPr>
              <a:t>{</a:t>
            </a:r>
          </a:p>
          <a:p>
            <a:r>
              <a:rPr lang="fr-FR" sz="1600" dirty="0">
                <a:latin typeface="Consolas" panose="020B0609020204030204" pitchFamily="49" charset="0"/>
              </a:rPr>
              <a:t>	instructions;</a:t>
            </a:r>
          </a:p>
          <a:p>
            <a:r>
              <a:rPr lang="fr-FR" sz="1600" dirty="0">
                <a:latin typeface="Consolas" panose="020B0609020204030204" pitchFamily="49" charset="0"/>
              </a:rPr>
              <a:t>}</a:t>
            </a:r>
          </a:p>
        </p:txBody>
      </p:sp>
      <p:sp>
        <p:nvSpPr>
          <p:cNvPr id="13" name="ZoneTexte 12"/>
          <p:cNvSpPr txBox="1"/>
          <p:nvPr/>
        </p:nvSpPr>
        <p:spPr>
          <a:xfrm>
            <a:off x="1298690" y="3954475"/>
            <a:ext cx="6005146" cy="1354217"/>
          </a:xfrm>
          <a:prstGeom prst="rect">
            <a:avLst/>
          </a:prstGeom>
          <a:noFill/>
        </p:spPr>
        <p:txBody>
          <a:bodyPr wrap="square" rtlCol="0">
            <a:spAutoFit/>
          </a:bodyPr>
          <a:lstStyle/>
          <a:p>
            <a:r>
              <a:rPr lang="fr-FR" sz="1600" dirty="0">
                <a:solidFill>
                  <a:srgbClr val="0066FF"/>
                </a:solidFill>
                <a:latin typeface="Consolas" panose="020B0609020204030204" pitchFamily="49" charset="0"/>
              </a:rPr>
              <a:t>do</a:t>
            </a:r>
            <a:endParaRPr lang="fr-FR" sz="1600" dirty="0">
              <a:latin typeface="Consolas" panose="020B0609020204030204" pitchFamily="49" charset="0"/>
            </a:endParaRPr>
          </a:p>
          <a:p>
            <a:r>
              <a:rPr lang="fr-FR" sz="1600" dirty="0">
                <a:latin typeface="Consolas" panose="020B0609020204030204" pitchFamily="49" charset="0"/>
              </a:rPr>
              <a:t>{</a:t>
            </a:r>
          </a:p>
          <a:p>
            <a:r>
              <a:rPr lang="fr-FR" sz="1600" dirty="0">
                <a:latin typeface="Consolas" panose="020B0609020204030204" pitchFamily="49" charset="0"/>
              </a:rPr>
              <a:t>	instructions;</a:t>
            </a:r>
          </a:p>
          <a:p>
            <a:r>
              <a:rPr lang="fr-FR" sz="1600" dirty="0">
                <a:latin typeface="Consolas" panose="020B0609020204030204" pitchFamily="49" charset="0"/>
              </a:rPr>
              <a:t>} </a:t>
            </a:r>
          </a:p>
          <a:p>
            <a:r>
              <a:rPr lang="fr-FR" sz="1600" dirty="0" err="1">
                <a:solidFill>
                  <a:srgbClr val="0066FF"/>
                </a:solidFill>
                <a:latin typeface="Consolas" panose="020B0609020204030204" pitchFamily="49" charset="0"/>
              </a:rPr>
              <a:t>while</a:t>
            </a:r>
            <a:r>
              <a:rPr lang="fr-FR" sz="1600" dirty="0">
                <a:latin typeface="Consolas" panose="020B0609020204030204" pitchFamily="49" charset="0"/>
              </a:rPr>
              <a:t> (condition);</a:t>
            </a:r>
          </a:p>
        </p:txBody>
      </p:sp>
    </p:spTree>
    <p:extLst>
      <p:ext uri="{BB962C8B-B14F-4D97-AF65-F5344CB8AC3E}">
        <p14:creationId xmlns:p14="http://schemas.microsoft.com/office/powerpoint/2010/main" val="397178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6" end="6"/>
                                            </p:txEl>
                                          </p:spTgt>
                                        </p:tgtEl>
                                        <p:attrNameLst>
                                          <p:attrName>style.visibility</p:attrName>
                                        </p:attrNameLst>
                                      </p:cBhvr>
                                      <p:to>
                                        <p:strVal val="visible"/>
                                      </p:to>
                                    </p:set>
                                    <p:animEffect transition="in" filter="fade">
                                      <p:cBhvr>
                                        <p:cTn id="20" dur="500"/>
                                        <p:tgtEl>
                                          <p:spTgt spid="11">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xEl>
                                              <p:pRg st="11" end="11"/>
                                            </p:txEl>
                                          </p:spTgt>
                                        </p:tgtEl>
                                        <p:attrNameLst>
                                          <p:attrName>style.visibility</p:attrName>
                                        </p:attrNameLst>
                                      </p:cBhvr>
                                      <p:to>
                                        <p:strVal val="visible"/>
                                      </p:to>
                                    </p:set>
                                    <p:animEffect transition="in" filter="fade">
                                      <p:cBhvr>
                                        <p:cTn id="28"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Segoe UI" panose="020B0502040204020203" pitchFamily="34" charset="0"/>
                <a:cs typeface="Segoe UI" panose="020B0502040204020203" pitchFamily="34" charset="0"/>
              </a:rPr>
              <a:t>Structures de répétition (3/3)</a:t>
            </a:r>
            <a:endParaRPr lang="fr-FR" dirty="0"/>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37</a:t>
            </a:fld>
            <a:endParaRPr lang="fr-FR" dirty="0"/>
          </a:p>
        </p:txBody>
      </p:sp>
      <p:sp>
        <p:nvSpPr>
          <p:cNvPr id="3" name="Espace réservé du contenu 2"/>
          <p:cNvSpPr>
            <a:spLocks noGrp="1"/>
          </p:cNvSpPr>
          <p:nvPr>
            <p:ph sz="quarter" idx="12"/>
          </p:nvPr>
        </p:nvSpPr>
        <p:spPr/>
        <p:txBody>
          <a:bodyPr/>
          <a:lstStyle/>
          <a:p>
            <a:r>
              <a:rPr lang="fr-FR" dirty="0"/>
              <a:t>Mots-clés très utiles :</a:t>
            </a:r>
          </a:p>
          <a:p>
            <a:pPr lvl="1"/>
            <a:r>
              <a:rPr lang="fr-FR" dirty="0">
                <a:latin typeface="Consolas" panose="020B0609020204030204" pitchFamily="49" charset="0"/>
              </a:rPr>
              <a:t>break</a:t>
            </a:r>
            <a:r>
              <a:rPr lang="fr-FR" dirty="0"/>
              <a:t> : fait sortir d’une boucle</a:t>
            </a:r>
          </a:p>
          <a:p>
            <a:pPr lvl="1"/>
            <a:r>
              <a:rPr lang="fr-FR" dirty="0">
                <a:latin typeface="Consolas" panose="020B0609020204030204" pitchFamily="49" charset="0"/>
              </a:rPr>
              <a:t>continue</a:t>
            </a:r>
            <a:r>
              <a:rPr lang="fr-FR" dirty="0"/>
              <a:t> : fait passer à l’itération suivante d’une boucle</a:t>
            </a:r>
          </a:p>
        </p:txBody>
      </p:sp>
    </p:spTree>
    <p:extLst>
      <p:ext uri="{BB962C8B-B14F-4D97-AF65-F5344CB8AC3E}">
        <p14:creationId xmlns:p14="http://schemas.microsoft.com/office/powerpoint/2010/main" val="31341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Tableaux (1/2)</a:t>
            </a:r>
            <a:endParaRPr lang="fr-FR" dirty="0"/>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38</a:t>
            </a:fld>
            <a:endParaRPr lang="fr-FR" dirty="0"/>
          </a:p>
        </p:txBody>
      </p:sp>
      <p:sp>
        <p:nvSpPr>
          <p:cNvPr id="3" name="Espace réservé du contenu 2"/>
          <p:cNvSpPr>
            <a:spLocks noGrp="1"/>
          </p:cNvSpPr>
          <p:nvPr>
            <p:ph sz="quarter" idx="12"/>
          </p:nvPr>
        </p:nvSpPr>
        <p:spPr/>
        <p:txBody>
          <a:bodyPr>
            <a:normAutofit/>
          </a:bodyPr>
          <a:lstStyle/>
          <a:p>
            <a:pPr algn="just"/>
            <a:r>
              <a:rPr lang="fr-FR" dirty="0"/>
              <a:t>Un tableau C# est un objet permettant de rassembler sous un même identificateur des données de même type</a:t>
            </a:r>
          </a:p>
          <a:p>
            <a:r>
              <a:rPr lang="fr-FR" dirty="0"/>
              <a:t>Déclaration :</a:t>
            </a:r>
          </a:p>
          <a:p>
            <a:pPr marL="457200" lvl="1" indent="0">
              <a:buNone/>
            </a:pPr>
            <a:r>
              <a:rPr lang="fr-FR" dirty="0" err="1">
                <a:solidFill>
                  <a:srgbClr val="0066FF"/>
                </a:solidFill>
                <a:latin typeface="Consolas" panose="020B0609020204030204" pitchFamily="49" charset="0"/>
              </a:rPr>
              <a:t>nom_type</a:t>
            </a:r>
            <a:r>
              <a:rPr lang="fr-FR" dirty="0">
                <a:latin typeface="Consolas" panose="020B0609020204030204" pitchFamily="49" charset="0"/>
              </a:rPr>
              <a:t>[] </a:t>
            </a:r>
            <a:r>
              <a:rPr lang="fr-FR" dirty="0" err="1">
                <a:latin typeface="Consolas" panose="020B0609020204030204" pitchFamily="49" charset="0"/>
              </a:rPr>
              <a:t>nom_variable</a:t>
            </a:r>
            <a:r>
              <a:rPr lang="fr-FR" dirty="0">
                <a:latin typeface="Consolas" panose="020B0609020204030204" pitchFamily="49" charset="0"/>
              </a:rPr>
              <a:t> [= </a:t>
            </a:r>
            <a:r>
              <a:rPr lang="fr-FR" dirty="0">
                <a:solidFill>
                  <a:srgbClr val="0066FF"/>
                </a:solidFill>
                <a:latin typeface="Consolas" panose="020B0609020204030204" pitchFamily="49" charset="0"/>
              </a:rPr>
              <a:t>new </a:t>
            </a:r>
            <a:r>
              <a:rPr lang="fr-FR" dirty="0" err="1">
                <a:solidFill>
                  <a:srgbClr val="0066FF"/>
                </a:solidFill>
                <a:latin typeface="Consolas" panose="020B0609020204030204" pitchFamily="49" charset="0"/>
              </a:rPr>
              <a:t>nom_type</a:t>
            </a:r>
            <a:r>
              <a:rPr lang="fr-FR" dirty="0">
                <a:latin typeface="Consolas" panose="020B0609020204030204" pitchFamily="49" charset="0"/>
              </a:rPr>
              <a:t>[n]];</a:t>
            </a:r>
          </a:p>
          <a:p>
            <a:pPr marL="457200" lvl="1" indent="0">
              <a:buNone/>
            </a:pPr>
            <a:r>
              <a:rPr lang="fr-FR" dirty="0" err="1">
                <a:solidFill>
                  <a:srgbClr val="0066FF"/>
                </a:solidFill>
                <a:latin typeface="Consolas" panose="020B0609020204030204" pitchFamily="49" charset="0"/>
              </a:rPr>
              <a:t>int</a:t>
            </a:r>
            <a:r>
              <a:rPr lang="fr-FR" dirty="0">
                <a:latin typeface="Consolas" panose="020B0609020204030204" pitchFamily="49" charset="0"/>
              </a:rPr>
              <a:t>[] tableau [= </a:t>
            </a:r>
            <a:r>
              <a:rPr lang="fr-FR" dirty="0">
                <a:solidFill>
                  <a:srgbClr val="0066FF"/>
                </a:solidFill>
                <a:latin typeface="Consolas" panose="020B0609020204030204" pitchFamily="49" charset="0"/>
              </a:rPr>
              <a:t>new </a:t>
            </a:r>
            <a:r>
              <a:rPr lang="fr-FR" dirty="0" err="1">
                <a:solidFill>
                  <a:srgbClr val="0066FF"/>
                </a:solidFill>
                <a:latin typeface="Consolas" panose="020B0609020204030204" pitchFamily="49" charset="0"/>
              </a:rPr>
              <a:t>int</a:t>
            </a:r>
            <a:r>
              <a:rPr lang="fr-FR" dirty="0">
                <a:latin typeface="Consolas" panose="020B0609020204030204" pitchFamily="49" charset="0"/>
              </a:rPr>
              <a:t>[5]];</a:t>
            </a:r>
            <a:endParaRPr lang="fr-FR" dirty="0"/>
          </a:p>
          <a:p>
            <a:r>
              <a:rPr lang="fr-FR" dirty="0"/>
              <a:t>Un tableau peut être initialisé lors de sa déclaration :</a:t>
            </a:r>
          </a:p>
          <a:p>
            <a:pPr marL="457200" lvl="1" indent="0">
              <a:buNone/>
            </a:pPr>
            <a:r>
              <a:rPr lang="fr-FR" dirty="0" err="1">
                <a:solidFill>
                  <a:srgbClr val="0066FF"/>
                </a:solidFill>
                <a:latin typeface="Consolas" panose="020B0609020204030204" pitchFamily="49" charset="0"/>
              </a:rPr>
              <a:t>int</a:t>
            </a:r>
            <a:r>
              <a:rPr lang="fr-FR" dirty="0">
                <a:latin typeface="Consolas" panose="020B0609020204030204" pitchFamily="49" charset="0"/>
              </a:rPr>
              <a:t>[] tableau = </a:t>
            </a:r>
            <a:r>
              <a:rPr lang="fr-FR" dirty="0">
                <a:solidFill>
                  <a:srgbClr val="0066FF"/>
                </a:solidFill>
                <a:latin typeface="Consolas" panose="020B0609020204030204" pitchFamily="49" charset="0"/>
              </a:rPr>
              <a:t>new </a:t>
            </a:r>
            <a:r>
              <a:rPr lang="fr-FR" dirty="0" err="1">
                <a:solidFill>
                  <a:srgbClr val="0066FF"/>
                </a:solidFill>
                <a:latin typeface="Consolas" panose="020B0609020204030204" pitchFamily="49" charset="0"/>
              </a:rPr>
              <a:t>int</a:t>
            </a:r>
            <a:r>
              <a:rPr lang="fr-FR" dirty="0">
                <a:latin typeface="Consolas" panose="020B0609020204030204" pitchFamily="49" charset="0"/>
              </a:rPr>
              <a:t>[]</a:t>
            </a:r>
            <a:r>
              <a:rPr lang="fr-FR" dirty="0">
                <a:solidFill>
                  <a:srgbClr val="0066FF"/>
                </a:solidFill>
                <a:latin typeface="Consolas" panose="020B0609020204030204" pitchFamily="49" charset="0"/>
              </a:rPr>
              <a:t> </a:t>
            </a:r>
            <a:r>
              <a:rPr lang="fr-FR" dirty="0">
                <a:latin typeface="Consolas" panose="020B0609020204030204" pitchFamily="49" charset="0"/>
              </a:rPr>
              <a:t>{0,1,2,3,4};</a:t>
            </a:r>
            <a:endParaRPr lang="fr-FR" dirty="0"/>
          </a:p>
          <a:p>
            <a:pPr marL="457200" lvl="1" indent="0">
              <a:buNone/>
            </a:pPr>
            <a:r>
              <a:rPr lang="fr-FR" dirty="0" err="1">
                <a:solidFill>
                  <a:srgbClr val="0066FF"/>
                </a:solidFill>
                <a:latin typeface="Consolas" panose="020B0609020204030204" pitchFamily="49" charset="0"/>
              </a:rPr>
              <a:t>int</a:t>
            </a:r>
            <a:r>
              <a:rPr lang="fr-FR" dirty="0">
                <a:latin typeface="Consolas" panose="020B0609020204030204" pitchFamily="49" charset="0"/>
              </a:rPr>
              <a:t>[] tableau = {0,1,2,3,4};</a:t>
            </a:r>
            <a:endParaRPr lang="fr-FR" dirty="0"/>
          </a:p>
          <a:p>
            <a:r>
              <a:rPr lang="fr-FR" dirty="0"/>
              <a:t>Un tableau possède une propriété </a:t>
            </a:r>
            <a:r>
              <a:rPr lang="fr-FR" sz="2600" dirty="0" err="1">
                <a:latin typeface="Consolas" panose="020B0609020204030204" pitchFamily="49" charset="0"/>
              </a:rPr>
              <a:t>Length</a:t>
            </a:r>
            <a:r>
              <a:rPr lang="fr-FR" dirty="0"/>
              <a:t> qui fournit le nombre d’éléments qu’il contient</a:t>
            </a:r>
          </a:p>
          <a:p>
            <a:r>
              <a:rPr lang="fr-FR" dirty="0"/>
              <a:t>Un tableau peut être redimensionné grâce au mot-clé </a:t>
            </a:r>
            <a:r>
              <a:rPr lang="fr-FR" sz="2600" dirty="0" err="1">
                <a:solidFill>
                  <a:srgbClr val="0066FF"/>
                </a:solidFill>
                <a:latin typeface="Consolas" panose="020B0609020204030204" pitchFamily="49" charset="0"/>
              </a:rPr>
              <a:t>ReDim</a:t>
            </a:r>
            <a:endParaRPr lang="fr-FR" dirty="0"/>
          </a:p>
          <a:p>
            <a:endParaRPr lang="fr-FR" dirty="0"/>
          </a:p>
        </p:txBody>
      </p:sp>
    </p:spTree>
    <p:extLst>
      <p:ext uri="{BB962C8B-B14F-4D97-AF65-F5344CB8AC3E}">
        <p14:creationId xmlns:p14="http://schemas.microsoft.com/office/powerpoint/2010/main" val="33912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Tableaux (2/2)</a:t>
            </a:r>
            <a:endParaRPr lang="fr-FR" dirty="0"/>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39</a:t>
            </a:fld>
            <a:endParaRPr lang="fr-FR" dirty="0"/>
          </a:p>
        </p:txBody>
      </p:sp>
      <p:sp>
        <p:nvSpPr>
          <p:cNvPr id="3" name="Espace réservé du contenu 2"/>
          <p:cNvSpPr>
            <a:spLocks noGrp="1"/>
          </p:cNvSpPr>
          <p:nvPr>
            <p:ph sz="quarter" idx="12"/>
          </p:nvPr>
        </p:nvSpPr>
        <p:spPr/>
        <p:txBody>
          <a:bodyPr>
            <a:normAutofit/>
          </a:bodyPr>
          <a:lstStyle/>
          <a:p>
            <a:r>
              <a:rPr lang="fr-FR" sz="2000" dirty="0"/>
              <a:t>Tableau à 1 dimension</a:t>
            </a:r>
          </a:p>
          <a:p>
            <a:endParaRPr lang="fr-FR" sz="2000" dirty="0"/>
          </a:p>
          <a:p>
            <a:endParaRPr lang="fr-FR" sz="2000" dirty="0"/>
          </a:p>
          <a:p>
            <a:endParaRPr lang="fr-FR" sz="800" dirty="0"/>
          </a:p>
          <a:p>
            <a:r>
              <a:rPr lang="fr-FR" sz="2000" dirty="0"/>
              <a:t>Tableau à 2 dimensions</a:t>
            </a:r>
          </a:p>
          <a:p>
            <a:endParaRPr lang="fr-FR" sz="2000" dirty="0"/>
          </a:p>
          <a:p>
            <a:endParaRPr lang="fr-FR" sz="2000" dirty="0"/>
          </a:p>
          <a:p>
            <a:endParaRPr lang="fr-FR" sz="2000" dirty="0"/>
          </a:p>
          <a:p>
            <a:endParaRPr lang="fr-FR" sz="2000" dirty="0"/>
          </a:p>
          <a:p>
            <a:endParaRPr lang="fr-FR" sz="800" dirty="0"/>
          </a:p>
          <a:p>
            <a:r>
              <a:rPr lang="fr-FR" sz="2000" dirty="0"/>
              <a:t>Chaîne de caractères</a:t>
            </a:r>
          </a:p>
        </p:txBody>
      </p:sp>
      <p:sp>
        <p:nvSpPr>
          <p:cNvPr id="7" name="ZoneTexte 6"/>
          <p:cNvSpPr txBox="1"/>
          <p:nvPr/>
        </p:nvSpPr>
        <p:spPr>
          <a:xfrm>
            <a:off x="874945" y="1373748"/>
            <a:ext cx="6005146" cy="1015663"/>
          </a:xfrm>
          <a:prstGeom prst="rect">
            <a:avLst/>
          </a:prstGeom>
          <a:noFill/>
        </p:spPr>
        <p:txBody>
          <a:bodyPr wrap="square" rtlCol="0">
            <a:spAutoFit/>
          </a:bodyPr>
          <a:lstStyle/>
          <a:p>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entiers = </a:t>
            </a:r>
            <a:r>
              <a:rPr lang="fr-FR" sz="1200" dirty="0">
                <a:solidFill>
                  <a:srgbClr val="0066FF"/>
                </a:solidFill>
                <a:latin typeface="Consolas" panose="020B0609020204030204" pitchFamily="49" charset="0"/>
              </a:rPr>
              <a:t>new </a:t>
            </a:r>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{0, 10, 20, 30};</a:t>
            </a:r>
          </a:p>
          <a:p>
            <a:r>
              <a:rPr lang="fr-FR" sz="1200" dirty="0">
                <a:solidFill>
                  <a:srgbClr val="0066FF"/>
                </a:solidFill>
                <a:latin typeface="Consolas" panose="020B0609020204030204" pitchFamily="49" charset="0"/>
              </a:rPr>
              <a:t>for</a:t>
            </a:r>
            <a:r>
              <a:rPr lang="fr-FR" sz="1200" dirty="0">
                <a:latin typeface="Consolas" panose="020B0609020204030204" pitchFamily="49" charset="0"/>
              </a:rPr>
              <a:t> (</a:t>
            </a:r>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i = 0; i &lt; </a:t>
            </a:r>
            <a:r>
              <a:rPr lang="fr-FR" sz="1200" dirty="0" err="1">
                <a:latin typeface="Consolas" panose="020B0609020204030204" pitchFamily="49" charset="0"/>
              </a:rPr>
              <a:t>entiers.Length</a:t>
            </a:r>
            <a:r>
              <a:rPr lang="fr-FR" sz="1200" dirty="0">
                <a:latin typeface="Consolas" panose="020B0609020204030204" pitchFamily="49" charset="0"/>
              </a:rPr>
              <a:t>; i++)</a:t>
            </a:r>
          </a:p>
          <a:p>
            <a:r>
              <a:rPr lang="fr-FR" sz="1200" dirty="0">
                <a:latin typeface="Consolas" panose="020B0609020204030204" pitchFamily="49" charset="0"/>
              </a:rPr>
              <a:t>{</a:t>
            </a:r>
          </a:p>
          <a:p>
            <a:r>
              <a:rPr lang="fr-FR" sz="1200" dirty="0">
                <a:latin typeface="Consolas" panose="020B0609020204030204" pitchFamily="49" charset="0"/>
              </a:rPr>
              <a:t>	</a:t>
            </a:r>
            <a:r>
              <a:rPr lang="fr-FR" sz="1200" dirty="0" err="1">
                <a:latin typeface="Consolas" panose="020B0609020204030204" pitchFamily="49" charset="0"/>
              </a:rPr>
              <a:t>System.</a:t>
            </a:r>
            <a:r>
              <a:rPr lang="fr-FR" sz="1200" dirty="0" err="1">
                <a:solidFill>
                  <a:srgbClr val="00CCFF"/>
                </a:solidFill>
                <a:latin typeface="Consolas" panose="020B0609020204030204" pitchFamily="49" charset="0"/>
              </a:rPr>
              <a:t>Console</a:t>
            </a:r>
            <a:r>
              <a:rPr lang="fr-FR" sz="1200" dirty="0" err="1">
                <a:latin typeface="Consolas" panose="020B0609020204030204" pitchFamily="49" charset="0"/>
              </a:rPr>
              <a:t>.WriteLine</a:t>
            </a:r>
            <a:r>
              <a:rPr lang="fr-FR" sz="1200" dirty="0">
                <a:latin typeface="Consolas" panose="020B0609020204030204" pitchFamily="49" charset="0"/>
              </a:rPr>
              <a:t>(</a:t>
            </a:r>
            <a:r>
              <a:rPr lang="fr-FR" sz="1200" dirty="0">
                <a:solidFill>
                  <a:srgbClr val="C00000"/>
                </a:solidFill>
                <a:latin typeface="Consolas" panose="020B0609020204030204" pitchFamily="49" charset="0"/>
              </a:rPr>
              <a:t>"Ligne n°"</a:t>
            </a:r>
            <a:r>
              <a:rPr lang="fr-FR" sz="1200" dirty="0">
                <a:latin typeface="Consolas" panose="020B0609020204030204" pitchFamily="49" charset="0"/>
              </a:rPr>
              <a:t> + i + </a:t>
            </a:r>
            <a:r>
              <a:rPr lang="fr-FR" sz="1200" dirty="0">
                <a:solidFill>
                  <a:srgbClr val="C00000"/>
                </a:solidFill>
                <a:latin typeface="Consolas" panose="020B0609020204030204" pitchFamily="49" charset="0"/>
              </a:rPr>
              <a:t>" = "</a:t>
            </a:r>
            <a:r>
              <a:rPr lang="fr-FR" sz="1200" dirty="0">
                <a:latin typeface="Consolas" panose="020B0609020204030204" pitchFamily="49" charset="0"/>
              </a:rPr>
              <a:t> + entiers[i]);</a:t>
            </a:r>
          </a:p>
          <a:p>
            <a:r>
              <a:rPr lang="fr-FR" sz="1200" dirty="0">
                <a:latin typeface="Consolas" panose="020B0609020204030204" pitchFamily="49" charset="0"/>
              </a:rPr>
              <a:t>}</a:t>
            </a:r>
          </a:p>
        </p:txBody>
      </p:sp>
      <p:sp>
        <p:nvSpPr>
          <p:cNvPr id="8" name="ZoneTexte 7"/>
          <p:cNvSpPr txBox="1"/>
          <p:nvPr/>
        </p:nvSpPr>
        <p:spPr>
          <a:xfrm>
            <a:off x="874943" y="2807139"/>
            <a:ext cx="7495443" cy="1938992"/>
          </a:xfrm>
          <a:prstGeom prst="rect">
            <a:avLst/>
          </a:prstGeom>
          <a:noFill/>
        </p:spPr>
        <p:txBody>
          <a:bodyPr wrap="square" rtlCol="0">
            <a:spAutoFit/>
          </a:bodyPr>
          <a:lstStyle/>
          <a:p>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entiers = </a:t>
            </a:r>
            <a:r>
              <a:rPr lang="fr-FR" sz="1200" dirty="0">
                <a:solidFill>
                  <a:srgbClr val="0066FF"/>
                </a:solidFill>
                <a:latin typeface="Consolas" panose="020B0609020204030204" pitchFamily="49" charset="0"/>
              </a:rPr>
              <a:t>new </a:t>
            </a:r>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 {0, 1}, {10, 11}, {20, 21}, {30, 31} };</a:t>
            </a:r>
          </a:p>
          <a:p>
            <a:r>
              <a:rPr lang="fr-FR" sz="1200" dirty="0">
                <a:solidFill>
                  <a:srgbClr val="0066FF"/>
                </a:solidFill>
                <a:latin typeface="Consolas" panose="020B0609020204030204" pitchFamily="49" charset="0"/>
              </a:rPr>
              <a:t>for</a:t>
            </a:r>
            <a:r>
              <a:rPr lang="fr-FR" sz="1200" dirty="0">
                <a:latin typeface="Consolas" panose="020B0609020204030204" pitchFamily="49" charset="0"/>
              </a:rPr>
              <a:t> (</a:t>
            </a:r>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i = 0; i &lt; </a:t>
            </a:r>
            <a:r>
              <a:rPr lang="fr-FR" sz="1200" dirty="0" err="1">
                <a:latin typeface="Consolas" panose="020B0609020204030204" pitchFamily="49" charset="0"/>
              </a:rPr>
              <a:t>entiers.Length</a:t>
            </a:r>
            <a:r>
              <a:rPr lang="fr-FR" sz="1200" dirty="0">
                <a:latin typeface="Consolas" panose="020B0609020204030204" pitchFamily="49" charset="0"/>
              </a:rPr>
              <a:t>; i++)</a:t>
            </a:r>
          </a:p>
          <a:p>
            <a:r>
              <a:rPr lang="fr-FR" sz="1200" dirty="0">
                <a:latin typeface="Consolas" panose="020B0609020204030204" pitchFamily="49" charset="0"/>
              </a:rPr>
              <a:t>{</a:t>
            </a:r>
          </a:p>
          <a:p>
            <a:r>
              <a:rPr lang="fr-FR" sz="1200" dirty="0">
                <a:latin typeface="Consolas" panose="020B0609020204030204" pitchFamily="49" charset="0"/>
              </a:rPr>
              <a:t>	</a:t>
            </a:r>
            <a:r>
              <a:rPr lang="fr-FR" sz="1200" dirty="0">
                <a:solidFill>
                  <a:srgbClr val="0066FF"/>
                </a:solidFill>
                <a:latin typeface="Consolas" panose="020B0609020204030204" pitchFamily="49" charset="0"/>
              </a:rPr>
              <a:t>for</a:t>
            </a:r>
            <a:r>
              <a:rPr lang="fr-FR" sz="1200" dirty="0">
                <a:latin typeface="Consolas" panose="020B0609020204030204" pitchFamily="49" charset="0"/>
              </a:rPr>
              <a:t> (</a:t>
            </a:r>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j = 0; j &lt; entiers[i].</a:t>
            </a:r>
            <a:r>
              <a:rPr lang="fr-FR" sz="1200" dirty="0" err="1">
                <a:latin typeface="Consolas" panose="020B0609020204030204" pitchFamily="49" charset="0"/>
              </a:rPr>
              <a:t>Length</a:t>
            </a:r>
            <a:r>
              <a:rPr lang="fr-FR" sz="1200" dirty="0">
                <a:latin typeface="Consolas" panose="020B0609020204030204" pitchFamily="49" charset="0"/>
              </a:rPr>
              <a:t>; j++)</a:t>
            </a:r>
          </a:p>
          <a:p>
            <a:r>
              <a:rPr lang="fr-FR" sz="1200" dirty="0">
                <a:latin typeface="Consolas" panose="020B0609020204030204" pitchFamily="49" charset="0"/>
              </a:rPr>
              <a:t>	{</a:t>
            </a:r>
          </a:p>
          <a:p>
            <a:r>
              <a:rPr lang="fr-FR" sz="1200" dirty="0">
                <a:latin typeface="Consolas" panose="020B0609020204030204" pitchFamily="49" charset="0"/>
              </a:rPr>
              <a:t>		</a:t>
            </a:r>
            <a:r>
              <a:rPr lang="fr-FR" sz="1200" dirty="0" err="1">
                <a:latin typeface="Consolas" panose="020B0609020204030204" pitchFamily="49" charset="0"/>
              </a:rPr>
              <a:t>System.</a:t>
            </a:r>
            <a:r>
              <a:rPr lang="fr-FR" sz="1200" dirty="0" err="1">
                <a:solidFill>
                  <a:srgbClr val="00CCFF"/>
                </a:solidFill>
                <a:latin typeface="Consolas" panose="020B0609020204030204" pitchFamily="49" charset="0"/>
              </a:rPr>
              <a:t>Console</a:t>
            </a:r>
            <a:r>
              <a:rPr lang="fr-FR" sz="1200" dirty="0" err="1">
                <a:latin typeface="Consolas" panose="020B0609020204030204" pitchFamily="49" charset="0"/>
              </a:rPr>
              <a:t>.WriteLine</a:t>
            </a:r>
            <a:r>
              <a:rPr lang="fr-FR" sz="1200" dirty="0">
                <a:latin typeface="Consolas" panose="020B0609020204030204" pitchFamily="49" charset="0"/>
              </a:rPr>
              <a:t>(</a:t>
            </a:r>
            <a:r>
              <a:rPr lang="fr-FR" sz="1200" dirty="0">
                <a:solidFill>
                  <a:srgbClr val="C00000"/>
                </a:solidFill>
                <a:latin typeface="Consolas" panose="020B0609020204030204" pitchFamily="49" charset="0"/>
              </a:rPr>
              <a:t>"Ligne n°"</a:t>
            </a:r>
            <a:r>
              <a:rPr lang="fr-FR" sz="1200" dirty="0">
                <a:latin typeface="Consolas" panose="020B0609020204030204" pitchFamily="49" charset="0"/>
              </a:rPr>
              <a:t> + i + </a:t>
            </a:r>
          </a:p>
          <a:p>
            <a:r>
              <a:rPr lang="fr-FR" sz="1200" dirty="0">
                <a:solidFill>
                  <a:srgbClr val="C00000"/>
                </a:solidFill>
                <a:latin typeface="Consolas" panose="020B0609020204030204" pitchFamily="49" charset="0"/>
              </a:rPr>
              <a:t>						   ", colonne n°"</a:t>
            </a:r>
            <a:r>
              <a:rPr lang="fr-FR" sz="1200" dirty="0">
                <a:latin typeface="Consolas" panose="020B0609020204030204" pitchFamily="49" charset="0"/>
              </a:rPr>
              <a:t> + j + </a:t>
            </a:r>
          </a:p>
          <a:p>
            <a:r>
              <a:rPr lang="fr-FR" sz="1200" dirty="0">
                <a:solidFill>
                  <a:srgbClr val="C00000"/>
                </a:solidFill>
                <a:latin typeface="Consolas" panose="020B0609020204030204" pitchFamily="49" charset="0"/>
              </a:rPr>
              <a:t>						   " = "</a:t>
            </a:r>
            <a:r>
              <a:rPr lang="fr-FR" sz="1200" dirty="0">
                <a:latin typeface="Consolas" panose="020B0609020204030204" pitchFamily="49" charset="0"/>
              </a:rPr>
              <a:t> + entiers[i][j]);</a:t>
            </a:r>
          </a:p>
          <a:p>
            <a:r>
              <a:rPr lang="fr-FR" sz="1200" dirty="0">
                <a:latin typeface="Consolas" panose="020B0609020204030204" pitchFamily="49" charset="0"/>
              </a:rPr>
              <a:t>	}</a:t>
            </a:r>
          </a:p>
          <a:p>
            <a:r>
              <a:rPr lang="fr-FR" sz="1200" dirty="0">
                <a:latin typeface="Consolas" panose="020B0609020204030204" pitchFamily="49" charset="0"/>
              </a:rPr>
              <a:t>}</a:t>
            </a:r>
          </a:p>
        </p:txBody>
      </p:sp>
      <p:sp>
        <p:nvSpPr>
          <p:cNvPr id="9" name="ZoneTexte 8"/>
          <p:cNvSpPr txBox="1"/>
          <p:nvPr/>
        </p:nvSpPr>
        <p:spPr>
          <a:xfrm>
            <a:off x="874945" y="5052907"/>
            <a:ext cx="6005146" cy="1015663"/>
          </a:xfrm>
          <a:prstGeom prst="rect">
            <a:avLst/>
          </a:prstGeom>
          <a:noFill/>
        </p:spPr>
        <p:txBody>
          <a:bodyPr wrap="square" rtlCol="0">
            <a:spAutoFit/>
          </a:bodyPr>
          <a:lstStyle/>
          <a:p>
            <a:r>
              <a:rPr lang="fr-FR" sz="1200" dirty="0">
                <a:solidFill>
                  <a:srgbClr val="0066FF"/>
                </a:solidFill>
                <a:latin typeface="Consolas" panose="020B0609020204030204" pitchFamily="49" charset="0"/>
              </a:rPr>
              <a:t>string</a:t>
            </a:r>
            <a:r>
              <a:rPr lang="fr-FR" sz="1200" dirty="0">
                <a:latin typeface="Consolas" panose="020B0609020204030204" pitchFamily="49" charset="0"/>
              </a:rPr>
              <a:t> chaine = </a:t>
            </a:r>
            <a:r>
              <a:rPr lang="fr-FR" sz="1200" dirty="0">
                <a:solidFill>
                  <a:srgbClr val="C00000"/>
                </a:solidFill>
                <a:latin typeface="Consolas" panose="020B0609020204030204" pitchFamily="49" charset="0"/>
              </a:rPr>
              <a:t>"test"</a:t>
            </a:r>
            <a:r>
              <a:rPr lang="fr-FR" sz="1200" dirty="0">
                <a:latin typeface="Consolas" panose="020B0609020204030204" pitchFamily="49" charset="0"/>
              </a:rPr>
              <a:t>;</a:t>
            </a:r>
          </a:p>
          <a:p>
            <a:r>
              <a:rPr lang="fr-FR" sz="1200" dirty="0">
                <a:solidFill>
                  <a:srgbClr val="0066FF"/>
                </a:solidFill>
                <a:latin typeface="Consolas" panose="020B0609020204030204" pitchFamily="49" charset="0"/>
              </a:rPr>
              <a:t>for</a:t>
            </a:r>
            <a:r>
              <a:rPr lang="fr-FR" sz="1200" dirty="0">
                <a:latin typeface="Consolas" panose="020B0609020204030204" pitchFamily="49" charset="0"/>
              </a:rPr>
              <a:t> (</a:t>
            </a:r>
            <a:r>
              <a:rPr lang="fr-FR" sz="1200" dirty="0" err="1">
                <a:solidFill>
                  <a:srgbClr val="0066FF"/>
                </a:solidFill>
                <a:latin typeface="Consolas" panose="020B0609020204030204" pitchFamily="49" charset="0"/>
              </a:rPr>
              <a:t>int</a:t>
            </a:r>
            <a:r>
              <a:rPr lang="fr-FR" sz="1200" dirty="0">
                <a:latin typeface="Consolas" panose="020B0609020204030204" pitchFamily="49" charset="0"/>
              </a:rPr>
              <a:t> i = 0; i &lt; </a:t>
            </a:r>
            <a:r>
              <a:rPr lang="fr-FR" sz="1200" dirty="0" err="1">
                <a:latin typeface="Consolas" panose="020B0609020204030204" pitchFamily="49" charset="0"/>
              </a:rPr>
              <a:t>chaine.Length</a:t>
            </a:r>
            <a:r>
              <a:rPr lang="fr-FR" sz="1200" dirty="0">
                <a:latin typeface="Consolas" panose="020B0609020204030204" pitchFamily="49" charset="0"/>
              </a:rPr>
              <a:t>; i++)</a:t>
            </a:r>
          </a:p>
          <a:p>
            <a:r>
              <a:rPr lang="fr-FR" sz="1200" dirty="0">
                <a:latin typeface="Consolas" panose="020B0609020204030204" pitchFamily="49" charset="0"/>
              </a:rPr>
              <a:t>{</a:t>
            </a:r>
          </a:p>
          <a:p>
            <a:r>
              <a:rPr lang="fr-FR" sz="1200" dirty="0">
                <a:latin typeface="Consolas" panose="020B0609020204030204" pitchFamily="49" charset="0"/>
              </a:rPr>
              <a:t>	</a:t>
            </a:r>
            <a:r>
              <a:rPr lang="fr-FR" sz="1200" dirty="0" err="1">
                <a:latin typeface="Consolas" panose="020B0609020204030204" pitchFamily="49" charset="0"/>
              </a:rPr>
              <a:t>System.</a:t>
            </a:r>
            <a:r>
              <a:rPr lang="fr-FR" sz="1200" dirty="0" err="1">
                <a:solidFill>
                  <a:srgbClr val="00CCFF"/>
                </a:solidFill>
                <a:latin typeface="Consolas" panose="020B0609020204030204" pitchFamily="49" charset="0"/>
              </a:rPr>
              <a:t>Console</a:t>
            </a:r>
            <a:r>
              <a:rPr lang="fr-FR" sz="1200" dirty="0" err="1">
                <a:latin typeface="Consolas" panose="020B0609020204030204" pitchFamily="49" charset="0"/>
              </a:rPr>
              <a:t>.WriteLine</a:t>
            </a:r>
            <a:r>
              <a:rPr lang="fr-FR" sz="1200" dirty="0">
                <a:latin typeface="Consolas" panose="020B0609020204030204" pitchFamily="49" charset="0"/>
              </a:rPr>
              <a:t>(</a:t>
            </a:r>
            <a:r>
              <a:rPr lang="fr-FR" sz="1200" dirty="0">
                <a:solidFill>
                  <a:srgbClr val="C00000"/>
                </a:solidFill>
                <a:latin typeface="Consolas" panose="020B0609020204030204" pitchFamily="49" charset="0"/>
              </a:rPr>
              <a:t>"Lettre n°"</a:t>
            </a:r>
            <a:r>
              <a:rPr lang="fr-FR" sz="1200" dirty="0">
                <a:latin typeface="Consolas" panose="020B0609020204030204" pitchFamily="49" charset="0"/>
              </a:rPr>
              <a:t> + i + </a:t>
            </a:r>
            <a:r>
              <a:rPr lang="fr-FR" sz="1200" dirty="0">
                <a:solidFill>
                  <a:srgbClr val="C00000"/>
                </a:solidFill>
                <a:latin typeface="Consolas" panose="020B0609020204030204" pitchFamily="49" charset="0"/>
              </a:rPr>
              <a:t>" = "</a:t>
            </a:r>
            <a:r>
              <a:rPr lang="fr-FR" sz="1200" dirty="0">
                <a:latin typeface="Consolas" panose="020B0609020204030204" pitchFamily="49" charset="0"/>
              </a:rPr>
              <a:t> + chaine[i]);</a:t>
            </a:r>
          </a:p>
          <a:p>
            <a:r>
              <a:rPr lang="fr-FR" sz="1200" dirty="0">
                <a:latin typeface="Consolas" panose="020B0609020204030204" pitchFamily="49" charset="0"/>
              </a:rPr>
              <a:t>}</a:t>
            </a:r>
          </a:p>
        </p:txBody>
      </p:sp>
      <p:sp>
        <p:nvSpPr>
          <p:cNvPr id="10" name="ZoneTexte 9"/>
          <p:cNvSpPr txBox="1"/>
          <p:nvPr/>
        </p:nvSpPr>
        <p:spPr>
          <a:xfrm>
            <a:off x="7471313" y="1373748"/>
            <a:ext cx="1494264" cy="954107"/>
          </a:xfrm>
          <a:prstGeom prst="rect">
            <a:avLst/>
          </a:prstGeom>
          <a:solidFill>
            <a:schemeClr val="accent2">
              <a:lumMod val="20000"/>
              <a:lumOff val="80000"/>
            </a:schemeClr>
          </a:solidFill>
          <a:ln>
            <a:solidFill>
              <a:srgbClr val="FFC000"/>
            </a:solidFill>
          </a:ln>
        </p:spPr>
        <p:txBody>
          <a:bodyPr wrap="square" rtlCol="0">
            <a:spAutoFit/>
          </a:bodyPr>
          <a:lstStyle/>
          <a:p>
            <a:r>
              <a:rPr lang="fr-FR" sz="1400" dirty="0">
                <a:latin typeface="Arial" panose="020B0604020202020204" pitchFamily="34" charset="0"/>
                <a:cs typeface="Arial" panose="020B0604020202020204" pitchFamily="34" charset="0"/>
              </a:rPr>
              <a:t>Ligne n°0 = 0</a:t>
            </a:r>
          </a:p>
          <a:p>
            <a:r>
              <a:rPr lang="fr-FR" sz="1400" dirty="0">
                <a:latin typeface="Arial" panose="020B0604020202020204" pitchFamily="34" charset="0"/>
                <a:cs typeface="Arial" panose="020B0604020202020204" pitchFamily="34" charset="0"/>
              </a:rPr>
              <a:t>Ligne n°1 = 10</a:t>
            </a:r>
          </a:p>
          <a:p>
            <a:r>
              <a:rPr lang="fr-FR" sz="1400" dirty="0">
                <a:latin typeface="Arial" panose="020B0604020202020204" pitchFamily="34" charset="0"/>
                <a:cs typeface="Arial" panose="020B0604020202020204" pitchFamily="34" charset="0"/>
              </a:rPr>
              <a:t>Ligne n°2 = 20</a:t>
            </a:r>
          </a:p>
          <a:p>
            <a:r>
              <a:rPr lang="fr-FR" sz="1400" dirty="0">
                <a:latin typeface="Arial" panose="020B0604020202020204" pitchFamily="34" charset="0"/>
                <a:cs typeface="Arial" panose="020B0604020202020204" pitchFamily="34" charset="0"/>
              </a:rPr>
              <a:t>Ligne n°3 = 30</a:t>
            </a:r>
          </a:p>
        </p:txBody>
      </p:sp>
      <p:sp>
        <p:nvSpPr>
          <p:cNvPr id="11" name="ZoneTexte 10"/>
          <p:cNvSpPr txBox="1"/>
          <p:nvPr/>
        </p:nvSpPr>
        <p:spPr>
          <a:xfrm>
            <a:off x="6470923" y="3109637"/>
            <a:ext cx="2494654" cy="1815882"/>
          </a:xfrm>
          <a:prstGeom prst="rect">
            <a:avLst/>
          </a:prstGeom>
          <a:solidFill>
            <a:schemeClr val="accent2">
              <a:lumMod val="20000"/>
              <a:lumOff val="80000"/>
            </a:schemeClr>
          </a:solidFill>
          <a:ln>
            <a:solidFill>
              <a:srgbClr val="FFC000"/>
            </a:solidFill>
          </a:ln>
        </p:spPr>
        <p:txBody>
          <a:bodyPr wrap="square" rtlCol="0">
            <a:spAutoFit/>
          </a:bodyPr>
          <a:lstStyle/>
          <a:p>
            <a:r>
              <a:rPr lang="fr-FR" sz="1400" dirty="0">
                <a:latin typeface="Arial" panose="020B0604020202020204" pitchFamily="34" charset="0"/>
                <a:cs typeface="Arial" panose="020B0604020202020204" pitchFamily="34" charset="0"/>
              </a:rPr>
              <a:t>Ligne n°0, colonne n°0 = 0</a:t>
            </a:r>
          </a:p>
          <a:p>
            <a:r>
              <a:rPr lang="fr-FR" sz="1400" dirty="0">
                <a:latin typeface="Arial" panose="020B0604020202020204" pitchFamily="34" charset="0"/>
                <a:cs typeface="Arial" panose="020B0604020202020204" pitchFamily="34" charset="0"/>
              </a:rPr>
              <a:t>Ligne n°0, colonne n°1 = 1</a:t>
            </a:r>
          </a:p>
          <a:p>
            <a:r>
              <a:rPr lang="fr-FR" sz="1400" dirty="0">
                <a:latin typeface="Arial" panose="020B0604020202020204" pitchFamily="34" charset="0"/>
                <a:cs typeface="Arial" panose="020B0604020202020204" pitchFamily="34" charset="0"/>
              </a:rPr>
              <a:t>Ligne n°1, colonne n°0 = 10</a:t>
            </a:r>
          </a:p>
          <a:p>
            <a:r>
              <a:rPr lang="fr-FR" sz="1400" dirty="0">
                <a:latin typeface="Arial" panose="020B0604020202020204" pitchFamily="34" charset="0"/>
                <a:cs typeface="Arial" panose="020B0604020202020204" pitchFamily="34" charset="0"/>
              </a:rPr>
              <a:t>Ligne n°1, colonne n°1 = 11</a:t>
            </a:r>
          </a:p>
          <a:p>
            <a:r>
              <a:rPr lang="fr-FR" sz="1400" dirty="0">
                <a:latin typeface="Arial" panose="020B0604020202020204" pitchFamily="34" charset="0"/>
                <a:cs typeface="Arial" panose="020B0604020202020204" pitchFamily="34" charset="0"/>
              </a:rPr>
              <a:t>Ligne n°2, colonne n°0 = 20</a:t>
            </a:r>
          </a:p>
          <a:p>
            <a:r>
              <a:rPr lang="fr-FR" sz="1400" dirty="0">
                <a:latin typeface="Arial" panose="020B0604020202020204" pitchFamily="34" charset="0"/>
                <a:cs typeface="Arial" panose="020B0604020202020204" pitchFamily="34" charset="0"/>
              </a:rPr>
              <a:t>Ligne n°2, colonne n°1 = 21</a:t>
            </a:r>
          </a:p>
          <a:p>
            <a:r>
              <a:rPr lang="fr-FR" sz="1400" dirty="0">
                <a:latin typeface="Arial" panose="020B0604020202020204" pitchFamily="34" charset="0"/>
                <a:cs typeface="Arial" panose="020B0604020202020204" pitchFamily="34" charset="0"/>
              </a:rPr>
              <a:t>Ligne n°3, colonne n°0 = 30</a:t>
            </a:r>
          </a:p>
          <a:p>
            <a:r>
              <a:rPr lang="fr-FR" sz="1400" dirty="0">
                <a:latin typeface="Arial" panose="020B0604020202020204" pitchFamily="34" charset="0"/>
                <a:cs typeface="Arial" panose="020B0604020202020204" pitchFamily="34" charset="0"/>
              </a:rPr>
              <a:t>Ligne n°3, colonne n°1 = 31</a:t>
            </a:r>
          </a:p>
        </p:txBody>
      </p:sp>
      <p:sp>
        <p:nvSpPr>
          <p:cNvPr id="12" name="ZoneTexte 11"/>
          <p:cNvSpPr txBox="1"/>
          <p:nvPr/>
        </p:nvSpPr>
        <p:spPr>
          <a:xfrm>
            <a:off x="7471313" y="5114463"/>
            <a:ext cx="1494264" cy="954107"/>
          </a:xfrm>
          <a:prstGeom prst="rect">
            <a:avLst/>
          </a:prstGeom>
          <a:solidFill>
            <a:schemeClr val="accent2">
              <a:lumMod val="20000"/>
              <a:lumOff val="80000"/>
            </a:schemeClr>
          </a:solidFill>
          <a:ln>
            <a:solidFill>
              <a:srgbClr val="FFC000"/>
            </a:solidFill>
          </a:ln>
        </p:spPr>
        <p:txBody>
          <a:bodyPr wrap="square" rtlCol="0">
            <a:spAutoFit/>
          </a:bodyPr>
          <a:lstStyle/>
          <a:p>
            <a:r>
              <a:rPr lang="fr-FR" sz="1400" dirty="0">
                <a:latin typeface="Arial" panose="020B0604020202020204" pitchFamily="34" charset="0"/>
                <a:cs typeface="Arial" panose="020B0604020202020204" pitchFamily="34" charset="0"/>
              </a:rPr>
              <a:t>Lettre n°0 = t</a:t>
            </a:r>
          </a:p>
          <a:p>
            <a:r>
              <a:rPr lang="fr-FR" sz="1400" dirty="0">
                <a:latin typeface="Arial" panose="020B0604020202020204" pitchFamily="34" charset="0"/>
                <a:cs typeface="Arial" panose="020B0604020202020204" pitchFamily="34" charset="0"/>
              </a:rPr>
              <a:t>Lettre n°1 = e</a:t>
            </a:r>
          </a:p>
          <a:p>
            <a:r>
              <a:rPr lang="fr-FR" sz="1400" dirty="0">
                <a:latin typeface="Arial" panose="020B0604020202020204" pitchFamily="34" charset="0"/>
                <a:cs typeface="Arial" panose="020B0604020202020204" pitchFamily="34" charset="0"/>
              </a:rPr>
              <a:t>Lettre n°2 = s</a:t>
            </a:r>
          </a:p>
          <a:p>
            <a:r>
              <a:rPr lang="fr-FR" sz="1400" dirty="0">
                <a:latin typeface="Arial" panose="020B0604020202020204" pitchFamily="34" charset="0"/>
                <a:cs typeface="Arial" panose="020B0604020202020204" pitchFamily="34" charset="0"/>
              </a:rPr>
              <a:t>Lettre n°3 = t</a:t>
            </a:r>
          </a:p>
        </p:txBody>
      </p:sp>
    </p:spTree>
    <p:extLst>
      <p:ext uri="{BB962C8B-B14F-4D97-AF65-F5344CB8AC3E}">
        <p14:creationId xmlns:p14="http://schemas.microsoft.com/office/powerpoint/2010/main" val="158199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dirty="0"/>
              <a:t>Evaluations et ressources</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a:t>
            </a:fld>
            <a:endParaRPr lang="fr-FR"/>
          </a:p>
        </p:txBody>
      </p:sp>
      <p:sp>
        <p:nvSpPr>
          <p:cNvPr id="7" name="Espace réservé du contenu 6"/>
          <p:cNvSpPr>
            <a:spLocks noGrp="1"/>
          </p:cNvSpPr>
          <p:nvPr>
            <p:ph sz="quarter" idx="12"/>
          </p:nvPr>
        </p:nvSpPr>
        <p:spPr/>
        <p:txBody>
          <a:bodyPr>
            <a:normAutofit/>
          </a:bodyPr>
          <a:lstStyle/>
          <a:p>
            <a:r>
              <a:rPr lang="fr-FR" sz="2800" dirty="0"/>
              <a:t>Evaluations :</a:t>
            </a:r>
          </a:p>
          <a:p>
            <a:pPr lvl="1"/>
            <a:r>
              <a:rPr lang="fr-FR" sz="2400" dirty="0"/>
              <a:t>1 QCM (coefficient 1)</a:t>
            </a:r>
          </a:p>
          <a:p>
            <a:pPr lvl="1"/>
            <a:r>
              <a:rPr lang="fr-FR" sz="2400" dirty="0"/>
              <a:t>2 applications (coefficient 2)</a:t>
            </a:r>
          </a:p>
          <a:p>
            <a:pPr lvl="1"/>
            <a:endParaRPr lang="fr-FR" sz="2400" dirty="0"/>
          </a:p>
          <a:p>
            <a:r>
              <a:rPr lang="fr-FR" sz="2800" dirty="0"/>
              <a:t>Ressources :</a:t>
            </a:r>
          </a:p>
          <a:p>
            <a:pPr lvl="1"/>
            <a:r>
              <a:rPr lang="fr-FR" sz="2400" dirty="0"/>
              <a:t>Cours en Powerpoint</a:t>
            </a:r>
          </a:p>
          <a:p>
            <a:pPr lvl="1"/>
            <a:r>
              <a:rPr lang="fr-FR" sz="2400" dirty="0"/>
              <a:t>Exemples pour certains cours</a:t>
            </a:r>
          </a:p>
          <a:p>
            <a:pPr lvl="1"/>
            <a:r>
              <a:rPr lang="fr-FR" sz="2400" dirty="0"/>
              <a:t>PDF complémentaires à certains cours</a:t>
            </a:r>
          </a:p>
          <a:p>
            <a:pPr lvl="1"/>
            <a:r>
              <a:rPr lang="fr-FR" sz="2400" dirty="0"/>
              <a:t>Supports pour certains TP</a:t>
            </a:r>
          </a:p>
          <a:p>
            <a:pPr lvl="1"/>
            <a:r>
              <a:rPr lang="fr-FR" sz="2400" dirty="0"/>
              <a:t>Ressources disponibles sur </a:t>
            </a:r>
            <a:r>
              <a:rPr lang="fr-FR" sz="2400" dirty="0" err="1"/>
              <a:t>Claroline</a:t>
            </a:r>
            <a:endParaRPr lang="fr-FR" sz="2400" dirty="0"/>
          </a:p>
          <a:p>
            <a:endParaRPr lang="fr-FR" sz="2800" dirty="0"/>
          </a:p>
          <a:p>
            <a:r>
              <a:rPr lang="fr-FR" sz="2800" dirty="0"/>
              <a:t>MSDN : </a:t>
            </a:r>
            <a:r>
              <a:rPr lang="fr-FR" sz="2800" dirty="0">
                <a:hlinkClick r:id="rId2"/>
              </a:rPr>
              <a:t>https://msdn.microsoft.com/en-us/library/</a:t>
            </a:r>
            <a:endParaRPr lang="fr-FR" sz="2800" dirty="0"/>
          </a:p>
        </p:txBody>
      </p:sp>
    </p:spTree>
    <p:extLst>
      <p:ext uri="{BB962C8B-B14F-4D97-AF65-F5344CB8AC3E}">
        <p14:creationId xmlns:p14="http://schemas.microsoft.com/office/powerpoint/2010/main" val="86449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Enumérations (1/2)</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40</a:t>
            </a:fld>
            <a:endParaRPr lang="fr-FR" dirty="0"/>
          </a:p>
        </p:txBody>
      </p:sp>
      <p:sp>
        <p:nvSpPr>
          <p:cNvPr id="3" name="Espace réservé du contenu 2"/>
          <p:cNvSpPr>
            <a:spLocks noGrp="1"/>
          </p:cNvSpPr>
          <p:nvPr>
            <p:ph sz="quarter" idx="12"/>
          </p:nvPr>
        </p:nvSpPr>
        <p:spPr/>
        <p:txBody>
          <a:bodyPr>
            <a:normAutofit/>
          </a:bodyPr>
          <a:lstStyle/>
          <a:p>
            <a:r>
              <a:rPr lang="fr-FR" dirty="0"/>
              <a:t>Permet d’associer une constante nommée à une valeur numérique</a:t>
            </a:r>
          </a:p>
          <a:p>
            <a:r>
              <a:rPr lang="fr-FR" dirty="0"/>
              <a:t>Syntaxe :</a:t>
            </a:r>
          </a:p>
          <a:p>
            <a:endParaRPr lang="fr-FR" dirty="0"/>
          </a:p>
          <a:p>
            <a:endParaRPr lang="fr-FR" dirty="0"/>
          </a:p>
          <a:p>
            <a:endParaRPr lang="fr-FR" dirty="0"/>
          </a:p>
          <a:p>
            <a:endParaRPr lang="fr-FR" dirty="0"/>
          </a:p>
          <a:p>
            <a:r>
              <a:rPr lang="fr-FR" dirty="0"/>
              <a:t>Type intégral sous-jacent :</a:t>
            </a:r>
          </a:p>
          <a:p>
            <a:endParaRPr lang="fr-FR" dirty="0"/>
          </a:p>
          <a:p>
            <a:endParaRPr lang="fr-FR" dirty="0"/>
          </a:p>
          <a:p>
            <a:endParaRPr lang="fr-FR" dirty="0"/>
          </a:p>
          <a:p>
            <a:endParaRPr lang="fr-FR" dirty="0"/>
          </a:p>
          <a:p>
            <a:r>
              <a:rPr lang="fr-FR" dirty="0"/>
              <a:t>Les types intégraux autorisés sont les suivants : </a:t>
            </a:r>
            <a:r>
              <a:rPr lang="fr-FR" dirty="0" err="1"/>
              <a:t>int</a:t>
            </a:r>
            <a:r>
              <a:rPr lang="fr-FR" dirty="0"/>
              <a:t>, short, long, </a:t>
            </a:r>
            <a:r>
              <a:rPr lang="fr-FR" dirty="0" err="1"/>
              <a:t>uint</a:t>
            </a:r>
            <a:r>
              <a:rPr lang="fr-FR" dirty="0"/>
              <a:t>, </a:t>
            </a:r>
            <a:r>
              <a:rPr lang="fr-FR" dirty="0" err="1"/>
              <a:t>ushort</a:t>
            </a:r>
            <a:r>
              <a:rPr lang="fr-FR" dirty="0"/>
              <a:t>, </a:t>
            </a:r>
            <a:r>
              <a:rPr lang="fr-FR" dirty="0" err="1"/>
              <a:t>ulong</a:t>
            </a:r>
            <a:r>
              <a:rPr lang="fr-FR" dirty="0"/>
              <a:t>, byte et </a:t>
            </a:r>
            <a:r>
              <a:rPr lang="fr-FR" dirty="0" err="1"/>
              <a:t>sbyte</a:t>
            </a:r>
            <a:endParaRPr lang="fr-FR" dirty="0"/>
          </a:p>
        </p:txBody>
      </p:sp>
      <p:sp>
        <p:nvSpPr>
          <p:cNvPr id="6" name="ZoneTexte 5"/>
          <p:cNvSpPr txBox="1"/>
          <p:nvPr/>
        </p:nvSpPr>
        <p:spPr>
          <a:xfrm>
            <a:off x="2149290" y="1440657"/>
            <a:ext cx="4586047" cy="1815882"/>
          </a:xfrm>
          <a:prstGeom prst="rect">
            <a:avLst/>
          </a:prstGeom>
          <a:noFill/>
        </p:spPr>
        <p:txBody>
          <a:bodyPr wrap="square" rtlCol="0">
            <a:spAutoFit/>
          </a:bodyPr>
          <a:lstStyle/>
          <a:p>
            <a:r>
              <a:rPr lang="fr-FR" sz="1400" dirty="0">
                <a:solidFill>
                  <a:srgbClr val="0066FF"/>
                </a:solidFill>
                <a:latin typeface="Consolas" panose="020B0609020204030204" pitchFamily="49" charset="0"/>
              </a:rPr>
              <a:t>public </a:t>
            </a:r>
            <a:r>
              <a:rPr lang="fr-FR" sz="1400" dirty="0" err="1">
                <a:solidFill>
                  <a:srgbClr val="0066FF"/>
                </a:solidFill>
                <a:latin typeface="Consolas" panose="020B0609020204030204" pitchFamily="49" charset="0"/>
              </a:rPr>
              <a:t>enum</a:t>
            </a:r>
            <a:r>
              <a:rPr lang="fr-FR" sz="1400" dirty="0">
                <a:latin typeface="Consolas" panose="020B0609020204030204" pitchFamily="49" charset="0"/>
              </a:rPr>
              <a:t> </a:t>
            </a:r>
            <a:r>
              <a:rPr lang="fr-FR" sz="1400" dirty="0" err="1">
                <a:latin typeface="Consolas" panose="020B0609020204030204" pitchFamily="49" charset="0"/>
              </a:rPr>
              <a:t>JoursTravailles</a:t>
            </a:r>
            <a:endParaRPr lang="fr-FR" sz="1400" dirty="0">
              <a:latin typeface="Consolas" panose="020B0609020204030204" pitchFamily="49" charset="0"/>
            </a:endParaRPr>
          </a:p>
          <a:p>
            <a:r>
              <a:rPr lang="fr-FR" sz="1400" dirty="0">
                <a:latin typeface="Consolas" panose="020B0609020204030204" pitchFamily="49" charset="0"/>
              </a:rPr>
              <a:t>{</a:t>
            </a:r>
          </a:p>
          <a:p>
            <a:r>
              <a:rPr lang="fr-FR" sz="1400" dirty="0">
                <a:latin typeface="Consolas" panose="020B0609020204030204" pitchFamily="49" charset="0"/>
              </a:rPr>
              <a:t>	Lundi,</a:t>
            </a:r>
          </a:p>
          <a:p>
            <a:r>
              <a:rPr lang="fr-FR" sz="1400" dirty="0">
                <a:latin typeface="Consolas" panose="020B0609020204030204" pitchFamily="49" charset="0"/>
              </a:rPr>
              <a:t>	Mardi,</a:t>
            </a:r>
          </a:p>
          <a:p>
            <a:r>
              <a:rPr lang="fr-FR" sz="1400" dirty="0">
                <a:latin typeface="Consolas" panose="020B0609020204030204" pitchFamily="49" charset="0"/>
              </a:rPr>
              <a:t>	Mercredi,</a:t>
            </a:r>
          </a:p>
          <a:p>
            <a:r>
              <a:rPr lang="fr-FR" sz="1400" dirty="0">
                <a:latin typeface="Consolas" panose="020B0609020204030204" pitchFamily="49" charset="0"/>
              </a:rPr>
              <a:t>	Jeudi,</a:t>
            </a:r>
          </a:p>
          <a:p>
            <a:r>
              <a:rPr lang="fr-FR" sz="1400" dirty="0">
                <a:latin typeface="Consolas" panose="020B0609020204030204" pitchFamily="49" charset="0"/>
              </a:rPr>
              <a:t>	Vendredi</a:t>
            </a:r>
          </a:p>
          <a:p>
            <a:r>
              <a:rPr lang="fr-FR" sz="1400" dirty="0">
                <a:latin typeface="Consolas" panose="020B0609020204030204" pitchFamily="49" charset="0"/>
              </a:rPr>
              <a:t>}</a:t>
            </a:r>
          </a:p>
        </p:txBody>
      </p:sp>
      <p:sp>
        <p:nvSpPr>
          <p:cNvPr id="7" name="ZoneTexte 6"/>
          <p:cNvSpPr txBox="1"/>
          <p:nvPr/>
        </p:nvSpPr>
        <p:spPr>
          <a:xfrm>
            <a:off x="4074735" y="3256539"/>
            <a:ext cx="4586047" cy="1815882"/>
          </a:xfrm>
          <a:prstGeom prst="rect">
            <a:avLst/>
          </a:prstGeom>
          <a:noFill/>
        </p:spPr>
        <p:txBody>
          <a:bodyPr wrap="square" rtlCol="0">
            <a:spAutoFit/>
          </a:bodyPr>
          <a:lstStyle/>
          <a:p>
            <a:r>
              <a:rPr lang="fr-FR" sz="1400" dirty="0">
                <a:solidFill>
                  <a:srgbClr val="0066FF"/>
                </a:solidFill>
                <a:latin typeface="Consolas" panose="020B0609020204030204" pitchFamily="49" charset="0"/>
              </a:rPr>
              <a:t>public </a:t>
            </a:r>
            <a:r>
              <a:rPr lang="fr-FR" sz="1400" dirty="0" err="1">
                <a:solidFill>
                  <a:srgbClr val="0066FF"/>
                </a:solidFill>
                <a:latin typeface="Consolas" panose="020B0609020204030204" pitchFamily="49" charset="0"/>
              </a:rPr>
              <a:t>enum</a:t>
            </a:r>
            <a:r>
              <a:rPr lang="fr-FR" sz="1400" dirty="0">
                <a:latin typeface="Consolas" panose="020B0609020204030204" pitchFamily="49" charset="0"/>
              </a:rPr>
              <a:t> </a:t>
            </a:r>
            <a:r>
              <a:rPr lang="fr-FR" sz="1400" dirty="0" err="1">
                <a:latin typeface="Consolas" panose="020B0609020204030204" pitchFamily="49" charset="0"/>
              </a:rPr>
              <a:t>JoursTravailles</a:t>
            </a:r>
            <a:r>
              <a:rPr lang="fr-FR" sz="1400" dirty="0">
                <a:latin typeface="Consolas" panose="020B0609020204030204" pitchFamily="49" charset="0"/>
              </a:rPr>
              <a:t> : </a:t>
            </a:r>
            <a:r>
              <a:rPr lang="fr-FR" sz="1400" dirty="0" err="1">
                <a:solidFill>
                  <a:srgbClr val="0066FF"/>
                </a:solidFill>
                <a:latin typeface="Consolas" panose="020B0609020204030204" pitchFamily="49" charset="0"/>
              </a:rPr>
              <a:t>int</a:t>
            </a:r>
            <a:endParaRPr lang="fr-FR" sz="1400" dirty="0">
              <a:latin typeface="Consolas" panose="020B0609020204030204" pitchFamily="49" charset="0"/>
            </a:endParaRPr>
          </a:p>
          <a:p>
            <a:r>
              <a:rPr lang="fr-FR" sz="1400" dirty="0">
                <a:latin typeface="Consolas" panose="020B0609020204030204" pitchFamily="49" charset="0"/>
              </a:rPr>
              <a:t>{</a:t>
            </a:r>
          </a:p>
          <a:p>
            <a:r>
              <a:rPr lang="fr-FR" sz="1400" dirty="0">
                <a:latin typeface="Consolas" panose="020B0609020204030204" pitchFamily="49" charset="0"/>
              </a:rPr>
              <a:t>	Lundi = 0,</a:t>
            </a:r>
          </a:p>
          <a:p>
            <a:r>
              <a:rPr lang="fr-FR" sz="1400" dirty="0">
                <a:latin typeface="Consolas" panose="020B0609020204030204" pitchFamily="49" charset="0"/>
              </a:rPr>
              <a:t>	Mardi = 1,</a:t>
            </a:r>
          </a:p>
          <a:p>
            <a:r>
              <a:rPr lang="fr-FR" sz="1400" dirty="0">
                <a:latin typeface="Consolas" panose="020B0609020204030204" pitchFamily="49" charset="0"/>
              </a:rPr>
              <a:t>	Mercredi = 2,</a:t>
            </a:r>
          </a:p>
          <a:p>
            <a:r>
              <a:rPr lang="fr-FR" sz="1400" dirty="0">
                <a:latin typeface="Consolas" panose="020B0609020204030204" pitchFamily="49" charset="0"/>
              </a:rPr>
              <a:t>	Jeudi = 3,</a:t>
            </a:r>
          </a:p>
          <a:p>
            <a:r>
              <a:rPr lang="fr-FR" sz="1400" dirty="0">
                <a:latin typeface="Consolas" panose="020B0609020204030204" pitchFamily="49" charset="0"/>
              </a:rPr>
              <a:t>	Vendredi = 4</a:t>
            </a:r>
          </a:p>
          <a:p>
            <a:r>
              <a:rPr lang="fr-FR" sz="1400" dirty="0">
                <a:latin typeface="Consolas" panose="020B0609020204030204" pitchFamily="49" charset="0"/>
              </a:rPr>
              <a:t>}</a:t>
            </a:r>
          </a:p>
        </p:txBody>
      </p:sp>
    </p:spTree>
    <p:extLst>
      <p:ext uri="{BB962C8B-B14F-4D97-AF65-F5344CB8AC3E}">
        <p14:creationId xmlns:p14="http://schemas.microsoft.com/office/powerpoint/2010/main" val="378691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Enumérations (2/2)</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41</a:t>
            </a:fld>
            <a:endParaRPr lang="fr-FR" dirty="0"/>
          </a:p>
        </p:txBody>
      </p:sp>
      <p:sp>
        <p:nvSpPr>
          <p:cNvPr id="6" name="Espace réservé du contenu 2"/>
          <p:cNvSpPr>
            <a:spLocks noGrp="1"/>
          </p:cNvSpPr>
          <p:nvPr>
            <p:ph sz="quarter" idx="12"/>
          </p:nvPr>
        </p:nvSpPr>
        <p:spPr/>
        <p:txBody>
          <a:bodyPr>
            <a:normAutofit/>
          </a:bodyPr>
          <a:lstStyle/>
          <a:p>
            <a:r>
              <a:rPr lang="fr-FR" dirty="0"/>
              <a:t>Utilisation :</a:t>
            </a:r>
          </a:p>
          <a:p>
            <a:endParaRPr lang="fr-FR" dirty="0"/>
          </a:p>
          <a:p>
            <a:endParaRPr lang="fr-FR" dirty="0"/>
          </a:p>
          <a:p>
            <a:endParaRPr lang="fr-FR" dirty="0"/>
          </a:p>
          <a:p>
            <a:pPr marL="0" indent="0">
              <a:buNone/>
            </a:pPr>
            <a:endParaRPr lang="fr-FR" dirty="0"/>
          </a:p>
          <a:p>
            <a:r>
              <a:rPr lang="fr-FR" dirty="0"/>
              <a:t>La constante nommée dont la valeur est zéro fait office de valeur par défaut ; il est donc préférable -quoique non obligatoire - de toujours conserver une constante dont la valeur soit zéro</a:t>
            </a:r>
          </a:p>
        </p:txBody>
      </p:sp>
      <p:sp>
        <p:nvSpPr>
          <p:cNvPr id="7" name="ZoneTexte 6"/>
          <p:cNvSpPr txBox="1"/>
          <p:nvPr/>
        </p:nvSpPr>
        <p:spPr>
          <a:xfrm>
            <a:off x="1875469" y="1663681"/>
            <a:ext cx="5393062" cy="1569660"/>
          </a:xfrm>
          <a:prstGeom prst="rect">
            <a:avLst/>
          </a:prstGeom>
          <a:noFill/>
        </p:spPr>
        <p:txBody>
          <a:bodyPr wrap="square" rtlCol="0">
            <a:spAutoFit/>
          </a:bodyPr>
          <a:lstStyle/>
          <a:p>
            <a:r>
              <a:rPr lang="fr-FR" sz="1600" dirty="0" err="1">
                <a:latin typeface="Consolas" panose="020B0609020204030204" pitchFamily="49" charset="0"/>
              </a:rPr>
              <a:t>JoursTravailles</a:t>
            </a:r>
            <a:r>
              <a:rPr lang="fr-FR" sz="1600" dirty="0">
                <a:latin typeface="Consolas" panose="020B0609020204030204" pitchFamily="49" charset="0"/>
              </a:rPr>
              <a:t> jour = </a:t>
            </a:r>
            <a:r>
              <a:rPr lang="fr-FR" sz="1600" dirty="0" err="1">
                <a:latin typeface="Consolas" panose="020B0609020204030204" pitchFamily="49" charset="0"/>
              </a:rPr>
              <a:t>JoursTravailles.Mardi</a:t>
            </a:r>
            <a:r>
              <a:rPr lang="fr-FR" sz="1600" dirty="0">
                <a:latin typeface="Consolas" panose="020B0609020204030204" pitchFamily="49" charset="0"/>
              </a:rPr>
              <a:t>;</a:t>
            </a:r>
          </a:p>
          <a:p>
            <a:r>
              <a:rPr lang="fr-FR" sz="1600" dirty="0">
                <a:solidFill>
                  <a:srgbClr val="0066FF"/>
                </a:solidFill>
                <a:latin typeface="Consolas" panose="020B0609020204030204" pitchFamily="49" charset="0"/>
              </a:rPr>
              <a:t>if</a:t>
            </a:r>
            <a:r>
              <a:rPr lang="fr-FR" sz="1600" dirty="0">
                <a:latin typeface="Consolas" panose="020B0609020204030204" pitchFamily="49" charset="0"/>
              </a:rPr>
              <a:t> (jour == </a:t>
            </a:r>
            <a:r>
              <a:rPr lang="fr-FR" sz="1600" dirty="0" err="1">
                <a:latin typeface="Consolas" panose="020B0609020204030204" pitchFamily="49" charset="0"/>
              </a:rPr>
              <a:t>JoursTravailles.Mercredi</a:t>
            </a:r>
            <a:r>
              <a:rPr lang="fr-FR" sz="1600" dirty="0">
                <a:latin typeface="Consolas" panose="020B0609020204030204" pitchFamily="49" charset="0"/>
              </a:rPr>
              <a:t>)</a:t>
            </a:r>
          </a:p>
          <a:p>
            <a:r>
              <a:rPr lang="fr-FR" sz="1600" dirty="0">
                <a:latin typeface="Consolas" panose="020B0609020204030204" pitchFamily="49" charset="0"/>
              </a:rPr>
              <a:t>{</a:t>
            </a:r>
          </a:p>
          <a:p>
            <a:r>
              <a:rPr lang="fr-FR" sz="1600" dirty="0">
                <a:latin typeface="Consolas" panose="020B0609020204030204" pitchFamily="49" charset="0"/>
              </a:rPr>
              <a:t>	instruction;</a:t>
            </a:r>
          </a:p>
          <a:p>
            <a:r>
              <a:rPr lang="fr-FR" sz="1600" dirty="0">
                <a:latin typeface="Consolas" panose="020B0609020204030204" pitchFamily="49" charset="0"/>
              </a:rPr>
              <a:t>}</a:t>
            </a:r>
          </a:p>
          <a:p>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i = (</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a:t>
            </a:r>
            <a:r>
              <a:rPr lang="fr-FR" sz="1600" dirty="0" err="1">
                <a:latin typeface="Consolas" panose="020B0609020204030204" pitchFamily="49" charset="0"/>
              </a:rPr>
              <a:t>JoursTravailles.Jeudi</a:t>
            </a:r>
            <a:r>
              <a:rPr lang="fr-FR" sz="1600" dirty="0">
                <a:latin typeface="Consolas" panose="020B0609020204030204" pitchFamily="49" charset="0"/>
              </a:rPr>
              <a:t>;</a:t>
            </a:r>
          </a:p>
        </p:txBody>
      </p:sp>
    </p:spTree>
    <p:extLst>
      <p:ext uri="{BB962C8B-B14F-4D97-AF65-F5344CB8AC3E}">
        <p14:creationId xmlns:p14="http://schemas.microsoft.com/office/powerpoint/2010/main" val="208970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Fonctions – déclaration</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42</a:t>
            </a:fld>
            <a:endParaRPr lang="fr-FR" dirty="0"/>
          </a:p>
        </p:txBody>
      </p:sp>
      <p:sp>
        <p:nvSpPr>
          <p:cNvPr id="8" name="Espace réservé du contenu 2"/>
          <p:cNvSpPr>
            <a:spLocks noGrp="1"/>
          </p:cNvSpPr>
          <p:nvPr>
            <p:ph sz="quarter" idx="12"/>
          </p:nvPr>
        </p:nvSpPr>
        <p:spPr/>
        <p:txBody>
          <a:bodyPr>
            <a:normAutofit/>
          </a:bodyPr>
          <a:lstStyle/>
          <a:p>
            <a:r>
              <a:rPr lang="fr-FR" dirty="0"/>
              <a:t>Procédure :</a:t>
            </a:r>
          </a:p>
          <a:p>
            <a:endParaRPr lang="fr-FR" dirty="0"/>
          </a:p>
          <a:p>
            <a:endParaRPr lang="fr-FR" dirty="0"/>
          </a:p>
          <a:p>
            <a:endParaRPr lang="fr-FR" dirty="0"/>
          </a:p>
          <a:p>
            <a:r>
              <a:rPr lang="fr-FR" dirty="0"/>
              <a:t>Fonction :</a:t>
            </a:r>
          </a:p>
        </p:txBody>
      </p:sp>
      <p:sp>
        <p:nvSpPr>
          <p:cNvPr id="7" name="ZoneTexte 6"/>
          <p:cNvSpPr txBox="1"/>
          <p:nvPr/>
        </p:nvSpPr>
        <p:spPr>
          <a:xfrm>
            <a:off x="1707932" y="1595033"/>
            <a:ext cx="6574314" cy="1077218"/>
          </a:xfrm>
          <a:prstGeom prst="rect">
            <a:avLst/>
          </a:prstGeom>
          <a:noFill/>
        </p:spPr>
        <p:txBody>
          <a:bodyPr wrap="square" rtlCol="0">
            <a:spAutoFit/>
          </a:bodyPr>
          <a:lstStyle/>
          <a:p>
            <a:r>
              <a:rPr lang="fr-FR" sz="1600" dirty="0">
                <a:latin typeface="Consolas" panose="020B0609020204030204" pitchFamily="49" charset="0"/>
              </a:rPr>
              <a:t>[</a:t>
            </a:r>
            <a:r>
              <a:rPr lang="fr-FR" sz="1600" dirty="0" err="1">
                <a:solidFill>
                  <a:srgbClr val="0066FF"/>
                </a:solidFill>
                <a:latin typeface="Consolas" panose="020B0609020204030204" pitchFamily="49" charset="0"/>
              </a:rPr>
              <a:t>static</a:t>
            </a:r>
            <a:r>
              <a:rPr lang="fr-FR" sz="1600" dirty="0">
                <a:latin typeface="Consolas" panose="020B0609020204030204" pitchFamily="49" charset="0"/>
              </a:rPr>
              <a:t>]</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param1, </a:t>
            </a:r>
            <a:r>
              <a:rPr lang="fr-FR" sz="1600" dirty="0">
                <a:solidFill>
                  <a:srgbClr val="0066FF"/>
                </a:solidFill>
                <a:latin typeface="Consolas" panose="020B0609020204030204" pitchFamily="49" charset="0"/>
              </a:rPr>
              <a:t>string</a:t>
            </a:r>
            <a:r>
              <a:rPr lang="fr-FR" sz="1600" dirty="0">
                <a:latin typeface="Consolas" panose="020B0609020204030204" pitchFamily="49" charset="0"/>
              </a:rPr>
              <a:t> param2, ...)</a:t>
            </a:r>
          </a:p>
          <a:p>
            <a:r>
              <a:rPr lang="fr-FR" sz="1600" dirty="0">
                <a:latin typeface="Consolas" panose="020B0609020204030204" pitchFamily="49" charset="0"/>
              </a:rPr>
              <a:t>{</a:t>
            </a:r>
          </a:p>
          <a:p>
            <a:r>
              <a:rPr lang="fr-FR" sz="1600" dirty="0">
                <a:latin typeface="Consolas" panose="020B0609020204030204" pitchFamily="49" charset="0"/>
              </a:rPr>
              <a:t>	instructions;</a:t>
            </a:r>
          </a:p>
          <a:p>
            <a:r>
              <a:rPr lang="fr-FR" sz="1600" dirty="0">
                <a:latin typeface="Consolas" panose="020B0609020204030204" pitchFamily="49" charset="0"/>
              </a:rPr>
              <a:t>}</a:t>
            </a:r>
          </a:p>
        </p:txBody>
      </p:sp>
      <p:sp>
        <p:nvSpPr>
          <p:cNvPr id="9" name="ZoneTexte 8"/>
          <p:cNvSpPr txBox="1"/>
          <p:nvPr/>
        </p:nvSpPr>
        <p:spPr>
          <a:xfrm>
            <a:off x="1671146" y="3740682"/>
            <a:ext cx="6611100" cy="1569660"/>
          </a:xfrm>
          <a:prstGeom prst="rect">
            <a:avLst/>
          </a:prstGeom>
          <a:noFill/>
        </p:spPr>
        <p:txBody>
          <a:bodyPr wrap="square" rtlCol="0">
            <a:spAutoFit/>
          </a:bodyPr>
          <a:lstStyle/>
          <a:p>
            <a:r>
              <a:rPr lang="fr-FR" sz="1600" dirty="0">
                <a:latin typeface="Consolas" panose="020B0609020204030204" pitchFamily="49" charset="0"/>
              </a:rPr>
              <a:t>[</a:t>
            </a:r>
            <a:r>
              <a:rPr lang="fr-FR" sz="1600" dirty="0" err="1">
                <a:solidFill>
                  <a:srgbClr val="0066FF"/>
                </a:solidFill>
                <a:latin typeface="Consolas" panose="020B0609020204030204" pitchFamily="49" charset="0"/>
              </a:rPr>
              <a:t>static</a:t>
            </a:r>
            <a:r>
              <a:rPr lang="fr-FR" sz="1600" dirty="0">
                <a:latin typeface="Consolas" panose="020B0609020204030204" pitchFamily="49" charset="0"/>
              </a:rPr>
              <a:t>]</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a:t>
            </a:r>
            <a:r>
              <a:rPr lang="fr-FR" sz="1600" dirty="0" err="1">
                <a:latin typeface="Consolas" panose="020B0609020204030204" pitchFamily="49" charset="0"/>
              </a:rPr>
              <a:t>MaFonction</a:t>
            </a:r>
            <a:r>
              <a:rPr lang="fr-FR" sz="1600" dirty="0">
                <a:latin typeface="Consolas" panose="020B0609020204030204" pitchFamily="49" charset="0"/>
              </a:rPr>
              <a:t>(</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param1, </a:t>
            </a:r>
            <a:r>
              <a:rPr lang="fr-FR" sz="1600" dirty="0">
                <a:solidFill>
                  <a:srgbClr val="0066FF"/>
                </a:solidFill>
                <a:latin typeface="Consolas" panose="020B0609020204030204" pitchFamily="49" charset="0"/>
              </a:rPr>
              <a:t>string</a:t>
            </a:r>
            <a:r>
              <a:rPr lang="fr-FR" sz="1600" dirty="0">
                <a:latin typeface="Consolas" panose="020B0609020204030204" pitchFamily="49" charset="0"/>
              </a:rPr>
              <a:t> param2, ...)</a:t>
            </a:r>
          </a:p>
          <a:p>
            <a:r>
              <a:rPr lang="fr-FR" sz="1600" dirty="0">
                <a:latin typeface="Consolas" panose="020B0609020204030204" pitchFamily="49" charset="0"/>
              </a:rPr>
              <a:t>{</a:t>
            </a:r>
          </a:p>
          <a:p>
            <a:r>
              <a:rPr lang="fr-FR" sz="1600" dirty="0">
                <a:latin typeface="Consolas" panose="020B0609020204030204" pitchFamily="49" charset="0"/>
              </a:rPr>
              <a:t>	instructions;</a:t>
            </a:r>
          </a:p>
          <a:p>
            <a:r>
              <a:rPr lang="fr-FR" sz="1600" dirty="0">
                <a:latin typeface="Consolas" panose="020B0609020204030204" pitchFamily="49" charset="0"/>
              </a:rPr>
              <a:t>	</a:t>
            </a:r>
            <a:r>
              <a:rPr lang="fr-FR" sz="1600" dirty="0">
                <a:solidFill>
                  <a:srgbClr val="0066FF"/>
                </a:solidFill>
                <a:latin typeface="Consolas" panose="020B0609020204030204" pitchFamily="49" charset="0"/>
              </a:rPr>
              <a:t>return</a:t>
            </a:r>
            <a:r>
              <a:rPr lang="fr-FR" sz="1600" dirty="0">
                <a:latin typeface="Consolas" panose="020B0609020204030204" pitchFamily="49" charset="0"/>
              </a:rPr>
              <a:t> 1;</a:t>
            </a:r>
          </a:p>
          <a:p>
            <a:r>
              <a:rPr lang="fr-FR" sz="1600" dirty="0">
                <a:latin typeface="Consolas" panose="020B0609020204030204" pitchFamily="49" charset="0"/>
              </a:rPr>
              <a:t>}</a:t>
            </a:r>
          </a:p>
          <a:p>
            <a:endParaRPr lang="fr-FR" sz="1600" dirty="0">
              <a:latin typeface="Consolas" panose="020B0609020204030204" pitchFamily="49" charset="0"/>
            </a:endParaRPr>
          </a:p>
        </p:txBody>
      </p:sp>
    </p:spTree>
    <p:extLst>
      <p:ext uri="{BB962C8B-B14F-4D97-AF65-F5344CB8AC3E}">
        <p14:creationId xmlns:p14="http://schemas.microsoft.com/office/powerpoint/2010/main" val="46079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500"/>
                                        <p:tgtEl>
                                          <p:spTgt spid="8">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Fonctions – paramètres (1/2)</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43</a:t>
            </a:fld>
            <a:endParaRPr lang="fr-FR" dirty="0"/>
          </a:p>
        </p:txBody>
      </p:sp>
      <p:sp>
        <p:nvSpPr>
          <p:cNvPr id="3" name="Espace réservé du contenu 2"/>
          <p:cNvSpPr>
            <a:spLocks noGrp="1"/>
          </p:cNvSpPr>
          <p:nvPr>
            <p:ph sz="quarter" idx="12"/>
          </p:nvPr>
        </p:nvSpPr>
        <p:spPr/>
        <p:txBody>
          <a:bodyPr>
            <a:normAutofit/>
          </a:bodyPr>
          <a:lstStyle/>
          <a:p>
            <a:r>
              <a:rPr lang="fr-FR" sz="2600" dirty="0" err="1">
                <a:latin typeface="Consolas" panose="020B0609020204030204" pitchFamily="49" charset="0"/>
              </a:rPr>
              <a:t>ref</a:t>
            </a:r>
            <a:r>
              <a:rPr lang="fr-FR" dirty="0"/>
              <a:t> permet de passer un paramètre par référence</a:t>
            </a:r>
          </a:p>
          <a:p>
            <a:pPr marL="0" indent="0">
              <a:buNone/>
            </a:pPr>
            <a:endParaRPr lang="fr-FR" dirty="0"/>
          </a:p>
          <a:p>
            <a:pPr marL="0" indent="0">
              <a:buNone/>
            </a:pPr>
            <a:endParaRPr lang="fr-FR" dirty="0"/>
          </a:p>
          <a:p>
            <a:endParaRPr lang="fr-FR" dirty="0"/>
          </a:p>
          <a:p>
            <a:r>
              <a:rPr lang="fr-FR" sz="2600" dirty="0">
                <a:latin typeface="Consolas" panose="020B0609020204030204" pitchFamily="49" charset="0"/>
              </a:rPr>
              <a:t>out</a:t>
            </a:r>
            <a:r>
              <a:rPr lang="fr-FR" dirty="0"/>
              <a:t> permet de passer un paramètre par référence sans qu'il n’y ait besoin de l'initialiser</a:t>
            </a:r>
          </a:p>
          <a:p>
            <a:endParaRPr lang="fr-FR" dirty="0"/>
          </a:p>
          <a:p>
            <a:pPr marL="0" indent="0">
              <a:buNone/>
            </a:pPr>
            <a:endParaRPr lang="fr-FR" dirty="0"/>
          </a:p>
          <a:p>
            <a:endParaRPr lang="fr-FR" dirty="0"/>
          </a:p>
          <a:p>
            <a:endParaRPr lang="fr-FR" dirty="0"/>
          </a:p>
        </p:txBody>
      </p:sp>
      <p:sp>
        <p:nvSpPr>
          <p:cNvPr id="6" name="ZoneTexte 5"/>
          <p:cNvSpPr txBox="1"/>
          <p:nvPr/>
        </p:nvSpPr>
        <p:spPr>
          <a:xfrm>
            <a:off x="515006" y="1579267"/>
            <a:ext cx="4913587" cy="1077218"/>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a:t>
            </a:r>
            <a:r>
              <a:rPr lang="fr-FR" sz="1600" dirty="0" err="1">
                <a:solidFill>
                  <a:srgbClr val="0066FF"/>
                </a:solidFill>
                <a:latin typeface="Consolas" panose="020B0609020204030204" pitchFamily="49" charset="0"/>
              </a:rPr>
              <a:t>ref</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a:t>
            </a:r>
          </a:p>
        </p:txBody>
      </p:sp>
      <p:sp>
        <p:nvSpPr>
          <p:cNvPr id="7" name="ZoneTexte 6"/>
          <p:cNvSpPr txBox="1"/>
          <p:nvPr/>
        </p:nvSpPr>
        <p:spPr>
          <a:xfrm>
            <a:off x="5412826" y="1579267"/>
            <a:ext cx="3736427" cy="1323439"/>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Main()</a:t>
            </a: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solidFill>
                  <a:srgbClr val="0066FF"/>
                </a:solidFill>
                <a:latin typeface="Consolas" panose="020B0609020204030204" pitchFamily="49" charset="0"/>
              </a:rPr>
              <a:t>int</a:t>
            </a:r>
            <a:r>
              <a:rPr lang="fr-FR" sz="1600" dirty="0">
                <a:solidFill>
                  <a:srgbClr val="0066FF"/>
                </a:solidFill>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 = 0;</a:t>
            </a:r>
          </a:p>
          <a:p>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a:t>
            </a:r>
            <a:r>
              <a:rPr lang="fr-FR" sz="1600" dirty="0" err="1">
                <a:solidFill>
                  <a:srgbClr val="0066FF"/>
                </a:solidFill>
                <a:latin typeface="Consolas" panose="020B0609020204030204" pitchFamily="49" charset="0"/>
              </a:rPr>
              <a:t>ref</a:t>
            </a:r>
            <a:r>
              <a:rPr lang="fr-FR" sz="1600" dirty="0">
                <a:solidFill>
                  <a:srgbClr val="0066FF"/>
                </a:solidFill>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a:t>
            </a:r>
          </a:p>
        </p:txBody>
      </p:sp>
      <p:sp>
        <p:nvSpPr>
          <p:cNvPr id="8" name="ZoneTexte 7"/>
          <p:cNvSpPr txBox="1"/>
          <p:nvPr/>
        </p:nvSpPr>
        <p:spPr>
          <a:xfrm>
            <a:off x="515006" y="4070218"/>
            <a:ext cx="4913587" cy="1323439"/>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a:t>
            </a:r>
            <a:r>
              <a:rPr lang="fr-FR" sz="1600" dirty="0">
                <a:solidFill>
                  <a:srgbClr val="0066FF"/>
                </a:solidFill>
                <a:latin typeface="Consolas" panose="020B0609020204030204" pitchFamily="49" charset="0"/>
              </a:rPr>
              <a:t>out </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 = 1;</a:t>
            </a:r>
          </a:p>
          <a:p>
            <a:r>
              <a:rPr lang="fr-FR" sz="1600" dirty="0">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a:t>
            </a:r>
          </a:p>
        </p:txBody>
      </p:sp>
      <p:sp>
        <p:nvSpPr>
          <p:cNvPr id="9" name="ZoneTexte 8"/>
          <p:cNvSpPr txBox="1"/>
          <p:nvPr/>
        </p:nvSpPr>
        <p:spPr>
          <a:xfrm>
            <a:off x="5412826" y="4070218"/>
            <a:ext cx="3736427" cy="1323439"/>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Main()</a:t>
            </a: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solidFill>
                  <a:srgbClr val="0066FF"/>
                </a:solidFill>
                <a:latin typeface="Consolas" panose="020B0609020204030204" pitchFamily="49" charset="0"/>
              </a:rPr>
              <a:t>int</a:t>
            </a:r>
            <a:r>
              <a:rPr lang="fr-FR" sz="1600" dirty="0">
                <a:solidFill>
                  <a:srgbClr val="0066FF"/>
                </a:solidFill>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a:t>
            </a:r>
            <a:r>
              <a:rPr lang="fr-FR" sz="1600" dirty="0">
                <a:solidFill>
                  <a:srgbClr val="0066FF"/>
                </a:solidFill>
                <a:latin typeface="Consolas" panose="020B0609020204030204" pitchFamily="49" charset="0"/>
              </a:rPr>
              <a:t>out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a:t>
            </a:r>
          </a:p>
        </p:txBody>
      </p:sp>
    </p:spTree>
    <p:extLst>
      <p:ext uri="{BB962C8B-B14F-4D97-AF65-F5344CB8AC3E}">
        <p14:creationId xmlns:p14="http://schemas.microsoft.com/office/powerpoint/2010/main" val="50834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Fonctions – paramètres (2/2)</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44</a:t>
            </a:fld>
            <a:endParaRPr lang="fr-FR" dirty="0"/>
          </a:p>
        </p:txBody>
      </p:sp>
      <p:sp>
        <p:nvSpPr>
          <p:cNvPr id="3" name="Espace réservé du contenu 2"/>
          <p:cNvSpPr>
            <a:spLocks noGrp="1"/>
          </p:cNvSpPr>
          <p:nvPr>
            <p:ph sz="quarter" idx="12"/>
          </p:nvPr>
        </p:nvSpPr>
        <p:spPr/>
        <p:txBody>
          <a:bodyPr/>
          <a:lstStyle/>
          <a:p>
            <a:r>
              <a:rPr lang="fr-FR" sz="2600" dirty="0" err="1">
                <a:latin typeface="Consolas" panose="020B0609020204030204" pitchFamily="49" charset="0"/>
              </a:rPr>
              <a:t>params</a:t>
            </a:r>
            <a:r>
              <a:rPr lang="fr-FR" dirty="0"/>
              <a:t> est utilisé pour passer une nombre variable de paramètres à une fonction</a:t>
            </a:r>
          </a:p>
          <a:p>
            <a:endParaRPr lang="fr-FR" dirty="0"/>
          </a:p>
          <a:p>
            <a:endParaRPr lang="fr-FR" dirty="0"/>
          </a:p>
          <a:p>
            <a:endParaRPr lang="fr-FR" dirty="0"/>
          </a:p>
          <a:p>
            <a:r>
              <a:rPr lang="fr-FR" dirty="0"/>
              <a:t>Les paramètres optionnels sont des paramètres dotés d’une valeur par défaut</a:t>
            </a:r>
          </a:p>
          <a:p>
            <a:endParaRPr lang="fr-FR" dirty="0"/>
          </a:p>
        </p:txBody>
      </p:sp>
      <p:sp>
        <p:nvSpPr>
          <p:cNvPr id="8" name="ZoneTexte 7"/>
          <p:cNvSpPr txBox="1"/>
          <p:nvPr/>
        </p:nvSpPr>
        <p:spPr>
          <a:xfrm>
            <a:off x="325822" y="1873555"/>
            <a:ext cx="5102772" cy="1323439"/>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Proc(</a:t>
            </a:r>
            <a:r>
              <a:rPr lang="fr-FR" sz="1600" dirty="0" err="1">
                <a:solidFill>
                  <a:srgbClr val="0066FF"/>
                </a:solidFill>
                <a:latin typeface="Consolas" panose="020B0609020204030204" pitchFamily="49" charset="0"/>
              </a:rPr>
              <a:t>params</a:t>
            </a:r>
            <a:r>
              <a:rPr lang="fr-FR" sz="1600" dirty="0">
                <a:solidFill>
                  <a:srgbClr val="0066FF"/>
                </a:solidFill>
                <a:latin typeface="Consolas" panose="020B0609020204030204" pitchFamily="49" charset="0"/>
              </a:rPr>
              <a:t> string</a:t>
            </a:r>
            <a:r>
              <a:rPr lang="fr-FR" sz="1600" dirty="0">
                <a:latin typeface="Consolas" panose="020B0609020204030204" pitchFamily="49" charset="0"/>
              </a:rPr>
              <a:t>[] </a:t>
            </a:r>
            <a:r>
              <a:rPr lang="fr-FR" sz="1600" dirty="0" err="1">
                <a:latin typeface="Consolas" panose="020B0609020204030204" pitchFamily="49" charset="0"/>
              </a:rPr>
              <a:t>parametres</a:t>
            </a:r>
            <a:r>
              <a:rPr lang="fr-FR" sz="1600" dirty="0">
                <a:latin typeface="Consolas" panose="020B0609020204030204" pitchFamily="49" charset="0"/>
              </a:rPr>
              <a:t>)</a:t>
            </a: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solidFill>
                  <a:srgbClr val="0066FF"/>
                </a:solidFill>
                <a:latin typeface="Consolas" panose="020B0609020204030204" pitchFamily="49" charset="0"/>
              </a:rPr>
              <a:t>foreach</a:t>
            </a:r>
            <a:r>
              <a:rPr lang="fr-FR" sz="1600" dirty="0">
                <a:latin typeface="Consolas" panose="020B0609020204030204" pitchFamily="49" charset="0"/>
              </a:rPr>
              <a:t> (</a:t>
            </a:r>
            <a:r>
              <a:rPr lang="fr-FR" sz="1600" dirty="0">
                <a:solidFill>
                  <a:srgbClr val="0066FF"/>
                </a:solidFill>
                <a:latin typeface="Consolas" panose="020B0609020204030204" pitchFamily="49" charset="0"/>
              </a:rPr>
              <a:t>string</a:t>
            </a:r>
            <a:r>
              <a:rPr lang="fr-FR" sz="1600" dirty="0">
                <a:latin typeface="Consolas" panose="020B0609020204030204" pitchFamily="49" charset="0"/>
              </a:rPr>
              <a:t> s </a:t>
            </a:r>
            <a:r>
              <a:rPr lang="fr-FR" sz="1600" dirty="0">
                <a:solidFill>
                  <a:srgbClr val="0066FF"/>
                </a:solidFill>
                <a:latin typeface="Consolas" panose="020B0609020204030204" pitchFamily="49" charset="0"/>
              </a:rPr>
              <a:t>in</a:t>
            </a:r>
            <a:r>
              <a:rPr lang="fr-FR" sz="1600" dirty="0">
                <a:latin typeface="Consolas" panose="020B0609020204030204" pitchFamily="49" charset="0"/>
              </a:rPr>
              <a:t> </a:t>
            </a:r>
            <a:r>
              <a:rPr lang="fr-FR" sz="1600" dirty="0" err="1">
                <a:latin typeface="Consolas" panose="020B0609020204030204" pitchFamily="49" charset="0"/>
              </a:rPr>
              <a:t>parametres</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solidFill>
                  <a:srgbClr val="00CCFF"/>
                </a:solidFill>
                <a:latin typeface="Consolas" panose="020B0609020204030204" pitchFamily="49" charset="0"/>
              </a:rPr>
              <a:t>Console</a:t>
            </a:r>
            <a:r>
              <a:rPr lang="fr-FR" sz="1600" dirty="0" err="1">
                <a:latin typeface="Consolas" panose="020B0609020204030204" pitchFamily="49" charset="0"/>
              </a:rPr>
              <a:t>.WriteLine</a:t>
            </a:r>
            <a:r>
              <a:rPr lang="fr-FR" sz="1600" dirty="0">
                <a:latin typeface="Consolas" panose="020B0609020204030204" pitchFamily="49" charset="0"/>
              </a:rPr>
              <a:t>(</a:t>
            </a:r>
            <a:r>
              <a:rPr lang="fr-FR" sz="1600" dirty="0">
                <a:solidFill>
                  <a:srgbClr val="C00000"/>
                </a:solidFill>
                <a:latin typeface="Consolas" panose="020B0609020204030204" pitchFamily="49" charset="0"/>
              </a:rPr>
              <a:t>"Valeur : "</a:t>
            </a:r>
            <a:r>
              <a:rPr lang="fr-FR" sz="1600" dirty="0">
                <a:latin typeface="Consolas" panose="020B0609020204030204" pitchFamily="49" charset="0"/>
              </a:rPr>
              <a:t> + s);</a:t>
            </a:r>
          </a:p>
          <a:p>
            <a:r>
              <a:rPr lang="fr-FR" sz="1600" dirty="0">
                <a:latin typeface="Consolas" panose="020B0609020204030204" pitchFamily="49" charset="0"/>
              </a:rPr>
              <a:t>}</a:t>
            </a:r>
          </a:p>
        </p:txBody>
      </p:sp>
      <p:sp>
        <p:nvSpPr>
          <p:cNvPr id="9" name="ZoneTexte 8"/>
          <p:cNvSpPr txBox="1"/>
          <p:nvPr/>
        </p:nvSpPr>
        <p:spPr>
          <a:xfrm>
            <a:off x="5412826" y="1873555"/>
            <a:ext cx="3736427" cy="1323439"/>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Main()</a:t>
            </a:r>
          </a:p>
          <a:p>
            <a:r>
              <a:rPr lang="fr-FR" sz="1600" dirty="0">
                <a:latin typeface="Consolas" panose="020B0609020204030204" pitchFamily="49" charset="0"/>
              </a:rPr>
              <a:t>{</a:t>
            </a:r>
          </a:p>
          <a:p>
            <a:r>
              <a:rPr lang="fr-FR" sz="1600" dirty="0">
                <a:latin typeface="Consolas" panose="020B0609020204030204" pitchFamily="49" charset="0"/>
              </a:rPr>
              <a:t>	Proc(</a:t>
            </a:r>
            <a:r>
              <a:rPr lang="fr-FR" sz="1600" dirty="0">
                <a:solidFill>
                  <a:srgbClr val="C00000"/>
                </a:solidFill>
                <a:latin typeface="Consolas" panose="020B0609020204030204" pitchFamily="49" charset="0"/>
              </a:rPr>
              <a:t>"bonjour"</a:t>
            </a:r>
            <a:r>
              <a:rPr lang="fr-FR" sz="1600" dirty="0">
                <a:latin typeface="Consolas" panose="020B0609020204030204" pitchFamily="49" charset="0"/>
              </a:rPr>
              <a:t>);</a:t>
            </a:r>
          </a:p>
          <a:p>
            <a:r>
              <a:rPr lang="fr-FR" sz="1600" dirty="0">
                <a:latin typeface="Consolas" panose="020B0609020204030204" pitchFamily="49" charset="0"/>
              </a:rPr>
              <a:t>	Proc(</a:t>
            </a:r>
            <a:r>
              <a:rPr lang="fr-FR" sz="1600" dirty="0">
                <a:solidFill>
                  <a:srgbClr val="C00000"/>
                </a:solidFill>
                <a:latin typeface="Consolas" panose="020B0609020204030204" pitchFamily="49" charset="0"/>
              </a:rPr>
              <a:t>"bonjour"</a:t>
            </a:r>
            <a:r>
              <a:rPr lang="fr-FR" sz="1600" dirty="0">
                <a:latin typeface="Consolas" panose="020B0609020204030204" pitchFamily="49" charset="0"/>
              </a:rPr>
              <a:t>, </a:t>
            </a:r>
            <a:r>
              <a:rPr lang="fr-FR" sz="1600" dirty="0">
                <a:solidFill>
                  <a:srgbClr val="C00000"/>
                </a:solidFill>
                <a:latin typeface="Consolas" panose="020B0609020204030204" pitchFamily="49" charset="0"/>
              </a:rPr>
              <a:t>"salut"</a:t>
            </a:r>
            <a:r>
              <a:rPr lang="fr-FR" sz="1600" dirty="0">
                <a:latin typeface="Consolas" panose="020B0609020204030204" pitchFamily="49" charset="0"/>
              </a:rPr>
              <a:t>);</a:t>
            </a:r>
          </a:p>
          <a:p>
            <a:r>
              <a:rPr lang="fr-FR" sz="1600" dirty="0">
                <a:latin typeface="Consolas" panose="020B0609020204030204" pitchFamily="49" charset="0"/>
              </a:rPr>
              <a:t>}</a:t>
            </a:r>
          </a:p>
        </p:txBody>
      </p:sp>
      <p:sp>
        <p:nvSpPr>
          <p:cNvPr id="11" name="ZoneTexte 10"/>
          <p:cNvSpPr txBox="1"/>
          <p:nvPr/>
        </p:nvSpPr>
        <p:spPr>
          <a:xfrm>
            <a:off x="360074" y="4390784"/>
            <a:ext cx="4913587" cy="1077218"/>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 = 0)</a:t>
            </a: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param_int</a:t>
            </a:r>
            <a:r>
              <a:rPr lang="fr-FR" sz="1600" dirty="0">
                <a:latin typeface="Consolas" panose="020B0609020204030204" pitchFamily="49" charset="0"/>
              </a:rPr>
              <a:t>++;</a:t>
            </a:r>
          </a:p>
          <a:p>
            <a:r>
              <a:rPr lang="fr-FR" sz="1600" dirty="0">
                <a:latin typeface="Consolas" panose="020B0609020204030204" pitchFamily="49" charset="0"/>
              </a:rPr>
              <a:t>}</a:t>
            </a:r>
          </a:p>
        </p:txBody>
      </p:sp>
      <p:sp>
        <p:nvSpPr>
          <p:cNvPr id="12" name="ZoneTexte 11"/>
          <p:cNvSpPr txBox="1"/>
          <p:nvPr/>
        </p:nvSpPr>
        <p:spPr>
          <a:xfrm>
            <a:off x="5257894" y="4390784"/>
            <a:ext cx="3736427" cy="1323439"/>
          </a:xfrm>
          <a:prstGeom prst="rect">
            <a:avLst/>
          </a:prstGeom>
          <a:noFill/>
        </p:spPr>
        <p:txBody>
          <a:bodyPr wrap="square" rtlCol="0">
            <a:spAutoFit/>
          </a:bodyPr>
          <a:lstStyle/>
          <a:p>
            <a:r>
              <a:rPr lang="fr-FR" sz="1600" dirty="0" err="1">
                <a:solidFill>
                  <a:srgbClr val="0066FF"/>
                </a:solidFill>
                <a:latin typeface="Consolas" panose="020B0609020204030204" pitchFamily="49" charset="0"/>
              </a:rPr>
              <a:t>static</a:t>
            </a:r>
            <a:r>
              <a:rPr lang="fr-FR" sz="1600" dirty="0">
                <a:solidFill>
                  <a:srgbClr val="0066FF"/>
                </a:solidFill>
                <a:latin typeface="Consolas" panose="020B0609020204030204" pitchFamily="49" charset="0"/>
              </a:rPr>
              <a:t> </a:t>
            </a:r>
            <a:r>
              <a:rPr lang="fr-FR" sz="1600" dirty="0" err="1">
                <a:solidFill>
                  <a:srgbClr val="0066FF"/>
                </a:solidFill>
                <a:latin typeface="Consolas" panose="020B0609020204030204" pitchFamily="49" charset="0"/>
              </a:rPr>
              <a:t>void</a:t>
            </a:r>
            <a:r>
              <a:rPr lang="fr-FR" sz="1600" dirty="0">
                <a:latin typeface="Consolas" panose="020B0609020204030204" pitchFamily="49" charset="0"/>
              </a:rPr>
              <a:t> Main()</a:t>
            </a: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(1);</a:t>
            </a:r>
          </a:p>
          <a:p>
            <a:r>
              <a:rPr lang="fr-FR" sz="1600" dirty="0">
                <a:latin typeface="Consolas" panose="020B0609020204030204" pitchFamily="49" charset="0"/>
              </a:rPr>
              <a:t>	</a:t>
            </a:r>
            <a:r>
              <a:rPr lang="fr-FR" sz="1600" dirty="0" err="1">
                <a:latin typeface="Consolas" panose="020B0609020204030204" pitchFamily="49" charset="0"/>
              </a:rPr>
              <a:t>MaProcedure</a:t>
            </a:r>
            <a:r>
              <a:rPr lang="fr-FR" sz="1600" dirty="0">
                <a:latin typeface="Consolas" panose="020B0609020204030204" pitchFamily="49" charset="0"/>
              </a:rPr>
              <a:t>();</a:t>
            </a:r>
          </a:p>
          <a:p>
            <a:r>
              <a:rPr lang="fr-FR" sz="1600" dirty="0">
                <a:latin typeface="Consolas" panose="020B0609020204030204" pitchFamily="49" charset="0"/>
              </a:rPr>
              <a:t>}</a:t>
            </a:r>
          </a:p>
        </p:txBody>
      </p:sp>
    </p:spTree>
    <p:extLst>
      <p:ext uri="{BB962C8B-B14F-4D97-AF65-F5344CB8AC3E}">
        <p14:creationId xmlns:p14="http://schemas.microsoft.com/office/powerpoint/2010/main" val="73808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Classes – déclaration et propriétés</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45</a:t>
            </a:fld>
            <a:endParaRPr lang="fr-FR" dirty="0"/>
          </a:p>
        </p:txBody>
      </p:sp>
      <p:sp>
        <p:nvSpPr>
          <p:cNvPr id="3" name="Espace réservé du contenu 2">
            <a:extLst>
              <a:ext uri="{FF2B5EF4-FFF2-40B4-BE49-F238E27FC236}">
                <a16:creationId xmlns:a16="http://schemas.microsoft.com/office/drawing/2014/main" id="{3F221BC2-4E1B-4CCC-8A5B-CD6FF3EDC7D8}"/>
              </a:ext>
            </a:extLst>
          </p:cNvPr>
          <p:cNvSpPr>
            <a:spLocks noGrp="1"/>
          </p:cNvSpPr>
          <p:nvPr>
            <p:ph sz="quarter" idx="12"/>
          </p:nvPr>
        </p:nvSpPr>
        <p:spPr/>
        <p:txBody>
          <a:bodyPr/>
          <a:lstStyle/>
          <a:p>
            <a:endParaRPr lang="fr-FR"/>
          </a:p>
        </p:txBody>
      </p:sp>
      <p:sp>
        <p:nvSpPr>
          <p:cNvPr id="6" name="ZoneTexte 5"/>
          <p:cNvSpPr txBox="1"/>
          <p:nvPr/>
        </p:nvSpPr>
        <p:spPr>
          <a:xfrm>
            <a:off x="628650" y="1016964"/>
            <a:ext cx="7886700" cy="5262979"/>
          </a:xfrm>
          <a:prstGeom prst="rect">
            <a:avLst/>
          </a:prstGeom>
          <a:noFill/>
        </p:spPr>
        <p:txBody>
          <a:bodyPr wrap="square" rtlCol="0">
            <a:spAutoFit/>
          </a:bodyPr>
          <a:lstStyle/>
          <a:p>
            <a:r>
              <a:rPr lang="fr-FR" sz="1600" dirty="0">
                <a:solidFill>
                  <a:srgbClr val="00CC00"/>
                </a:solidFill>
                <a:latin typeface="Consolas" panose="020B0609020204030204" pitchFamily="49" charset="0"/>
              </a:rPr>
              <a:t>// Ceci est une classe</a:t>
            </a:r>
          </a:p>
          <a:p>
            <a:r>
              <a:rPr lang="fr-FR" sz="1600" dirty="0">
                <a:solidFill>
                  <a:srgbClr val="0066FF"/>
                </a:solidFill>
                <a:latin typeface="Consolas" panose="020B0609020204030204" pitchFamily="49" charset="0"/>
              </a:rPr>
              <a:t>public class</a:t>
            </a:r>
            <a:r>
              <a:rPr lang="fr-FR" sz="1600" dirty="0">
                <a:latin typeface="Consolas" panose="020B0609020204030204" pitchFamily="49" charset="0"/>
              </a:rPr>
              <a:t> </a:t>
            </a:r>
            <a:r>
              <a:rPr lang="fr-FR" sz="1600" dirty="0" err="1">
                <a:latin typeface="Consolas" panose="020B0609020204030204" pitchFamily="49" charset="0"/>
              </a:rPr>
              <a:t>MaClasse</a:t>
            </a:r>
            <a:endParaRPr lang="fr-FR" sz="1600" dirty="0">
              <a:latin typeface="Consolas" panose="020B0609020204030204" pitchFamily="49" charset="0"/>
            </a:endParaRP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a:solidFill>
                  <a:srgbClr val="00CC00"/>
                </a:solidFill>
                <a:latin typeface="Consolas" panose="020B0609020204030204" pitchFamily="49" charset="0"/>
              </a:rPr>
              <a:t>// Ceci est un champ</a:t>
            </a:r>
          </a:p>
          <a:p>
            <a:r>
              <a:rPr lang="fr-FR" sz="1600" dirty="0">
                <a:latin typeface="Consolas" panose="020B0609020204030204" pitchFamily="49" charset="0"/>
              </a:rPr>
              <a:t>	</a:t>
            </a:r>
            <a:r>
              <a:rPr lang="fr-FR" sz="1600" dirty="0" err="1">
                <a:solidFill>
                  <a:srgbClr val="0066FF"/>
                </a:solidFill>
                <a:latin typeface="Consolas" panose="020B0609020204030204" pitchFamily="49" charset="0"/>
              </a:rPr>
              <a:t>private</a:t>
            </a:r>
            <a:r>
              <a:rPr lang="fr-FR" sz="1600" dirty="0">
                <a:solidFill>
                  <a:srgbClr val="0066FF"/>
                </a:solidFill>
                <a:latin typeface="Consolas" panose="020B0609020204030204" pitchFamily="49" charset="0"/>
              </a:rPr>
              <a:t> string </a:t>
            </a:r>
            <a:r>
              <a:rPr lang="fr-FR" sz="1600" dirty="0">
                <a:latin typeface="Consolas" panose="020B0609020204030204" pitchFamily="49" charset="0"/>
              </a:rPr>
              <a:t>_</a:t>
            </a:r>
            <a:r>
              <a:rPr lang="fr-FR" sz="1600" dirty="0" err="1">
                <a:latin typeface="Consolas" panose="020B0609020204030204" pitchFamily="49" charset="0"/>
              </a:rPr>
              <a:t>monChamp</a:t>
            </a:r>
            <a:r>
              <a:rPr lang="fr-FR" sz="1600" dirty="0">
                <a:latin typeface="Consolas" panose="020B0609020204030204" pitchFamily="49" charset="0"/>
              </a:rPr>
              <a:t>;</a:t>
            </a:r>
          </a:p>
          <a:p>
            <a:endParaRPr lang="fr-FR" sz="1600" dirty="0">
              <a:latin typeface="Consolas" panose="020B0609020204030204" pitchFamily="49" charset="0"/>
            </a:endParaRPr>
          </a:p>
          <a:p>
            <a:r>
              <a:rPr lang="fr-FR" sz="1600" dirty="0">
                <a:latin typeface="Consolas" panose="020B0609020204030204" pitchFamily="49" charset="0"/>
              </a:rPr>
              <a:t>	</a:t>
            </a:r>
            <a:r>
              <a:rPr lang="fr-FR" sz="1600" dirty="0">
                <a:solidFill>
                  <a:srgbClr val="00CC00"/>
                </a:solidFill>
                <a:latin typeface="Consolas" panose="020B0609020204030204" pitchFamily="49" charset="0"/>
              </a:rPr>
              <a:t>// Ceci est une propriété</a:t>
            </a:r>
          </a:p>
          <a:p>
            <a:r>
              <a:rPr lang="fr-FR" sz="1600" dirty="0">
                <a:solidFill>
                  <a:srgbClr val="0066FF"/>
                </a:solidFill>
                <a:latin typeface="Consolas" panose="020B0609020204030204" pitchFamily="49" charset="0"/>
              </a:rPr>
              <a:t>	public string</a:t>
            </a:r>
            <a:r>
              <a:rPr lang="fr-FR" sz="1600" dirty="0">
                <a:latin typeface="Consolas" panose="020B0609020204030204" pitchFamily="49" charset="0"/>
              </a:rPr>
              <a:t> </a:t>
            </a:r>
            <a:r>
              <a:rPr lang="fr-FR" sz="1600" dirty="0" err="1">
                <a:latin typeface="Consolas" panose="020B0609020204030204" pitchFamily="49" charset="0"/>
              </a:rPr>
              <a:t>MonChamp</a:t>
            </a:r>
            <a:endParaRPr lang="fr-FR" sz="1600" dirty="0">
              <a:latin typeface="Consolas" panose="020B0609020204030204" pitchFamily="49" charset="0"/>
            </a:endParaRPr>
          </a:p>
          <a:p>
            <a:r>
              <a:rPr lang="fr-FR" sz="1600" dirty="0">
                <a:latin typeface="Consolas" panose="020B0609020204030204" pitchFamily="49" charset="0"/>
              </a:rPr>
              <a:t>    {</a:t>
            </a:r>
          </a:p>
          <a:p>
            <a:r>
              <a:rPr lang="fr-FR" sz="1600" dirty="0">
                <a:latin typeface="Consolas" panose="020B0609020204030204" pitchFamily="49" charset="0"/>
              </a:rPr>
              <a:t>        </a:t>
            </a:r>
            <a:r>
              <a:rPr lang="fr-FR" sz="1600" dirty="0">
                <a:solidFill>
                  <a:srgbClr val="00CC00"/>
                </a:solidFill>
                <a:latin typeface="Consolas" panose="020B0609020204030204" pitchFamily="49" charset="0"/>
              </a:rPr>
              <a:t>// Accesseur</a:t>
            </a:r>
            <a:r>
              <a:rPr lang="fr-FR" sz="1600" dirty="0">
                <a:latin typeface="Consolas" panose="020B0609020204030204" pitchFamily="49" charset="0"/>
              </a:rPr>
              <a:t> </a:t>
            </a:r>
          </a:p>
          <a:p>
            <a:r>
              <a:rPr lang="fr-FR" sz="1600" dirty="0">
                <a:latin typeface="Consolas" panose="020B0609020204030204" pitchFamily="49" charset="0"/>
              </a:rPr>
              <a:t>        </a:t>
            </a:r>
            <a:r>
              <a:rPr lang="fr-FR" sz="1600" dirty="0" err="1">
                <a:solidFill>
                  <a:srgbClr val="0066FF"/>
                </a:solidFill>
                <a:latin typeface="Consolas" panose="020B0609020204030204" pitchFamily="49" charset="0"/>
              </a:rPr>
              <a:t>get</a:t>
            </a:r>
            <a:endParaRPr lang="fr-FR" sz="1600" dirty="0">
              <a:latin typeface="Consolas" panose="020B0609020204030204" pitchFamily="49" charset="0"/>
            </a:endParaRPr>
          </a:p>
          <a:p>
            <a:r>
              <a:rPr lang="fr-FR" sz="1600" dirty="0">
                <a:latin typeface="Consolas" panose="020B0609020204030204" pitchFamily="49" charset="0"/>
              </a:rPr>
              <a:t>        {</a:t>
            </a:r>
          </a:p>
          <a:p>
            <a:r>
              <a:rPr lang="fr-FR" sz="1600" dirty="0">
                <a:solidFill>
                  <a:srgbClr val="0066FF"/>
                </a:solidFill>
                <a:latin typeface="Consolas" panose="020B0609020204030204" pitchFamily="49" charset="0"/>
              </a:rPr>
              <a:t>			return</a:t>
            </a:r>
            <a:r>
              <a:rPr lang="fr-FR" sz="1600" dirty="0">
                <a:latin typeface="Consolas" panose="020B0609020204030204" pitchFamily="49" charset="0"/>
              </a:rPr>
              <a:t> _</a:t>
            </a:r>
            <a:r>
              <a:rPr lang="fr-FR" sz="1600" dirty="0" err="1">
                <a:latin typeface="Consolas" panose="020B0609020204030204" pitchFamily="49" charset="0"/>
              </a:rPr>
              <a:t>monChamp</a:t>
            </a:r>
            <a:r>
              <a:rPr lang="fr-FR" sz="1600" dirty="0">
                <a:latin typeface="Consolas" panose="020B0609020204030204" pitchFamily="49" charset="0"/>
              </a:rPr>
              <a:t>;</a:t>
            </a:r>
          </a:p>
          <a:p>
            <a:r>
              <a:rPr lang="fr-FR" sz="1600" dirty="0">
                <a:latin typeface="Consolas" panose="020B0609020204030204" pitchFamily="49" charset="0"/>
              </a:rPr>
              <a:t>        }</a:t>
            </a:r>
          </a:p>
          <a:p>
            <a:r>
              <a:rPr lang="fr-FR" sz="1600" dirty="0">
                <a:latin typeface="Consolas" panose="020B0609020204030204" pitchFamily="49" charset="0"/>
              </a:rPr>
              <a:t>        </a:t>
            </a:r>
            <a:r>
              <a:rPr lang="fr-FR" sz="1600" dirty="0">
                <a:solidFill>
                  <a:srgbClr val="00CC00"/>
                </a:solidFill>
                <a:latin typeface="Consolas" panose="020B0609020204030204" pitchFamily="49" charset="0"/>
              </a:rPr>
              <a:t>// Mutateur </a:t>
            </a:r>
          </a:p>
          <a:p>
            <a:r>
              <a:rPr lang="fr-FR" sz="1600" dirty="0">
                <a:latin typeface="Consolas" panose="020B0609020204030204" pitchFamily="49" charset="0"/>
              </a:rPr>
              <a:t>        </a:t>
            </a:r>
            <a:r>
              <a:rPr lang="fr-FR" sz="1600" dirty="0">
                <a:solidFill>
                  <a:srgbClr val="0066FF"/>
                </a:solidFill>
                <a:latin typeface="Consolas" panose="020B0609020204030204" pitchFamily="49" charset="0"/>
              </a:rPr>
              <a:t>set</a:t>
            </a:r>
            <a:endParaRPr lang="fr-FR" sz="1600" dirty="0">
              <a:latin typeface="Consolas" panose="020B0609020204030204" pitchFamily="49" charset="0"/>
            </a:endParaRPr>
          </a:p>
          <a:p>
            <a:r>
              <a:rPr lang="fr-FR" sz="1600" dirty="0">
                <a:latin typeface="Consolas" panose="020B0609020204030204" pitchFamily="49" charset="0"/>
              </a:rPr>
              <a:t>        {</a:t>
            </a:r>
          </a:p>
          <a:p>
            <a:r>
              <a:rPr lang="fr-FR" sz="1600" dirty="0">
                <a:latin typeface="Consolas" panose="020B0609020204030204" pitchFamily="49" charset="0"/>
              </a:rPr>
              <a:t>            _</a:t>
            </a:r>
            <a:r>
              <a:rPr lang="fr-FR" sz="1600" dirty="0" err="1">
                <a:latin typeface="Consolas" panose="020B0609020204030204" pitchFamily="49" charset="0"/>
              </a:rPr>
              <a:t>monChamp</a:t>
            </a:r>
            <a:r>
              <a:rPr lang="fr-FR" sz="1600" dirty="0">
                <a:latin typeface="Consolas" panose="020B0609020204030204" pitchFamily="49" charset="0"/>
              </a:rPr>
              <a:t> </a:t>
            </a:r>
            <a:r>
              <a:rPr lang="fr-FR" sz="1600">
                <a:latin typeface="Consolas" panose="020B0609020204030204" pitchFamily="49" charset="0"/>
              </a:rPr>
              <a:t>= </a:t>
            </a:r>
            <a:r>
              <a:rPr lang="fr-FR" sz="1600">
                <a:solidFill>
                  <a:srgbClr val="0066FF"/>
                </a:solidFill>
                <a:latin typeface="Consolas" panose="020B0609020204030204" pitchFamily="49" charset="0"/>
              </a:rPr>
              <a:t>value</a:t>
            </a:r>
            <a:r>
              <a:rPr lang="fr-FR" sz="1600">
                <a:latin typeface="Consolas" panose="020B0609020204030204" pitchFamily="49" charset="0"/>
              </a:rPr>
              <a:t>;</a:t>
            </a:r>
            <a:endParaRPr lang="fr-FR" sz="1600" dirty="0">
              <a:latin typeface="Consolas" panose="020B0609020204030204" pitchFamily="49" charset="0"/>
            </a:endParaRPr>
          </a:p>
          <a:p>
            <a:r>
              <a:rPr lang="fr-FR" sz="1600" dirty="0">
                <a:latin typeface="Consolas" panose="020B0609020204030204" pitchFamily="49" charset="0"/>
              </a:rPr>
              <a:t>        }</a:t>
            </a:r>
          </a:p>
          <a:p>
            <a:r>
              <a:rPr lang="fr-FR" sz="1600" dirty="0">
                <a:latin typeface="Consolas" panose="020B0609020204030204" pitchFamily="49" charset="0"/>
              </a:rPr>
              <a:t>    }</a:t>
            </a:r>
          </a:p>
          <a:p>
            <a:r>
              <a:rPr lang="fr-FR" sz="1600" dirty="0">
                <a:latin typeface="Consolas" panose="020B0609020204030204" pitchFamily="49" charset="0"/>
              </a:rPr>
              <a:t>}</a:t>
            </a:r>
          </a:p>
        </p:txBody>
      </p:sp>
    </p:spTree>
    <p:extLst>
      <p:ext uri="{BB962C8B-B14F-4D97-AF65-F5344CB8AC3E}">
        <p14:creationId xmlns:p14="http://schemas.microsoft.com/office/powerpoint/2010/main" val="60254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Classes – constructeur</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46</a:t>
            </a:fld>
            <a:endParaRPr lang="fr-FR" dirty="0"/>
          </a:p>
        </p:txBody>
      </p:sp>
      <p:sp>
        <p:nvSpPr>
          <p:cNvPr id="7" name="Espace réservé du contenu 2"/>
          <p:cNvSpPr>
            <a:spLocks noGrp="1"/>
          </p:cNvSpPr>
          <p:nvPr>
            <p:ph sz="quarter" idx="12"/>
          </p:nvPr>
        </p:nvSpPr>
        <p:spPr/>
        <p:txBody>
          <a:bodyPr>
            <a:normAutofit/>
          </a:bodyPr>
          <a:lstStyle/>
          <a:p>
            <a:r>
              <a:rPr lang="fr-FR" dirty="0"/>
              <a:t>Le mot-clé </a:t>
            </a:r>
            <a:r>
              <a:rPr lang="fr-FR" sz="2600" dirty="0" err="1">
                <a:latin typeface="Consolas" panose="020B0609020204030204" pitchFamily="49" charset="0"/>
              </a:rPr>
              <a:t>this</a:t>
            </a:r>
            <a:r>
              <a:rPr lang="fr-FR" dirty="0"/>
              <a:t> sert à accéder aux élément de la classe en cours</a:t>
            </a:r>
          </a:p>
        </p:txBody>
      </p:sp>
      <p:sp>
        <p:nvSpPr>
          <p:cNvPr id="6" name="ZoneTexte 5"/>
          <p:cNvSpPr txBox="1"/>
          <p:nvPr/>
        </p:nvSpPr>
        <p:spPr>
          <a:xfrm>
            <a:off x="628650" y="1500750"/>
            <a:ext cx="7886700" cy="4524315"/>
          </a:xfrm>
          <a:prstGeom prst="rect">
            <a:avLst/>
          </a:prstGeom>
          <a:noFill/>
        </p:spPr>
        <p:txBody>
          <a:bodyPr wrap="square" rtlCol="0">
            <a:spAutoFit/>
          </a:bodyPr>
          <a:lstStyle/>
          <a:p>
            <a:r>
              <a:rPr lang="fr-FR" sz="1600" dirty="0">
                <a:solidFill>
                  <a:srgbClr val="00CC00"/>
                </a:solidFill>
                <a:latin typeface="Consolas" panose="020B0609020204030204" pitchFamily="49" charset="0"/>
              </a:rPr>
              <a:t>// Ceci est une classe</a:t>
            </a:r>
          </a:p>
          <a:p>
            <a:r>
              <a:rPr lang="fr-FR" sz="1600" dirty="0">
                <a:solidFill>
                  <a:srgbClr val="0066FF"/>
                </a:solidFill>
                <a:latin typeface="Consolas" panose="020B0609020204030204" pitchFamily="49" charset="0"/>
              </a:rPr>
              <a:t>public class</a:t>
            </a:r>
            <a:r>
              <a:rPr lang="fr-FR" sz="1600" dirty="0">
                <a:latin typeface="Consolas" panose="020B0609020204030204" pitchFamily="49" charset="0"/>
              </a:rPr>
              <a:t> </a:t>
            </a:r>
            <a:r>
              <a:rPr lang="fr-FR" sz="1600" dirty="0" err="1">
                <a:latin typeface="Consolas" panose="020B0609020204030204" pitchFamily="49" charset="0"/>
              </a:rPr>
              <a:t>MaClasse</a:t>
            </a:r>
            <a:endParaRPr lang="fr-FR" sz="1600" dirty="0">
              <a:latin typeface="Consolas" panose="020B0609020204030204" pitchFamily="49" charset="0"/>
            </a:endParaRPr>
          </a:p>
          <a:p>
            <a:r>
              <a:rPr lang="fr-FR" sz="1600" dirty="0">
                <a:latin typeface="Consolas" panose="020B0609020204030204" pitchFamily="49" charset="0"/>
              </a:rPr>
              <a:t>{</a:t>
            </a:r>
          </a:p>
          <a:p>
            <a:r>
              <a:rPr lang="fr-FR" sz="1600" dirty="0">
                <a:latin typeface="Consolas" panose="020B0609020204030204" pitchFamily="49" charset="0"/>
              </a:rPr>
              <a:t>	</a:t>
            </a:r>
            <a:r>
              <a:rPr lang="fr-FR" sz="1600" dirty="0">
                <a:solidFill>
                  <a:srgbClr val="00CC00"/>
                </a:solidFill>
                <a:latin typeface="Consolas" panose="020B0609020204030204" pitchFamily="49" charset="0"/>
              </a:rPr>
              <a:t>// Ceci est un champ</a:t>
            </a:r>
          </a:p>
          <a:p>
            <a:r>
              <a:rPr lang="fr-FR" sz="1600" dirty="0">
                <a:latin typeface="Consolas" panose="020B0609020204030204" pitchFamily="49" charset="0"/>
              </a:rPr>
              <a:t>	</a:t>
            </a:r>
            <a:r>
              <a:rPr lang="fr-FR" sz="1600" dirty="0" err="1">
                <a:solidFill>
                  <a:srgbClr val="0066FF"/>
                </a:solidFill>
                <a:latin typeface="Consolas" panose="020B0609020204030204" pitchFamily="49" charset="0"/>
              </a:rPr>
              <a:t>private</a:t>
            </a:r>
            <a:r>
              <a:rPr lang="fr-FR" sz="1600" dirty="0">
                <a:solidFill>
                  <a:srgbClr val="0066FF"/>
                </a:solidFill>
                <a:latin typeface="Consolas" panose="020B0609020204030204" pitchFamily="49" charset="0"/>
              </a:rPr>
              <a:t> string </a:t>
            </a:r>
            <a:r>
              <a:rPr lang="fr-FR" sz="1600" dirty="0">
                <a:latin typeface="Consolas" panose="020B0609020204030204" pitchFamily="49" charset="0"/>
              </a:rPr>
              <a:t>_</a:t>
            </a:r>
            <a:r>
              <a:rPr lang="fr-FR" sz="1600" dirty="0" err="1">
                <a:latin typeface="Consolas" panose="020B0609020204030204" pitchFamily="49" charset="0"/>
              </a:rPr>
              <a:t>monChamp</a:t>
            </a:r>
            <a:r>
              <a:rPr lang="fr-FR" sz="1600" dirty="0">
                <a:latin typeface="Consolas" panose="020B0609020204030204" pitchFamily="49" charset="0"/>
              </a:rPr>
              <a:t>;</a:t>
            </a:r>
          </a:p>
          <a:p>
            <a:endParaRPr lang="fr-FR" sz="1600" dirty="0">
              <a:latin typeface="Consolas" panose="020B0609020204030204" pitchFamily="49" charset="0"/>
            </a:endParaRPr>
          </a:p>
          <a:p>
            <a:r>
              <a:rPr lang="fr-FR" sz="1600" dirty="0">
                <a:latin typeface="Consolas" panose="020B0609020204030204" pitchFamily="49" charset="0"/>
              </a:rPr>
              <a:t>	</a:t>
            </a:r>
            <a:r>
              <a:rPr lang="fr-FR" sz="1600" dirty="0">
                <a:solidFill>
                  <a:srgbClr val="00CC00"/>
                </a:solidFill>
                <a:latin typeface="Consolas" panose="020B0609020204030204" pitchFamily="49" charset="0"/>
              </a:rPr>
              <a:t>// Ceci est un constructeur</a:t>
            </a:r>
          </a:p>
          <a:p>
            <a:r>
              <a:rPr lang="fr-FR" sz="1600" dirty="0">
                <a:solidFill>
                  <a:srgbClr val="0066FF"/>
                </a:solidFill>
                <a:latin typeface="Consolas" panose="020B0609020204030204" pitchFamily="49" charset="0"/>
              </a:rPr>
              <a:t>	public </a:t>
            </a:r>
            <a:r>
              <a:rPr lang="fr-FR" sz="1600" dirty="0" err="1">
                <a:latin typeface="Consolas" panose="020B0609020204030204" pitchFamily="49" charset="0"/>
              </a:rPr>
              <a:t>MaClasse</a:t>
            </a:r>
            <a:r>
              <a:rPr lang="fr-FR" sz="1600" dirty="0">
                <a:latin typeface="Consolas" panose="020B0609020204030204" pitchFamily="49" charset="0"/>
              </a:rPr>
              <a:t>()</a:t>
            </a:r>
          </a:p>
          <a:p>
            <a:r>
              <a:rPr lang="fr-FR" sz="1600" dirty="0">
                <a:latin typeface="Consolas" panose="020B0609020204030204" pitchFamily="49" charset="0"/>
              </a:rPr>
              <a:t>    {</a:t>
            </a:r>
          </a:p>
          <a:p>
            <a:r>
              <a:rPr lang="fr-FR" sz="1600" dirty="0">
                <a:latin typeface="Consolas" panose="020B0609020204030204" pitchFamily="49" charset="0"/>
              </a:rPr>
              <a:t>		_</a:t>
            </a:r>
            <a:r>
              <a:rPr lang="fr-FR" sz="1600" dirty="0" err="1">
                <a:latin typeface="Consolas" panose="020B0609020204030204" pitchFamily="49" charset="0"/>
              </a:rPr>
              <a:t>monChamp</a:t>
            </a:r>
            <a:r>
              <a:rPr lang="fr-FR" sz="1600" dirty="0">
                <a:latin typeface="Consolas" panose="020B0609020204030204" pitchFamily="49" charset="0"/>
              </a:rPr>
              <a:t> = 0;</a:t>
            </a:r>
          </a:p>
          <a:p>
            <a:r>
              <a:rPr lang="fr-FR" sz="1600" dirty="0">
                <a:latin typeface="Consolas" panose="020B0609020204030204" pitchFamily="49" charset="0"/>
              </a:rPr>
              <a:t>	}</a:t>
            </a:r>
          </a:p>
          <a:p>
            <a:endParaRPr lang="fr-FR" sz="1600" dirty="0">
              <a:latin typeface="Consolas" panose="020B0609020204030204" pitchFamily="49" charset="0"/>
            </a:endParaRPr>
          </a:p>
          <a:p>
            <a:r>
              <a:rPr lang="fr-FR" sz="1600" dirty="0">
                <a:latin typeface="Consolas" panose="020B0609020204030204" pitchFamily="49" charset="0"/>
              </a:rPr>
              <a:t>	</a:t>
            </a:r>
            <a:r>
              <a:rPr lang="fr-FR" sz="1600" dirty="0">
                <a:solidFill>
                  <a:srgbClr val="00CC00"/>
                </a:solidFill>
                <a:latin typeface="Consolas" panose="020B0609020204030204" pitchFamily="49" charset="0"/>
              </a:rPr>
              <a:t>// Ceci est un autre constructeur</a:t>
            </a:r>
          </a:p>
          <a:p>
            <a:r>
              <a:rPr lang="fr-FR" sz="1600" dirty="0">
                <a:solidFill>
                  <a:srgbClr val="0066FF"/>
                </a:solidFill>
                <a:latin typeface="Consolas" panose="020B0609020204030204" pitchFamily="49" charset="0"/>
              </a:rPr>
              <a:t>	public </a:t>
            </a:r>
            <a:r>
              <a:rPr lang="fr-FR" sz="1600" dirty="0" err="1">
                <a:latin typeface="Consolas" panose="020B0609020204030204" pitchFamily="49" charset="0"/>
              </a:rPr>
              <a:t>MaClasse</a:t>
            </a:r>
            <a:r>
              <a:rPr lang="fr-FR" sz="1600" dirty="0">
                <a:latin typeface="Consolas" panose="020B0609020204030204" pitchFamily="49" charset="0"/>
              </a:rPr>
              <a:t>(</a:t>
            </a:r>
            <a:r>
              <a:rPr lang="fr-FR" sz="1600" dirty="0" err="1">
                <a:solidFill>
                  <a:srgbClr val="0066FF"/>
                </a:solidFill>
                <a:latin typeface="Consolas" panose="020B0609020204030204" pitchFamily="49" charset="0"/>
              </a:rPr>
              <a:t>int</a:t>
            </a:r>
            <a:r>
              <a:rPr lang="fr-FR" sz="1600" dirty="0">
                <a:latin typeface="Consolas" panose="020B0609020204030204" pitchFamily="49" charset="0"/>
              </a:rPr>
              <a:t> </a:t>
            </a:r>
            <a:r>
              <a:rPr lang="fr-FR" sz="1600" dirty="0" err="1">
                <a:latin typeface="Consolas" panose="020B0609020204030204" pitchFamily="49" charset="0"/>
              </a:rPr>
              <a:t>champParDefaut</a:t>
            </a:r>
            <a:r>
              <a:rPr lang="fr-FR" sz="1600" dirty="0">
                <a:latin typeface="Consolas" panose="020B0609020204030204" pitchFamily="49" charset="0"/>
              </a:rPr>
              <a:t>) : </a:t>
            </a:r>
            <a:r>
              <a:rPr lang="fr-FR" sz="1600" dirty="0" err="1">
                <a:solidFill>
                  <a:srgbClr val="0066FF"/>
                </a:solidFill>
                <a:latin typeface="Consolas" panose="020B0609020204030204" pitchFamily="49" charset="0"/>
              </a:rPr>
              <a:t>this</a:t>
            </a:r>
            <a:r>
              <a:rPr lang="fr-FR" sz="1600" dirty="0">
                <a:latin typeface="Consolas" panose="020B0609020204030204" pitchFamily="49" charset="0"/>
              </a:rPr>
              <a:t>()</a:t>
            </a:r>
          </a:p>
          <a:p>
            <a:r>
              <a:rPr lang="fr-FR" sz="1600" dirty="0">
                <a:latin typeface="Consolas" panose="020B0609020204030204" pitchFamily="49" charset="0"/>
              </a:rPr>
              <a:t>    {</a:t>
            </a:r>
          </a:p>
          <a:p>
            <a:r>
              <a:rPr lang="fr-FR" sz="1600" dirty="0">
                <a:latin typeface="Consolas" panose="020B0609020204030204" pitchFamily="49" charset="0"/>
              </a:rPr>
              <a:t>		_</a:t>
            </a:r>
            <a:r>
              <a:rPr lang="fr-FR" sz="1600" dirty="0" err="1">
                <a:latin typeface="Consolas" panose="020B0609020204030204" pitchFamily="49" charset="0"/>
              </a:rPr>
              <a:t>monChamp</a:t>
            </a:r>
            <a:r>
              <a:rPr lang="fr-FR" sz="1600" dirty="0">
                <a:latin typeface="Consolas" panose="020B0609020204030204" pitchFamily="49" charset="0"/>
              </a:rPr>
              <a:t> = </a:t>
            </a:r>
            <a:r>
              <a:rPr lang="fr-FR" sz="1600" dirty="0" err="1">
                <a:latin typeface="Consolas" panose="020B0609020204030204" pitchFamily="49" charset="0"/>
              </a:rPr>
              <a:t>champParDefaut</a:t>
            </a:r>
            <a:r>
              <a:rPr lang="fr-FR" sz="1600" dirty="0">
                <a:latin typeface="Consolas" panose="020B0609020204030204" pitchFamily="49" charset="0"/>
              </a:rPr>
              <a:t>;</a:t>
            </a:r>
          </a:p>
          <a:p>
            <a:r>
              <a:rPr lang="fr-FR" sz="1600" dirty="0">
                <a:latin typeface="Consolas" panose="020B0609020204030204" pitchFamily="49" charset="0"/>
              </a:rPr>
              <a:t>	}</a:t>
            </a:r>
          </a:p>
          <a:p>
            <a:r>
              <a:rPr lang="fr-FR" sz="1600" dirty="0">
                <a:latin typeface="Consolas" panose="020B0609020204030204" pitchFamily="49" charset="0"/>
              </a:rPr>
              <a:t>}</a:t>
            </a:r>
          </a:p>
        </p:txBody>
      </p:sp>
    </p:spTree>
    <p:extLst>
      <p:ext uri="{BB962C8B-B14F-4D97-AF65-F5344CB8AC3E}">
        <p14:creationId xmlns:p14="http://schemas.microsoft.com/office/powerpoint/2010/main" val="103206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Classes – visibilité</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47</a:t>
            </a:fld>
            <a:endParaRPr lang="fr-FR" dirty="0"/>
          </a:p>
        </p:txBody>
      </p:sp>
      <p:sp>
        <p:nvSpPr>
          <p:cNvPr id="3" name="Espace réservé du contenu 2"/>
          <p:cNvSpPr>
            <a:spLocks noGrp="1"/>
          </p:cNvSpPr>
          <p:nvPr>
            <p:ph sz="quarter" idx="12"/>
          </p:nvPr>
        </p:nvSpPr>
        <p:spPr/>
        <p:txBody>
          <a:bodyPr>
            <a:normAutofit/>
          </a:bodyPr>
          <a:lstStyle/>
          <a:p>
            <a:r>
              <a:rPr lang="fr-FR" sz="1800" dirty="0"/>
              <a:t>Tous les modificateurs de visibilité s’appliquent aux classes ainsi qu'aux champs, propriétés et méthodes (y compris un constructeur) d'une classe.</a:t>
            </a:r>
          </a:p>
          <a:p>
            <a:r>
              <a:rPr lang="fr-FR" sz="1800" dirty="0" err="1">
                <a:latin typeface="Consolas" panose="020B0609020204030204" pitchFamily="49" charset="0"/>
              </a:rPr>
              <a:t>private</a:t>
            </a:r>
            <a:r>
              <a:rPr lang="fr-FR" sz="1800" dirty="0">
                <a:latin typeface="Consolas" panose="020B0609020204030204" pitchFamily="49" charset="0"/>
              </a:rPr>
              <a:t> </a:t>
            </a:r>
            <a:r>
              <a:rPr lang="fr-FR" sz="1800" dirty="0"/>
              <a:t>: seules les méthodes de la même classe peuvent avoir accès à l’élément, ce qui signifie qu'une classe dérivée ne pourra avoir accès à un champ ou une méthode qualifiée de </a:t>
            </a:r>
            <a:r>
              <a:rPr lang="fr-FR" sz="1800" dirty="0" err="1">
                <a:latin typeface="Consolas" panose="020B0609020204030204" pitchFamily="49" charset="0"/>
              </a:rPr>
              <a:t>private</a:t>
            </a:r>
            <a:r>
              <a:rPr lang="fr-FR" sz="1800" dirty="0"/>
              <a:t>.</a:t>
            </a:r>
          </a:p>
          <a:p>
            <a:r>
              <a:rPr lang="fr-FR" sz="1800" dirty="0" err="1">
                <a:latin typeface="Consolas" panose="020B0609020204030204" pitchFamily="49" charset="0"/>
              </a:rPr>
              <a:t>protected</a:t>
            </a:r>
            <a:r>
              <a:rPr lang="fr-FR" sz="1800" dirty="0"/>
              <a:t> : seules les méthodes de la même classe ou des classes dérivées peuvent avoir accès à un champ ou une méthode qualifiée de </a:t>
            </a:r>
            <a:r>
              <a:rPr lang="fr-FR" sz="1800" dirty="0" err="1">
                <a:latin typeface="Consolas" panose="020B0609020204030204" pitchFamily="49" charset="0"/>
              </a:rPr>
              <a:t>protected</a:t>
            </a:r>
            <a:r>
              <a:rPr lang="fr-FR" sz="1800" dirty="0"/>
              <a:t>. </a:t>
            </a:r>
          </a:p>
          <a:p>
            <a:r>
              <a:rPr lang="fr-FR" sz="1800" dirty="0">
                <a:latin typeface="Consolas" panose="020B0609020204030204" pitchFamily="49" charset="0"/>
              </a:rPr>
              <a:t>public</a:t>
            </a:r>
            <a:r>
              <a:rPr lang="fr-FR" sz="1800" dirty="0"/>
              <a:t> : n'importe quelle méthode de n'importe quelle classe peut avoir accès à un champ ou une méthode qualifiée de </a:t>
            </a:r>
            <a:r>
              <a:rPr lang="fr-FR" sz="1800" dirty="0">
                <a:latin typeface="Consolas" panose="020B0609020204030204" pitchFamily="49" charset="0"/>
              </a:rPr>
              <a:t>public</a:t>
            </a:r>
            <a:r>
              <a:rPr lang="fr-FR" sz="1800" dirty="0"/>
              <a:t>. </a:t>
            </a:r>
          </a:p>
          <a:p>
            <a:r>
              <a:rPr lang="fr-FR" sz="1800" b="1" dirty="0"/>
              <a:t>/!\ </a:t>
            </a:r>
            <a:r>
              <a:rPr lang="fr-FR" sz="1800" dirty="0"/>
              <a:t>Si tous les constructeurs d’une classe sont </a:t>
            </a:r>
            <a:r>
              <a:rPr lang="fr-FR" sz="1800" dirty="0" err="1">
                <a:latin typeface="Consolas" panose="020B0609020204030204" pitchFamily="49" charset="0"/>
              </a:rPr>
              <a:t>private</a:t>
            </a:r>
            <a:r>
              <a:rPr lang="fr-FR" sz="1800" dirty="0"/>
              <a:t>, aucune instance de cette classe ne pourra être créée. </a:t>
            </a:r>
          </a:p>
          <a:p>
            <a:r>
              <a:rPr lang="fr-FR" sz="1800" b="1" dirty="0"/>
              <a:t>/i\ </a:t>
            </a:r>
            <a:r>
              <a:rPr lang="fr-FR" sz="1800" dirty="0"/>
              <a:t>Pour une propriété, une visibilité peut être affectée à l’accesseur et/ou au mutateur indépendamment. </a:t>
            </a:r>
          </a:p>
          <a:p>
            <a:endParaRPr lang="fr-FR" sz="1800" dirty="0"/>
          </a:p>
        </p:txBody>
      </p:sp>
      <p:sp>
        <p:nvSpPr>
          <p:cNvPr id="7" name="ZoneTexte 6"/>
          <p:cNvSpPr txBox="1"/>
          <p:nvPr/>
        </p:nvSpPr>
        <p:spPr>
          <a:xfrm>
            <a:off x="3715407" y="4758138"/>
            <a:ext cx="3769929" cy="1292662"/>
          </a:xfrm>
          <a:prstGeom prst="rect">
            <a:avLst/>
          </a:prstGeom>
          <a:noFill/>
        </p:spPr>
        <p:txBody>
          <a:bodyPr wrap="square" rtlCol="0">
            <a:spAutoFit/>
          </a:bodyPr>
          <a:lstStyle/>
          <a:p>
            <a:r>
              <a:rPr lang="fr-FR" sz="1300" dirty="0">
                <a:solidFill>
                  <a:srgbClr val="00CC00"/>
                </a:solidFill>
                <a:latin typeface="Consolas" panose="020B0609020204030204" pitchFamily="49" charset="0"/>
              </a:rPr>
              <a:t>// Accesseur public, mutateur privé</a:t>
            </a:r>
            <a:endParaRPr lang="fr-FR" sz="1300" dirty="0">
              <a:solidFill>
                <a:srgbClr val="0066FF"/>
              </a:solidFill>
              <a:latin typeface="Consolas" panose="020B0609020204030204" pitchFamily="49" charset="0"/>
            </a:endParaRPr>
          </a:p>
          <a:p>
            <a:r>
              <a:rPr lang="fr-FR" sz="1300" dirty="0">
                <a:solidFill>
                  <a:srgbClr val="0066FF"/>
                </a:solidFill>
                <a:latin typeface="Consolas" panose="020B0609020204030204" pitchFamily="49" charset="0"/>
              </a:rPr>
              <a:t>public string</a:t>
            </a:r>
            <a:r>
              <a:rPr lang="fr-FR" sz="1300" dirty="0">
                <a:latin typeface="Consolas" panose="020B0609020204030204" pitchFamily="49" charset="0"/>
              </a:rPr>
              <a:t> </a:t>
            </a:r>
            <a:r>
              <a:rPr lang="fr-FR" sz="1300" dirty="0" err="1">
                <a:latin typeface="Consolas" panose="020B0609020204030204" pitchFamily="49" charset="0"/>
              </a:rPr>
              <a:t>MonChamp</a:t>
            </a:r>
            <a:endParaRPr lang="fr-FR" sz="1300" dirty="0">
              <a:latin typeface="Consolas" panose="020B0609020204030204" pitchFamily="49" charset="0"/>
            </a:endParaRPr>
          </a:p>
          <a:p>
            <a:r>
              <a:rPr lang="fr-FR" sz="1300" dirty="0">
                <a:latin typeface="Consolas" panose="020B0609020204030204" pitchFamily="49" charset="0"/>
              </a:rPr>
              <a:t>{</a:t>
            </a:r>
          </a:p>
          <a:p>
            <a:r>
              <a:rPr lang="fr-FR" sz="1300" dirty="0">
                <a:solidFill>
                  <a:srgbClr val="0066FF"/>
                </a:solidFill>
                <a:latin typeface="Consolas" panose="020B0609020204030204" pitchFamily="49" charset="0"/>
              </a:rPr>
              <a:t>	</a:t>
            </a:r>
            <a:r>
              <a:rPr lang="fr-FR" sz="1300" dirty="0" err="1">
                <a:solidFill>
                  <a:srgbClr val="0066FF"/>
                </a:solidFill>
                <a:latin typeface="Consolas" panose="020B0609020204030204" pitchFamily="49" charset="0"/>
              </a:rPr>
              <a:t>get</a:t>
            </a:r>
            <a:r>
              <a:rPr lang="fr-FR" sz="1300" dirty="0">
                <a:solidFill>
                  <a:srgbClr val="0066FF"/>
                </a:solidFill>
                <a:latin typeface="Consolas" panose="020B0609020204030204" pitchFamily="49" charset="0"/>
              </a:rPr>
              <a:t> </a:t>
            </a:r>
            <a:r>
              <a:rPr lang="fr-FR" sz="1300" dirty="0">
                <a:latin typeface="Consolas" panose="020B0609020204030204" pitchFamily="49" charset="0"/>
              </a:rPr>
              <a:t>{ </a:t>
            </a:r>
            <a:r>
              <a:rPr lang="fr-FR" sz="1300" dirty="0">
                <a:solidFill>
                  <a:srgbClr val="0066FF"/>
                </a:solidFill>
                <a:latin typeface="Consolas" panose="020B0609020204030204" pitchFamily="49" charset="0"/>
              </a:rPr>
              <a:t>return</a:t>
            </a:r>
            <a:r>
              <a:rPr lang="fr-FR" sz="1300" dirty="0">
                <a:latin typeface="Consolas" panose="020B0609020204030204" pitchFamily="49" charset="0"/>
              </a:rPr>
              <a:t> _</a:t>
            </a:r>
            <a:r>
              <a:rPr lang="fr-FR" sz="1300" dirty="0" err="1">
                <a:latin typeface="Consolas" panose="020B0609020204030204" pitchFamily="49" charset="0"/>
              </a:rPr>
              <a:t>monChamp</a:t>
            </a:r>
            <a:r>
              <a:rPr lang="fr-FR" sz="1300" dirty="0">
                <a:latin typeface="Consolas" panose="020B0609020204030204" pitchFamily="49" charset="0"/>
              </a:rPr>
              <a:t>; }</a:t>
            </a:r>
            <a:endParaRPr lang="fr-FR" sz="1300" dirty="0">
              <a:solidFill>
                <a:srgbClr val="00CC00"/>
              </a:solidFill>
              <a:latin typeface="Consolas" panose="020B0609020204030204" pitchFamily="49" charset="0"/>
            </a:endParaRPr>
          </a:p>
          <a:p>
            <a:r>
              <a:rPr lang="fr-FR" sz="1300" dirty="0">
                <a:solidFill>
                  <a:srgbClr val="0066FF"/>
                </a:solidFill>
                <a:latin typeface="Consolas" panose="020B0609020204030204" pitchFamily="49" charset="0"/>
              </a:rPr>
              <a:t>	</a:t>
            </a:r>
            <a:r>
              <a:rPr lang="fr-FR" sz="1300" dirty="0" err="1">
                <a:solidFill>
                  <a:srgbClr val="0066FF"/>
                </a:solidFill>
                <a:latin typeface="Consolas" panose="020B0609020204030204" pitchFamily="49" charset="0"/>
              </a:rPr>
              <a:t>private</a:t>
            </a:r>
            <a:r>
              <a:rPr lang="fr-FR" sz="1300" dirty="0">
                <a:solidFill>
                  <a:srgbClr val="0066FF"/>
                </a:solidFill>
                <a:latin typeface="Consolas" panose="020B0609020204030204" pitchFamily="49" charset="0"/>
              </a:rPr>
              <a:t> set </a:t>
            </a:r>
            <a:r>
              <a:rPr lang="fr-FR" sz="1300" dirty="0">
                <a:latin typeface="Consolas" panose="020B0609020204030204" pitchFamily="49" charset="0"/>
              </a:rPr>
              <a:t>{ _</a:t>
            </a:r>
            <a:r>
              <a:rPr lang="fr-FR" sz="1300" dirty="0" err="1">
                <a:latin typeface="Consolas" panose="020B0609020204030204" pitchFamily="49" charset="0"/>
              </a:rPr>
              <a:t>monChamp</a:t>
            </a:r>
            <a:r>
              <a:rPr lang="fr-FR" sz="1300" dirty="0">
                <a:latin typeface="Consolas" panose="020B0609020204030204" pitchFamily="49" charset="0"/>
              </a:rPr>
              <a:t> = value; }</a:t>
            </a:r>
          </a:p>
          <a:p>
            <a:r>
              <a:rPr lang="fr-FR" sz="1300" dirty="0">
                <a:latin typeface="Consolas" panose="020B0609020204030204" pitchFamily="49" charset="0"/>
              </a:rPr>
              <a:t>}</a:t>
            </a:r>
          </a:p>
        </p:txBody>
      </p:sp>
    </p:spTree>
    <p:extLst>
      <p:ext uri="{BB962C8B-B14F-4D97-AF65-F5344CB8AC3E}">
        <p14:creationId xmlns:p14="http://schemas.microsoft.com/office/powerpoint/2010/main" val="8987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Classes – </a:t>
            </a:r>
            <a:r>
              <a:rPr lang="fr-FR" dirty="0" err="1"/>
              <a:t>static</a:t>
            </a:r>
            <a:endParaRPr lang="fr-FR" dirty="0"/>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48</a:t>
            </a:fld>
            <a:endParaRPr lang="fr-FR" dirty="0"/>
          </a:p>
        </p:txBody>
      </p:sp>
      <p:sp>
        <p:nvSpPr>
          <p:cNvPr id="3" name="Espace réservé du contenu 2"/>
          <p:cNvSpPr>
            <a:spLocks noGrp="1"/>
          </p:cNvSpPr>
          <p:nvPr>
            <p:ph sz="quarter" idx="12"/>
          </p:nvPr>
        </p:nvSpPr>
        <p:spPr/>
        <p:txBody>
          <a:bodyPr/>
          <a:lstStyle/>
          <a:p>
            <a:r>
              <a:rPr lang="fr-FR" sz="2000" dirty="0" err="1">
                <a:latin typeface="Consolas" panose="020B0609020204030204" pitchFamily="49" charset="0"/>
              </a:rPr>
              <a:t>static</a:t>
            </a:r>
            <a:r>
              <a:rPr lang="fr-FR" sz="2000" dirty="0"/>
              <a:t> permet de qualifier des champs ou des méthodes d'une classe, qui existent sans instance de la classe. Ils sont donc communs à toutes les instances de cette classe. Pour y accéder, on utilisera le nom de la classe. </a:t>
            </a:r>
          </a:p>
          <a:p>
            <a:pPr marL="0" indent="0">
              <a:buNone/>
            </a:pPr>
            <a:endParaRPr lang="fr-FR" dirty="0"/>
          </a:p>
          <a:p>
            <a:endParaRPr lang="fr-FR" dirty="0"/>
          </a:p>
        </p:txBody>
      </p:sp>
      <p:sp>
        <p:nvSpPr>
          <p:cNvPr id="6" name="Rectangle 5"/>
          <p:cNvSpPr/>
          <p:nvPr/>
        </p:nvSpPr>
        <p:spPr>
          <a:xfrm>
            <a:off x="194450" y="2062317"/>
            <a:ext cx="4455610" cy="3046988"/>
          </a:xfrm>
          <a:prstGeom prst="rect">
            <a:avLst/>
          </a:prstGeom>
        </p:spPr>
        <p:txBody>
          <a:bodyPr wrap="square">
            <a:spAutoFit/>
          </a:bodyPr>
          <a:lstStyle/>
          <a:p>
            <a:r>
              <a:rPr lang="fr-FR" sz="1200" dirty="0">
                <a:solidFill>
                  <a:srgbClr val="00CC00"/>
                </a:solidFill>
                <a:latin typeface="Consolas" panose="020B0609020204030204" pitchFamily="49" charset="0"/>
              </a:rPr>
              <a:t>// Classe qui compte le nombre d'instance</a:t>
            </a:r>
          </a:p>
          <a:p>
            <a:r>
              <a:rPr lang="fr-FR" sz="1200" dirty="0">
                <a:solidFill>
                  <a:srgbClr val="0066FF"/>
                </a:solidFill>
                <a:latin typeface="Consolas" panose="020B0609020204030204" pitchFamily="49" charset="0"/>
              </a:rPr>
              <a:t>public class</a:t>
            </a:r>
            <a:r>
              <a:rPr lang="fr-FR" sz="1200" dirty="0">
                <a:latin typeface="Consolas" panose="020B0609020204030204" pitchFamily="49" charset="0"/>
              </a:rPr>
              <a:t> </a:t>
            </a:r>
            <a:r>
              <a:rPr lang="fr-FR" sz="1200" dirty="0" err="1">
                <a:latin typeface="Consolas" panose="020B0609020204030204" pitchFamily="49" charset="0"/>
              </a:rPr>
              <a:t>ExempleStatic</a:t>
            </a:r>
            <a:endParaRPr lang="fr-FR" sz="1200" dirty="0">
              <a:latin typeface="Consolas" panose="020B0609020204030204" pitchFamily="49" charset="0"/>
            </a:endParaRPr>
          </a:p>
          <a:p>
            <a:r>
              <a:rPr lang="fr-FR" sz="1200" dirty="0">
                <a:latin typeface="Consolas" panose="020B0609020204030204" pitchFamily="49" charset="0"/>
              </a:rPr>
              <a:t>{</a:t>
            </a:r>
          </a:p>
          <a:p>
            <a:r>
              <a:rPr lang="fr-FR" sz="1200" dirty="0">
                <a:latin typeface="Consolas" panose="020B0609020204030204" pitchFamily="49" charset="0"/>
              </a:rPr>
              <a:t>	</a:t>
            </a:r>
            <a:r>
              <a:rPr lang="fr-FR" sz="1200" dirty="0" err="1">
                <a:solidFill>
                  <a:srgbClr val="0066FF"/>
                </a:solidFill>
                <a:latin typeface="Consolas" panose="020B0609020204030204" pitchFamily="49" charset="0"/>
              </a:rPr>
              <a:t>private</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static</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int</a:t>
            </a:r>
            <a:r>
              <a:rPr lang="fr-FR" sz="1200" dirty="0">
                <a:solidFill>
                  <a:srgbClr val="0066FF"/>
                </a:solidFill>
                <a:latin typeface="Consolas" panose="020B0609020204030204" pitchFamily="49" charset="0"/>
              </a:rPr>
              <a:t> </a:t>
            </a:r>
            <a:r>
              <a:rPr lang="fr-FR" sz="1200" dirty="0">
                <a:latin typeface="Consolas" panose="020B0609020204030204" pitchFamily="49" charset="0"/>
              </a:rPr>
              <a:t>_compteur = 0;</a:t>
            </a:r>
          </a:p>
          <a:p>
            <a:endParaRPr lang="fr-FR" sz="1200" dirty="0">
              <a:solidFill>
                <a:srgbClr val="0066FF"/>
              </a:solidFill>
              <a:latin typeface="Consolas" panose="020B0609020204030204" pitchFamily="49" charset="0"/>
            </a:endParaRPr>
          </a:p>
          <a:p>
            <a:r>
              <a:rPr lang="fr-FR" sz="1200" dirty="0">
                <a:solidFill>
                  <a:srgbClr val="0066FF"/>
                </a:solidFill>
                <a:latin typeface="Consolas" panose="020B0609020204030204" pitchFamily="49" charset="0"/>
              </a:rPr>
              <a:t>	public </a:t>
            </a:r>
            <a:r>
              <a:rPr lang="fr-FR" sz="1200" dirty="0" err="1">
                <a:latin typeface="Consolas" panose="020B0609020204030204" pitchFamily="49" charset="0"/>
              </a:rPr>
              <a:t>ExempleStatic</a:t>
            </a:r>
            <a:r>
              <a:rPr lang="fr-FR" sz="1200" dirty="0">
                <a:latin typeface="Consolas" panose="020B0609020204030204" pitchFamily="49" charset="0"/>
              </a:rPr>
              <a:t>()</a:t>
            </a:r>
          </a:p>
          <a:p>
            <a:r>
              <a:rPr lang="fr-FR" sz="1200" dirty="0">
                <a:latin typeface="Consolas" panose="020B0609020204030204" pitchFamily="49" charset="0"/>
              </a:rPr>
              <a:t>	{</a:t>
            </a:r>
          </a:p>
          <a:p>
            <a:r>
              <a:rPr lang="fr-FR" sz="1200" dirty="0">
                <a:latin typeface="Consolas" panose="020B0609020204030204" pitchFamily="49" charset="0"/>
              </a:rPr>
              <a:t>		 _compteur++;</a:t>
            </a:r>
          </a:p>
          <a:p>
            <a:r>
              <a:rPr lang="fr-FR" sz="1200" dirty="0">
                <a:latin typeface="Consolas" panose="020B0609020204030204" pitchFamily="49" charset="0"/>
              </a:rPr>
              <a:t>	}</a:t>
            </a:r>
          </a:p>
          <a:p>
            <a:endParaRPr lang="fr-FR" sz="1200" dirty="0">
              <a:latin typeface="Consolas" panose="020B0609020204030204" pitchFamily="49" charset="0"/>
            </a:endParaRPr>
          </a:p>
          <a:p>
            <a:r>
              <a:rPr lang="fr-FR" sz="1200" dirty="0">
                <a:solidFill>
                  <a:srgbClr val="0066FF"/>
                </a:solidFill>
                <a:latin typeface="Consolas" panose="020B0609020204030204" pitchFamily="49" charset="0"/>
              </a:rPr>
              <a:t>	public </a:t>
            </a:r>
            <a:r>
              <a:rPr lang="fr-FR" sz="1200" dirty="0" err="1">
                <a:solidFill>
                  <a:srgbClr val="0066FF"/>
                </a:solidFill>
                <a:latin typeface="Consolas" panose="020B0609020204030204" pitchFamily="49" charset="0"/>
              </a:rPr>
              <a:t>static</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void</a:t>
            </a:r>
            <a:r>
              <a:rPr lang="fr-FR" sz="1200" dirty="0">
                <a:solidFill>
                  <a:srgbClr val="0066FF"/>
                </a:solidFill>
                <a:latin typeface="Consolas" panose="020B0609020204030204" pitchFamily="49" charset="0"/>
              </a:rPr>
              <a:t> </a:t>
            </a:r>
            <a:r>
              <a:rPr lang="fr-FR" sz="1200" dirty="0" err="1">
                <a:latin typeface="Consolas" panose="020B0609020204030204" pitchFamily="49" charset="0"/>
              </a:rPr>
              <a:t>AfficheCompteur</a:t>
            </a:r>
            <a:r>
              <a:rPr lang="fr-FR" sz="1200" dirty="0">
                <a:latin typeface="Consolas" panose="020B0609020204030204" pitchFamily="49" charset="0"/>
              </a:rPr>
              <a:t>()</a:t>
            </a:r>
          </a:p>
          <a:p>
            <a:r>
              <a:rPr lang="fr-FR" sz="1200" dirty="0">
                <a:latin typeface="Consolas" panose="020B0609020204030204" pitchFamily="49" charset="0"/>
              </a:rPr>
              <a:t>	{</a:t>
            </a:r>
          </a:p>
          <a:p>
            <a:r>
              <a:rPr lang="fr-FR" sz="1200" dirty="0">
                <a:latin typeface="Consolas" panose="020B0609020204030204" pitchFamily="49" charset="0"/>
              </a:rPr>
              <a:t>		 </a:t>
            </a:r>
            <a:r>
              <a:rPr lang="fr-FR" sz="1200" dirty="0" err="1">
                <a:latin typeface="Consolas" panose="020B0609020204030204" pitchFamily="49" charset="0"/>
              </a:rPr>
              <a:t>System.</a:t>
            </a:r>
            <a:r>
              <a:rPr lang="fr-FR" sz="1200" dirty="0" err="1">
                <a:solidFill>
                  <a:srgbClr val="00CCFF"/>
                </a:solidFill>
                <a:latin typeface="Consolas" panose="020B0609020204030204" pitchFamily="49" charset="0"/>
              </a:rPr>
              <a:t>Console</a:t>
            </a:r>
            <a:r>
              <a:rPr lang="fr-FR" sz="1200" dirty="0" err="1">
                <a:latin typeface="Consolas" panose="020B0609020204030204" pitchFamily="49" charset="0"/>
              </a:rPr>
              <a:t>.WriteLine</a:t>
            </a:r>
            <a:endParaRPr lang="fr-FR" sz="1200" dirty="0">
              <a:latin typeface="Consolas" panose="020B0609020204030204" pitchFamily="49" charset="0"/>
            </a:endParaRPr>
          </a:p>
          <a:p>
            <a:r>
              <a:rPr lang="fr-FR" sz="1200" dirty="0">
                <a:latin typeface="Consolas" panose="020B0609020204030204" pitchFamily="49" charset="0"/>
              </a:rPr>
              <a:t>			(</a:t>
            </a:r>
            <a:r>
              <a:rPr lang="fr-FR" sz="1200" dirty="0">
                <a:solidFill>
                  <a:srgbClr val="C00000"/>
                </a:solidFill>
                <a:latin typeface="Consolas" panose="020B0609020204030204" pitchFamily="49" charset="0"/>
              </a:rPr>
              <a:t>"Compteur = "</a:t>
            </a:r>
            <a:r>
              <a:rPr lang="fr-FR" sz="1200" dirty="0">
                <a:latin typeface="Consolas" panose="020B0609020204030204" pitchFamily="49" charset="0"/>
              </a:rPr>
              <a:t> + _compteur);</a:t>
            </a:r>
          </a:p>
          <a:p>
            <a:r>
              <a:rPr lang="fr-FR" sz="1200" dirty="0">
                <a:latin typeface="Consolas" panose="020B0609020204030204" pitchFamily="49" charset="0"/>
              </a:rPr>
              <a:t>	}</a:t>
            </a:r>
          </a:p>
          <a:p>
            <a:r>
              <a:rPr lang="fr-FR" sz="1200" dirty="0">
                <a:latin typeface="Consolas" panose="020B0609020204030204" pitchFamily="49" charset="0"/>
              </a:rPr>
              <a:t>}</a:t>
            </a:r>
          </a:p>
        </p:txBody>
      </p:sp>
      <p:sp>
        <p:nvSpPr>
          <p:cNvPr id="7" name="Rectangle 6"/>
          <p:cNvSpPr/>
          <p:nvPr/>
        </p:nvSpPr>
        <p:spPr>
          <a:xfrm>
            <a:off x="4204009" y="2062317"/>
            <a:ext cx="4872386" cy="3046988"/>
          </a:xfrm>
          <a:prstGeom prst="rect">
            <a:avLst/>
          </a:prstGeom>
        </p:spPr>
        <p:txBody>
          <a:bodyPr wrap="square">
            <a:spAutoFit/>
          </a:bodyPr>
          <a:lstStyle/>
          <a:p>
            <a:r>
              <a:rPr lang="fr-FR" sz="1200" dirty="0" err="1">
                <a:solidFill>
                  <a:srgbClr val="0066FF"/>
                </a:solidFill>
                <a:latin typeface="Consolas" panose="020B0609020204030204" pitchFamily="49" charset="0"/>
              </a:rPr>
              <a:t>static</a:t>
            </a:r>
            <a:r>
              <a:rPr lang="fr-FR" sz="1200" dirty="0">
                <a:solidFill>
                  <a:srgbClr val="0066FF"/>
                </a:solidFill>
                <a:latin typeface="Consolas" panose="020B0609020204030204" pitchFamily="49" charset="0"/>
              </a:rPr>
              <a:t> class</a:t>
            </a:r>
            <a:r>
              <a:rPr lang="fr-FR" sz="1200" dirty="0">
                <a:latin typeface="Consolas" panose="020B0609020204030204" pitchFamily="49" charset="0"/>
              </a:rPr>
              <a:t> Program</a:t>
            </a:r>
          </a:p>
          <a:p>
            <a:r>
              <a:rPr lang="fr-FR" sz="1200" dirty="0">
                <a:latin typeface="Consolas" panose="020B0609020204030204" pitchFamily="49" charset="0"/>
              </a:rPr>
              <a:t>{</a:t>
            </a:r>
            <a:endParaRPr lang="fr-FR" sz="1200" dirty="0">
              <a:solidFill>
                <a:srgbClr val="0066FF"/>
              </a:solidFill>
              <a:latin typeface="Consolas" panose="020B0609020204030204" pitchFamily="49" charset="0"/>
            </a:endParaRPr>
          </a:p>
          <a:p>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static</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void</a:t>
            </a:r>
            <a:r>
              <a:rPr lang="fr-FR" sz="1200" dirty="0">
                <a:solidFill>
                  <a:srgbClr val="0066FF"/>
                </a:solidFill>
                <a:latin typeface="Consolas" panose="020B0609020204030204" pitchFamily="49" charset="0"/>
              </a:rPr>
              <a:t> </a:t>
            </a:r>
            <a:r>
              <a:rPr lang="fr-FR" sz="1200" dirty="0">
                <a:latin typeface="Consolas" panose="020B0609020204030204" pitchFamily="49" charset="0"/>
              </a:rPr>
              <a:t>Main()</a:t>
            </a:r>
          </a:p>
          <a:p>
            <a:r>
              <a:rPr lang="fr-FR" sz="1200" dirty="0">
                <a:latin typeface="Consolas" panose="020B0609020204030204" pitchFamily="49" charset="0"/>
              </a:rPr>
              <a:t>	{</a:t>
            </a:r>
          </a:p>
          <a:p>
            <a:r>
              <a:rPr lang="fr-FR" sz="1200" dirty="0">
                <a:latin typeface="Consolas" panose="020B0609020204030204" pitchFamily="49" charset="0"/>
              </a:rPr>
              <a:t>		</a:t>
            </a:r>
            <a:r>
              <a:rPr lang="fr-FR" sz="1200" dirty="0">
                <a:solidFill>
                  <a:srgbClr val="00CC00"/>
                </a:solidFill>
                <a:latin typeface="Consolas" panose="020B0609020204030204" pitchFamily="49" charset="0"/>
              </a:rPr>
              <a:t>// "Le compteur vaut 0"</a:t>
            </a:r>
          </a:p>
          <a:p>
            <a:r>
              <a:rPr lang="fr-FR" sz="1200" dirty="0">
                <a:latin typeface="Consolas" panose="020B0609020204030204" pitchFamily="49" charset="0"/>
              </a:rPr>
              <a:t>		</a:t>
            </a:r>
            <a:r>
              <a:rPr lang="fr-FR" sz="1200" dirty="0" err="1">
                <a:solidFill>
                  <a:srgbClr val="00CCFF"/>
                </a:solidFill>
                <a:latin typeface="Consolas" panose="020B0609020204030204" pitchFamily="49" charset="0"/>
              </a:rPr>
              <a:t>ExempleStatic</a:t>
            </a:r>
            <a:r>
              <a:rPr lang="fr-FR" sz="1200" dirty="0" err="1">
                <a:latin typeface="Consolas" panose="020B0609020204030204" pitchFamily="49" charset="0"/>
              </a:rPr>
              <a:t>.AfficheCompteur</a:t>
            </a:r>
            <a:r>
              <a:rPr lang="fr-FR" sz="1200" dirty="0">
                <a:latin typeface="Consolas" panose="020B0609020204030204" pitchFamily="49" charset="0"/>
              </a:rPr>
              <a:t>();</a:t>
            </a:r>
          </a:p>
          <a:p>
            <a:endParaRPr lang="fr-FR" sz="1200" dirty="0">
              <a:latin typeface="Consolas" panose="020B0609020204030204" pitchFamily="49" charset="0"/>
            </a:endParaRPr>
          </a:p>
          <a:p>
            <a:r>
              <a:rPr lang="fr-FR" sz="1200" dirty="0">
                <a:latin typeface="Consolas" panose="020B0609020204030204" pitchFamily="49" charset="0"/>
              </a:rPr>
              <a:t>		</a:t>
            </a:r>
            <a:r>
              <a:rPr lang="fr-FR" sz="1200" dirty="0" err="1">
                <a:solidFill>
                  <a:srgbClr val="00CCFF"/>
                </a:solidFill>
                <a:latin typeface="Consolas" panose="020B0609020204030204" pitchFamily="49" charset="0"/>
              </a:rPr>
              <a:t>ExempleStatic</a:t>
            </a:r>
            <a:r>
              <a:rPr lang="fr-FR" sz="1200" dirty="0">
                <a:latin typeface="Consolas" panose="020B0609020204030204" pitchFamily="49" charset="0"/>
              </a:rPr>
              <a:t> monObj1 = </a:t>
            </a:r>
            <a:r>
              <a:rPr lang="fr-FR" sz="1200" dirty="0">
                <a:solidFill>
                  <a:srgbClr val="0066FF"/>
                </a:solidFill>
                <a:latin typeface="Consolas" panose="020B0609020204030204" pitchFamily="49" charset="0"/>
              </a:rPr>
              <a:t>new</a:t>
            </a:r>
            <a:r>
              <a:rPr lang="fr-FR" sz="1200" dirty="0">
                <a:latin typeface="Consolas" panose="020B0609020204030204" pitchFamily="49" charset="0"/>
              </a:rPr>
              <a:t> </a:t>
            </a:r>
            <a:r>
              <a:rPr lang="fr-FR" sz="1200" dirty="0" err="1">
                <a:solidFill>
                  <a:srgbClr val="00CCFF"/>
                </a:solidFill>
                <a:latin typeface="Consolas" panose="020B0609020204030204" pitchFamily="49" charset="0"/>
              </a:rPr>
              <a:t>ExempleStatic</a:t>
            </a:r>
            <a:r>
              <a:rPr lang="fr-FR" sz="1200" dirty="0">
                <a:latin typeface="Consolas" panose="020B0609020204030204" pitchFamily="49" charset="0"/>
              </a:rPr>
              <a:t>();</a:t>
            </a:r>
          </a:p>
          <a:p>
            <a:pPr lvl="1"/>
            <a:r>
              <a:rPr lang="fr-FR" sz="1200" dirty="0">
                <a:latin typeface="Consolas" panose="020B0609020204030204" pitchFamily="49" charset="0"/>
              </a:rPr>
              <a:t>	</a:t>
            </a:r>
            <a:r>
              <a:rPr lang="fr-FR" sz="1200" dirty="0">
                <a:solidFill>
                  <a:srgbClr val="00CC00"/>
                </a:solidFill>
                <a:latin typeface="Consolas" panose="020B0609020204030204" pitchFamily="49" charset="0"/>
              </a:rPr>
              <a:t>// "Le compteur vaut 1"</a:t>
            </a:r>
          </a:p>
          <a:p>
            <a:r>
              <a:rPr lang="fr-FR" sz="1200" dirty="0">
                <a:latin typeface="Consolas" panose="020B0609020204030204" pitchFamily="49" charset="0"/>
              </a:rPr>
              <a:t>		</a:t>
            </a:r>
            <a:r>
              <a:rPr lang="fr-FR" sz="1200" dirty="0" err="1">
                <a:solidFill>
                  <a:srgbClr val="00CCFF"/>
                </a:solidFill>
                <a:latin typeface="Consolas" panose="020B0609020204030204" pitchFamily="49" charset="0"/>
              </a:rPr>
              <a:t>ExempleStatic</a:t>
            </a:r>
            <a:r>
              <a:rPr lang="fr-FR" sz="1200" dirty="0" err="1">
                <a:latin typeface="Consolas" panose="020B0609020204030204" pitchFamily="49" charset="0"/>
              </a:rPr>
              <a:t>.AfficheCompteur</a:t>
            </a:r>
            <a:r>
              <a:rPr lang="fr-FR" sz="1200" dirty="0">
                <a:latin typeface="Consolas" panose="020B0609020204030204" pitchFamily="49" charset="0"/>
              </a:rPr>
              <a:t>();</a:t>
            </a:r>
          </a:p>
          <a:p>
            <a:endParaRPr lang="fr-FR" sz="1200" dirty="0">
              <a:latin typeface="Consolas" panose="020B0609020204030204" pitchFamily="49" charset="0"/>
            </a:endParaRPr>
          </a:p>
          <a:p>
            <a:r>
              <a:rPr lang="fr-FR" sz="1200" dirty="0">
                <a:latin typeface="Consolas" panose="020B0609020204030204" pitchFamily="49" charset="0"/>
              </a:rPr>
              <a:t>		</a:t>
            </a:r>
            <a:r>
              <a:rPr lang="fr-FR" sz="1200" dirty="0" err="1">
                <a:solidFill>
                  <a:srgbClr val="00CCFF"/>
                </a:solidFill>
                <a:latin typeface="Consolas" panose="020B0609020204030204" pitchFamily="49" charset="0"/>
              </a:rPr>
              <a:t>ExempleStatic</a:t>
            </a:r>
            <a:r>
              <a:rPr lang="fr-FR" sz="1200" dirty="0">
                <a:latin typeface="Consolas" panose="020B0609020204030204" pitchFamily="49" charset="0"/>
              </a:rPr>
              <a:t> monObj2 = </a:t>
            </a:r>
            <a:r>
              <a:rPr lang="fr-FR" sz="1200" dirty="0">
                <a:solidFill>
                  <a:srgbClr val="0066FF"/>
                </a:solidFill>
                <a:latin typeface="Consolas" panose="020B0609020204030204" pitchFamily="49" charset="0"/>
              </a:rPr>
              <a:t>new</a:t>
            </a:r>
            <a:r>
              <a:rPr lang="fr-FR" sz="1200" dirty="0">
                <a:latin typeface="Consolas" panose="020B0609020204030204" pitchFamily="49" charset="0"/>
              </a:rPr>
              <a:t> </a:t>
            </a:r>
            <a:r>
              <a:rPr lang="fr-FR" sz="1200" dirty="0" err="1">
                <a:solidFill>
                  <a:srgbClr val="00CCFF"/>
                </a:solidFill>
                <a:latin typeface="Consolas" panose="020B0609020204030204" pitchFamily="49" charset="0"/>
              </a:rPr>
              <a:t>ExempleStatic</a:t>
            </a:r>
            <a:r>
              <a:rPr lang="fr-FR" sz="1200" dirty="0">
                <a:latin typeface="Consolas" panose="020B0609020204030204" pitchFamily="49" charset="0"/>
              </a:rPr>
              <a:t>();</a:t>
            </a:r>
          </a:p>
          <a:p>
            <a:r>
              <a:rPr lang="fr-FR" sz="1200" dirty="0">
                <a:latin typeface="Consolas" panose="020B0609020204030204" pitchFamily="49" charset="0"/>
              </a:rPr>
              <a:t>		</a:t>
            </a:r>
            <a:r>
              <a:rPr lang="fr-FR" sz="1200" dirty="0">
                <a:solidFill>
                  <a:srgbClr val="00CC00"/>
                </a:solidFill>
                <a:latin typeface="Consolas" panose="020B0609020204030204" pitchFamily="49" charset="0"/>
              </a:rPr>
              <a:t>// "Le compteur vaut 2"</a:t>
            </a:r>
          </a:p>
          <a:p>
            <a:r>
              <a:rPr lang="fr-FR" sz="1200" dirty="0">
                <a:latin typeface="Consolas" panose="020B0609020204030204" pitchFamily="49" charset="0"/>
              </a:rPr>
              <a:t>		</a:t>
            </a:r>
            <a:r>
              <a:rPr lang="fr-FR" sz="1200" dirty="0" err="1">
                <a:solidFill>
                  <a:srgbClr val="00CCFF"/>
                </a:solidFill>
                <a:latin typeface="Consolas" panose="020B0609020204030204" pitchFamily="49" charset="0"/>
              </a:rPr>
              <a:t>ExempleStatic</a:t>
            </a:r>
            <a:r>
              <a:rPr lang="fr-FR" sz="1200" dirty="0" err="1">
                <a:latin typeface="Consolas" panose="020B0609020204030204" pitchFamily="49" charset="0"/>
              </a:rPr>
              <a:t>.AfficheCompteur</a:t>
            </a:r>
            <a:r>
              <a:rPr lang="fr-FR" sz="1200" dirty="0">
                <a:latin typeface="Consolas" panose="020B0609020204030204" pitchFamily="49" charset="0"/>
              </a:rPr>
              <a:t>();</a:t>
            </a:r>
          </a:p>
          <a:p>
            <a:r>
              <a:rPr lang="fr-FR" sz="1200" dirty="0">
                <a:latin typeface="Consolas" panose="020B0609020204030204" pitchFamily="49" charset="0"/>
              </a:rPr>
              <a:t>	}</a:t>
            </a:r>
          </a:p>
          <a:p>
            <a:r>
              <a:rPr lang="fr-FR" sz="1200" dirty="0">
                <a:latin typeface="Consolas" panose="020B0609020204030204" pitchFamily="49" charset="0"/>
              </a:rPr>
              <a:t>}</a:t>
            </a:r>
          </a:p>
        </p:txBody>
      </p:sp>
    </p:spTree>
    <p:extLst>
      <p:ext uri="{BB962C8B-B14F-4D97-AF65-F5344CB8AC3E}">
        <p14:creationId xmlns:p14="http://schemas.microsoft.com/office/powerpoint/2010/main" val="17434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Espace de nom</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49</a:t>
            </a:fld>
            <a:endParaRPr lang="fr-FR" dirty="0"/>
          </a:p>
        </p:txBody>
      </p:sp>
      <p:sp>
        <p:nvSpPr>
          <p:cNvPr id="3" name="Espace réservé du contenu 2"/>
          <p:cNvSpPr>
            <a:spLocks noGrp="1"/>
          </p:cNvSpPr>
          <p:nvPr>
            <p:ph sz="quarter" idx="12"/>
          </p:nvPr>
        </p:nvSpPr>
        <p:spPr/>
        <p:txBody>
          <a:bodyPr/>
          <a:lstStyle/>
          <a:p>
            <a:r>
              <a:rPr lang="fr-FR" dirty="0"/>
              <a:t>Un espace de nom permet de « ranger » ses classes</a:t>
            </a:r>
          </a:p>
          <a:p>
            <a:r>
              <a:rPr lang="fr-FR" dirty="0"/>
              <a:t>Exemple :</a:t>
            </a:r>
          </a:p>
        </p:txBody>
      </p:sp>
      <p:sp>
        <p:nvSpPr>
          <p:cNvPr id="8" name="Rectangle 7"/>
          <p:cNvSpPr/>
          <p:nvPr/>
        </p:nvSpPr>
        <p:spPr>
          <a:xfrm>
            <a:off x="2481311" y="1687886"/>
            <a:ext cx="4455610" cy="3416320"/>
          </a:xfrm>
          <a:prstGeom prst="rect">
            <a:avLst/>
          </a:prstGeom>
        </p:spPr>
        <p:txBody>
          <a:bodyPr wrap="square">
            <a:spAutoFit/>
          </a:bodyPr>
          <a:lstStyle/>
          <a:p>
            <a:r>
              <a:rPr lang="fr-FR" sz="1200" dirty="0" err="1">
                <a:solidFill>
                  <a:srgbClr val="0066FF"/>
                </a:solidFill>
                <a:latin typeface="Consolas" panose="020B0609020204030204" pitchFamily="49" charset="0"/>
              </a:rPr>
              <a:t>namespace</a:t>
            </a:r>
            <a:r>
              <a:rPr lang="fr-FR" sz="1200" dirty="0">
                <a:solidFill>
                  <a:srgbClr val="0066FF"/>
                </a:solidFill>
                <a:latin typeface="Consolas" panose="020B0609020204030204" pitchFamily="49" charset="0"/>
              </a:rPr>
              <a:t> </a:t>
            </a:r>
            <a:r>
              <a:rPr lang="fr-FR" sz="1200" dirty="0" err="1">
                <a:latin typeface="Consolas" panose="020B0609020204030204" pitchFamily="49" charset="0"/>
              </a:rPr>
              <a:t>MonNamespace</a:t>
            </a:r>
            <a:endParaRPr lang="fr-FR" sz="1200" dirty="0">
              <a:latin typeface="Consolas" panose="020B0609020204030204" pitchFamily="49" charset="0"/>
            </a:endParaRPr>
          </a:p>
          <a:p>
            <a:r>
              <a:rPr lang="fr-FR" sz="1200" dirty="0">
                <a:latin typeface="Consolas" panose="020B0609020204030204" pitchFamily="49" charset="0"/>
              </a:rPr>
              <a:t>{</a:t>
            </a:r>
          </a:p>
          <a:p>
            <a:r>
              <a:rPr lang="fr-FR" sz="1200" dirty="0">
                <a:solidFill>
                  <a:srgbClr val="0066FF"/>
                </a:solidFill>
                <a:latin typeface="Consolas" panose="020B0609020204030204" pitchFamily="49" charset="0"/>
              </a:rPr>
              <a:t>	public class</a:t>
            </a:r>
            <a:r>
              <a:rPr lang="fr-FR" sz="1200" dirty="0">
                <a:latin typeface="Consolas" panose="020B0609020204030204" pitchFamily="49" charset="0"/>
              </a:rPr>
              <a:t> </a:t>
            </a:r>
            <a:r>
              <a:rPr lang="fr-FR" sz="1200" dirty="0" err="1">
                <a:latin typeface="Consolas" panose="020B0609020204030204" pitchFamily="49" charset="0"/>
              </a:rPr>
              <a:t>MaClasse</a:t>
            </a:r>
            <a:endParaRPr lang="fr-FR" sz="1200" dirty="0">
              <a:latin typeface="Consolas" panose="020B0609020204030204" pitchFamily="49" charset="0"/>
            </a:endParaRPr>
          </a:p>
          <a:p>
            <a:r>
              <a:rPr lang="fr-FR" sz="1200" dirty="0">
                <a:latin typeface="Consolas" panose="020B0609020204030204" pitchFamily="49" charset="0"/>
              </a:rPr>
              <a:t>	{</a:t>
            </a:r>
          </a:p>
          <a:p>
            <a:r>
              <a:rPr lang="fr-FR" sz="1200" dirty="0">
                <a:latin typeface="Consolas" panose="020B0609020204030204" pitchFamily="49" charset="0"/>
              </a:rPr>
              <a:t>		</a:t>
            </a:r>
            <a:r>
              <a:rPr lang="fr-FR" sz="1200" dirty="0" err="1">
                <a:solidFill>
                  <a:srgbClr val="0066FF"/>
                </a:solidFill>
                <a:latin typeface="Consolas" panose="020B0609020204030204" pitchFamily="49" charset="0"/>
              </a:rPr>
              <a:t>private</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static</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int</a:t>
            </a:r>
            <a:r>
              <a:rPr lang="fr-FR" sz="1200" dirty="0">
                <a:solidFill>
                  <a:srgbClr val="0066FF"/>
                </a:solidFill>
                <a:latin typeface="Consolas" panose="020B0609020204030204" pitchFamily="49" charset="0"/>
              </a:rPr>
              <a:t> </a:t>
            </a:r>
            <a:r>
              <a:rPr lang="fr-FR" sz="1200" dirty="0">
                <a:latin typeface="Consolas" panose="020B0609020204030204" pitchFamily="49" charset="0"/>
              </a:rPr>
              <a:t>_compteur = 0;</a:t>
            </a:r>
          </a:p>
          <a:p>
            <a:endParaRPr lang="fr-FR" sz="1200" dirty="0">
              <a:solidFill>
                <a:srgbClr val="0066FF"/>
              </a:solidFill>
              <a:latin typeface="Consolas" panose="020B0609020204030204" pitchFamily="49" charset="0"/>
            </a:endParaRPr>
          </a:p>
          <a:p>
            <a:r>
              <a:rPr lang="fr-FR" sz="1200" dirty="0">
                <a:solidFill>
                  <a:srgbClr val="0066FF"/>
                </a:solidFill>
                <a:latin typeface="Consolas" panose="020B0609020204030204" pitchFamily="49" charset="0"/>
              </a:rPr>
              <a:t>		public </a:t>
            </a:r>
            <a:r>
              <a:rPr lang="fr-FR" sz="1200">
                <a:latin typeface="Consolas" panose="020B0609020204030204" pitchFamily="49" charset="0"/>
              </a:rPr>
              <a:t>MaClasse()</a:t>
            </a:r>
            <a:endParaRPr lang="fr-FR" sz="1200" dirty="0">
              <a:latin typeface="Consolas" panose="020B0609020204030204" pitchFamily="49" charset="0"/>
            </a:endParaRPr>
          </a:p>
          <a:p>
            <a:r>
              <a:rPr lang="fr-FR" sz="1200" dirty="0">
                <a:latin typeface="Consolas" panose="020B0609020204030204" pitchFamily="49" charset="0"/>
              </a:rPr>
              <a:t>		{</a:t>
            </a:r>
          </a:p>
          <a:p>
            <a:r>
              <a:rPr lang="fr-FR" sz="1200" dirty="0">
                <a:latin typeface="Consolas" panose="020B0609020204030204" pitchFamily="49" charset="0"/>
              </a:rPr>
              <a:t>			 _compteur++;</a:t>
            </a:r>
          </a:p>
          <a:p>
            <a:r>
              <a:rPr lang="fr-FR" sz="1200" dirty="0">
                <a:latin typeface="Consolas" panose="020B0609020204030204" pitchFamily="49" charset="0"/>
              </a:rPr>
              <a:t>		}</a:t>
            </a:r>
          </a:p>
          <a:p>
            <a:endParaRPr lang="fr-FR" sz="1200" dirty="0">
              <a:latin typeface="Consolas" panose="020B0609020204030204" pitchFamily="49" charset="0"/>
            </a:endParaRPr>
          </a:p>
          <a:p>
            <a:r>
              <a:rPr lang="fr-FR" sz="1200" dirty="0">
                <a:solidFill>
                  <a:srgbClr val="0066FF"/>
                </a:solidFill>
                <a:latin typeface="Consolas" panose="020B0609020204030204" pitchFamily="49" charset="0"/>
              </a:rPr>
              <a:t>		public </a:t>
            </a:r>
            <a:r>
              <a:rPr lang="fr-FR" sz="1200" dirty="0" err="1">
                <a:solidFill>
                  <a:srgbClr val="0066FF"/>
                </a:solidFill>
                <a:latin typeface="Consolas" panose="020B0609020204030204" pitchFamily="49" charset="0"/>
              </a:rPr>
              <a:t>static</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void</a:t>
            </a:r>
            <a:r>
              <a:rPr lang="fr-FR" sz="1200" dirty="0">
                <a:solidFill>
                  <a:srgbClr val="0066FF"/>
                </a:solidFill>
                <a:latin typeface="Consolas" panose="020B0609020204030204" pitchFamily="49" charset="0"/>
              </a:rPr>
              <a:t> </a:t>
            </a:r>
            <a:r>
              <a:rPr lang="fr-FR" sz="1200" dirty="0" err="1">
                <a:latin typeface="Consolas" panose="020B0609020204030204" pitchFamily="49" charset="0"/>
              </a:rPr>
              <a:t>AfficheCompteur</a:t>
            </a:r>
            <a:r>
              <a:rPr lang="fr-FR" sz="1200" dirty="0">
                <a:latin typeface="Consolas" panose="020B0609020204030204" pitchFamily="49" charset="0"/>
              </a:rPr>
              <a:t>()</a:t>
            </a:r>
          </a:p>
          <a:p>
            <a:r>
              <a:rPr lang="fr-FR" sz="1200" dirty="0">
                <a:latin typeface="Consolas" panose="020B0609020204030204" pitchFamily="49" charset="0"/>
              </a:rPr>
              <a:t>		{</a:t>
            </a:r>
          </a:p>
          <a:p>
            <a:r>
              <a:rPr lang="fr-FR" sz="1200" dirty="0">
                <a:latin typeface="Consolas" panose="020B0609020204030204" pitchFamily="49" charset="0"/>
              </a:rPr>
              <a:t>			 </a:t>
            </a:r>
            <a:r>
              <a:rPr lang="fr-FR" sz="1200" dirty="0" err="1">
                <a:latin typeface="Consolas" panose="020B0609020204030204" pitchFamily="49" charset="0"/>
              </a:rPr>
              <a:t>System.</a:t>
            </a:r>
            <a:r>
              <a:rPr lang="fr-FR" sz="1200" dirty="0" err="1">
                <a:solidFill>
                  <a:srgbClr val="00CCFF"/>
                </a:solidFill>
                <a:latin typeface="Consolas" panose="020B0609020204030204" pitchFamily="49" charset="0"/>
              </a:rPr>
              <a:t>Console</a:t>
            </a:r>
            <a:r>
              <a:rPr lang="fr-FR" sz="1200" dirty="0" err="1">
                <a:latin typeface="Consolas" panose="020B0609020204030204" pitchFamily="49" charset="0"/>
              </a:rPr>
              <a:t>.WriteLine</a:t>
            </a:r>
            <a:endParaRPr lang="fr-FR" sz="1200" dirty="0">
              <a:latin typeface="Consolas" panose="020B0609020204030204" pitchFamily="49" charset="0"/>
            </a:endParaRPr>
          </a:p>
          <a:p>
            <a:r>
              <a:rPr lang="fr-FR" sz="1200" dirty="0">
                <a:latin typeface="Consolas" panose="020B0609020204030204" pitchFamily="49" charset="0"/>
              </a:rPr>
              <a:t>				(</a:t>
            </a:r>
            <a:r>
              <a:rPr lang="fr-FR" sz="1200" dirty="0">
                <a:solidFill>
                  <a:srgbClr val="C00000"/>
                </a:solidFill>
                <a:latin typeface="Consolas" panose="020B0609020204030204" pitchFamily="49" charset="0"/>
              </a:rPr>
              <a:t>"Compteur = "</a:t>
            </a:r>
            <a:r>
              <a:rPr lang="fr-FR" sz="1200" dirty="0">
                <a:latin typeface="Consolas" panose="020B0609020204030204" pitchFamily="49" charset="0"/>
              </a:rPr>
              <a:t> + _compteur);</a:t>
            </a:r>
          </a:p>
          <a:p>
            <a:r>
              <a:rPr lang="fr-FR" sz="1200" dirty="0">
                <a:latin typeface="Consolas" panose="020B0609020204030204" pitchFamily="49" charset="0"/>
              </a:rPr>
              <a:t>		}</a:t>
            </a:r>
          </a:p>
          <a:p>
            <a:r>
              <a:rPr lang="fr-FR" sz="1200" dirty="0">
                <a:latin typeface="Consolas" panose="020B0609020204030204" pitchFamily="49" charset="0"/>
              </a:rPr>
              <a:t>	}</a:t>
            </a:r>
          </a:p>
          <a:p>
            <a:r>
              <a:rPr lang="fr-FR" sz="1200" dirty="0">
                <a:latin typeface="Consolas" panose="020B0609020204030204" pitchFamily="49" charset="0"/>
              </a:rPr>
              <a:t>}</a:t>
            </a:r>
          </a:p>
        </p:txBody>
      </p:sp>
      <p:sp>
        <p:nvSpPr>
          <p:cNvPr id="9" name="Rectangle 8"/>
          <p:cNvSpPr/>
          <p:nvPr/>
        </p:nvSpPr>
        <p:spPr>
          <a:xfrm>
            <a:off x="2481311" y="5247540"/>
            <a:ext cx="4872386" cy="830997"/>
          </a:xfrm>
          <a:prstGeom prst="rect">
            <a:avLst/>
          </a:prstGeom>
        </p:spPr>
        <p:txBody>
          <a:bodyPr wrap="square">
            <a:spAutoFit/>
          </a:bodyPr>
          <a:lstStyle/>
          <a:p>
            <a:r>
              <a:rPr lang="fr-FR" sz="1200" dirty="0" err="1">
                <a:solidFill>
                  <a:srgbClr val="0066FF"/>
                </a:solidFill>
                <a:latin typeface="Consolas" panose="020B0609020204030204" pitchFamily="49" charset="0"/>
              </a:rPr>
              <a:t>static</a:t>
            </a:r>
            <a:r>
              <a:rPr lang="fr-FR" sz="1200" dirty="0">
                <a:solidFill>
                  <a:srgbClr val="0066FF"/>
                </a:solidFill>
                <a:latin typeface="Consolas" panose="020B0609020204030204" pitchFamily="49" charset="0"/>
              </a:rPr>
              <a:t> </a:t>
            </a:r>
            <a:r>
              <a:rPr lang="fr-FR" sz="1200" dirty="0" err="1">
                <a:solidFill>
                  <a:srgbClr val="0066FF"/>
                </a:solidFill>
                <a:latin typeface="Consolas" panose="020B0609020204030204" pitchFamily="49" charset="0"/>
              </a:rPr>
              <a:t>void</a:t>
            </a:r>
            <a:r>
              <a:rPr lang="fr-FR" sz="1200" dirty="0">
                <a:solidFill>
                  <a:srgbClr val="0066FF"/>
                </a:solidFill>
                <a:latin typeface="Consolas" panose="020B0609020204030204" pitchFamily="49" charset="0"/>
              </a:rPr>
              <a:t> </a:t>
            </a:r>
            <a:r>
              <a:rPr lang="fr-FR" sz="1200" dirty="0">
                <a:latin typeface="Consolas" panose="020B0609020204030204" pitchFamily="49" charset="0"/>
              </a:rPr>
              <a:t>Main()</a:t>
            </a:r>
          </a:p>
          <a:p>
            <a:r>
              <a:rPr lang="fr-FR" sz="1200" dirty="0">
                <a:latin typeface="Consolas" panose="020B0609020204030204" pitchFamily="49" charset="0"/>
              </a:rPr>
              <a:t>{</a:t>
            </a:r>
          </a:p>
          <a:p>
            <a:r>
              <a:rPr lang="fr-FR" sz="1200" dirty="0">
                <a:latin typeface="Consolas" panose="020B0609020204030204" pitchFamily="49" charset="0"/>
              </a:rPr>
              <a:t>	</a:t>
            </a:r>
            <a:r>
              <a:rPr lang="fr-FR" sz="1200" dirty="0" err="1">
                <a:latin typeface="Consolas" panose="020B0609020204030204" pitchFamily="49" charset="0"/>
              </a:rPr>
              <a:t>MonNamespace.</a:t>
            </a:r>
            <a:r>
              <a:rPr lang="fr-FR" sz="1200" dirty="0" err="1">
                <a:solidFill>
                  <a:srgbClr val="00CCFF"/>
                </a:solidFill>
                <a:latin typeface="Consolas" panose="020B0609020204030204" pitchFamily="49" charset="0"/>
              </a:rPr>
              <a:t>MaClasse</a:t>
            </a:r>
            <a:r>
              <a:rPr lang="fr-FR" sz="1200" dirty="0" err="1">
                <a:latin typeface="Consolas" panose="020B0609020204030204" pitchFamily="49" charset="0"/>
              </a:rPr>
              <a:t>.AfficheCompteur</a:t>
            </a:r>
            <a:r>
              <a:rPr lang="fr-FR" sz="1200" dirty="0">
                <a:latin typeface="Consolas" panose="020B0609020204030204" pitchFamily="49" charset="0"/>
              </a:rPr>
              <a:t>();</a:t>
            </a:r>
          </a:p>
          <a:p>
            <a:r>
              <a:rPr lang="fr-FR" sz="1200" dirty="0">
                <a:latin typeface="Consolas" panose="020B0609020204030204" pitchFamily="49" charset="0"/>
              </a:rPr>
              <a:t>}</a:t>
            </a:r>
          </a:p>
        </p:txBody>
      </p:sp>
    </p:spTree>
    <p:extLst>
      <p:ext uri="{BB962C8B-B14F-4D97-AF65-F5344CB8AC3E}">
        <p14:creationId xmlns:p14="http://schemas.microsoft.com/office/powerpoint/2010/main" val="212370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.Net : c’est quoi ?</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5</a:t>
            </a:fld>
            <a:endParaRPr lang="fr-FR" dirty="0"/>
          </a:p>
        </p:txBody>
      </p:sp>
      <p:sp>
        <p:nvSpPr>
          <p:cNvPr id="3" name="Espace réservé du contenu 2"/>
          <p:cNvSpPr>
            <a:spLocks noGrp="1"/>
          </p:cNvSpPr>
          <p:nvPr>
            <p:ph sz="quarter" idx="12"/>
          </p:nvPr>
        </p:nvSpPr>
        <p:spPr/>
        <p:txBody>
          <a:bodyPr>
            <a:normAutofit/>
          </a:bodyPr>
          <a:lstStyle/>
          <a:p>
            <a:r>
              <a:rPr lang="fr-FR" sz="2800" dirty="0"/>
              <a:t>.Net est un ensemble d’outils et de technologies créés par Microsoft </a:t>
            </a:r>
          </a:p>
          <a:p>
            <a:r>
              <a:rPr lang="fr-FR" sz="2800" dirty="0"/>
              <a:t>Le Framework .NET 1.0 est sorti en 2002</a:t>
            </a:r>
          </a:p>
          <a:p>
            <a:r>
              <a:rPr lang="fr-FR" sz="2800" dirty="0"/>
              <a:t>Actuellement : plusieurs implémentations, le Framework .NET est à la version 4.8 (amélioration et simplification de la programmation parallèle et asynchrone, de la prise en charge du tactile, du support de la cryptographie, etc...) </a:t>
            </a:r>
          </a:p>
          <a:p>
            <a:r>
              <a:rPr lang="fr-FR" sz="2800" dirty="0"/>
              <a:t>But : améliorer la productivité des développeurs en proposant un ensemble d’outils (IDE de développement, </a:t>
            </a:r>
            <a:r>
              <a:rPr lang="fr-FR" sz="2800" dirty="0" err="1"/>
              <a:t>framework</a:t>
            </a:r>
            <a:r>
              <a:rPr lang="fr-FR" sz="2800" dirty="0"/>
              <a:t>, outils de tests…)</a:t>
            </a:r>
          </a:p>
        </p:txBody>
      </p:sp>
    </p:spTree>
    <p:extLst>
      <p:ext uri="{BB962C8B-B14F-4D97-AF65-F5344CB8AC3E}">
        <p14:creationId xmlns:p14="http://schemas.microsoft.com/office/powerpoint/2010/main" val="319872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Collections – définition</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50</a:t>
            </a:fld>
            <a:endParaRPr lang="fr-FR" dirty="0"/>
          </a:p>
        </p:txBody>
      </p:sp>
      <p:sp>
        <p:nvSpPr>
          <p:cNvPr id="3" name="Espace réservé du contenu 2"/>
          <p:cNvSpPr>
            <a:spLocks noGrp="1"/>
          </p:cNvSpPr>
          <p:nvPr>
            <p:ph sz="quarter" idx="12"/>
          </p:nvPr>
        </p:nvSpPr>
        <p:spPr/>
        <p:txBody>
          <a:bodyPr/>
          <a:lstStyle/>
          <a:p>
            <a:r>
              <a:rPr lang="fr-FR" dirty="0"/>
              <a:t>Une collection est un objet contenant une liste d’éléments typés</a:t>
            </a:r>
          </a:p>
          <a:p>
            <a:r>
              <a:rPr lang="fr-FR" dirty="0"/>
              <a:t>La taille d’une collection n’est pas figée</a:t>
            </a:r>
          </a:p>
          <a:p>
            <a:r>
              <a:rPr lang="fr-FR" dirty="0"/>
              <a:t>Les classes </a:t>
            </a:r>
            <a:r>
              <a:rPr lang="fr-FR" sz="2600" dirty="0">
                <a:latin typeface="Consolas" panose="020B0609020204030204" pitchFamily="49" charset="0"/>
              </a:rPr>
              <a:t>Collection</a:t>
            </a:r>
            <a:r>
              <a:rPr lang="fr-FR" dirty="0"/>
              <a:t> ou </a:t>
            </a:r>
            <a:r>
              <a:rPr lang="fr-FR" sz="2600" dirty="0">
                <a:latin typeface="Consolas" panose="020B0609020204030204" pitchFamily="49" charset="0"/>
              </a:rPr>
              <a:t>List</a:t>
            </a:r>
            <a:r>
              <a:rPr lang="fr-FR" dirty="0"/>
              <a:t> fournissent des méthodes permettant une gestion facile du contenu</a:t>
            </a:r>
          </a:p>
          <a:p>
            <a:r>
              <a:rPr lang="fr-FR" dirty="0"/>
              <a:t>Il est possible de créer une collection à partir d’un tableau et de générer un tableau à partir d’une collection</a:t>
            </a:r>
          </a:p>
          <a:p>
            <a:r>
              <a:rPr lang="fr-FR" dirty="0"/>
              <a:t>Une collection est énumérable</a:t>
            </a:r>
          </a:p>
          <a:p>
            <a:endParaRPr lang="fr-FR" dirty="0"/>
          </a:p>
        </p:txBody>
      </p:sp>
    </p:spTree>
    <p:extLst>
      <p:ext uri="{BB962C8B-B14F-4D97-AF65-F5344CB8AC3E}">
        <p14:creationId xmlns:p14="http://schemas.microsoft.com/office/powerpoint/2010/main" val="244209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Collection – exemple</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51</a:t>
            </a:fld>
            <a:endParaRPr lang="fr-FR" dirty="0"/>
          </a:p>
        </p:txBody>
      </p:sp>
      <p:sp>
        <p:nvSpPr>
          <p:cNvPr id="3" name="Espace réservé du contenu 2">
            <a:extLst>
              <a:ext uri="{FF2B5EF4-FFF2-40B4-BE49-F238E27FC236}">
                <a16:creationId xmlns:a16="http://schemas.microsoft.com/office/drawing/2014/main" id="{CFB113AB-D5A6-45E1-AC91-553995B2B524}"/>
              </a:ext>
            </a:extLst>
          </p:cNvPr>
          <p:cNvSpPr>
            <a:spLocks noGrp="1"/>
          </p:cNvSpPr>
          <p:nvPr>
            <p:ph sz="quarter" idx="12"/>
          </p:nvPr>
        </p:nvSpPr>
        <p:spPr/>
        <p:txBody>
          <a:bodyPr/>
          <a:lstStyle/>
          <a:p>
            <a:endParaRPr lang="fr-FR"/>
          </a:p>
        </p:txBody>
      </p:sp>
      <p:sp>
        <p:nvSpPr>
          <p:cNvPr id="6" name="ZoneTexte 5"/>
          <p:cNvSpPr txBox="1"/>
          <p:nvPr/>
        </p:nvSpPr>
        <p:spPr>
          <a:xfrm>
            <a:off x="628650" y="1011711"/>
            <a:ext cx="7886700" cy="5262979"/>
          </a:xfrm>
          <a:prstGeom prst="rect">
            <a:avLst/>
          </a:prstGeom>
          <a:noFill/>
        </p:spPr>
        <p:txBody>
          <a:bodyPr wrap="square" rtlCol="0">
            <a:spAutoFit/>
          </a:bodyPr>
          <a:lstStyle/>
          <a:p>
            <a:r>
              <a:rPr lang="fr-FR" sz="1400" dirty="0" err="1">
                <a:solidFill>
                  <a:srgbClr val="0066FF"/>
                </a:solidFill>
                <a:latin typeface="Consolas" panose="020B0609020204030204" pitchFamily="49" charset="0"/>
              </a:rPr>
              <a:t>static</a:t>
            </a:r>
            <a:r>
              <a:rPr lang="fr-FR" sz="1400" dirty="0">
                <a:solidFill>
                  <a:srgbClr val="0066FF"/>
                </a:solidFill>
                <a:latin typeface="Consolas" panose="020B0609020204030204" pitchFamily="49" charset="0"/>
              </a:rPr>
              <a:t> </a:t>
            </a:r>
            <a:r>
              <a:rPr lang="fr-FR" sz="1400" dirty="0" err="1">
                <a:solidFill>
                  <a:srgbClr val="0066FF"/>
                </a:solidFill>
                <a:latin typeface="Consolas" panose="020B0609020204030204" pitchFamily="49" charset="0"/>
              </a:rPr>
              <a:t>void</a:t>
            </a:r>
            <a:r>
              <a:rPr lang="fr-FR" sz="1400" dirty="0">
                <a:latin typeface="Consolas" panose="020B0609020204030204" pitchFamily="49" charset="0"/>
              </a:rPr>
              <a:t> Main()</a:t>
            </a:r>
          </a:p>
          <a:p>
            <a:r>
              <a:rPr lang="fr-FR" sz="1400" dirty="0">
                <a:latin typeface="Consolas" panose="020B0609020204030204" pitchFamily="49" charset="0"/>
              </a:rPr>
              <a:t>{</a:t>
            </a:r>
          </a:p>
          <a:p>
            <a:r>
              <a:rPr lang="fr-FR" sz="1400" dirty="0">
                <a:latin typeface="Consolas" panose="020B0609020204030204" pitchFamily="49" charset="0"/>
              </a:rPr>
              <a:t>	</a:t>
            </a:r>
            <a:r>
              <a:rPr lang="fr-FR" sz="1400" dirty="0">
                <a:solidFill>
                  <a:srgbClr val="0066FF"/>
                </a:solidFill>
                <a:latin typeface="Consolas" panose="020B0609020204030204" pitchFamily="49" charset="0"/>
              </a:rPr>
              <a:t>List</a:t>
            </a:r>
            <a:r>
              <a:rPr lang="fr-FR" sz="1400" dirty="0">
                <a:latin typeface="Consolas" panose="020B0609020204030204" pitchFamily="49" charset="0"/>
              </a:rPr>
              <a:t>&lt;</a:t>
            </a:r>
            <a:r>
              <a:rPr lang="fr-FR" sz="1400" dirty="0">
                <a:solidFill>
                  <a:srgbClr val="0066FF"/>
                </a:solidFill>
                <a:latin typeface="Consolas" panose="020B0609020204030204" pitchFamily="49" charset="0"/>
              </a:rPr>
              <a:t>string</a:t>
            </a:r>
            <a:r>
              <a:rPr lang="fr-FR" sz="1400" dirty="0">
                <a:latin typeface="Consolas" panose="020B0609020204030204" pitchFamily="49" charset="0"/>
              </a:rPr>
              <a:t>&gt;</a:t>
            </a:r>
            <a:r>
              <a:rPr lang="fr-FR" sz="1400" dirty="0">
                <a:solidFill>
                  <a:srgbClr val="0066FF"/>
                </a:solidFill>
                <a:latin typeface="Consolas" panose="020B0609020204030204" pitchFamily="49" charset="0"/>
              </a:rPr>
              <a:t> </a:t>
            </a:r>
            <a:r>
              <a:rPr lang="fr-FR" sz="1400" dirty="0">
                <a:latin typeface="Consolas" panose="020B0609020204030204" pitchFamily="49" charset="0"/>
              </a:rPr>
              <a:t>liste = </a:t>
            </a:r>
            <a:r>
              <a:rPr lang="fr-FR" sz="1400" dirty="0">
                <a:solidFill>
                  <a:srgbClr val="0066FF"/>
                </a:solidFill>
                <a:latin typeface="Consolas" panose="020B0609020204030204" pitchFamily="49" charset="0"/>
              </a:rPr>
              <a:t>new List</a:t>
            </a:r>
            <a:r>
              <a:rPr lang="fr-FR" sz="1400" dirty="0">
                <a:latin typeface="Consolas" panose="020B0609020204030204" pitchFamily="49" charset="0"/>
              </a:rPr>
              <a:t>&lt;</a:t>
            </a:r>
            <a:r>
              <a:rPr lang="fr-FR" sz="1400" dirty="0">
                <a:solidFill>
                  <a:srgbClr val="0066FF"/>
                </a:solidFill>
                <a:latin typeface="Consolas" panose="020B0609020204030204" pitchFamily="49" charset="0"/>
              </a:rPr>
              <a:t>string</a:t>
            </a:r>
            <a:r>
              <a:rPr lang="fr-FR" sz="1400" dirty="0">
                <a:latin typeface="Consolas" panose="020B0609020204030204" pitchFamily="49" charset="0"/>
              </a:rPr>
              <a:t>&gt;();</a:t>
            </a:r>
          </a:p>
          <a:p>
            <a:r>
              <a:rPr lang="fr-FR" sz="1400" dirty="0">
                <a:solidFill>
                  <a:srgbClr val="0066FF"/>
                </a:solidFill>
                <a:latin typeface="Consolas" panose="020B0609020204030204" pitchFamily="49" charset="0"/>
              </a:rPr>
              <a:t>	</a:t>
            </a:r>
            <a:r>
              <a:rPr lang="fr-FR" sz="1400" dirty="0" err="1">
                <a:solidFill>
                  <a:srgbClr val="0066FF"/>
                </a:solidFill>
                <a:latin typeface="Consolas" panose="020B0609020204030204" pitchFamily="49" charset="0"/>
              </a:rPr>
              <a:t>int</a:t>
            </a:r>
            <a:r>
              <a:rPr lang="fr-FR" sz="1400" dirty="0">
                <a:solidFill>
                  <a:srgbClr val="0066FF"/>
                </a:solidFill>
                <a:latin typeface="Consolas" panose="020B0609020204030204" pitchFamily="49" charset="0"/>
              </a:rPr>
              <a:t> </a:t>
            </a:r>
            <a:r>
              <a:rPr lang="fr-FR" sz="1400" dirty="0">
                <a:latin typeface="Consolas" panose="020B0609020204030204" pitchFamily="49" charset="0"/>
              </a:rPr>
              <a:t>index;</a:t>
            </a:r>
          </a:p>
          <a:p>
            <a:endParaRPr lang="fr-FR" sz="1400" dirty="0">
              <a:latin typeface="Consolas" panose="020B0609020204030204" pitchFamily="49" charset="0"/>
            </a:endParaRPr>
          </a:p>
          <a:p>
            <a:r>
              <a:rPr lang="fr-FR" sz="1400" dirty="0">
                <a:latin typeface="Consolas" panose="020B0609020204030204" pitchFamily="49" charset="0"/>
              </a:rPr>
              <a:t>	</a:t>
            </a:r>
            <a:r>
              <a:rPr lang="fr-FR" sz="1400" dirty="0" err="1">
                <a:latin typeface="Consolas" panose="020B0609020204030204" pitchFamily="49" charset="0"/>
              </a:rPr>
              <a:t>liste.Add</a:t>
            </a:r>
            <a:r>
              <a:rPr lang="fr-FR" sz="1400" dirty="0">
                <a:latin typeface="Consolas" panose="020B0609020204030204" pitchFamily="49" charset="0"/>
              </a:rPr>
              <a:t>(</a:t>
            </a:r>
            <a:r>
              <a:rPr lang="fr-FR" sz="1400" dirty="0">
                <a:solidFill>
                  <a:srgbClr val="C00000"/>
                </a:solidFill>
                <a:latin typeface="Consolas" panose="020B0609020204030204" pitchFamily="49" charset="0"/>
              </a:rPr>
              <a:t>"ligne_1"</a:t>
            </a:r>
            <a:r>
              <a:rPr lang="fr-FR" sz="1400" dirty="0">
                <a:latin typeface="Consolas" panose="020B0609020204030204" pitchFamily="49" charset="0"/>
              </a:rPr>
              <a:t>);				</a:t>
            </a:r>
            <a:r>
              <a:rPr lang="fr-FR" sz="1400" dirty="0">
                <a:solidFill>
                  <a:srgbClr val="00CC00"/>
                </a:solidFill>
                <a:latin typeface="Consolas" panose="020B0609020204030204" pitchFamily="49" charset="0"/>
              </a:rPr>
              <a:t>// Ajout</a:t>
            </a:r>
          </a:p>
          <a:p>
            <a:r>
              <a:rPr lang="fr-FR" sz="1400" dirty="0">
                <a:solidFill>
                  <a:srgbClr val="0066FF"/>
                </a:solidFill>
                <a:latin typeface="Consolas" panose="020B0609020204030204" pitchFamily="49" charset="0"/>
              </a:rPr>
              <a:t>	</a:t>
            </a:r>
            <a:r>
              <a:rPr lang="fr-FR" sz="1400" dirty="0" err="1">
                <a:latin typeface="Consolas" panose="020B0609020204030204" pitchFamily="49" charset="0"/>
              </a:rPr>
              <a:t>liste.Insert</a:t>
            </a:r>
            <a:r>
              <a:rPr lang="fr-FR" sz="1400" dirty="0">
                <a:latin typeface="Consolas" panose="020B0609020204030204" pitchFamily="49" charset="0"/>
              </a:rPr>
              <a:t>(0, </a:t>
            </a:r>
            <a:r>
              <a:rPr lang="fr-FR" sz="1400" dirty="0">
                <a:solidFill>
                  <a:srgbClr val="C00000"/>
                </a:solidFill>
                <a:latin typeface="Consolas" panose="020B0609020204030204" pitchFamily="49" charset="0"/>
              </a:rPr>
              <a:t>"ligne_0"</a:t>
            </a:r>
            <a:r>
              <a:rPr lang="fr-FR" sz="1400" dirty="0">
                <a:latin typeface="Consolas" panose="020B0609020204030204" pitchFamily="49" charset="0"/>
              </a:rPr>
              <a:t>); 		</a:t>
            </a:r>
            <a:r>
              <a:rPr lang="fr-FR" sz="1400" dirty="0">
                <a:solidFill>
                  <a:srgbClr val="00CC00"/>
                </a:solidFill>
                <a:latin typeface="Consolas" panose="020B0609020204030204" pitchFamily="49" charset="0"/>
              </a:rPr>
              <a:t>// Insertion</a:t>
            </a:r>
          </a:p>
          <a:p>
            <a:r>
              <a:rPr lang="fr-FR" sz="1400" dirty="0">
                <a:solidFill>
                  <a:srgbClr val="00CC00"/>
                </a:solidFill>
                <a:latin typeface="Consolas" panose="020B0609020204030204" pitchFamily="49" charset="0"/>
              </a:rPr>
              <a:t>	</a:t>
            </a:r>
            <a:r>
              <a:rPr lang="fr-FR" sz="1400" dirty="0" err="1">
                <a:latin typeface="Consolas" panose="020B0609020204030204" pitchFamily="49" charset="0"/>
              </a:rPr>
              <a:t>liste.RemoveAt</a:t>
            </a:r>
            <a:r>
              <a:rPr lang="fr-FR" sz="1400" dirty="0">
                <a:latin typeface="Consolas" panose="020B0609020204030204" pitchFamily="49" charset="0"/>
              </a:rPr>
              <a:t>(0);					</a:t>
            </a:r>
            <a:r>
              <a:rPr lang="fr-FR" sz="1400" dirty="0">
                <a:solidFill>
                  <a:srgbClr val="00CC00"/>
                </a:solidFill>
                <a:latin typeface="Consolas" panose="020B0609020204030204" pitchFamily="49" charset="0"/>
              </a:rPr>
              <a:t>// Suppression selon un index</a:t>
            </a:r>
          </a:p>
          <a:p>
            <a:r>
              <a:rPr lang="fr-FR" sz="1400" dirty="0">
                <a:solidFill>
                  <a:srgbClr val="00CC00"/>
                </a:solidFill>
                <a:latin typeface="Consolas" panose="020B0609020204030204" pitchFamily="49" charset="0"/>
              </a:rPr>
              <a:t>	</a:t>
            </a:r>
            <a:r>
              <a:rPr lang="fr-FR" sz="1400" dirty="0" err="1">
                <a:latin typeface="Consolas" panose="020B0609020204030204" pitchFamily="49" charset="0"/>
              </a:rPr>
              <a:t>liste.Remove</a:t>
            </a:r>
            <a:r>
              <a:rPr lang="fr-FR" sz="1400" dirty="0">
                <a:latin typeface="Consolas" panose="020B0609020204030204" pitchFamily="49" charset="0"/>
              </a:rPr>
              <a:t>(</a:t>
            </a:r>
            <a:r>
              <a:rPr lang="fr-FR" sz="1400" dirty="0">
                <a:solidFill>
                  <a:srgbClr val="C00000"/>
                </a:solidFill>
                <a:latin typeface="Consolas" panose="020B0609020204030204" pitchFamily="49" charset="0"/>
              </a:rPr>
              <a:t>"ligne_1"</a:t>
            </a:r>
            <a:r>
              <a:rPr lang="fr-FR" sz="1400" dirty="0">
                <a:latin typeface="Consolas" panose="020B0609020204030204" pitchFamily="49" charset="0"/>
              </a:rPr>
              <a:t>);			</a:t>
            </a:r>
            <a:r>
              <a:rPr lang="fr-FR" sz="1400" dirty="0">
                <a:solidFill>
                  <a:srgbClr val="00CC00"/>
                </a:solidFill>
                <a:latin typeface="Consolas" panose="020B0609020204030204" pitchFamily="49" charset="0"/>
              </a:rPr>
              <a:t>// Suppression selon une valeur</a:t>
            </a:r>
            <a:endParaRPr lang="fr-FR" sz="1400" dirty="0">
              <a:latin typeface="Consolas" panose="020B0609020204030204" pitchFamily="49" charset="0"/>
            </a:endParaRPr>
          </a:p>
          <a:p>
            <a:r>
              <a:rPr lang="fr-FR" sz="1400" dirty="0">
                <a:latin typeface="Consolas" panose="020B0609020204030204" pitchFamily="49" charset="0"/>
              </a:rPr>
              <a:t>	</a:t>
            </a:r>
            <a:r>
              <a:rPr lang="fr-FR" sz="1400" dirty="0" err="1">
                <a:latin typeface="Consolas" panose="020B0609020204030204" pitchFamily="49" charset="0"/>
              </a:rPr>
              <a:t>liste.Add</a:t>
            </a:r>
            <a:r>
              <a:rPr lang="fr-FR" sz="1400" dirty="0">
                <a:latin typeface="Consolas" panose="020B0609020204030204" pitchFamily="49" charset="0"/>
              </a:rPr>
              <a:t>(</a:t>
            </a:r>
            <a:r>
              <a:rPr lang="fr-FR" sz="1400" dirty="0">
                <a:solidFill>
                  <a:srgbClr val="C00000"/>
                </a:solidFill>
                <a:latin typeface="Consolas" panose="020B0609020204030204" pitchFamily="49" charset="0"/>
              </a:rPr>
              <a:t>"ligne_1"</a:t>
            </a:r>
            <a:r>
              <a:rPr lang="fr-FR" sz="1400" dirty="0">
                <a:latin typeface="Consolas" panose="020B0609020204030204" pitchFamily="49" charset="0"/>
              </a:rPr>
              <a:t>);				</a:t>
            </a:r>
            <a:r>
              <a:rPr lang="fr-FR" sz="1400" dirty="0">
                <a:solidFill>
                  <a:srgbClr val="00CC00"/>
                </a:solidFill>
                <a:latin typeface="Consolas" panose="020B0609020204030204" pitchFamily="49" charset="0"/>
              </a:rPr>
              <a:t>// Ajout</a:t>
            </a:r>
          </a:p>
          <a:p>
            <a:r>
              <a:rPr lang="fr-FR" sz="1400" dirty="0">
                <a:solidFill>
                  <a:srgbClr val="00CC00"/>
                </a:solidFill>
                <a:latin typeface="Consolas" panose="020B0609020204030204" pitchFamily="49" charset="0"/>
              </a:rPr>
              <a:t>	</a:t>
            </a:r>
            <a:r>
              <a:rPr lang="fr-FR" sz="1400" dirty="0">
                <a:latin typeface="Consolas" panose="020B0609020204030204" pitchFamily="49" charset="0"/>
              </a:rPr>
              <a:t>index = </a:t>
            </a:r>
            <a:r>
              <a:rPr lang="fr-FR" sz="1400" dirty="0" err="1">
                <a:latin typeface="Consolas" panose="020B0609020204030204" pitchFamily="49" charset="0"/>
              </a:rPr>
              <a:t>liste.IndexOf</a:t>
            </a:r>
            <a:r>
              <a:rPr lang="fr-FR" sz="1400" dirty="0">
                <a:latin typeface="Consolas" panose="020B0609020204030204" pitchFamily="49" charset="0"/>
              </a:rPr>
              <a:t>(</a:t>
            </a:r>
            <a:r>
              <a:rPr lang="fr-FR" sz="1400" dirty="0">
                <a:solidFill>
                  <a:srgbClr val="C00000"/>
                </a:solidFill>
                <a:latin typeface="Consolas" panose="020B0609020204030204" pitchFamily="49" charset="0"/>
              </a:rPr>
              <a:t>"ligne_1"</a:t>
            </a:r>
            <a:r>
              <a:rPr lang="fr-FR" sz="1400" dirty="0">
                <a:latin typeface="Consolas" panose="020B0609020204030204" pitchFamily="49" charset="0"/>
              </a:rPr>
              <a:t>);	</a:t>
            </a:r>
            <a:r>
              <a:rPr lang="fr-FR" sz="1400" dirty="0">
                <a:solidFill>
                  <a:srgbClr val="00CC00"/>
                </a:solidFill>
                <a:latin typeface="Consolas" panose="020B0609020204030204" pitchFamily="49" charset="0"/>
              </a:rPr>
              <a:t>// Recherche de l’index</a:t>
            </a:r>
          </a:p>
          <a:p>
            <a:r>
              <a:rPr lang="fr-FR" sz="1400" dirty="0">
                <a:solidFill>
                  <a:srgbClr val="00CC00"/>
                </a:solidFill>
                <a:latin typeface="Consolas" panose="020B0609020204030204" pitchFamily="49" charset="0"/>
              </a:rPr>
              <a:t>	</a:t>
            </a:r>
            <a:r>
              <a:rPr lang="fr-FR" sz="1400" dirty="0">
                <a:latin typeface="Consolas" panose="020B0609020204030204" pitchFamily="49" charset="0"/>
              </a:rPr>
              <a:t>liste[index] = </a:t>
            </a:r>
            <a:r>
              <a:rPr lang="fr-FR" sz="1400" dirty="0">
                <a:solidFill>
                  <a:srgbClr val="C00000"/>
                </a:solidFill>
                <a:latin typeface="Consolas" panose="020B0609020204030204" pitchFamily="49" charset="0"/>
              </a:rPr>
              <a:t>"ligne_1_modifiée"</a:t>
            </a:r>
            <a:r>
              <a:rPr lang="fr-FR" sz="1400" dirty="0">
                <a:latin typeface="Consolas" panose="020B0609020204030204" pitchFamily="49" charset="0"/>
              </a:rPr>
              <a:t>;</a:t>
            </a:r>
            <a:r>
              <a:rPr lang="fr-FR" sz="1400" dirty="0">
                <a:solidFill>
                  <a:srgbClr val="00CC00"/>
                </a:solidFill>
                <a:latin typeface="Consolas" panose="020B0609020204030204" pitchFamily="49" charset="0"/>
              </a:rPr>
              <a:t> 	// Modification de la valeur</a:t>
            </a:r>
            <a:endParaRPr lang="fr-FR" sz="1400" dirty="0">
              <a:latin typeface="Consolas" panose="020B0609020204030204" pitchFamily="49" charset="0"/>
            </a:endParaRPr>
          </a:p>
          <a:p>
            <a:endParaRPr lang="fr-FR" sz="1400" dirty="0">
              <a:latin typeface="Consolas" panose="020B0609020204030204" pitchFamily="49" charset="0"/>
            </a:endParaRPr>
          </a:p>
          <a:p>
            <a:r>
              <a:rPr lang="fr-FR" sz="1400" dirty="0">
                <a:solidFill>
                  <a:srgbClr val="00CC00"/>
                </a:solidFill>
                <a:latin typeface="Consolas" panose="020B0609020204030204" pitchFamily="49" charset="0"/>
              </a:rPr>
              <a:t>	// Affichage du nombre d’éléments de la liste</a:t>
            </a:r>
          </a:p>
          <a:p>
            <a:r>
              <a:rPr lang="fr-FR" sz="1400" dirty="0">
                <a:solidFill>
                  <a:srgbClr val="00CC00"/>
                </a:solidFill>
                <a:latin typeface="Consolas" panose="020B0609020204030204" pitchFamily="49" charset="0"/>
              </a:rPr>
              <a:t>	</a:t>
            </a:r>
            <a:r>
              <a:rPr lang="fr-FR" sz="1400" dirty="0" err="1">
                <a:solidFill>
                  <a:srgbClr val="00CCFF"/>
                </a:solidFill>
                <a:latin typeface="Consolas" panose="020B0609020204030204" pitchFamily="49" charset="0"/>
              </a:rPr>
              <a:t>Console</a:t>
            </a:r>
            <a:r>
              <a:rPr lang="fr-FR" sz="1400" dirty="0" err="1">
                <a:latin typeface="Consolas" panose="020B0609020204030204" pitchFamily="49" charset="0"/>
              </a:rPr>
              <a:t>.WriteLine</a:t>
            </a:r>
            <a:r>
              <a:rPr lang="fr-FR" sz="1400" dirty="0">
                <a:latin typeface="Consolas" panose="020B0609020204030204" pitchFamily="49" charset="0"/>
              </a:rPr>
              <a:t>(</a:t>
            </a:r>
            <a:r>
              <a:rPr lang="fr-FR" sz="1400" dirty="0">
                <a:solidFill>
                  <a:srgbClr val="C00000"/>
                </a:solidFill>
                <a:latin typeface="Consolas" panose="020B0609020204030204" pitchFamily="49" charset="0"/>
              </a:rPr>
              <a:t>"Nb élément(s) : "</a:t>
            </a:r>
            <a:r>
              <a:rPr lang="fr-FR" sz="1400" dirty="0">
                <a:latin typeface="Consolas" panose="020B0609020204030204" pitchFamily="49" charset="0"/>
              </a:rPr>
              <a:t> + </a:t>
            </a:r>
            <a:r>
              <a:rPr lang="fr-FR" sz="1400" dirty="0" err="1">
                <a:latin typeface="Consolas" panose="020B0609020204030204" pitchFamily="49" charset="0"/>
              </a:rPr>
              <a:t>liste.Count</a:t>
            </a:r>
            <a:r>
              <a:rPr lang="fr-FR" sz="1400" dirty="0">
                <a:latin typeface="Consolas" panose="020B0609020204030204" pitchFamily="49" charset="0"/>
              </a:rPr>
              <a:t>);</a:t>
            </a:r>
          </a:p>
          <a:p>
            <a:endParaRPr lang="fr-FR" sz="1400" dirty="0">
              <a:latin typeface="Consolas" panose="020B0609020204030204" pitchFamily="49" charset="0"/>
            </a:endParaRPr>
          </a:p>
          <a:p>
            <a:r>
              <a:rPr lang="fr-FR" sz="1400" dirty="0">
                <a:latin typeface="Consolas" panose="020B0609020204030204" pitchFamily="49" charset="0"/>
              </a:rPr>
              <a:t>	</a:t>
            </a:r>
            <a:r>
              <a:rPr lang="fr-FR" sz="1400" dirty="0">
                <a:solidFill>
                  <a:srgbClr val="00CC00"/>
                </a:solidFill>
                <a:latin typeface="Consolas" panose="020B0609020204030204" pitchFamily="49" charset="0"/>
              </a:rPr>
              <a:t>// Parcours des éléments de la liste</a:t>
            </a:r>
            <a:endParaRPr lang="fr-FR" sz="1400" dirty="0">
              <a:latin typeface="Consolas" panose="020B0609020204030204" pitchFamily="49" charset="0"/>
            </a:endParaRPr>
          </a:p>
          <a:p>
            <a:r>
              <a:rPr lang="fr-FR" sz="1400" dirty="0">
                <a:latin typeface="Consolas" panose="020B0609020204030204" pitchFamily="49" charset="0"/>
              </a:rPr>
              <a:t>	</a:t>
            </a:r>
            <a:r>
              <a:rPr lang="fr-FR" sz="1400" dirty="0" err="1">
                <a:solidFill>
                  <a:srgbClr val="0066FF"/>
                </a:solidFill>
                <a:latin typeface="Consolas" panose="020B0609020204030204" pitchFamily="49" charset="0"/>
              </a:rPr>
              <a:t>foreach</a:t>
            </a:r>
            <a:r>
              <a:rPr lang="fr-FR" sz="1400" dirty="0">
                <a:latin typeface="Consolas" panose="020B0609020204030204" pitchFamily="49" charset="0"/>
              </a:rPr>
              <a:t> (</a:t>
            </a:r>
            <a:r>
              <a:rPr lang="fr-FR" sz="1400" dirty="0">
                <a:solidFill>
                  <a:srgbClr val="0066FF"/>
                </a:solidFill>
                <a:latin typeface="Consolas" panose="020B0609020204030204" pitchFamily="49" charset="0"/>
              </a:rPr>
              <a:t>string</a:t>
            </a:r>
            <a:r>
              <a:rPr lang="fr-FR" sz="1400" dirty="0">
                <a:latin typeface="Consolas" panose="020B0609020204030204" pitchFamily="49" charset="0"/>
              </a:rPr>
              <a:t> s </a:t>
            </a:r>
            <a:r>
              <a:rPr lang="fr-FR" sz="1400" dirty="0">
                <a:solidFill>
                  <a:srgbClr val="0066FF"/>
                </a:solidFill>
                <a:latin typeface="Consolas" panose="020B0609020204030204" pitchFamily="49" charset="0"/>
              </a:rPr>
              <a:t>in</a:t>
            </a:r>
            <a:r>
              <a:rPr lang="fr-FR" sz="1400" dirty="0">
                <a:latin typeface="Consolas" panose="020B0609020204030204" pitchFamily="49" charset="0"/>
              </a:rPr>
              <a:t> liste)</a:t>
            </a:r>
          </a:p>
          <a:p>
            <a:r>
              <a:rPr lang="fr-FR" sz="1400" dirty="0">
                <a:latin typeface="Consolas" panose="020B0609020204030204" pitchFamily="49" charset="0"/>
              </a:rPr>
              <a:t>		</a:t>
            </a:r>
            <a:r>
              <a:rPr lang="fr-FR" sz="1400" dirty="0" err="1">
                <a:solidFill>
                  <a:srgbClr val="00CCFF"/>
                </a:solidFill>
                <a:latin typeface="Consolas" panose="020B0609020204030204" pitchFamily="49" charset="0"/>
              </a:rPr>
              <a:t>Console</a:t>
            </a:r>
            <a:r>
              <a:rPr lang="fr-FR" sz="1400" dirty="0" err="1">
                <a:latin typeface="Consolas" panose="020B0609020204030204" pitchFamily="49" charset="0"/>
              </a:rPr>
              <a:t>.WriteLine</a:t>
            </a:r>
            <a:r>
              <a:rPr lang="fr-FR" sz="1400" dirty="0">
                <a:latin typeface="Consolas" panose="020B0609020204030204" pitchFamily="49" charset="0"/>
              </a:rPr>
              <a:t>(</a:t>
            </a:r>
            <a:r>
              <a:rPr lang="fr-FR" sz="1400" dirty="0">
                <a:solidFill>
                  <a:srgbClr val="C00000"/>
                </a:solidFill>
                <a:latin typeface="Consolas" panose="020B0609020204030204" pitchFamily="49" charset="0"/>
              </a:rPr>
              <a:t>"Valeur : "</a:t>
            </a:r>
            <a:r>
              <a:rPr lang="fr-FR" sz="1400" dirty="0">
                <a:latin typeface="Consolas" panose="020B0609020204030204" pitchFamily="49" charset="0"/>
              </a:rPr>
              <a:t> + s);</a:t>
            </a:r>
          </a:p>
          <a:p>
            <a:endParaRPr lang="fr-FR" sz="1400" dirty="0">
              <a:latin typeface="Consolas" panose="020B0609020204030204" pitchFamily="49" charset="0"/>
            </a:endParaRPr>
          </a:p>
          <a:p>
            <a:r>
              <a:rPr lang="fr-FR" sz="1400" dirty="0">
                <a:solidFill>
                  <a:srgbClr val="00CC00"/>
                </a:solidFill>
                <a:latin typeface="Consolas" panose="020B0609020204030204" pitchFamily="49" charset="0"/>
              </a:rPr>
              <a:t>	// Parcours des éléments de la liste selon les index</a:t>
            </a:r>
            <a:endParaRPr lang="fr-FR" sz="1400" dirty="0">
              <a:latin typeface="Consolas" panose="020B0609020204030204" pitchFamily="49" charset="0"/>
            </a:endParaRPr>
          </a:p>
          <a:p>
            <a:r>
              <a:rPr lang="fr-FR" sz="1400" dirty="0">
                <a:latin typeface="Consolas" panose="020B0609020204030204" pitchFamily="49" charset="0"/>
              </a:rPr>
              <a:t>	</a:t>
            </a:r>
            <a:r>
              <a:rPr lang="fr-FR" sz="1400" dirty="0">
                <a:solidFill>
                  <a:srgbClr val="0066FF"/>
                </a:solidFill>
                <a:latin typeface="Consolas" panose="020B0609020204030204" pitchFamily="49" charset="0"/>
              </a:rPr>
              <a:t>for</a:t>
            </a:r>
            <a:r>
              <a:rPr lang="fr-FR" sz="1400" dirty="0">
                <a:latin typeface="Consolas" panose="020B0609020204030204" pitchFamily="49" charset="0"/>
              </a:rPr>
              <a:t> (</a:t>
            </a:r>
            <a:r>
              <a:rPr lang="fr-FR" sz="1400" dirty="0" err="1">
                <a:solidFill>
                  <a:srgbClr val="0066FF"/>
                </a:solidFill>
                <a:latin typeface="Consolas" panose="020B0609020204030204" pitchFamily="49" charset="0"/>
              </a:rPr>
              <a:t>int</a:t>
            </a:r>
            <a:r>
              <a:rPr lang="fr-FR" sz="1400" dirty="0">
                <a:latin typeface="Consolas" panose="020B0609020204030204" pitchFamily="49" charset="0"/>
              </a:rPr>
              <a:t> i = 0; i &lt; </a:t>
            </a:r>
            <a:r>
              <a:rPr lang="fr-FR" sz="1400" dirty="0" err="1">
                <a:latin typeface="Consolas" panose="020B0609020204030204" pitchFamily="49" charset="0"/>
              </a:rPr>
              <a:t>liste.Count</a:t>
            </a:r>
            <a:r>
              <a:rPr lang="fr-FR" sz="1400" dirty="0">
                <a:latin typeface="Consolas" panose="020B0609020204030204" pitchFamily="49" charset="0"/>
              </a:rPr>
              <a:t>; i++)</a:t>
            </a:r>
          </a:p>
          <a:p>
            <a:r>
              <a:rPr lang="fr-FR" sz="1400" dirty="0">
                <a:latin typeface="Consolas" panose="020B0609020204030204" pitchFamily="49" charset="0"/>
              </a:rPr>
              <a:t>		</a:t>
            </a:r>
            <a:r>
              <a:rPr lang="fr-FR" sz="1400" dirty="0" err="1">
                <a:solidFill>
                  <a:srgbClr val="00CCFF"/>
                </a:solidFill>
                <a:latin typeface="Consolas" panose="020B0609020204030204" pitchFamily="49" charset="0"/>
              </a:rPr>
              <a:t>Console</a:t>
            </a:r>
            <a:r>
              <a:rPr lang="fr-FR" sz="1400" dirty="0" err="1">
                <a:latin typeface="Consolas" panose="020B0609020204030204" pitchFamily="49" charset="0"/>
              </a:rPr>
              <a:t>.WriteLine</a:t>
            </a:r>
            <a:r>
              <a:rPr lang="fr-FR" sz="1400" dirty="0">
                <a:latin typeface="Consolas" panose="020B0609020204030204" pitchFamily="49" charset="0"/>
              </a:rPr>
              <a:t>(</a:t>
            </a:r>
            <a:r>
              <a:rPr lang="fr-FR" sz="1400" dirty="0">
                <a:solidFill>
                  <a:srgbClr val="C00000"/>
                </a:solidFill>
                <a:latin typeface="Consolas" panose="020B0609020204030204" pitchFamily="49" charset="0"/>
              </a:rPr>
              <a:t>"Valeur : "</a:t>
            </a:r>
            <a:r>
              <a:rPr lang="fr-FR" sz="1400" dirty="0">
                <a:latin typeface="Consolas" panose="020B0609020204030204" pitchFamily="49" charset="0"/>
              </a:rPr>
              <a:t> + liste[i]);</a:t>
            </a:r>
          </a:p>
          <a:p>
            <a:r>
              <a:rPr lang="fr-FR" sz="1400" dirty="0">
                <a:latin typeface="Consolas" panose="020B0609020204030204" pitchFamily="49" charset="0"/>
              </a:rPr>
              <a:t>}</a:t>
            </a:r>
          </a:p>
        </p:txBody>
      </p:sp>
    </p:spTree>
    <p:extLst>
      <p:ext uri="{BB962C8B-B14F-4D97-AF65-F5344CB8AC3E}">
        <p14:creationId xmlns:p14="http://schemas.microsoft.com/office/powerpoint/2010/main" val="7518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 : Exemple</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6" name="Espace réservé du numéro de diapositive 5"/>
          <p:cNvSpPr>
            <a:spLocks noGrp="1"/>
          </p:cNvSpPr>
          <p:nvPr>
            <p:ph type="sldNum" sz="quarter" idx="11"/>
          </p:nvPr>
        </p:nvSpPr>
        <p:spPr/>
        <p:txBody>
          <a:bodyPr/>
          <a:lstStyle/>
          <a:p>
            <a:fld id="{3E4A517B-2034-4563-8A19-3BA396951D84}" type="slidenum">
              <a:rPr lang="fr-FR" smtClean="0"/>
              <a:t>52</a:t>
            </a:fld>
            <a:endParaRPr lang="fr-FR" dirty="0"/>
          </a:p>
        </p:txBody>
      </p:sp>
      <p:sp>
        <p:nvSpPr>
          <p:cNvPr id="7" name="Espace réservé du contenu 6">
            <a:extLst>
              <a:ext uri="{FF2B5EF4-FFF2-40B4-BE49-F238E27FC236}">
                <a16:creationId xmlns:a16="http://schemas.microsoft.com/office/drawing/2014/main" id="{BA80D538-B71E-44BD-9656-42380BA5B1CF}"/>
              </a:ext>
            </a:extLst>
          </p:cNvPr>
          <p:cNvSpPr>
            <a:spLocks noGrp="1"/>
          </p:cNvSpPr>
          <p:nvPr>
            <p:ph sz="quarter" idx="12"/>
          </p:nvPr>
        </p:nvSpPr>
        <p:spPr/>
        <p:txBody>
          <a:bodyPr/>
          <a:lstStyle/>
          <a:p>
            <a:endParaRPr lang="fr-FR"/>
          </a:p>
        </p:txBody>
      </p:sp>
      <p:pic>
        <p:nvPicPr>
          <p:cNvPr id="5" name="Content Placeholder 3" descr="helloworld1.jpg"/>
          <p:cNvPicPr>
            <a:picLocks noChangeAspect="1"/>
          </p:cNvPicPr>
          <p:nvPr/>
        </p:nvPicPr>
        <p:blipFill>
          <a:blip r:embed="rId2"/>
          <a:stretch>
            <a:fillRect/>
          </a:stretch>
        </p:blipFill>
        <p:spPr>
          <a:xfrm>
            <a:off x="2417842" y="1940055"/>
            <a:ext cx="4308316" cy="3086288"/>
          </a:xfrm>
          <a:prstGeom prst="rect">
            <a:avLst/>
          </a:prstGeom>
        </p:spPr>
      </p:pic>
    </p:spTree>
    <p:extLst>
      <p:ext uri="{BB962C8B-B14F-4D97-AF65-F5344CB8AC3E}">
        <p14:creationId xmlns:p14="http://schemas.microsoft.com/office/powerpoint/2010/main" val="35933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Winforms</a:t>
            </a:r>
            <a:endParaRPr lang="fr-FR" dirty="0"/>
          </a:p>
        </p:txBody>
      </p:sp>
      <p:sp>
        <p:nvSpPr>
          <p:cNvPr id="4" name="Espace réservé du pied de page 3"/>
          <p:cNvSpPr>
            <a:spLocks noGrp="1"/>
          </p:cNvSpPr>
          <p:nvPr>
            <p:ph type="ftr" sz="quarter" idx="10"/>
          </p:nvPr>
        </p:nvSpPr>
        <p:spPr/>
        <p:txBody>
          <a:bodyPr/>
          <a:lstStyle/>
          <a:p>
            <a:r>
              <a:rPr lang="fr-FR"/>
              <a:t>© Tous droits réservés</a:t>
            </a:r>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53</a:t>
            </a:fld>
            <a:endParaRPr lang="fr-FR" dirty="0"/>
          </a:p>
        </p:txBody>
      </p:sp>
      <p:sp>
        <p:nvSpPr>
          <p:cNvPr id="3" name="Espace réservé du contenu 2"/>
          <p:cNvSpPr>
            <a:spLocks noGrp="1"/>
          </p:cNvSpPr>
          <p:nvPr>
            <p:ph sz="quarter" idx="12"/>
          </p:nvPr>
        </p:nvSpPr>
        <p:spPr/>
        <p:txBody>
          <a:bodyPr/>
          <a:lstStyle/>
          <a:p>
            <a:r>
              <a:rPr lang="fr-FR" sz="2800" dirty="0"/>
              <a:t>« </a:t>
            </a:r>
            <a:r>
              <a:rPr lang="fr-FR" sz="2800" dirty="0" err="1"/>
              <a:t>Winforms</a:t>
            </a:r>
            <a:r>
              <a:rPr lang="fr-FR" sz="2800" dirty="0"/>
              <a:t> » est le nom donné à l’API incluse dans .Net pour accéder aux fonctions natives de Windows </a:t>
            </a:r>
            <a:br>
              <a:rPr lang="fr-FR" sz="2800" dirty="0"/>
            </a:br>
            <a:endParaRPr lang="fr-FR" sz="2800" dirty="0"/>
          </a:p>
          <a:p>
            <a:r>
              <a:rPr lang="fr-FR" sz="2800" dirty="0"/>
              <a:t>Il s’agit d’un </a:t>
            </a:r>
            <a:r>
              <a:rPr lang="fr-FR" sz="2800" dirty="0" err="1"/>
              <a:t>Wrapper</a:t>
            </a:r>
            <a:r>
              <a:rPr lang="fr-FR" sz="2800" dirty="0"/>
              <a:t> des bibliothèques Win32 originalement écrites en C</a:t>
            </a:r>
            <a:br>
              <a:rPr lang="fr-FR" sz="2800" dirty="0"/>
            </a:br>
            <a:endParaRPr lang="fr-FR" sz="2800" dirty="0"/>
          </a:p>
          <a:p>
            <a:r>
              <a:rPr lang="fr-FR" sz="2800" dirty="0"/>
              <a:t>Plus utilisé aujourd’hui : son remplaçant est WPF</a:t>
            </a:r>
          </a:p>
          <a:p>
            <a:endParaRPr lang="fr-FR" sz="2800" dirty="0"/>
          </a:p>
          <a:p>
            <a:r>
              <a:rPr lang="fr-FR" sz="2800" dirty="0"/>
              <a:t>Reste malgré tout incontournable (mécanismes intéressants)</a:t>
            </a:r>
          </a:p>
          <a:p>
            <a:endParaRPr lang="fr-FR" dirty="0"/>
          </a:p>
        </p:txBody>
      </p:sp>
    </p:spTree>
    <p:extLst>
      <p:ext uri="{BB962C8B-B14F-4D97-AF65-F5344CB8AC3E}">
        <p14:creationId xmlns:p14="http://schemas.microsoft.com/office/powerpoint/2010/main" val="321159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TP</a:t>
            </a:r>
          </a:p>
        </p:txBody>
      </p:sp>
      <p:sp>
        <p:nvSpPr>
          <p:cNvPr id="4" name="Espace réservé du pied de page 3"/>
          <p:cNvSpPr>
            <a:spLocks noGrp="1"/>
          </p:cNvSpPr>
          <p:nvPr>
            <p:ph type="ftr" sz="quarter" idx="10"/>
          </p:nvPr>
        </p:nvSpPr>
        <p:spPr/>
        <p:txBody>
          <a:bodyPr/>
          <a:lstStyle/>
          <a:p>
            <a:r>
              <a:rPr lang="fr-FR"/>
              <a:t>© Tous droits réservés</a:t>
            </a:r>
            <a:endParaRPr lang="fr-FR" dirty="0"/>
          </a:p>
        </p:txBody>
      </p:sp>
      <p:sp>
        <p:nvSpPr>
          <p:cNvPr id="5" name="Espace réservé du numéro de diapositive 4"/>
          <p:cNvSpPr>
            <a:spLocks noGrp="1"/>
          </p:cNvSpPr>
          <p:nvPr>
            <p:ph type="sldNum" sz="quarter" idx="11"/>
          </p:nvPr>
        </p:nvSpPr>
        <p:spPr/>
        <p:txBody>
          <a:bodyPr/>
          <a:lstStyle/>
          <a:p>
            <a:fld id="{3E4A517B-2034-4563-8A19-3BA396951D84}" type="slidenum">
              <a:rPr lang="fr-FR" smtClean="0"/>
              <a:t>54</a:t>
            </a:fld>
            <a:endParaRPr lang="fr-FR" dirty="0"/>
          </a:p>
        </p:txBody>
      </p:sp>
      <p:sp>
        <p:nvSpPr>
          <p:cNvPr id="3" name="Espace réservé du contenu 2"/>
          <p:cNvSpPr>
            <a:spLocks noGrp="1"/>
          </p:cNvSpPr>
          <p:nvPr>
            <p:ph sz="quarter" idx="12"/>
          </p:nvPr>
        </p:nvSpPr>
        <p:spPr/>
        <p:txBody>
          <a:bodyPr/>
          <a:lstStyle/>
          <a:p>
            <a:pPr marL="0" indent="0">
              <a:buNone/>
            </a:pPr>
            <a:endParaRPr lang="fr-FR" sz="2800" dirty="0"/>
          </a:p>
          <a:p>
            <a:pPr marL="514350" indent="-514350">
              <a:buFont typeface="+mj-lt"/>
              <a:buAutoNum type="arabicPeriod"/>
            </a:pPr>
            <a:r>
              <a:rPr lang="fr-FR" sz="2800" dirty="0"/>
              <a:t>Créer un projet Winforms qui liste les fichiers d’un répertoire et écrit cette liste dans un fichier (espace de noms System.IO) ; le répertoire parcouru ainsi que le fichier de sortie doivent être paramétrables par l’utilisateur</a:t>
            </a:r>
          </a:p>
          <a:p>
            <a:pPr marL="514350" indent="-514350">
              <a:buFont typeface="+mj-lt"/>
              <a:buAutoNum type="arabicPeriod"/>
            </a:pPr>
            <a:r>
              <a:rPr lang="fr-FR" sz="2800" dirty="0"/>
              <a:t>Mettre en place le parcours des sous-dossiers (récursif)</a:t>
            </a:r>
          </a:p>
          <a:p>
            <a:pPr marL="514350" indent="-514350">
              <a:buFont typeface="+mj-lt"/>
              <a:buAutoNum type="arabicPeriod"/>
            </a:pPr>
            <a:r>
              <a:rPr lang="fr-FR" sz="2800" dirty="0"/>
              <a:t>Charger les dossiers dans un </a:t>
            </a:r>
            <a:r>
              <a:rPr lang="fr-FR" sz="2800" dirty="0" err="1"/>
              <a:t>treeview</a:t>
            </a:r>
            <a:r>
              <a:rPr lang="fr-FR" sz="2800" dirty="0"/>
              <a:t> et les fichiers dans un </a:t>
            </a:r>
            <a:r>
              <a:rPr lang="fr-FR" sz="2800" dirty="0" err="1"/>
              <a:t>listview</a:t>
            </a:r>
            <a:r>
              <a:rPr lang="fr-FR" sz="2800" dirty="0"/>
              <a:t> afin de créer un explorateur de fichiers</a:t>
            </a:r>
          </a:p>
          <a:p>
            <a:endParaRPr lang="fr-FR" dirty="0"/>
          </a:p>
        </p:txBody>
      </p:sp>
    </p:spTree>
    <p:extLst>
      <p:ext uri="{BB962C8B-B14F-4D97-AF65-F5344CB8AC3E}">
        <p14:creationId xmlns:p14="http://schemas.microsoft.com/office/powerpoint/2010/main" val="114133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dirty="0"/>
              <a:t>Technologie </a:t>
            </a:r>
            <a:r>
              <a:rPr lang="fr-FR" dirty="0" err="1"/>
              <a:t>multi-plateformes</a:t>
            </a:r>
            <a:endParaRPr lang="fr-FR" dirty="0"/>
          </a:p>
        </p:txBody>
      </p:sp>
      <p:sp>
        <p:nvSpPr>
          <p:cNvPr id="2" name="Espace réservé du pied de page 1"/>
          <p:cNvSpPr>
            <a:spLocks noGrp="1"/>
          </p:cNvSpPr>
          <p:nvPr>
            <p:ph type="ftr" sz="quarter" idx="10"/>
          </p:nvPr>
        </p:nvSpPr>
        <p:spPr/>
        <p:txBody>
          <a:bodyPr/>
          <a:lstStyle/>
          <a:p>
            <a:r>
              <a:rPr lang="fr-FR"/>
              <a:t>© Tous droits réservés</a:t>
            </a:r>
          </a:p>
        </p:txBody>
      </p:sp>
      <p:sp>
        <p:nvSpPr>
          <p:cNvPr id="3" name="Espace réservé du numéro de diapositive 2"/>
          <p:cNvSpPr>
            <a:spLocks noGrp="1"/>
          </p:cNvSpPr>
          <p:nvPr>
            <p:ph type="sldNum" sz="quarter" idx="11"/>
          </p:nvPr>
        </p:nvSpPr>
        <p:spPr/>
        <p:txBody>
          <a:bodyPr/>
          <a:lstStyle/>
          <a:p>
            <a:fld id="{3E4A517B-2034-4563-8A19-3BA396951D84}" type="slidenum">
              <a:rPr lang="fr-FR" smtClean="0"/>
              <a:t>6</a:t>
            </a:fld>
            <a:endParaRPr lang="fr-FR"/>
          </a:p>
        </p:txBody>
      </p:sp>
      <p:sp>
        <p:nvSpPr>
          <p:cNvPr id="6" name="Espace réservé du contenu 5"/>
          <p:cNvSpPr>
            <a:spLocks noGrp="1"/>
          </p:cNvSpPr>
          <p:nvPr>
            <p:ph sz="quarter" idx="12"/>
          </p:nvPr>
        </p:nvSpPr>
        <p:spPr/>
        <p:txBody>
          <a:bodyPr>
            <a:normAutofit lnSpcReduction="10000"/>
          </a:bodyPr>
          <a:lstStyle/>
          <a:p>
            <a:r>
              <a:rPr lang="fr-FR" sz="2800" dirty="0"/>
              <a:t>Web :</a:t>
            </a:r>
          </a:p>
          <a:p>
            <a:pPr lvl="1"/>
            <a:r>
              <a:rPr lang="fr-FR" sz="2400" dirty="0"/>
              <a:t>ASP.NET MVC</a:t>
            </a:r>
          </a:p>
          <a:p>
            <a:pPr lvl="1"/>
            <a:r>
              <a:rPr lang="fr-FR" sz="2400" dirty="0"/>
              <a:t>ASP.NET </a:t>
            </a:r>
            <a:r>
              <a:rPr lang="fr-FR" sz="2400" dirty="0" err="1"/>
              <a:t>WebForms</a:t>
            </a:r>
            <a:endParaRPr lang="fr-FR" sz="2400" dirty="0"/>
          </a:p>
          <a:p>
            <a:r>
              <a:rPr lang="fr-FR" sz="2800" dirty="0"/>
              <a:t>Windows :</a:t>
            </a:r>
          </a:p>
          <a:p>
            <a:pPr lvl="1"/>
            <a:r>
              <a:rPr lang="fr-FR" sz="2400" dirty="0"/>
              <a:t>Windows </a:t>
            </a:r>
            <a:r>
              <a:rPr lang="fr-FR" sz="2400" dirty="0" err="1"/>
              <a:t>Forms</a:t>
            </a:r>
            <a:r>
              <a:rPr lang="fr-FR" sz="2400" dirty="0"/>
              <a:t> (</a:t>
            </a:r>
            <a:r>
              <a:rPr lang="fr-FR" sz="2400" dirty="0" err="1"/>
              <a:t>WinForms</a:t>
            </a:r>
            <a:r>
              <a:rPr lang="fr-FR" sz="2400" dirty="0"/>
              <a:t>)</a:t>
            </a:r>
          </a:p>
          <a:p>
            <a:pPr lvl="1"/>
            <a:r>
              <a:rPr lang="fr-FR" sz="2400" dirty="0"/>
              <a:t>WPF</a:t>
            </a:r>
          </a:p>
          <a:p>
            <a:r>
              <a:rPr lang="fr-FR" sz="2800" dirty="0"/>
              <a:t>Service :</a:t>
            </a:r>
          </a:p>
          <a:p>
            <a:pPr lvl="1"/>
            <a:r>
              <a:rPr lang="fr-FR" sz="2400" dirty="0"/>
              <a:t>WCF</a:t>
            </a:r>
          </a:p>
          <a:p>
            <a:r>
              <a:rPr lang="fr-FR" sz="2800" dirty="0"/>
              <a:t>Application mobile :</a:t>
            </a:r>
          </a:p>
          <a:p>
            <a:pPr lvl="1"/>
            <a:r>
              <a:rPr lang="fr-FR" sz="2400" dirty="0" err="1"/>
              <a:t>WinRT</a:t>
            </a:r>
            <a:endParaRPr lang="fr-FR" sz="2400" dirty="0"/>
          </a:p>
          <a:p>
            <a:pPr lvl="1"/>
            <a:r>
              <a:rPr lang="fr-FR" sz="2400" dirty="0"/>
              <a:t>Windows Phone</a:t>
            </a:r>
          </a:p>
          <a:p>
            <a:pPr lvl="1"/>
            <a:r>
              <a:rPr lang="fr-FR" sz="2400" dirty="0"/>
              <a:t>Universal Windows Platform (UWP)</a:t>
            </a:r>
          </a:p>
          <a:p>
            <a:pPr lvl="1"/>
            <a:r>
              <a:rPr lang="fr-FR" sz="2400" dirty="0" err="1"/>
              <a:t>Xamarin</a:t>
            </a:r>
            <a:endParaRPr lang="fr-FR" sz="2400" dirty="0"/>
          </a:p>
          <a:p>
            <a:endParaRPr lang="fr-FR" dirty="0"/>
          </a:p>
        </p:txBody>
      </p:sp>
    </p:spTree>
    <p:extLst>
      <p:ext uri="{BB962C8B-B14F-4D97-AF65-F5344CB8AC3E}">
        <p14:creationId xmlns:p14="http://schemas.microsoft.com/office/powerpoint/2010/main" val="2093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dirty="0"/>
              <a:t>.NET Standard</a:t>
            </a:r>
          </a:p>
        </p:txBody>
      </p:sp>
      <p:sp>
        <p:nvSpPr>
          <p:cNvPr id="2" name="Espace réservé du pied de page 1"/>
          <p:cNvSpPr>
            <a:spLocks noGrp="1"/>
          </p:cNvSpPr>
          <p:nvPr>
            <p:ph type="ftr" sz="quarter" idx="10"/>
          </p:nvPr>
        </p:nvSpPr>
        <p:spPr/>
        <p:txBody>
          <a:bodyPr/>
          <a:lstStyle/>
          <a:p>
            <a:r>
              <a:rPr lang="fr-FR"/>
              <a:t>© Tous droits réservés</a:t>
            </a:r>
          </a:p>
        </p:txBody>
      </p:sp>
      <p:sp>
        <p:nvSpPr>
          <p:cNvPr id="3" name="Espace réservé du numéro de diapositive 2"/>
          <p:cNvSpPr>
            <a:spLocks noGrp="1"/>
          </p:cNvSpPr>
          <p:nvPr>
            <p:ph type="sldNum" sz="quarter" idx="11"/>
          </p:nvPr>
        </p:nvSpPr>
        <p:spPr/>
        <p:txBody>
          <a:bodyPr/>
          <a:lstStyle/>
          <a:p>
            <a:fld id="{3E4A517B-2034-4563-8A19-3BA396951D84}" type="slidenum">
              <a:rPr lang="fr-FR" smtClean="0"/>
              <a:t>7</a:t>
            </a:fld>
            <a:endParaRPr lang="fr-FR"/>
          </a:p>
        </p:txBody>
      </p:sp>
      <p:sp>
        <p:nvSpPr>
          <p:cNvPr id="6" name="Espace réservé du contenu 5"/>
          <p:cNvSpPr>
            <a:spLocks noGrp="1"/>
          </p:cNvSpPr>
          <p:nvPr>
            <p:ph sz="quarter" idx="12"/>
          </p:nvPr>
        </p:nvSpPr>
        <p:spPr/>
        <p:txBody>
          <a:bodyPr>
            <a:normAutofit/>
          </a:bodyPr>
          <a:lstStyle/>
          <a:p>
            <a:r>
              <a:rPr lang="fr-FR" dirty="0">
                <a:solidFill>
                  <a:srgbClr val="171717"/>
                </a:solidFill>
                <a:latin typeface="Segoe UI" panose="020B0502040204020203" pitchFamily="34" charset="0"/>
              </a:rPr>
              <a:t>.NET Standard est un ensemble d’API mises en place par chaque implémentation de .NET. </a:t>
            </a:r>
          </a:p>
          <a:p>
            <a:r>
              <a:rPr lang="fr-FR" dirty="0">
                <a:solidFill>
                  <a:srgbClr val="171717"/>
                </a:solidFill>
                <a:latin typeface="Segoe UI" panose="020B0502040204020203" pitchFamily="34" charset="0"/>
              </a:rPr>
              <a:t>Plus formellement, il s’agit d’une spécification d’API .NET qui constituent un ensemble cohérent de contrats par rapport auxquels vous compilez votre code. Ces contrats sont implémentés dans chaque implémentation de .NET. Cela permet la portabilité entre les différentes implémentations de .NET ; votre code peut dès lors « s’exécuter partout ».</a:t>
            </a:r>
          </a:p>
          <a:p>
            <a:r>
              <a:rPr lang="fr-FR" dirty="0">
                <a:solidFill>
                  <a:srgbClr val="171717"/>
                </a:solidFill>
                <a:latin typeface="Segoe UI" panose="020B0502040204020203" pitchFamily="34" charset="0"/>
              </a:rPr>
              <a:t>.NET Standard est également un </a:t>
            </a:r>
            <a:r>
              <a:rPr lang="fr-FR" dirty="0" err="1">
                <a:solidFill>
                  <a:srgbClr val="171717"/>
                </a:solidFill>
                <a:latin typeface="Segoe UI" panose="020B0502040204020203" pitchFamily="34" charset="0"/>
              </a:rPr>
              <a:t>framework</a:t>
            </a:r>
            <a:r>
              <a:rPr lang="fr-FR" dirty="0">
                <a:solidFill>
                  <a:srgbClr val="171717"/>
                </a:solidFill>
                <a:latin typeface="Segoe UI" panose="020B0502040204020203" pitchFamily="34" charset="0"/>
              </a:rPr>
              <a:t> cible. Si votre code cible une version de .NET Standard, il peut s’exécuter sur n’importe quelle implémentation de .NET qui prend en charge cette version de .NET Standard.</a:t>
            </a:r>
          </a:p>
          <a:p>
            <a:endParaRPr lang="fr-FR" dirty="0"/>
          </a:p>
        </p:txBody>
      </p:sp>
    </p:spTree>
    <p:extLst>
      <p:ext uri="{BB962C8B-B14F-4D97-AF65-F5344CB8AC3E}">
        <p14:creationId xmlns:p14="http://schemas.microsoft.com/office/powerpoint/2010/main" val="1287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dirty="0"/>
              <a:t>Plusieurs implémentations</a:t>
            </a:r>
          </a:p>
        </p:txBody>
      </p:sp>
      <p:sp>
        <p:nvSpPr>
          <p:cNvPr id="2" name="Espace réservé du pied de page 1"/>
          <p:cNvSpPr>
            <a:spLocks noGrp="1"/>
          </p:cNvSpPr>
          <p:nvPr>
            <p:ph type="ftr" sz="quarter" idx="10"/>
          </p:nvPr>
        </p:nvSpPr>
        <p:spPr/>
        <p:txBody>
          <a:bodyPr/>
          <a:lstStyle/>
          <a:p>
            <a:r>
              <a:rPr lang="fr-FR"/>
              <a:t>© Tous droits réservés</a:t>
            </a:r>
          </a:p>
        </p:txBody>
      </p:sp>
      <p:sp>
        <p:nvSpPr>
          <p:cNvPr id="3" name="Espace réservé du numéro de diapositive 2"/>
          <p:cNvSpPr>
            <a:spLocks noGrp="1"/>
          </p:cNvSpPr>
          <p:nvPr>
            <p:ph type="sldNum" sz="quarter" idx="11"/>
          </p:nvPr>
        </p:nvSpPr>
        <p:spPr/>
        <p:txBody>
          <a:bodyPr/>
          <a:lstStyle/>
          <a:p>
            <a:fld id="{3E4A517B-2034-4563-8A19-3BA396951D84}" type="slidenum">
              <a:rPr lang="fr-FR" smtClean="0"/>
              <a:t>8</a:t>
            </a:fld>
            <a:endParaRPr lang="fr-FR"/>
          </a:p>
        </p:txBody>
      </p:sp>
      <p:sp>
        <p:nvSpPr>
          <p:cNvPr id="6" name="Espace réservé du contenu 5"/>
          <p:cNvSpPr>
            <a:spLocks noGrp="1"/>
          </p:cNvSpPr>
          <p:nvPr>
            <p:ph sz="quarter" idx="12"/>
          </p:nvPr>
        </p:nvSpPr>
        <p:spPr/>
        <p:txBody>
          <a:bodyPr>
            <a:normAutofit fontScale="55000" lnSpcReduction="20000"/>
          </a:bodyPr>
          <a:lstStyle/>
          <a:p>
            <a:r>
              <a:rPr lang="fr-FR" sz="2800" dirty="0">
                <a:solidFill>
                  <a:srgbClr val="171717"/>
                </a:solidFill>
                <a:latin typeface="Segoe UI" panose="020B0502040204020203" pitchFamily="34" charset="0"/>
              </a:rPr>
              <a:t>Chaque implémentation de .NET inclut les composants suivants :</a:t>
            </a:r>
          </a:p>
          <a:p>
            <a:pPr lvl="1"/>
            <a:r>
              <a:rPr lang="fr-FR" sz="2600" dirty="0">
                <a:solidFill>
                  <a:srgbClr val="171717"/>
                </a:solidFill>
                <a:latin typeface="Segoe UI" panose="020B0502040204020203" pitchFamily="34" charset="0"/>
              </a:rPr>
              <a:t>Un ou plusieurs runtimes.</a:t>
            </a:r>
          </a:p>
          <a:p>
            <a:pPr lvl="1"/>
            <a:r>
              <a:rPr lang="fr-FR" sz="2600" dirty="0">
                <a:solidFill>
                  <a:srgbClr val="171717"/>
                </a:solidFill>
                <a:latin typeface="Segoe UI" panose="020B0502040204020203" pitchFamily="34" charset="0"/>
              </a:rPr>
              <a:t>Une bibliothèque de classes qui implémente .NET Standard et qui peut implémenter des API supplémentaires. </a:t>
            </a:r>
          </a:p>
          <a:p>
            <a:pPr lvl="1"/>
            <a:r>
              <a:rPr lang="fr-FR" sz="2600" dirty="0">
                <a:solidFill>
                  <a:srgbClr val="171717"/>
                </a:solidFill>
                <a:latin typeface="Segoe UI" panose="020B0502040204020203" pitchFamily="34" charset="0"/>
              </a:rPr>
              <a:t>Le cas échéant, un ou plusieurs </a:t>
            </a:r>
            <a:r>
              <a:rPr lang="fr-FR" sz="2600" dirty="0" err="1">
                <a:solidFill>
                  <a:srgbClr val="171717"/>
                </a:solidFill>
                <a:latin typeface="Segoe UI" panose="020B0502040204020203" pitchFamily="34" charset="0"/>
              </a:rPr>
              <a:t>frameworks</a:t>
            </a:r>
            <a:r>
              <a:rPr lang="fr-FR" sz="2600" dirty="0">
                <a:solidFill>
                  <a:srgbClr val="171717"/>
                </a:solidFill>
                <a:latin typeface="Segoe UI" panose="020B0502040204020203" pitchFamily="34" charset="0"/>
              </a:rPr>
              <a:t> d’application. </a:t>
            </a:r>
          </a:p>
          <a:p>
            <a:pPr lvl="1"/>
            <a:r>
              <a:rPr lang="fr-FR" sz="2600" dirty="0">
                <a:solidFill>
                  <a:srgbClr val="171717"/>
                </a:solidFill>
                <a:latin typeface="Segoe UI" panose="020B0502040204020203" pitchFamily="34" charset="0"/>
              </a:rPr>
              <a:t>Le cas échéant, des outils de développement. Certains outils de développement sont partagés entre plusieurs implémentations.</a:t>
            </a:r>
          </a:p>
          <a:p>
            <a:pPr lvl="1"/>
            <a:r>
              <a:rPr lang="fr-FR" sz="2600" dirty="0">
                <a:solidFill>
                  <a:srgbClr val="171717"/>
                </a:solidFill>
                <a:latin typeface="Segoe UI" panose="020B0502040204020203" pitchFamily="34" charset="0"/>
              </a:rPr>
              <a:t>Il existe quatre implémentations de .NET principales que Microsoft développe et gère activement : .NET </a:t>
            </a:r>
            <a:r>
              <a:rPr lang="fr-FR" sz="2600" dirty="0" err="1">
                <a:solidFill>
                  <a:srgbClr val="171717"/>
                </a:solidFill>
                <a:latin typeface="Segoe UI" panose="020B0502040204020203" pitchFamily="34" charset="0"/>
              </a:rPr>
              <a:t>Core</a:t>
            </a:r>
            <a:r>
              <a:rPr lang="fr-FR" sz="2600" dirty="0">
                <a:solidFill>
                  <a:srgbClr val="171717"/>
                </a:solidFill>
                <a:latin typeface="Segoe UI" panose="020B0502040204020203" pitchFamily="34" charset="0"/>
              </a:rPr>
              <a:t>, .NET Framework, Mono et UWP.</a:t>
            </a:r>
          </a:p>
          <a:p>
            <a:r>
              <a:rPr lang="fr-FR" sz="2800" dirty="0">
                <a:solidFill>
                  <a:srgbClr val="171717"/>
                </a:solidFill>
                <a:latin typeface="Segoe UI" panose="020B0502040204020203" pitchFamily="34" charset="0"/>
              </a:rPr>
              <a:t>.NET </a:t>
            </a:r>
            <a:r>
              <a:rPr lang="fr-FR" sz="2800" dirty="0" err="1">
                <a:solidFill>
                  <a:srgbClr val="171717"/>
                </a:solidFill>
                <a:latin typeface="Segoe UI" panose="020B0502040204020203" pitchFamily="34" charset="0"/>
              </a:rPr>
              <a:t>Core</a:t>
            </a:r>
            <a:r>
              <a:rPr lang="fr-FR" sz="2800" dirty="0">
                <a:solidFill>
                  <a:srgbClr val="171717"/>
                </a:solidFill>
                <a:latin typeface="Segoe UI" panose="020B0502040204020203" pitchFamily="34" charset="0"/>
              </a:rPr>
              <a:t> : Implémentation multiplateforme de .NET conçue pour gérer les charges de travail serveur et cloud. Il s’exécute sur Windows, </a:t>
            </a:r>
            <a:r>
              <a:rPr lang="fr-FR" sz="2800" dirty="0" err="1">
                <a:solidFill>
                  <a:srgbClr val="171717"/>
                </a:solidFill>
                <a:latin typeface="Segoe UI" panose="020B0502040204020203" pitchFamily="34" charset="0"/>
              </a:rPr>
              <a:t>macOS</a:t>
            </a:r>
            <a:r>
              <a:rPr lang="fr-FR" sz="2800" dirty="0">
                <a:solidFill>
                  <a:srgbClr val="171717"/>
                </a:solidFill>
                <a:latin typeface="Segoe UI" panose="020B0502040204020203" pitchFamily="34" charset="0"/>
              </a:rPr>
              <a:t> et Linux. Il implémente .NET Standard, donc tout code qui cible .NET Standard peut s’exécuter sur .NET </a:t>
            </a:r>
            <a:r>
              <a:rPr lang="fr-FR" sz="2800" dirty="0" err="1">
                <a:solidFill>
                  <a:srgbClr val="171717"/>
                </a:solidFill>
                <a:latin typeface="Segoe UI" panose="020B0502040204020203" pitchFamily="34" charset="0"/>
              </a:rPr>
              <a:t>Core</a:t>
            </a:r>
            <a:r>
              <a:rPr lang="fr-FR" sz="2800" dirty="0">
                <a:solidFill>
                  <a:srgbClr val="171717"/>
                </a:solidFill>
                <a:latin typeface="Segoe UI" panose="020B0502040204020203" pitchFamily="34" charset="0"/>
              </a:rPr>
              <a:t>. Version actuelle : 3.1</a:t>
            </a:r>
          </a:p>
          <a:p>
            <a:r>
              <a:rPr lang="fr-FR" sz="2800" dirty="0">
                <a:solidFill>
                  <a:srgbClr val="171717"/>
                </a:solidFill>
                <a:latin typeface="Segoe UI" panose="020B0502040204020203" pitchFamily="34" charset="0"/>
              </a:rPr>
              <a:t>.NET Framework :Implémentation historique. Les versions 4.5 et ultérieures implémentent .NET Standard. Il contient des API supplémentaires spécifiques à Windows, notamment des API pour le développement bureautique Windows avec Windows Forms et WPF. Il est optimisé pour la génération d’applications de bureau Windows. Version actuelle : 4.8</a:t>
            </a:r>
          </a:p>
          <a:p>
            <a:r>
              <a:rPr lang="fr-FR" sz="2800" dirty="0">
                <a:solidFill>
                  <a:srgbClr val="171717"/>
                </a:solidFill>
                <a:latin typeface="Segoe UI" panose="020B0502040204020203" pitchFamily="34" charset="0"/>
              </a:rPr>
              <a:t>Mono : Implémentation de .NET qui est principalement utilisée quand un runtime réduit est requis. C’est le runtime qui alimente les applications Xamarin sur Android, </a:t>
            </a:r>
            <a:r>
              <a:rPr lang="fr-FR" sz="2800" dirty="0" err="1">
                <a:solidFill>
                  <a:srgbClr val="171717"/>
                </a:solidFill>
                <a:latin typeface="Segoe UI" panose="020B0502040204020203" pitchFamily="34" charset="0"/>
              </a:rPr>
              <a:t>macOS</a:t>
            </a:r>
            <a:r>
              <a:rPr lang="fr-FR" sz="2800" dirty="0">
                <a:solidFill>
                  <a:srgbClr val="171717"/>
                </a:solidFill>
                <a:latin typeface="Segoe UI" panose="020B0502040204020203" pitchFamily="34" charset="0"/>
              </a:rPr>
              <a:t>, iOS, </a:t>
            </a:r>
            <a:r>
              <a:rPr lang="fr-FR" sz="2800" dirty="0" err="1">
                <a:solidFill>
                  <a:srgbClr val="171717"/>
                </a:solidFill>
                <a:latin typeface="Segoe UI" panose="020B0502040204020203" pitchFamily="34" charset="0"/>
              </a:rPr>
              <a:t>tvOS</a:t>
            </a:r>
            <a:r>
              <a:rPr lang="fr-FR" sz="2800" dirty="0">
                <a:solidFill>
                  <a:srgbClr val="171717"/>
                </a:solidFill>
                <a:latin typeface="Segoe UI" panose="020B0502040204020203" pitchFamily="34" charset="0"/>
              </a:rPr>
              <a:t> et </a:t>
            </a:r>
            <a:r>
              <a:rPr lang="fr-FR" sz="2800" dirty="0" err="1">
                <a:solidFill>
                  <a:srgbClr val="171717"/>
                </a:solidFill>
                <a:latin typeface="Segoe UI" panose="020B0502040204020203" pitchFamily="34" charset="0"/>
              </a:rPr>
              <a:t>Watchos</a:t>
            </a:r>
            <a:r>
              <a:rPr lang="fr-FR" sz="2800" dirty="0">
                <a:solidFill>
                  <a:srgbClr val="171717"/>
                </a:solidFill>
                <a:latin typeface="Segoe UI" panose="020B0502040204020203" pitchFamily="34" charset="0"/>
              </a:rPr>
              <a:t>, et se concentre principalement sur un faible encombrement. Mono alimente également les jeux créés à l’aide du moteur </a:t>
            </a:r>
            <a:r>
              <a:rPr lang="fr-FR" sz="2800" dirty="0" err="1">
                <a:solidFill>
                  <a:srgbClr val="171717"/>
                </a:solidFill>
                <a:latin typeface="Segoe UI" panose="020B0502040204020203" pitchFamily="34" charset="0"/>
              </a:rPr>
              <a:t>Unity</a:t>
            </a:r>
            <a:r>
              <a:rPr lang="fr-FR" sz="2800" dirty="0">
                <a:solidFill>
                  <a:srgbClr val="171717"/>
                </a:solidFill>
                <a:latin typeface="Segoe UI" panose="020B0502040204020203" pitchFamily="34" charset="0"/>
              </a:rPr>
              <a:t>. Il prend en charge toutes les versions de .NET Standard publiées. Version actuelle </a:t>
            </a:r>
            <a:r>
              <a:rPr lang="fr-FR" sz="2800">
                <a:solidFill>
                  <a:srgbClr val="171717"/>
                </a:solidFill>
                <a:latin typeface="Segoe UI" panose="020B0502040204020203" pitchFamily="34" charset="0"/>
              </a:rPr>
              <a:t>: 6.8</a:t>
            </a:r>
            <a:endParaRPr lang="fr-FR" sz="2800" dirty="0">
              <a:solidFill>
                <a:srgbClr val="171717"/>
              </a:solidFill>
              <a:latin typeface="Segoe UI" panose="020B0502040204020203" pitchFamily="34" charset="0"/>
            </a:endParaRPr>
          </a:p>
          <a:p>
            <a:r>
              <a:rPr lang="fr-FR" sz="2800" dirty="0">
                <a:solidFill>
                  <a:srgbClr val="171717"/>
                </a:solidFill>
                <a:latin typeface="Segoe UI" panose="020B0502040204020203" pitchFamily="34" charset="0"/>
              </a:rPr>
              <a:t>Plateforme Windows universelle (UWP) : Implémentation de .NET qui sert à générer des logiciels et des applications Windows tactiles modernes pour l’Internet des objets (IoT). Elle vise à unifier les différents types d’appareils que vous pouvez cibler, y compris les PC, les tablettes, les phablettes, les téléphones et même la Xbox. Version actuelle : 4.5</a:t>
            </a:r>
          </a:p>
        </p:txBody>
      </p:sp>
    </p:spTree>
    <p:extLst>
      <p:ext uri="{BB962C8B-B14F-4D97-AF65-F5344CB8AC3E}">
        <p14:creationId xmlns:p14="http://schemas.microsoft.com/office/powerpoint/2010/main" val="305693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Un ensemble</a:t>
            </a:r>
          </a:p>
        </p:txBody>
      </p:sp>
      <p:sp>
        <p:nvSpPr>
          <p:cNvPr id="4" name="Espace réservé du pied de page 3"/>
          <p:cNvSpPr>
            <a:spLocks noGrp="1"/>
          </p:cNvSpPr>
          <p:nvPr>
            <p:ph type="ftr" sz="quarter" idx="10"/>
          </p:nvPr>
        </p:nvSpPr>
        <p:spPr/>
        <p:txBody>
          <a:bodyPr/>
          <a:lstStyle/>
          <a:p>
            <a:r>
              <a:rPr lang="fr-FR"/>
              <a:t>© Tous droits réservés</a:t>
            </a:r>
          </a:p>
        </p:txBody>
      </p:sp>
      <p:sp>
        <p:nvSpPr>
          <p:cNvPr id="3" name="Espace réservé du numéro de diapositive 2"/>
          <p:cNvSpPr>
            <a:spLocks noGrp="1"/>
          </p:cNvSpPr>
          <p:nvPr>
            <p:ph type="sldNum" sz="quarter" idx="11"/>
          </p:nvPr>
        </p:nvSpPr>
        <p:spPr/>
        <p:txBody>
          <a:bodyPr/>
          <a:lstStyle/>
          <a:p>
            <a:fld id="{3E4A517B-2034-4563-8A19-3BA396951D84}" type="slidenum">
              <a:rPr lang="fr-FR" smtClean="0"/>
              <a:t>9</a:t>
            </a:fld>
            <a:endParaRPr lang="fr-FR" dirty="0"/>
          </a:p>
        </p:txBody>
      </p:sp>
      <p:sp>
        <p:nvSpPr>
          <p:cNvPr id="10" name="Espace réservé du contenu 9">
            <a:extLst>
              <a:ext uri="{FF2B5EF4-FFF2-40B4-BE49-F238E27FC236}">
                <a16:creationId xmlns:a16="http://schemas.microsoft.com/office/drawing/2014/main" id="{F8A32651-F3DB-4E8C-A061-5AB17B7528A3}"/>
              </a:ext>
            </a:extLst>
          </p:cNvPr>
          <p:cNvSpPr>
            <a:spLocks noGrp="1"/>
          </p:cNvSpPr>
          <p:nvPr>
            <p:ph sz="quarter" idx="12"/>
          </p:nvPr>
        </p:nvSpPr>
        <p:spPr/>
        <p:txBody>
          <a:bodyPr/>
          <a:lstStyle/>
          <a:p>
            <a:r>
              <a:rPr lang="fr-FR" dirty="0"/>
              <a:t>Pour chaque implémentation de .NET :</a:t>
            </a:r>
          </a:p>
        </p:txBody>
      </p:sp>
      <p:sp>
        <p:nvSpPr>
          <p:cNvPr id="5" name="Rectangle 4"/>
          <p:cNvSpPr/>
          <p:nvPr/>
        </p:nvSpPr>
        <p:spPr>
          <a:xfrm>
            <a:off x="380798" y="4147585"/>
            <a:ext cx="8375744" cy="904528"/>
          </a:xfrm>
          <a:prstGeom prst="rect">
            <a:avLst/>
          </a:prstGeom>
          <a:solidFill>
            <a:schemeClr val="accent3">
              <a:lumMod val="7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Runtime </a:t>
            </a:r>
            <a:r>
              <a:rPr lang="fr-FR" dirty="0">
                <a:solidFill>
                  <a:schemeClr val="bg1"/>
                </a:solidFill>
                <a:latin typeface="Segoe UI" panose="020B0502040204020203" pitchFamily="34" charset="0"/>
                <a:cs typeface="Segoe UI" panose="020B0502040204020203" pitchFamily="34" charset="0"/>
              </a:rPr>
              <a:t>: CLR, </a:t>
            </a:r>
            <a:r>
              <a:rPr lang="fr-FR" dirty="0" err="1">
                <a:solidFill>
                  <a:schemeClr val="bg1"/>
                </a:solidFill>
                <a:latin typeface="Segoe UI" panose="020B0502040204020203" pitchFamily="34" charset="0"/>
                <a:cs typeface="Segoe UI" panose="020B0502040204020203" pitchFamily="34" charset="0"/>
              </a:rPr>
              <a:t>CoreCLR</a:t>
            </a:r>
            <a:r>
              <a:rPr lang="fr-FR" dirty="0">
                <a:solidFill>
                  <a:schemeClr val="bg1"/>
                </a:solidFill>
                <a:latin typeface="Segoe UI" panose="020B0502040204020203" pitchFamily="34" charset="0"/>
                <a:cs typeface="Segoe UI" panose="020B0502040204020203" pitchFamily="34" charset="0"/>
              </a:rPr>
              <a:t>, .NET Native, Mono</a:t>
            </a:r>
          </a:p>
        </p:txBody>
      </p:sp>
      <p:sp>
        <p:nvSpPr>
          <p:cNvPr id="7" name="Rectangle 6"/>
          <p:cNvSpPr/>
          <p:nvPr/>
        </p:nvSpPr>
        <p:spPr>
          <a:xfrm>
            <a:off x="387449" y="3179809"/>
            <a:ext cx="8375744" cy="904528"/>
          </a:xfrm>
          <a:prstGeom prst="rect">
            <a:avLst/>
          </a:prstGeom>
          <a:solidFill>
            <a:schemeClr val="accent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Langage de programmation </a:t>
            </a:r>
            <a:r>
              <a:rPr lang="fr-FR" dirty="0">
                <a:solidFill>
                  <a:schemeClr val="bg1"/>
                </a:solidFill>
                <a:latin typeface="Segoe UI" panose="020B0502040204020203" pitchFamily="34" charset="0"/>
                <a:cs typeface="Segoe UI" panose="020B0502040204020203" pitchFamily="34" charset="0"/>
              </a:rPr>
              <a:t>: C#, J#, F#, VB.NET, etc…</a:t>
            </a:r>
          </a:p>
        </p:txBody>
      </p:sp>
      <p:sp>
        <p:nvSpPr>
          <p:cNvPr id="8" name="Rectangle 7"/>
          <p:cNvSpPr/>
          <p:nvPr/>
        </p:nvSpPr>
        <p:spPr>
          <a:xfrm>
            <a:off x="387449" y="2202642"/>
            <a:ext cx="8375744" cy="904528"/>
          </a:xfrm>
          <a:prstGeom prst="rect">
            <a:avLst/>
          </a:prstGeom>
          <a:solidFill>
            <a:srgbClr val="4D59A8"/>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Ensemble de fonctions</a:t>
            </a:r>
            <a:r>
              <a:rPr lang="fr-FR" dirty="0">
                <a:solidFill>
                  <a:schemeClr val="bg1"/>
                </a:solidFill>
                <a:latin typeface="Segoe UI" panose="020B0502040204020203" pitchFamily="34" charset="0"/>
                <a:cs typeface="Segoe UI" panose="020B0502040204020203" pitchFamily="34" charset="0"/>
              </a:rPr>
              <a:t> : </a:t>
            </a:r>
            <a:r>
              <a:rPr lang="fr-FR" dirty="0" err="1">
                <a:solidFill>
                  <a:schemeClr val="bg1"/>
                </a:solidFill>
                <a:latin typeface="Segoe UI" panose="020B0502040204020203" pitchFamily="34" charset="0"/>
                <a:cs typeface="Segoe UI" panose="020B0502040204020203" pitchFamily="34" charset="0"/>
              </a:rPr>
              <a:t>Entity</a:t>
            </a:r>
            <a:r>
              <a:rPr lang="fr-FR" dirty="0">
                <a:solidFill>
                  <a:schemeClr val="bg1"/>
                </a:solidFill>
                <a:latin typeface="Segoe UI" panose="020B0502040204020203" pitchFamily="34" charset="0"/>
                <a:cs typeface="Segoe UI" panose="020B0502040204020203" pitchFamily="34" charset="0"/>
              </a:rPr>
              <a:t> Framework, LINQ, WCF, WPF, etc…</a:t>
            </a:r>
          </a:p>
        </p:txBody>
      </p:sp>
      <p:sp>
        <p:nvSpPr>
          <p:cNvPr id="9" name="Rectangle 8"/>
          <p:cNvSpPr/>
          <p:nvPr/>
        </p:nvSpPr>
        <p:spPr>
          <a:xfrm>
            <a:off x="380798" y="5109849"/>
            <a:ext cx="8375744" cy="904528"/>
          </a:xfrm>
          <a:prstGeom prst="rect">
            <a:avLst/>
          </a:prstGeom>
          <a:solidFill>
            <a:schemeClr val="bg2">
              <a:lumMod val="25000"/>
            </a:schemeClr>
          </a:solidFill>
          <a:ln>
            <a:noFill/>
          </a:ln>
        </p:spPr>
        <p:style>
          <a:lnRef idx="1">
            <a:schemeClr val="dk1"/>
          </a:lnRef>
          <a:fillRef idx="2">
            <a:schemeClr val="dk1"/>
          </a:fillRef>
          <a:effectRef idx="1">
            <a:schemeClr val="dk1"/>
          </a:effectRef>
          <a:fontRef idx="minor">
            <a:schemeClr val="dk1"/>
          </a:fontRef>
        </p:style>
        <p:txBody>
          <a:bodyPr rtlCol="0" anchor="ctr"/>
          <a:lstStyle/>
          <a:p>
            <a:r>
              <a:rPr lang="fr-FR" sz="2400" dirty="0">
                <a:solidFill>
                  <a:schemeClr val="bg1"/>
                </a:solidFill>
                <a:latin typeface="Segoe UI" panose="020B0502040204020203" pitchFamily="34" charset="0"/>
                <a:cs typeface="Segoe UI" panose="020B0502040204020203" pitchFamily="34" charset="0"/>
              </a:rPr>
              <a:t>OS</a:t>
            </a:r>
            <a:r>
              <a:rPr lang="fr-FR" dirty="0">
                <a:solidFill>
                  <a:schemeClr val="bg1"/>
                </a:solidFill>
                <a:latin typeface="Segoe UI" panose="020B0502040204020203" pitchFamily="34" charset="0"/>
                <a:cs typeface="Segoe UI" panose="020B0502040204020203" pitchFamily="34" charset="0"/>
              </a:rPr>
              <a:t> : Windows, Linux, MacOs, Android, etc…</a:t>
            </a:r>
          </a:p>
        </p:txBody>
      </p:sp>
    </p:spTree>
    <p:extLst>
      <p:ext uri="{BB962C8B-B14F-4D97-AF65-F5344CB8AC3E}">
        <p14:creationId xmlns:p14="http://schemas.microsoft.com/office/powerpoint/2010/main" val="174029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1"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ppt_x"/>
                                          </p:val>
                                        </p:tav>
                                      </p:tavLst>
                                    </p:anim>
                                    <p:anim calcmode="lin" valueType="num">
                                      <p:cBhvr additive="base">
                                        <p:cTn id="35" dur="500"/>
                                        <p:tgtEl>
                                          <p:spTgt spid="7"/>
                                        </p:tgtEl>
                                        <p:attrNameLst>
                                          <p:attrName>ppt_y</p:attrName>
                                        </p:attrNameLst>
                                      </p:cBhvr>
                                      <p:tavLst>
                                        <p:tav tm="0">
                                          <p:val>
                                            <p:strVal val="ppt_y"/>
                                          </p:val>
                                        </p:tav>
                                        <p:tav tm="100000">
                                          <p:val>
                                            <p:strVal val="1+ppt_h/2"/>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Lst>
  </p:timing>
</p:sld>
</file>

<file path=ppt/theme/theme1.xml><?xml version="1.0" encoding="utf-8"?>
<a:theme xmlns:a="http://schemas.openxmlformats.org/drawingml/2006/main" name="T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ctr">
        <a:noAutofit/>
      </a:bodyPr>
      <a:lstStyle>
        <a:defPPr algn="ctr">
          <a:defRPr sz="2000" dirty="0">
            <a:solidFill>
              <a:srgbClr val="989B9D"/>
            </a:solidFill>
          </a:defRPr>
        </a:defPPr>
      </a:lstStyle>
    </a:txDef>
  </a:objectDefaults>
  <a:extraClrSchemeLst/>
  <a:extLst>
    <a:ext uri="{05A4C25C-085E-4340-85A3-A5531E510DB2}">
      <thm15:themeFamily xmlns:thm15="http://schemas.microsoft.com/office/thememl/2012/main" name="Présentation12" id="{B1115758-5CA2-4E32-AAEA-00D073E3084F}" vid="{492828C4-B0CB-46EA-94BE-F6C31D0BD3B9}"/>
    </a:ext>
  </a:extLst>
</a:theme>
</file>

<file path=ppt/theme/theme2.xml><?xml version="1.0" encoding="utf-8"?>
<a:theme xmlns:a="http://schemas.openxmlformats.org/drawingml/2006/main" name="Contenus">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Verdana"/>
        <a:ea typeface=""/>
        <a:cs typeface=""/>
      </a:majorFont>
      <a:minorFont>
        <a:latin typeface="Calibri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2" id="{B1115758-5CA2-4E32-AAEA-00D073E3084F}" vid="{270D5ACC-F9D2-43DD-8215-4812C8F42809}"/>
    </a:ext>
  </a:extLst>
</a:theme>
</file>

<file path=ppt/theme/theme3.xml><?xml version="1.0" encoding="utf-8"?>
<a:theme xmlns:a="http://schemas.openxmlformats.org/drawingml/2006/main" name="Contenus avec légend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Verdana"/>
        <a:ea typeface=""/>
        <a:cs typeface=""/>
      </a:majorFont>
      <a:minorFont>
        <a:latin typeface="Calibri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2" id="{B1115758-5CA2-4E32-AAEA-00D073E3084F}" vid="{3724FCB6-3B35-4554-88AC-7D294ECA58B6}"/>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Modèle cours</Template>
  <TotalTime>66</TotalTime>
  <Words>5287</Words>
  <Application>Microsoft Office PowerPoint</Application>
  <PresentationFormat>Affichage à l'écran (4:3)</PresentationFormat>
  <Paragraphs>917</Paragraphs>
  <Slides>54</Slides>
  <Notes>1</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54</vt:i4>
      </vt:variant>
    </vt:vector>
  </HeadingPairs>
  <TitlesOfParts>
    <vt:vector size="64" baseType="lpstr">
      <vt:lpstr>Arial</vt:lpstr>
      <vt:lpstr>Calibri</vt:lpstr>
      <vt:lpstr>Calibri Light</vt:lpstr>
      <vt:lpstr>Consolas</vt:lpstr>
      <vt:lpstr>Segoe UI</vt:lpstr>
      <vt:lpstr>Symbol</vt:lpstr>
      <vt:lpstr>Verdana</vt:lpstr>
      <vt:lpstr>Titres</vt:lpstr>
      <vt:lpstr>Contenus</vt:lpstr>
      <vt:lpstr>Contenus avec légende</vt:lpstr>
      <vt:lpstr>Cours 1</vt:lpstr>
      <vt:lpstr>Présentation</vt:lpstr>
      <vt:lpstr>Organisation des séances</vt:lpstr>
      <vt:lpstr>Evaluations et ressources</vt:lpstr>
      <vt:lpstr>.Net : c’est quoi ?</vt:lpstr>
      <vt:lpstr>Technologie multi-plateformes</vt:lpstr>
      <vt:lpstr>.NET Standard</vt:lpstr>
      <vt:lpstr>Plusieurs implémentations</vt:lpstr>
      <vt:lpstr>Un ensemble</vt:lpstr>
      <vt:lpstr>Les runtimes (1/2)</vt:lpstr>
      <vt:lpstr>Les runtimes (2/2) : Exemple de la CLR</vt:lpstr>
      <vt:lpstr>Un ensemble</vt:lpstr>
      <vt:lpstr>Les langages</vt:lpstr>
      <vt:lpstr>Un ensemble</vt:lpstr>
      <vt:lpstr>Récapitulatif (1/2)</vt:lpstr>
      <vt:lpstr>Récapitulatif (2/2)</vt:lpstr>
      <vt:lpstr>Gestion de la mémoire</vt:lpstr>
      <vt:lpstr>C# : Présentation (1/2)</vt:lpstr>
      <vt:lpstr>C# : Présentation (2/2)</vt:lpstr>
      <vt:lpstr>C# : Les types de données (1/2)</vt:lpstr>
      <vt:lpstr>C# : Les types de données (2/2)</vt:lpstr>
      <vt:lpstr>C# : Déclaration de variables</vt:lpstr>
      <vt:lpstr>C# : caractère et chaîne</vt:lpstr>
      <vt:lpstr>Expressions arithmétiques (1/2)</vt:lpstr>
      <vt:lpstr>Expressions arithmétiques (2/2)</vt:lpstr>
      <vt:lpstr>Expressions relationnelles (1/3) </vt:lpstr>
      <vt:lpstr>Expressions relationnelles (2/3) </vt:lpstr>
      <vt:lpstr>Expressions relationnelles (3/3) </vt:lpstr>
      <vt:lpstr>Expressions logiques booléennes</vt:lpstr>
      <vt:lpstr>Traitements de bits</vt:lpstr>
      <vt:lpstr>Combinaison d’opérateurs</vt:lpstr>
      <vt:lpstr>Structure de choix simple</vt:lpstr>
      <vt:lpstr>Opérateur ternaire</vt:lpstr>
      <vt:lpstr>Structure de cas</vt:lpstr>
      <vt:lpstr>Structures de répétition (1/3)</vt:lpstr>
      <vt:lpstr>Structures de répétition (2/3)</vt:lpstr>
      <vt:lpstr>Structures de répétition (3/3)</vt:lpstr>
      <vt:lpstr>Tableaux (1/2)</vt:lpstr>
      <vt:lpstr>Tableaux (2/2)</vt:lpstr>
      <vt:lpstr>Enumérations (1/2)</vt:lpstr>
      <vt:lpstr>Enumérations (2/2)</vt:lpstr>
      <vt:lpstr>Fonctions – déclaration</vt:lpstr>
      <vt:lpstr>Fonctions – paramètres (1/2)</vt:lpstr>
      <vt:lpstr>Fonctions – paramètres (2/2)</vt:lpstr>
      <vt:lpstr>Classes – déclaration et propriétés</vt:lpstr>
      <vt:lpstr>Classes – constructeur</vt:lpstr>
      <vt:lpstr>Classes – visibilité</vt:lpstr>
      <vt:lpstr>Classes – static</vt:lpstr>
      <vt:lpstr>Espace de nom</vt:lpstr>
      <vt:lpstr>Collections – définition</vt:lpstr>
      <vt:lpstr>Collection – exemple</vt:lpstr>
      <vt:lpstr>C# : Exemple</vt:lpstr>
      <vt:lpstr>Winforms</vt:lpstr>
      <vt:lpstr>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Loïc Montagne</dc:creator>
  <cp:lastModifiedBy>Loïc Montagne</cp:lastModifiedBy>
  <cp:revision>17</cp:revision>
  <dcterms:created xsi:type="dcterms:W3CDTF">2019-01-28T16:01:42Z</dcterms:created>
  <dcterms:modified xsi:type="dcterms:W3CDTF">2020-02-11T06:50:52Z</dcterms:modified>
</cp:coreProperties>
</file>