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0" r:id="rId2"/>
  </p:sldMasterIdLst>
  <p:notesMasterIdLst>
    <p:notesMasterId r:id="rId32"/>
  </p:notesMasterIdLst>
  <p:sldIdLst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  <p:sldId id="269" r:id="rId12"/>
    <p:sldId id="267" r:id="rId13"/>
    <p:sldId id="268" r:id="rId14"/>
    <p:sldId id="271" r:id="rId15"/>
    <p:sldId id="272" r:id="rId16"/>
    <p:sldId id="273" r:id="rId17"/>
    <p:sldId id="28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B9D"/>
    <a:srgbClr val="303030"/>
    <a:srgbClr val="7C7E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A41FC-1811-43F8-8E9F-EBA90AD3BA24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749C-3A01-4BA5-9F6B-0F598D8B0A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">
    <p:bg>
      <p:bgPr>
        <a:gradFill>
          <a:gsLst>
            <a:gs pos="41000">
              <a:srgbClr val="202021"/>
            </a:gs>
            <a:gs pos="53000">
              <a:srgbClr val="303132"/>
            </a:gs>
            <a:gs pos="100000">
              <a:srgbClr val="7C7E80"/>
            </a:gs>
            <a:gs pos="0">
              <a:schemeClr val="tx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 userDrawn="1"/>
        </p:nvSpPr>
        <p:spPr>
          <a:xfrm>
            <a:off x="0" y="4882385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rgbClr val="989B9D"/>
                </a:solidFill>
              </a:rPr>
              <a:t>Loïc Montagne</a:t>
            </a:r>
          </a:p>
          <a:p>
            <a:pPr algn="ctr"/>
            <a:r>
              <a:rPr lang="fr-FR" sz="2000" dirty="0">
                <a:solidFill>
                  <a:srgbClr val="989B9D"/>
                </a:solidFill>
              </a:rPr>
              <a:t>Maître de conférence</a:t>
            </a:r>
          </a:p>
          <a:p>
            <a:pPr algn="ctr"/>
            <a:r>
              <a:rPr lang="fr-FR" sz="2000" dirty="0">
                <a:solidFill>
                  <a:srgbClr val="989B9D"/>
                </a:solidFill>
              </a:rPr>
              <a:t>loic.montagne@univ-lyon1.fr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0" y="2414904"/>
            <a:ext cx="9143999" cy="1158877"/>
          </a:xfrm>
          <a:solidFill>
            <a:srgbClr val="989B9D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0" y="3573781"/>
            <a:ext cx="9144000" cy="929640"/>
          </a:xfrm>
          <a:solidFill>
            <a:srgbClr val="989B9D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42" y="167390"/>
            <a:ext cx="4685714" cy="18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6921" y="6356351"/>
            <a:ext cx="2057400" cy="365125"/>
          </a:xfrm>
        </p:spPr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0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8680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67230"/>
            <a:ext cx="3868340" cy="422243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8680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67230"/>
            <a:ext cx="3887391" cy="422243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28650" y="212727"/>
            <a:ext cx="7886700" cy="64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89B9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7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66168"/>
            <a:ext cx="4629150" cy="51133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66168"/>
            <a:ext cx="2949178" cy="51133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66168"/>
            <a:ext cx="4629150" cy="511333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66168"/>
            <a:ext cx="2949178" cy="51133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Tous droits réservés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373C-5635-48FC-8B9F-069353E75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6172"/>
            <a:ext cx="7886700" cy="507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256020"/>
            <a:ext cx="9144000" cy="6019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" y="6304922"/>
            <a:ext cx="1310147" cy="5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Cours 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à WPF et XAML</a:t>
            </a:r>
          </a:p>
        </p:txBody>
      </p:sp>
    </p:spTree>
    <p:extLst>
      <p:ext uri="{BB962C8B-B14F-4D97-AF65-F5344CB8AC3E}">
        <p14:creationId xmlns:p14="http://schemas.microsoft.com/office/powerpoint/2010/main" val="24070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note importante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qui est fait en XAML peut aussi être fait en C# dans le code-</a:t>
            </a:r>
            <a:r>
              <a:rPr lang="fr-FR" dirty="0" err="1"/>
              <a:t>behind</a:t>
            </a:r>
            <a:r>
              <a:rPr lang="fr-FR" dirty="0"/>
              <a:t>. Les 2 codes suivants sont équivalents :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20" y="2609059"/>
            <a:ext cx="4946053" cy="97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0" y="3828258"/>
            <a:ext cx="501979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3952029" y="3410268"/>
            <a:ext cx="838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les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NB : les URL des </a:t>
            </a:r>
            <a:r>
              <a:rPr lang="fr-FR" dirty="0" err="1"/>
              <a:t>namespaces</a:t>
            </a:r>
            <a:r>
              <a:rPr lang="fr-FR" dirty="0"/>
              <a:t> XML de XAML ne correspondent à aucune page « réelle » (elles sont arbitraires). Leur relation avec les classes .Net est codée en « dur » dans les </a:t>
            </a:r>
            <a:r>
              <a:rPr lang="fr-FR" dirty="0" err="1"/>
              <a:t>assemblies</a:t>
            </a:r>
            <a:r>
              <a:rPr lang="fr-FR" dirty="0"/>
              <a:t> WPF</a:t>
            </a:r>
          </a:p>
          <a:p>
            <a:r>
              <a:rPr lang="fr-FR" dirty="0"/>
              <a:t>Il est possible de référencer ses propres </a:t>
            </a:r>
            <a:r>
              <a:rPr lang="fr-FR" dirty="0" err="1"/>
              <a:t>namespaces</a:t>
            </a:r>
            <a:r>
              <a:rPr lang="fr-FR" dirty="0"/>
              <a:t> pour accéder à des éléments créés par vos soins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461949"/>
            <a:ext cx="49244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61898" y="1094936"/>
            <a:ext cx="3777302" cy="1112520"/>
          </a:xfrm>
          <a:prstGeom prst="wedgeRectCallout">
            <a:avLst>
              <a:gd name="adj1" fmla="val -50218"/>
              <a:gd name="adj2" fmla="val 8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Namespace</a:t>
            </a:r>
            <a:r>
              <a:rPr lang="fr-FR" sz="1400" dirty="0"/>
              <a:t> primaire (aucun alias n’est déclaré) correspondant à WPF. Il permet l’importation de de </a:t>
            </a:r>
            <a:r>
              <a:rPr lang="fr-FR" sz="1400" dirty="0" err="1"/>
              <a:t>namespaces</a:t>
            </a:r>
            <a:r>
              <a:rPr lang="fr-FR" sz="1400" dirty="0"/>
              <a:t> de base de .NET et de WPF : </a:t>
            </a:r>
            <a:r>
              <a:rPr lang="fr-FR" sz="1400" dirty="0" err="1"/>
              <a:t>System.Windows</a:t>
            </a:r>
            <a:r>
              <a:rPr lang="fr-FR" sz="1400" dirty="0"/>
              <a:t>, </a:t>
            </a:r>
            <a:r>
              <a:rPr lang="fr-FR" sz="1400" dirty="0" err="1"/>
              <a:t>System.Windows.Controls</a:t>
            </a:r>
            <a:r>
              <a:rPr lang="fr-FR" sz="1400" dirty="0"/>
              <a:t>, aux mots clef WPF, etc…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6757" y="2664656"/>
            <a:ext cx="3182923" cy="1447800"/>
          </a:xfrm>
          <a:prstGeom prst="wedgeRectCallout">
            <a:avLst>
              <a:gd name="adj1" fmla="val -86347"/>
              <a:gd name="adj2" fmla="val -38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Namespace</a:t>
            </a:r>
            <a:r>
              <a:rPr lang="fr-FR" sz="1400" dirty="0"/>
              <a:t> secondaire (alias « x » par convention), propre au langage XAML. Permet l’importation de l’espace de noms .Net </a:t>
            </a:r>
            <a:r>
              <a:rPr lang="fr-FR" sz="1400" dirty="0" err="1"/>
              <a:t>System.Windows.Markup</a:t>
            </a:r>
            <a:r>
              <a:rPr lang="fr-FR" sz="1400" dirty="0"/>
              <a:t>. Il contient les mots clés XAML, les extensions de balisage XAML, etc…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6765" y="3731456"/>
            <a:ext cx="2165134" cy="609600"/>
          </a:xfrm>
          <a:prstGeom prst="wedgeRectCallout">
            <a:avLst>
              <a:gd name="adj1" fmla="val 4826"/>
              <a:gd name="adj2" fmla="val -10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Mot clef « Name » issu du </a:t>
            </a:r>
            <a:r>
              <a:rPr lang="fr-FR" sz="1400" dirty="0" err="1"/>
              <a:t>namespace</a:t>
            </a:r>
            <a:r>
              <a:rPr lang="fr-FR" sz="1400" dirty="0"/>
              <a:t> XAML.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" y="3883856"/>
            <a:ext cx="2165134" cy="609600"/>
          </a:xfrm>
          <a:prstGeom prst="wedgeRectCallout">
            <a:avLst>
              <a:gd name="adj1" fmla="val 4826"/>
              <a:gd name="adj2" fmla="val -10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Mot clef « Content » issu du </a:t>
            </a:r>
            <a:r>
              <a:rPr lang="fr-FR" sz="1400" dirty="0" err="1"/>
              <a:t>namespace</a:t>
            </a:r>
            <a:r>
              <a:rPr lang="fr-FR" sz="1400" dirty="0"/>
              <a:t> WPF.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11</a:t>
            </a:fld>
            <a:endParaRPr lang="fr-FR" dirty="0"/>
          </a:p>
        </p:txBody>
      </p:sp>
      <p:sp>
        <p:nvSpPr>
          <p:cNvPr id="12" name="Rectangle 5"/>
          <p:cNvSpPr/>
          <p:nvPr/>
        </p:nvSpPr>
        <p:spPr>
          <a:xfrm>
            <a:off x="502802" y="1094936"/>
            <a:ext cx="2741560" cy="663526"/>
          </a:xfrm>
          <a:prstGeom prst="wedgeRectCallout">
            <a:avLst>
              <a:gd name="adj1" fmla="val -4104"/>
              <a:gd name="adj2" fmla="val 151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 en </a:t>
            </a:r>
            <a:r>
              <a:rPr lang="fr-FR" sz="1400" dirty="0" err="1"/>
              <a:t>WinForms</a:t>
            </a:r>
            <a:r>
              <a:rPr lang="fr-FR" sz="1400" dirty="0"/>
              <a:t> : Nom de la classe associée au code-</a:t>
            </a:r>
            <a:r>
              <a:rPr lang="fr-FR" sz="1400" dirty="0" err="1"/>
              <a:t>behind</a:t>
            </a:r>
            <a:r>
              <a:rPr lang="fr-FR" sz="1400" dirty="0"/>
              <a:t> de cette fenêtre.</a:t>
            </a:r>
          </a:p>
        </p:txBody>
      </p:sp>
    </p:spTree>
    <p:extLst>
      <p:ext uri="{BB962C8B-B14F-4D97-AF65-F5344CB8AC3E}">
        <p14:creationId xmlns:p14="http://schemas.microsoft.com/office/powerpoint/2010/main" val="31644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XAML :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&amp; type </a:t>
            </a:r>
            <a:r>
              <a:rPr lang="fr-FR" dirty="0" err="1"/>
              <a:t>converters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41220"/>
            <a:ext cx="6324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3388995"/>
            <a:ext cx="2209800" cy="1066800"/>
          </a:xfrm>
          <a:prstGeom prst="wedgeRectCallout">
            <a:avLst>
              <a:gd name="adj1" fmla="val -65151"/>
              <a:gd name="adj2" fmla="val -78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Property</a:t>
            </a:r>
            <a:r>
              <a:rPr lang="fr-FR" sz="1400" dirty="0"/>
              <a:t> </a:t>
            </a:r>
            <a:r>
              <a:rPr lang="fr-FR" sz="1400" dirty="0" err="1"/>
              <a:t>element</a:t>
            </a:r>
            <a:r>
              <a:rPr lang="fr-FR" sz="1400" dirty="0"/>
              <a:t>. Dans cet exemple, on accède à la propriété « Content » du type « </a:t>
            </a:r>
            <a:r>
              <a:rPr lang="fr-FR" sz="1400" dirty="0" err="1"/>
              <a:t>Button</a:t>
            </a:r>
            <a:r>
              <a:rPr lang="fr-FR" sz="1400" dirty="0"/>
              <a:t> » (syntaxe : </a:t>
            </a:r>
            <a:r>
              <a:rPr lang="fr-FR" sz="1400" dirty="0" err="1"/>
              <a:t>Type.Propriété</a:t>
            </a:r>
            <a:r>
              <a:rPr lang="fr-FR" sz="1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129669"/>
            <a:ext cx="2743200" cy="1526151"/>
          </a:xfrm>
          <a:prstGeom prst="wedgeRectCallout">
            <a:avLst>
              <a:gd name="adj1" fmla="val -54646"/>
              <a:gd name="adj2" fmla="val -6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Grâce à un Type </a:t>
            </a:r>
            <a:r>
              <a:rPr lang="fr-FR" sz="1400" dirty="0" err="1"/>
              <a:t>Converter</a:t>
            </a:r>
            <a:r>
              <a:rPr lang="fr-FR" sz="1400" dirty="0"/>
              <a:t> (convertisseur de type), la chaîne de caractères  « Black » est convertie par le compilateur en </a:t>
            </a:r>
            <a:r>
              <a:rPr lang="fr-FR" sz="1400" dirty="0" err="1"/>
              <a:t>System.Windows.Media.Brushes.Black</a:t>
            </a:r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8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XAML : extensions de balisage (1/3)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Il est donc possible d’accéder aux propriétés d’un objet par des attributs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types </a:t>
            </a:r>
            <a:r>
              <a:rPr lang="fr-FR" dirty="0" err="1"/>
              <a:t>converters</a:t>
            </a:r>
            <a:r>
              <a:rPr lang="fr-FR" dirty="0"/>
              <a:t> permettent de convertir une chaîne en une valeur constante d’un type primitif (chaîne de caractères vers couleur, vers valeur entière etc…)</a:t>
            </a:r>
          </a:p>
          <a:p>
            <a:endParaRPr lang="fr-FR" dirty="0"/>
          </a:p>
          <a:p>
            <a:r>
              <a:rPr lang="fr-FR" dirty="0"/>
              <a:t>Toutefois, ces valeurs peuvent être définies dans des variables déclarées en d’autres endroits d’un projet</a:t>
            </a:r>
          </a:p>
          <a:p>
            <a:endParaRPr lang="fr-FR" dirty="0"/>
          </a:p>
          <a:p>
            <a:r>
              <a:rPr lang="fr-FR" dirty="0"/>
              <a:t>=&gt; Comment indiquer que certains attributs ne sont pas des chaînes de caractères à interpréter avec des </a:t>
            </a:r>
            <a:r>
              <a:rPr lang="fr-FR" dirty="0" err="1"/>
              <a:t>TypeConverters</a:t>
            </a:r>
            <a:r>
              <a:rPr lang="fr-FR" dirty="0"/>
              <a:t>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1588241"/>
            <a:ext cx="47529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88720" y="2026920"/>
            <a:ext cx="3276600" cy="707488"/>
          </a:xfrm>
          <a:prstGeom prst="wedgeRectCallout">
            <a:avLst>
              <a:gd name="adj1" fmla="val 27598"/>
              <a:gd name="adj2" fmla="val -8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Interprété par un </a:t>
            </a:r>
            <a:r>
              <a:rPr lang="fr-FR" sz="1400" dirty="0" err="1"/>
              <a:t>TypeConverter</a:t>
            </a:r>
            <a:r>
              <a:rPr lang="fr-FR" sz="1400" dirty="0"/>
              <a:t> pour transformer « Blue » en </a:t>
            </a:r>
            <a:r>
              <a:rPr lang="fr-FR" sz="1400" dirty="0" err="1"/>
              <a:t>System.Windows.Media</a:t>
            </a:r>
            <a:r>
              <a:rPr lang="fr-FR" sz="14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0120" y="2026920"/>
            <a:ext cx="3276600" cy="707488"/>
          </a:xfrm>
          <a:prstGeom prst="wedgeRectCallout">
            <a:avLst>
              <a:gd name="adj1" fmla="val -44472"/>
              <a:gd name="adj2" fmla="val -88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Interprété par un </a:t>
            </a:r>
            <a:r>
              <a:rPr lang="fr-FR" sz="1400" dirty="0" err="1"/>
              <a:t>TypeConverter</a:t>
            </a:r>
            <a:r>
              <a:rPr lang="fr-FR" sz="1400" dirty="0"/>
              <a:t> pour transformer « </a:t>
            </a:r>
            <a:r>
              <a:rPr lang="fr-FR" sz="1400" dirty="0" err="1"/>
              <a:t>Red</a:t>
            </a:r>
            <a:r>
              <a:rPr lang="fr-FR" sz="1400" dirty="0"/>
              <a:t> » en </a:t>
            </a:r>
            <a:r>
              <a:rPr lang="fr-FR" sz="1400" dirty="0" err="1"/>
              <a:t>System.Windows.Media</a:t>
            </a:r>
            <a:r>
              <a:rPr lang="fr-FR" sz="1400" dirty="0"/>
              <a:t>…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XAML : extensions de balisage (2/3)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extensions de balisage indiquent au parseur XAML de ne pas traiter un attribut comme une chaîne de caractères</a:t>
            </a:r>
            <a:br>
              <a:rPr lang="fr-FR" dirty="0"/>
            </a:br>
            <a:endParaRPr lang="fr-FR" dirty="0"/>
          </a:p>
          <a:p>
            <a:r>
              <a:rPr lang="fr-FR" dirty="0"/>
              <a:t>Syntaxe : </a:t>
            </a:r>
          </a:p>
          <a:p>
            <a:pPr marL="0" indent="0">
              <a:buNone/>
            </a:pPr>
            <a:r>
              <a:rPr lang="fr-FR" sz="2400" dirty="0"/>
              <a:t>{&lt;identifiant de l’extension&gt; [paramètre1[,autres paramètres]]}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31" y="3967061"/>
            <a:ext cx="6413655" cy="42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58253" y="4693920"/>
            <a:ext cx="1752601" cy="685800"/>
          </a:xfrm>
          <a:prstGeom prst="wedgeRectCallout">
            <a:avLst>
              <a:gd name="adj1" fmla="val 38975"/>
              <a:gd name="adj2" fmla="val -85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Extension « </a:t>
            </a:r>
            <a:r>
              <a:rPr lang="fr-FR" sz="1400" dirty="0" err="1"/>
              <a:t>Static</a:t>
            </a:r>
            <a:r>
              <a:rPr lang="fr-FR" sz="1400" dirty="0"/>
              <a:t> » issue du </a:t>
            </a:r>
            <a:r>
              <a:rPr lang="fr-FR" sz="1400" dirty="0" err="1"/>
              <a:t>namespace</a:t>
            </a:r>
            <a:r>
              <a:rPr lang="fr-FR" sz="1400" dirty="0"/>
              <a:t> XAML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3420" y="4616980"/>
            <a:ext cx="3338236" cy="838200"/>
          </a:xfrm>
          <a:prstGeom prst="wedgeRectCallout">
            <a:avLst>
              <a:gd name="adj1" fmla="val -38990"/>
              <a:gd name="adj2" fmla="val -7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L’extension « </a:t>
            </a:r>
            <a:r>
              <a:rPr lang="fr-FR" sz="1400" dirty="0" err="1"/>
              <a:t>Static</a:t>
            </a:r>
            <a:r>
              <a:rPr lang="fr-FR" sz="1400" dirty="0"/>
              <a:t> » attend 1 paramètre obligatoire. On lui donne ici la hauteur par défaut des icônes du système.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5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XAML : extensions de balisage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ne faut pas les confondre avec les mots clefs : on ne les trouve que dans les attributs</a:t>
            </a:r>
          </a:p>
          <a:p>
            <a:r>
              <a:rPr lang="fr-FR" dirty="0"/>
              <a:t>Les extensions de balisage XAML : </a:t>
            </a:r>
          </a:p>
          <a:p>
            <a:pPr lvl="1"/>
            <a:r>
              <a:rPr lang="fr-FR" dirty="0"/>
              <a:t>x:Static</a:t>
            </a:r>
          </a:p>
          <a:p>
            <a:pPr lvl="1"/>
            <a:r>
              <a:rPr lang="fr-FR" dirty="0"/>
              <a:t>x:Null</a:t>
            </a:r>
          </a:p>
          <a:p>
            <a:pPr lvl="1"/>
            <a:r>
              <a:rPr lang="fr-FR" dirty="0"/>
              <a:t>x:Array</a:t>
            </a:r>
          </a:p>
          <a:p>
            <a:pPr lvl="1"/>
            <a:r>
              <a:rPr lang="fr-FR" dirty="0"/>
              <a:t>x:Type</a:t>
            </a:r>
          </a:p>
          <a:p>
            <a:r>
              <a:rPr lang="fr-FR" dirty="0"/>
              <a:t>Autres extensions de balisage :</a:t>
            </a:r>
          </a:p>
          <a:p>
            <a:pPr lvl="1"/>
            <a:r>
              <a:rPr lang="fr-FR" dirty="0"/>
              <a:t>Binding</a:t>
            </a:r>
          </a:p>
          <a:p>
            <a:pPr lvl="1"/>
            <a:r>
              <a:rPr lang="fr-FR" dirty="0" err="1"/>
              <a:t>RelativeSource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i="1" dirty="0"/>
              <a:t>Introduction à WPF.pdf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5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HelloWorld</a:t>
            </a:r>
            <a:r>
              <a:rPr lang="fr-FR" dirty="0"/>
              <a:t> en WPF</a:t>
            </a:r>
          </a:p>
          <a:p>
            <a:r>
              <a:rPr lang="fr-FR" dirty="0"/>
              <a:t>Changer le texte sur le clic d’un bouton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1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XAML : le 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databinding</a:t>
            </a:r>
            <a:r>
              <a:rPr lang="fr-FR" dirty="0"/>
              <a:t> permet de mettre à jour l’IHM sans que le code </a:t>
            </a:r>
            <a:r>
              <a:rPr lang="fr-FR" dirty="0" err="1"/>
              <a:t>behind</a:t>
            </a:r>
            <a:r>
              <a:rPr lang="fr-FR" dirty="0"/>
              <a:t> ne la connaisse (et vice versa). La « colle » entre les deux est générée par le compilateur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Les codes sources n’ont donc aucune dépendance entre eux. Par conséquent :</a:t>
            </a:r>
          </a:p>
          <a:p>
            <a:pPr lvl="1"/>
            <a:r>
              <a:rPr lang="fr-FR" dirty="0"/>
              <a:t>Les graphistes peuvent modifier la vue sans déranger le travail produit par les développeurs</a:t>
            </a:r>
          </a:p>
          <a:p>
            <a:pPr lvl="1"/>
            <a:r>
              <a:rPr lang="fr-FR" dirty="0"/>
              <a:t>Les développeurs peuvent modifier le code </a:t>
            </a:r>
            <a:r>
              <a:rPr lang="fr-FR" dirty="0" err="1"/>
              <a:t>behind</a:t>
            </a:r>
            <a:r>
              <a:rPr lang="fr-FR" dirty="0"/>
              <a:t> sans risquer de déranger </a:t>
            </a:r>
            <a:r>
              <a:rPr lang="fr-FR"/>
              <a:t>la vue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2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databinding : </a:t>
            </a:r>
            <a:r>
              <a:rPr lang="en-US" dirty="0" err="1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XAML, la vue se « branche » sur des propriétés du code </a:t>
            </a:r>
            <a:r>
              <a:rPr lang="fr-FR" dirty="0" err="1"/>
              <a:t>behind</a:t>
            </a:r>
            <a:endParaRPr lang="fr-FR" dirty="0"/>
          </a:p>
          <a:p>
            <a:endParaRPr lang="fr-FR" dirty="0"/>
          </a:p>
          <a:p>
            <a:r>
              <a:rPr lang="fr-FR" dirty="0"/>
              <a:t>A aucun moment, dans le code </a:t>
            </a:r>
            <a:r>
              <a:rPr lang="fr-FR" dirty="0" err="1"/>
              <a:t>behind</a:t>
            </a:r>
            <a:r>
              <a:rPr lang="fr-FR" dirty="0"/>
              <a:t>, du code n’est écrit pour mettre à jour la vue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Content Placeholder 3" descr="dataconte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49980"/>
            <a:ext cx="4314825" cy="11620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7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: presentation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WPF : Windows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Foundation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Arrivé avec le Framework 3.0 et Windows Vista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 but de Microsoft est d’améliorer l’expérience utilisateur des logiciels : effets 3D, transparence, graphismes vectoriels, animations …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Winforms</a:t>
            </a:r>
            <a:r>
              <a:rPr lang="fr-FR" dirty="0"/>
              <a:t> ne pouvant être utilisées pour réaliser de tels effets, WPF a été créé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2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databinding : la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de commencer à utiliser le </a:t>
            </a:r>
            <a:r>
              <a:rPr lang="fr-FR" dirty="0" err="1"/>
              <a:t>databinding</a:t>
            </a:r>
            <a:r>
              <a:rPr lang="fr-FR" dirty="0"/>
              <a:t> dans un formulaire, il faut préciser quelle est la source de données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Les données peuvent venir :</a:t>
            </a:r>
          </a:p>
          <a:p>
            <a:pPr lvl="1"/>
            <a:r>
              <a:rPr lang="fr-FR" dirty="0"/>
              <a:t>du code-</a:t>
            </a:r>
            <a:r>
              <a:rPr lang="fr-FR" dirty="0" err="1"/>
              <a:t>behind</a:t>
            </a:r>
            <a:r>
              <a:rPr lang="fr-FR" dirty="0"/>
              <a:t> du formulaire</a:t>
            </a:r>
          </a:p>
          <a:p>
            <a:pPr lvl="1"/>
            <a:r>
              <a:rPr lang="fr-FR" dirty="0"/>
              <a:t>d'éléments du formulaire courant</a:t>
            </a:r>
          </a:p>
          <a:p>
            <a:pPr lvl="1"/>
            <a:r>
              <a:rPr lang="fr-FR" dirty="0"/>
              <a:t>de collections définies en dehors du formulaire courant</a:t>
            </a:r>
          </a:p>
          <a:p>
            <a:pPr lvl="1"/>
            <a:r>
              <a:rPr lang="fr-FR" dirty="0"/>
              <a:t>...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databinding : le </a:t>
            </a:r>
            <a:r>
              <a:rPr lang="en-US" dirty="0" err="1"/>
              <a:t>datacontext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XAML, chaque élément d'une interface graphique dispose d'une propriété </a:t>
            </a:r>
            <a:r>
              <a:rPr lang="fr-FR" dirty="0" err="1"/>
              <a:t>Datacontext</a:t>
            </a:r>
            <a:br>
              <a:rPr lang="fr-FR" dirty="0"/>
            </a:br>
            <a:endParaRPr lang="fr-FR" dirty="0"/>
          </a:p>
          <a:p>
            <a:r>
              <a:rPr lang="fr-FR" dirty="0"/>
              <a:t>Cette propriété permet de lier un ensemble de contrôles à une donnée source de données</a:t>
            </a:r>
            <a:br>
              <a:rPr lang="fr-FR" dirty="0"/>
            </a:br>
            <a:endParaRPr lang="fr-FR" dirty="0"/>
          </a:p>
          <a:p>
            <a:r>
              <a:rPr lang="fr-FR" dirty="0"/>
              <a:t>Une fois la source définie, il est possible d'utiliser des "</a:t>
            </a:r>
            <a:r>
              <a:rPr lang="fr-FR" dirty="0" err="1"/>
              <a:t>Datacontext</a:t>
            </a:r>
            <a:r>
              <a:rPr lang="fr-FR" dirty="0"/>
              <a:t>"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6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2.1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un </a:t>
            </a:r>
            <a:r>
              <a:rPr lang="fr-FR" dirty="0" err="1"/>
              <a:t>Datacontext</a:t>
            </a:r>
            <a:r>
              <a:rPr lang="fr-FR" dirty="0"/>
              <a:t> à la fenêtre</a:t>
            </a:r>
          </a:p>
          <a:p>
            <a:pPr lvl="1"/>
            <a:r>
              <a:rPr lang="fr-FR" dirty="0"/>
              <a:t>Dans le constructeur de la fenêtre, avant l’appel à </a:t>
            </a:r>
            <a:r>
              <a:rPr lang="fr-FR" dirty="0" err="1"/>
              <a:t>InitializeComponent</a:t>
            </a:r>
            <a:r>
              <a:rPr lang="fr-FR" dirty="0"/>
              <a:t>() :</a:t>
            </a:r>
          </a:p>
          <a:p>
            <a:pPr lvl="2"/>
            <a:r>
              <a:rPr lang="fr-FR" dirty="0"/>
              <a:t>Attribuer le </a:t>
            </a:r>
            <a:r>
              <a:rPr lang="fr-FR" dirty="0" err="1"/>
              <a:t>Datacontext</a:t>
            </a:r>
            <a:r>
              <a:rPr lang="fr-FR" dirty="0"/>
              <a:t> : </a:t>
            </a:r>
            <a:r>
              <a:rPr lang="fr-FR" dirty="0" err="1"/>
              <a:t>this.Datacontext</a:t>
            </a:r>
            <a:r>
              <a:rPr lang="fr-FR" dirty="0"/>
              <a:t> = </a:t>
            </a:r>
            <a:r>
              <a:rPr lang="fr-FR" dirty="0" err="1"/>
              <a:t>this</a:t>
            </a:r>
            <a:r>
              <a:rPr lang="fr-FR" dirty="0"/>
              <a:t>;</a:t>
            </a:r>
          </a:p>
          <a:p>
            <a:r>
              <a:rPr lang="fr-FR" dirty="0"/>
              <a:t>Afficher un texte avec le </a:t>
            </a:r>
            <a:r>
              <a:rPr lang="fr-FR" dirty="0" err="1"/>
              <a:t>databinding</a:t>
            </a:r>
            <a:endParaRPr lang="fr-FR" dirty="0"/>
          </a:p>
          <a:p>
            <a:r>
              <a:rPr lang="fr-FR" dirty="0"/>
              <a:t>Modifier un texte sur le clic d’un bouton avec le </a:t>
            </a:r>
            <a:r>
              <a:rPr lang="fr-FR" dirty="0" err="1"/>
              <a:t>databinding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7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 databinding : </a:t>
            </a:r>
            <a:r>
              <a:rPr lang="en-US" dirty="0" err="1"/>
              <a:t>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databinding</a:t>
            </a:r>
            <a:r>
              <a:rPr lang="fr-FR" dirty="0"/>
              <a:t> fonctionne à l'aide d'évènements levés quand une donnée change, dans l’IHM ou dans le code</a:t>
            </a:r>
            <a:br>
              <a:rPr lang="fr-FR" dirty="0"/>
            </a:br>
            <a:endParaRPr lang="fr-FR" dirty="0"/>
          </a:p>
          <a:p>
            <a:r>
              <a:rPr lang="fr-FR" dirty="0"/>
              <a:t>Pour que le </a:t>
            </a:r>
            <a:r>
              <a:rPr lang="fr-FR" dirty="0" err="1"/>
              <a:t>databinding</a:t>
            </a:r>
            <a:r>
              <a:rPr lang="fr-FR" dirty="0"/>
              <a:t> fonctionne :</a:t>
            </a:r>
          </a:p>
          <a:p>
            <a:pPr lvl="1"/>
            <a:r>
              <a:rPr lang="fr-FR" dirty="0"/>
              <a:t>Si vous créez un objet "conteneur", vous devrez implémenter l'interface </a:t>
            </a:r>
            <a:r>
              <a:rPr lang="fr-FR" dirty="0" err="1"/>
              <a:t>INotifyPropertyChanged</a:t>
            </a:r>
            <a:endParaRPr lang="fr-FR" dirty="0"/>
          </a:p>
          <a:p>
            <a:pPr lvl="1"/>
            <a:r>
              <a:rPr lang="fr-FR" dirty="0"/>
              <a:t>N'utilisez plus de List&lt;T&gt; (liste générique), mais plutôt des "</a:t>
            </a:r>
            <a:r>
              <a:rPr lang="fr-FR" dirty="0" err="1"/>
              <a:t>ObservableCollection</a:t>
            </a:r>
            <a:r>
              <a:rPr lang="fr-FR" dirty="0"/>
              <a:t>&lt;T&gt;"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8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TP 2.2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l’interface </a:t>
            </a:r>
            <a:r>
              <a:rPr lang="fr-FR" dirty="0" err="1"/>
              <a:t>INotifyPropertyChanged</a:t>
            </a:r>
            <a:r>
              <a:rPr lang="fr-FR" dirty="0"/>
              <a:t> et changer la valeur d’un texte sur le clic d’un bouton</a:t>
            </a:r>
          </a:p>
          <a:p>
            <a:r>
              <a:rPr lang="fr-FR" dirty="0"/>
              <a:t>Ajouter une </a:t>
            </a:r>
            <a:r>
              <a:rPr lang="fr-FR" dirty="0" err="1"/>
              <a:t>listbox</a:t>
            </a:r>
            <a:r>
              <a:rPr lang="fr-FR" dirty="0"/>
              <a:t> </a:t>
            </a:r>
            <a:r>
              <a:rPr lang="fr-FR" dirty="0" err="1"/>
              <a:t>bindée</a:t>
            </a:r>
            <a:r>
              <a:rPr lang="fr-FR" dirty="0"/>
              <a:t> à une </a:t>
            </a:r>
            <a:r>
              <a:rPr lang="fr-FR" dirty="0" err="1"/>
              <a:t>ObservableCollection</a:t>
            </a:r>
            <a:endParaRPr lang="fr-FR" dirty="0"/>
          </a:p>
          <a:p>
            <a:r>
              <a:rPr lang="fr-FR" dirty="0"/>
              <a:t>Ajouter un bouton qui ajoute un élément à la liste, et un autre qui supprime un élément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Nota Bene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Si des évènements sont utilisés, l’interface est toujours liée au code…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3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TP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Afficher une liste d’objets complexes à l'aide du </a:t>
            </a:r>
            <a:r>
              <a:rPr lang="fr-FR" dirty="0" err="1"/>
              <a:t>databinding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Créer une classe contenant un titre et un descriptif</a:t>
            </a:r>
          </a:p>
          <a:p>
            <a:pPr lvl="1"/>
            <a:r>
              <a:rPr lang="fr-FR" dirty="0"/>
              <a:t>Créer une </a:t>
            </a:r>
            <a:r>
              <a:rPr lang="fr-FR" dirty="0" err="1"/>
              <a:t>ObservableCollection</a:t>
            </a:r>
            <a:r>
              <a:rPr lang="fr-FR" dirty="0"/>
              <a:t> de cette classe</a:t>
            </a:r>
          </a:p>
          <a:p>
            <a:pPr lvl="1"/>
            <a:r>
              <a:rPr lang="fr-FR" dirty="0"/>
              <a:t>Sur la liste : </a:t>
            </a:r>
          </a:p>
          <a:p>
            <a:pPr lvl="2"/>
            <a:r>
              <a:rPr lang="fr-FR" dirty="0"/>
              <a:t>Affecter à la propriété </a:t>
            </a:r>
            <a:r>
              <a:rPr lang="fr-FR" dirty="0" err="1"/>
              <a:t>ItemsSource</a:t>
            </a:r>
            <a:r>
              <a:rPr lang="fr-FR" dirty="0"/>
              <a:t> la collection</a:t>
            </a:r>
          </a:p>
          <a:p>
            <a:pPr lvl="2"/>
            <a:r>
              <a:rPr lang="fr-FR" dirty="0"/>
              <a:t>Grâce à la propriété « </a:t>
            </a:r>
            <a:r>
              <a:rPr lang="fr-FR" dirty="0" err="1"/>
              <a:t>DisplayMemberPath</a:t>
            </a:r>
            <a:r>
              <a:rPr lang="fr-FR" dirty="0"/>
              <a:t> », indiquer que l’on veut afficher le titre (NDLR : une recherche sur le net s’impose…)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8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modèle</a:t>
            </a:r>
            <a:r>
              <a:rPr lang="en-US" dirty="0"/>
              <a:t> MVVM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27</a:t>
            </a:fld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5070791"/>
          </a:xfrm>
        </p:spPr>
        <p:txBody>
          <a:bodyPr/>
          <a:lstStyle/>
          <a:p>
            <a:r>
              <a:rPr lang="fr-FR" dirty="0"/>
              <a:t>MVVM = 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ViewModel</a:t>
            </a:r>
            <a:endParaRPr lang="fr-FR" dirty="0"/>
          </a:p>
          <a:p>
            <a:pPr lvl="1"/>
            <a:r>
              <a:rPr lang="fr-FR" dirty="0"/>
              <a:t>Model : Couche métier et d’accès aux données</a:t>
            </a:r>
          </a:p>
          <a:p>
            <a:pPr lvl="1"/>
            <a:r>
              <a:rPr lang="fr-FR" dirty="0" err="1"/>
              <a:t>View</a:t>
            </a:r>
            <a:r>
              <a:rPr lang="fr-FR" dirty="0"/>
              <a:t> : Couche de présentation (interface)</a:t>
            </a:r>
          </a:p>
          <a:p>
            <a:pPr lvl="1"/>
            <a:r>
              <a:rPr lang="fr-FR" dirty="0" err="1"/>
              <a:t>ViewModel</a:t>
            </a:r>
            <a:r>
              <a:rPr lang="fr-FR" dirty="0"/>
              <a:t> : Contrôleur faisant le lien entre la vue et le modèle</a:t>
            </a:r>
          </a:p>
          <a:p>
            <a:r>
              <a:rPr lang="fr-FR" dirty="0"/>
              <a:t>Lien entre l’UI et le </a:t>
            </a:r>
            <a:r>
              <a:rPr lang="fr-FR" dirty="0" err="1"/>
              <a:t>ViewModel</a:t>
            </a:r>
            <a:r>
              <a:rPr lang="fr-FR" dirty="0"/>
              <a:t> : Binding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4245464"/>
            <a:ext cx="713522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Databinding</a:t>
            </a:r>
            <a:r>
              <a:rPr lang="fr-FR" dirty="0"/>
              <a:t> : pour aller plus loin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i="1" dirty="0"/>
              <a:t>Le databinding.pdf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1</a:t>
            </a:r>
            <a:r>
              <a:rPr lang="fr-FR" baseline="30000" dirty="0"/>
              <a:t>er</a:t>
            </a:r>
            <a:r>
              <a:rPr lang="fr-FR" dirty="0"/>
              <a:t>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: concevoir une application simple en WPF.</a:t>
            </a:r>
          </a:p>
          <a:p>
            <a:r>
              <a:rPr lang="fr-FR" dirty="0"/>
              <a:t>Application : Calculatrice</a:t>
            </a:r>
          </a:p>
          <a:p>
            <a:r>
              <a:rPr lang="fr-FR" dirty="0"/>
              <a:t>Par binômes</a:t>
            </a:r>
          </a:p>
          <a:p>
            <a:r>
              <a:rPr lang="fr-FR" dirty="0"/>
              <a:t>3 séances</a:t>
            </a:r>
          </a:p>
          <a:p>
            <a:r>
              <a:rPr lang="fr-FR" dirty="0"/>
              <a:t>Voir barème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0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: presentation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GPU de la carte graphique est utilisé pour réaliser ces effets</a:t>
            </a:r>
          </a:p>
          <a:p>
            <a:endParaRPr lang="fr-FR" dirty="0"/>
          </a:p>
          <a:p>
            <a:r>
              <a:rPr lang="fr-FR" dirty="0"/>
              <a:t>WPF permet une séparation complète entre le code et le design. Des graphistes peuvent ainsi intervenir sur le design sans avoir besoin de toucher du code (Expression </a:t>
            </a:r>
            <a:r>
              <a:rPr lang="fr-FR" dirty="0" err="1"/>
              <a:t>Blend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WPF introduit pour la première fois le langage XAML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9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WPF : de nouveaux concepts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WPF a introduit de nombreux concepts qui seront longtemps utilisés :</a:t>
            </a:r>
          </a:p>
          <a:p>
            <a:pPr lvl="1"/>
            <a:r>
              <a:rPr lang="fr-FR" dirty="0"/>
              <a:t>Apparition du langage XAML</a:t>
            </a:r>
          </a:p>
          <a:p>
            <a:pPr lvl="1"/>
            <a:r>
              <a:rPr lang="fr-FR" dirty="0"/>
              <a:t>Apparition de mécanismes de </a:t>
            </a:r>
            <a:r>
              <a:rPr lang="fr-FR" dirty="0" err="1"/>
              <a:t>Databinding</a:t>
            </a:r>
            <a:endParaRPr lang="fr-FR" dirty="0"/>
          </a:p>
          <a:p>
            <a:pPr lvl="1"/>
            <a:r>
              <a:rPr lang="fr-FR" dirty="0"/>
              <a:t>Arbres logiques, arbres visuels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5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présentation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XAML : </a:t>
            </a:r>
            <a:r>
              <a:rPr lang="fr-FR" dirty="0" err="1"/>
              <a:t>eXtensible</a:t>
            </a:r>
            <a:r>
              <a:rPr lang="fr-FR" dirty="0"/>
              <a:t> Application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 Il reprend la syntaxe de XML</a:t>
            </a:r>
            <a:br>
              <a:rPr lang="fr-FR" dirty="0"/>
            </a:br>
            <a:endParaRPr lang="fr-FR" dirty="0"/>
          </a:p>
          <a:p>
            <a:r>
              <a:rPr lang="fr-FR" dirty="0"/>
              <a:t>Apparu avec WPF</a:t>
            </a:r>
          </a:p>
          <a:p>
            <a:endParaRPr lang="fr-FR" dirty="0"/>
          </a:p>
          <a:p>
            <a:r>
              <a:rPr lang="fr-FR" dirty="0"/>
              <a:t>Permet de décrire les interfaces graphiques WPF, Windows Phone, </a:t>
            </a:r>
            <a:r>
              <a:rPr lang="fr-FR" dirty="0" err="1"/>
              <a:t>WinRT</a:t>
            </a:r>
            <a:r>
              <a:rPr lang="fr-FR" dirty="0"/>
              <a:t>, UWP, Xamarin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présentation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est un langage qui permet d’exploiter les API graphiques de .Net : WPF, Windows Phone, </a:t>
            </a:r>
            <a:r>
              <a:rPr lang="fr-FR" dirty="0" err="1"/>
              <a:t>WinRT</a:t>
            </a:r>
            <a:r>
              <a:rPr lang="fr-FR" dirty="0"/>
              <a:t>, UWP, Xamarin</a:t>
            </a:r>
          </a:p>
          <a:p>
            <a:endParaRPr lang="fr-FR" dirty="0"/>
          </a:p>
          <a:p>
            <a:r>
              <a:rPr lang="fr-FR" dirty="0"/>
              <a:t>Il contient des règles définissant comment les parseurs / compilateurs doivent transformer le XML en interface graphique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un exemple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2590800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XAML : les éléments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XML est constitué d’éléments</a:t>
            </a:r>
            <a:br>
              <a:rPr lang="fr-FR" dirty="0"/>
            </a:br>
            <a:endParaRPr lang="fr-FR" dirty="0"/>
          </a:p>
          <a:p>
            <a:r>
              <a:rPr lang="fr-FR" dirty="0"/>
              <a:t>En XAML, chaque élément correspond à un objet (</a:t>
            </a:r>
            <a:r>
              <a:rPr lang="fr-FR" dirty="0" err="1"/>
              <a:t>Button</a:t>
            </a:r>
            <a:r>
              <a:rPr lang="fr-FR" dirty="0"/>
              <a:t>, …), à une propriété d’un objet (</a:t>
            </a:r>
            <a:r>
              <a:rPr lang="fr-FR" dirty="0" err="1"/>
              <a:t>Button.Content</a:t>
            </a:r>
            <a:r>
              <a:rPr lang="fr-FR" dirty="0"/>
              <a:t>), ou tout autre objet graphique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 XAML est sensible à la casse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XAML : arbre logique, arbre visuel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L’arbre logique décrit le contenu de chaque contrôle. Ici, le contrôle parent « </a:t>
            </a:r>
            <a:r>
              <a:rPr lang="fr-FR" dirty="0" err="1"/>
              <a:t>Window</a:t>
            </a:r>
            <a:r>
              <a:rPr lang="fr-FR" dirty="0"/>
              <a:t> » contient une grille , qui contient un label et un bouton</a:t>
            </a:r>
          </a:p>
          <a:p>
            <a:r>
              <a:rPr lang="fr-FR" dirty="0"/>
              <a:t>L’arbre visuel décrit la présentation graphique de chaque contrôle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8" y="1454467"/>
            <a:ext cx="3124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14665"/>
            <a:ext cx="320637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4552765" y="1618241"/>
            <a:ext cx="457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1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Verdana"/>
        <a:ea typeface=""/>
        <a:cs typeface=""/>
      </a:majorFont>
      <a:minorFont>
        <a:latin typeface="Calibri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1533</Words>
  <Application>Microsoft Office PowerPoint</Application>
  <PresentationFormat>Affichage à l'écran (4:3)</PresentationFormat>
  <Paragraphs>215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Conception personnalisée</vt:lpstr>
      <vt:lpstr>Thème Office</vt:lpstr>
      <vt:lpstr>Présentation PowerPoint</vt:lpstr>
      <vt:lpstr>WPF : presentation (1/2)</vt:lpstr>
      <vt:lpstr>WPF : presentation (2/2)</vt:lpstr>
      <vt:lpstr>WPF : de nouveaux concepts</vt:lpstr>
      <vt:lpstr>XAML : présentation (1/2)</vt:lpstr>
      <vt:lpstr>XAML : présentation (2/2)</vt:lpstr>
      <vt:lpstr>XAML : un exemple</vt:lpstr>
      <vt:lpstr>XAML : les éléments </vt:lpstr>
      <vt:lpstr>XAML : arbre logique, arbre visuel</vt:lpstr>
      <vt:lpstr>XAML : note importante</vt:lpstr>
      <vt:lpstr>XAML : les namespaces</vt:lpstr>
      <vt:lpstr>XAML : property elements &amp; type converters</vt:lpstr>
      <vt:lpstr>XAML : extensions de balisage (1/3)</vt:lpstr>
      <vt:lpstr>XAML : extensions de balisage (2/3)</vt:lpstr>
      <vt:lpstr>XAML : extensions de balisage (3/3)</vt:lpstr>
      <vt:lpstr>Pour aller plus loin</vt:lpstr>
      <vt:lpstr>TP 1</vt:lpstr>
      <vt:lpstr>XAML : le databinding</vt:lpstr>
      <vt:lpstr>Le databinding : exemple</vt:lpstr>
      <vt:lpstr>Le databinding : la source</vt:lpstr>
      <vt:lpstr>Le databinding : le datacontext</vt:lpstr>
      <vt:lpstr>TP 2.1</vt:lpstr>
      <vt:lpstr>Le databinding : INotifyPropertyChanged</vt:lpstr>
      <vt:lpstr>TP 2.2</vt:lpstr>
      <vt:lpstr>Nota Bene</vt:lpstr>
      <vt:lpstr>TP 3</vt:lpstr>
      <vt:lpstr>Le modèle MVVM</vt:lpstr>
      <vt:lpstr>Databinding : pour aller plus loin</vt:lpstr>
      <vt:lpstr>Le 1er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Loïc Montagne</dc:creator>
  <cp:lastModifiedBy>Loïc Montagne</cp:lastModifiedBy>
  <cp:revision>77</cp:revision>
  <dcterms:created xsi:type="dcterms:W3CDTF">2016-02-01T21:21:25Z</dcterms:created>
  <dcterms:modified xsi:type="dcterms:W3CDTF">2020-02-25T06:19:50Z</dcterms:modified>
</cp:coreProperties>
</file>