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 id="2147483660" r:id="rId2"/>
  </p:sldMasterIdLst>
  <p:notesMasterIdLst>
    <p:notesMasterId r:id="rId24"/>
  </p:notesMasterIdLst>
  <p:sldIdLst>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89B9D"/>
    <a:srgbClr val="303030"/>
    <a:srgbClr val="7C7E80"/>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13" autoAdjust="0"/>
    <p:restoredTop sz="94660"/>
  </p:normalViewPr>
  <p:slideViewPr>
    <p:cSldViewPr snapToGrid="0">
      <p:cViewPr varScale="1">
        <p:scale>
          <a:sx n="126" d="100"/>
          <a:sy n="126" d="100"/>
        </p:scale>
        <p:origin x="1206" y="11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4A41FC-1811-43F8-8E9F-EBA90AD3BA24}" type="datetimeFigureOut">
              <a:rPr lang="fr-FR" smtClean="0"/>
              <a:t>09/04/2019</a:t>
            </a:fld>
            <a:endParaRPr lang="fr-FR"/>
          </a:p>
        </p:txBody>
      </p:sp>
      <p:sp>
        <p:nvSpPr>
          <p:cNvPr id="4" name="Espace réservé de l'image des diapositives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FA749C-3A01-4BA5-9F6B-0F598D8B0A64}" type="slidenum">
              <a:rPr lang="fr-FR" smtClean="0"/>
              <a:t>‹N°›</a:t>
            </a:fld>
            <a:endParaRPr lang="fr-FR"/>
          </a:p>
        </p:txBody>
      </p:sp>
    </p:spTree>
    <p:extLst>
      <p:ext uri="{BB962C8B-B14F-4D97-AF65-F5344CB8AC3E}">
        <p14:creationId xmlns:p14="http://schemas.microsoft.com/office/powerpoint/2010/main" val="28987066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cours">
    <p:bg>
      <p:bgPr>
        <a:gradFill>
          <a:gsLst>
            <a:gs pos="41000">
              <a:srgbClr val="202021"/>
            </a:gs>
            <a:gs pos="53000">
              <a:srgbClr val="303132"/>
            </a:gs>
            <a:gs pos="100000">
              <a:srgbClr val="7C7E80"/>
            </a:gs>
            <a:gs pos="0">
              <a:schemeClr val="tx1"/>
            </a:gs>
          </a:gsLst>
          <a:lin ang="2700000" scaled="1"/>
        </a:gradFill>
        <a:effectLst/>
      </p:bgPr>
    </p:bg>
    <p:spTree>
      <p:nvGrpSpPr>
        <p:cNvPr id="1" name=""/>
        <p:cNvGrpSpPr/>
        <p:nvPr/>
      </p:nvGrpSpPr>
      <p:grpSpPr>
        <a:xfrm>
          <a:off x="0" y="0"/>
          <a:ext cx="0" cy="0"/>
          <a:chOff x="0" y="0"/>
          <a:chExt cx="0" cy="0"/>
        </a:xfrm>
      </p:grpSpPr>
      <p:sp>
        <p:nvSpPr>
          <p:cNvPr id="5" name="ZoneTexte 4"/>
          <p:cNvSpPr txBox="1"/>
          <p:nvPr userDrawn="1"/>
        </p:nvSpPr>
        <p:spPr>
          <a:xfrm>
            <a:off x="0" y="4882385"/>
            <a:ext cx="9144000" cy="1015663"/>
          </a:xfrm>
          <a:prstGeom prst="rect">
            <a:avLst/>
          </a:prstGeom>
          <a:noFill/>
        </p:spPr>
        <p:txBody>
          <a:bodyPr wrap="square" rtlCol="0" anchor="ctr">
            <a:spAutoFit/>
          </a:bodyPr>
          <a:lstStyle/>
          <a:p>
            <a:pPr algn="ctr"/>
            <a:r>
              <a:rPr lang="fr-FR" sz="2000" dirty="0">
                <a:solidFill>
                  <a:srgbClr val="989B9D"/>
                </a:solidFill>
              </a:rPr>
              <a:t>Loïc Montagne</a:t>
            </a:r>
          </a:p>
          <a:p>
            <a:pPr algn="ctr"/>
            <a:r>
              <a:rPr lang="fr-FR" sz="2000" dirty="0">
                <a:solidFill>
                  <a:srgbClr val="989B9D"/>
                </a:solidFill>
              </a:rPr>
              <a:t>Maître de conférence</a:t>
            </a:r>
          </a:p>
          <a:p>
            <a:pPr algn="ctr"/>
            <a:r>
              <a:rPr lang="fr-FR" sz="2000" dirty="0">
                <a:solidFill>
                  <a:srgbClr val="989B9D"/>
                </a:solidFill>
              </a:rPr>
              <a:t>loic.montagne@univ-lyon1.fr</a:t>
            </a:r>
          </a:p>
        </p:txBody>
      </p:sp>
      <p:sp>
        <p:nvSpPr>
          <p:cNvPr id="11" name="Espace réservé du texte 10"/>
          <p:cNvSpPr>
            <a:spLocks noGrp="1"/>
          </p:cNvSpPr>
          <p:nvPr>
            <p:ph type="body" sz="quarter" idx="10"/>
          </p:nvPr>
        </p:nvSpPr>
        <p:spPr>
          <a:xfrm>
            <a:off x="0" y="2414904"/>
            <a:ext cx="9143999" cy="1158877"/>
          </a:xfrm>
          <a:solidFill>
            <a:srgbClr val="989B9D"/>
          </a:solidFill>
        </p:spPr>
        <p:txBody>
          <a:bodyPr anchor="b">
            <a:normAutofit/>
          </a:bodyPr>
          <a:lstStyle>
            <a:lvl1pPr marL="0" indent="0" algn="ctr">
              <a:buNone/>
              <a:defRPr sz="4800">
                <a:solidFill>
                  <a:schemeClr val="tx1"/>
                </a:solidFill>
                <a:latin typeface="+mj-lt"/>
              </a:defRPr>
            </a:lvl1pPr>
          </a:lstStyle>
          <a:p>
            <a:pPr lvl="0"/>
            <a:endParaRPr lang="fr-FR" dirty="0"/>
          </a:p>
        </p:txBody>
      </p:sp>
      <p:sp>
        <p:nvSpPr>
          <p:cNvPr id="13" name="Espace réservé du texte 12"/>
          <p:cNvSpPr>
            <a:spLocks noGrp="1"/>
          </p:cNvSpPr>
          <p:nvPr>
            <p:ph type="body" sz="quarter" idx="11"/>
          </p:nvPr>
        </p:nvSpPr>
        <p:spPr>
          <a:xfrm>
            <a:off x="0" y="3573781"/>
            <a:ext cx="9144000" cy="929640"/>
          </a:xfrm>
          <a:solidFill>
            <a:srgbClr val="989B9D"/>
          </a:solidFill>
        </p:spPr>
        <p:txBody>
          <a:bodyPr/>
          <a:lstStyle>
            <a:lvl1pPr marL="0" indent="0" algn="ctr">
              <a:buNone/>
              <a:defRPr>
                <a:solidFill>
                  <a:srgbClr val="303030"/>
                </a:solidFill>
                <a:latin typeface="+mj-lt"/>
              </a:defRPr>
            </a:lvl1pPr>
          </a:lstStyle>
          <a:p>
            <a:pPr lvl="0"/>
            <a:endParaRPr lang="fr-FR" dirty="0"/>
          </a:p>
        </p:txBody>
      </p:sp>
      <p:pic>
        <p:nvPicPr>
          <p:cNvPr id="2" name="Imag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29142" y="167390"/>
            <a:ext cx="4685714" cy="1803175"/>
          </a:xfrm>
          <a:prstGeom prst="rect">
            <a:avLst/>
          </a:prstGeom>
        </p:spPr>
      </p:pic>
    </p:spTree>
    <p:extLst>
      <p:ext uri="{BB962C8B-B14F-4D97-AF65-F5344CB8AC3E}">
        <p14:creationId xmlns:p14="http://schemas.microsoft.com/office/powerpoint/2010/main" val="1626768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re et texte vertical">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endParaRPr lang="fr-FR"/>
          </a:p>
        </p:txBody>
      </p:sp>
      <p:sp>
        <p:nvSpPr>
          <p:cNvPr id="5" name="Footer Placeholder 4"/>
          <p:cNvSpPr>
            <a:spLocks noGrp="1"/>
          </p:cNvSpPr>
          <p:nvPr>
            <p:ph type="ftr" sz="quarter" idx="11"/>
          </p:nvPr>
        </p:nvSpPr>
        <p:spPr/>
        <p:txBody>
          <a:bodyPr/>
          <a:lstStyle/>
          <a:p>
            <a:r>
              <a:rPr lang="fr-FR"/>
              <a:t>© Tous droits réservés</a:t>
            </a:r>
          </a:p>
        </p:txBody>
      </p:sp>
      <p:sp>
        <p:nvSpPr>
          <p:cNvPr id="6" name="Slide Number Placeholder 5"/>
          <p:cNvSpPr>
            <a:spLocks noGrp="1"/>
          </p:cNvSpPr>
          <p:nvPr>
            <p:ph type="sldNum" sz="quarter" idx="12"/>
          </p:nvPr>
        </p:nvSpPr>
        <p:spPr/>
        <p:txBody>
          <a:bodyPr/>
          <a:lstStyle/>
          <a:p>
            <a:fld id="{3E4A517B-2034-4563-8A19-3BA396951D84}" type="slidenum">
              <a:rPr lang="fr-FR" smtClean="0"/>
              <a:t>‹N°›</a:t>
            </a:fld>
            <a:endParaRPr lang="fr-FR"/>
          </a:p>
        </p:txBody>
      </p:sp>
      <p:sp>
        <p:nvSpPr>
          <p:cNvPr id="7" name="Rectangle 6"/>
          <p:cNvSpPr/>
          <p:nvPr userDrawn="1"/>
        </p:nvSpPr>
        <p:spPr>
          <a:xfrm>
            <a:off x="0" y="0"/>
            <a:ext cx="9144000" cy="10302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Title 1"/>
          <p:cNvSpPr>
            <a:spLocks noGrp="1"/>
          </p:cNvSpPr>
          <p:nvPr>
            <p:ph type="title"/>
          </p:nvPr>
        </p:nvSpPr>
        <p:spPr>
          <a:xfrm>
            <a:off x="628650" y="212727"/>
            <a:ext cx="7886700" cy="640714"/>
          </a:xfrm>
        </p:spPr>
        <p:txBody>
          <a:bodyPr/>
          <a:lstStyle>
            <a:lvl1pPr>
              <a:defRPr>
                <a:solidFill>
                  <a:srgbClr val="989B9D"/>
                </a:solidFill>
              </a:defRPr>
            </a:lvl1pPr>
          </a:lstStyle>
          <a:p>
            <a:r>
              <a:rPr lang="fr-FR" dirty="0"/>
              <a:t>Modifiez le style du titre</a:t>
            </a:r>
            <a:endParaRPr lang="en-US" dirty="0"/>
          </a:p>
        </p:txBody>
      </p:sp>
    </p:spTree>
    <p:extLst>
      <p:ext uri="{BB962C8B-B14F-4D97-AF65-F5344CB8AC3E}">
        <p14:creationId xmlns:p14="http://schemas.microsoft.com/office/powerpoint/2010/main" val="1273150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endParaRPr lang="fr-FR"/>
          </a:p>
        </p:txBody>
      </p:sp>
      <p:sp>
        <p:nvSpPr>
          <p:cNvPr id="5" name="Footer Placeholder 4"/>
          <p:cNvSpPr>
            <a:spLocks noGrp="1"/>
          </p:cNvSpPr>
          <p:nvPr>
            <p:ph type="ftr" sz="quarter" idx="11"/>
          </p:nvPr>
        </p:nvSpPr>
        <p:spPr/>
        <p:txBody>
          <a:bodyPr/>
          <a:lstStyle/>
          <a:p>
            <a:r>
              <a:rPr lang="fr-FR"/>
              <a:t>© Tous droits réservés</a:t>
            </a:r>
          </a:p>
        </p:txBody>
      </p:sp>
      <p:sp>
        <p:nvSpPr>
          <p:cNvPr id="6" name="Slide Number Placeholder 5"/>
          <p:cNvSpPr>
            <a:spLocks noGrp="1"/>
          </p:cNvSpPr>
          <p:nvPr>
            <p:ph type="sldNum" sz="quarter" idx="12"/>
          </p:nvPr>
        </p:nvSpPr>
        <p:spPr/>
        <p:txBody>
          <a:bodyPr/>
          <a:lstStyle/>
          <a:p>
            <a:fld id="{3E4A517B-2034-4563-8A19-3BA396951D84}" type="slidenum">
              <a:rPr lang="fr-FR" smtClean="0"/>
              <a:t>‹N°›</a:t>
            </a:fld>
            <a:endParaRPr lang="fr-FR"/>
          </a:p>
        </p:txBody>
      </p:sp>
    </p:spTree>
    <p:extLst>
      <p:ext uri="{BB962C8B-B14F-4D97-AF65-F5344CB8AC3E}">
        <p14:creationId xmlns:p14="http://schemas.microsoft.com/office/powerpoint/2010/main" val="4074411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re et contenu">
    <p:spTree>
      <p:nvGrpSpPr>
        <p:cNvPr id="1" name=""/>
        <p:cNvGrpSpPr/>
        <p:nvPr/>
      </p:nvGrpSpPr>
      <p:grpSpPr>
        <a:xfrm>
          <a:off x="0" y="0"/>
          <a:ext cx="0" cy="0"/>
          <a:chOff x="0" y="0"/>
          <a:chExt cx="0" cy="0"/>
        </a:xfrm>
      </p:grpSpPr>
      <p:sp>
        <p:nvSpPr>
          <p:cNvPr id="7" name="Rectangle 6"/>
          <p:cNvSpPr/>
          <p:nvPr userDrawn="1"/>
        </p:nvSpPr>
        <p:spPr>
          <a:xfrm>
            <a:off x="0" y="0"/>
            <a:ext cx="9144000" cy="10302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le 1"/>
          <p:cNvSpPr>
            <a:spLocks noGrp="1"/>
          </p:cNvSpPr>
          <p:nvPr>
            <p:ph type="title"/>
          </p:nvPr>
        </p:nvSpPr>
        <p:spPr>
          <a:xfrm>
            <a:off x="628650" y="212727"/>
            <a:ext cx="7886700" cy="640714"/>
          </a:xfrm>
        </p:spPr>
        <p:txBody>
          <a:bodyPr/>
          <a:lstStyle>
            <a:lvl1pPr>
              <a:defRPr>
                <a:solidFill>
                  <a:srgbClr val="989B9D"/>
                </a:solidFill>
              </a:defRPr>
            </a:lvl1pPr>
          </a:lstStyle>
          <a:p>
            <a:r>
              <a:rPr lang="fr-FR" dirty="0"/>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endParaRPr lang="fr-FR"/>
          </a:p>
        </p:txBody>
      </p:sp>
      <p:sp>
        <p:nvSpPr>
          <p:cNvPr id="5" name="Footer Placeholder 4"/>
          <p:cNvSpPr>
            <a:spLocks noGrp="1"/>
          </p:cNvSpPr>
          <p:nvPr>
            <p:ph type="ftr" sz="quarter" idx="11"/>
          </p:nvPr>
        </p:nvSpPr>
        <p:spPr/>
        <p:txBody>
          <a:bodyPr/>
          <a:lstStyle/>
          <a:p>
            <a:r>
              <a:rPr lang="fr-FR"/>
              <a:t>© Tous droits réservés</a:t>
            </a:r>
          </a:p>
        </p:txBody>
      </p:sp>
      <p:sp>
        <p:nvSpPr>
          <p:cNvPr id="6" name="Slide Number Placeholder 5"/>
          <p:cNvSpPr>
            <a:spLocks noGrp="1"/>
          </p:cNvSpPr>
          <p:nvPr>
            <p:ph type="sldNum" sz="quarter" idx="12"/>
          </p:nvPr>
        </p:nvSpPr>
        <p:spPr/>
        <p:txBody>
          <a:bodyPr/>
          <a:lstStyle/>
          <a:p>
            <a:fld id="{3E4A517B-2034-4563-8A19-3BA396951D84}" type="slidenum">
              <a:rPr lang="fr-FR" smtClean="0"/>
              <a:t>‹N°›</a:t>
            </a:fld>
            <a:endParaRPr lang="fr-FR"/>
          </a:p>
        </p:txBody>
      </p:sp>
    </p:spTree>
    <p:extLst>
      <p:ext uri="{BB962C8B-B14F-4D97-AF65-F5344CB8AC3E}">
        <p14:creationId xmlns:p14="http://schemas.microsoft.com/office/powerpoint/2010/main" val="3587978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7" name="Rectangle 6"/>
          <p:cNvSpPr/>
          <p:nvPr userDrawn="1"/>
        </p:nvSpPr>
        <p:spPr>
          <a:xfrm>
            <a:off x="0" y="0"/>
            <a:ext cx="9144000" cy="10302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le 1"/>
          <p:cNvSpPr>
            <a:spLocks noGrp="1"/>
          </p:cNvSpPr>
          <p:nvPr>
            <p:ph type="title"/>
          </p:nvPr>
        </p:nvSpPr>
        <p:spPr>
          <a:xfrm>
            <a:off x="628650" y="212727"/>
            <a:ext cx="7886700" cy="640714"/>
          </a:xfrm>
        </p:spPr>
        <p:txBody>
          <a:bodyPr/>
          <a:lstStyle>
            <a:lvl1pPr>
              <a:defRPr>
                <a:solidFill>
                  <a:srgbClr val="989B9D"/>
                </a:solidFill>
              </a:defRPr>
            </a:lvl1pPr>
          </a:lstStyle>
          <a:p>
            <a:r>
              <a:rPr lang="fr-FR" dirty="0"/>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Footer Placeholder 4"/>
          <p:cNvSpPr>
            <a:spLocks noGrp="1"/>
          </p:cNvSpPr>
          <p:nvPr>
            <p:ph type="ftr" sz="quarter" idx="11"/>
          </p:nvPr>
        </p:nvSpPr>
        <p:spPr/>
        <p:txBody>
          <a:bodyPr/>
          <a:lstStyle/>
          <a:p>
            <a:r>
              <a:rPr lang="fr-FR"/>
              <a:t>© Tous droits réservés</a:t>
            </a:r>
            <a:endParaRPr lang="fr-FR" dirty="0"/>
          </a:p>
        </p:txBody>
      </p:sp>
      <p:sp>
        <p:nvSpPr>
          <p:cNvPr id="6" name="Slide Number Placeholder 5"/>
          <p:cNvSpPr>
            <a:spLocks noGrp="1"/>
          </p:cNvSpPr>
          <p:nvPr>
            <p:ph type="sldNum" sz="quarter" idx="12"/>
          </p:nvPr>
        </p:nvSpPr>
        <p:spPr>
          <a:xfrm>
            <a:off x="6936921" y="6356351"/>
            <a:ext cx="2057400" cy="365125"/>
          </a:xfrm>
        </p:spPr>
        <p:txBody>
          <a:bodyPr/>
          <a:lstStyle/>
          <a:p>
            <a:fld id="{3E4A517B-2034-4563-8A19-3BA396951D84}" type="slidenum">
              <a:rPr lang="fr-FR" smtClean="0"/>
              <a:t>‹N°›</a:t>
            </a:fld>
            <a:endParaRPr lang="fr-FR" dirty="0"/>
          </a:p>
        </p:txBody>
      </p:sp>
    </p:spTree>
    <p:extLst>
      <p:ext uri="{BB962C8B-B14F-4D97-AF65-F5344CB8AC3E}">
        <p14:creationId xmlns:p14="http://schemas.microsoft.com/office/powerpoint/2010/main" val="1053064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825625"/>
            <a:ext cx="38862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endParaRPr lang="fr-FR"/>
          </a:p>
        </p:txBody>
      </p:sp>
      <p:sp>
        <p:nvSpPr>
          <p:cNvPr id="6" name="Footer Placeholder 5"/>
          <p:cNvSpPr>
            <a:spLocks noGrp="1"/>
          </p:cNvSpPr>
          <p:nvPr>
            <p:ph type="ftr" sz="quarter" idx="11"/>
          </p:nvPr>
        </p:nvSpPr>
        <p:spPr/>
        <p:txBody>
          <a:bodyPr/>
          <a:lstStyle/>
          <a:p>
            <a:r>
              <a:rPr lang="fr-FR"/>
              <a:t>© Tous droits réservés</a:t>
            </a:r>
          </a:p>
        </p:txBody>
      </p:sp>
      <p:sp>
        <p:nvSpPr>
          <p:cNvPr id="7" name="Slide Number Placeholder 6"/>
          <p:cNvSpPr>
            <a:spLocks noGrp="1"/>
          </p:cNvSpPr>
          <p:nvPr>
            <p:ph type="sldNum" sz="quarter" idx="12"/>
          </p:nvPr>
        </p:nvSpPr>
        <p:spPr/>
        <p:txBody>
          <a:bodyPr/>
          <a:lstStyle/>
          <a:p>
            <a:fld id="{3E4A517B-2034-4563-8A19-3BA396951D84}" type="slidenum">
              <a:rPr lang="fr-FR" smtClean="0"/>
              <a:t>‹N°›</a:t>
            </a:fld>
            <a:endParaRPr lang="fr-FR"/>
          </a:p>
        </p:txBody>
      </p:sp>
      <p:sp>
        <p:nvSpPr>
          <p:cNvPr id="8" name="Rectangle 7"/>
          <p:cNvSpPr/>
          <p:nvPr userDrawn="1"/>
        </p:nvSpPr>
        <p:spPr>
          <a:xfrm>
            <a:off x="0" y="0"/>
            <a:ext cx="9144000" cy="10302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itle 1"/>
          <p:cNvSpPr>
            <a:spLocks noGrp="1"/>
          </p:cNvSpPr>
          <p:nvPr>
            <p:ph type="title"/>
          </p:nvPr>
        </p:nvSpPr>
        <p:spPr>
          <a:xfrm>
            <a:off x="628650" y="212727"/>
            <a:ext cx="7886700" cy="640714"/>
          </a:xfrm>
        </p:spPr>
        <p:txBody>
          <a:bodyPr/>
          <a:lstStyle>
            <a:lvl1pPr>
              <a:defRPr>
                <a:solidFill>
                  <a:srgbClr val="989B9D"/>
                </a:solidFill>
              </a:defRPr>
            </a:lvl1pPr>
          </a:lstStyle>
          <a:p>
            <a:r>
              <a:rPr lang="fr-FR" dirty="0"/>
              <a:t>Modifiez le style du titre</a:t>
            </a:r>
            <a:endParaRPr lang="en-US" dirty="0"/>
          </a:p>
        </p:txBody>
      </p:sp>
    </p:spTree>
    <p:extLst>
      <p:ext uri="{BB962C8B-B14F-4D97-AF65-F5344CB8AC3E}">
        <p14:creationId xmlns:p14="http://schemas.microsoft.com/office/powerpoint/2010/main" val="1585055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08680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629842" y="1967230"/>
            <a:ext cx="3868340" cy="4222433"/>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4629150" y="108680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4629150" y="1967230"/>
            <a:ext cx="3887391" cy="4222433"/>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endParaRPr lang="fr-FR"/>
          </a:p>
        </p:txBody>
      </p:sp>
      <p:sp>
        <p:nvSpPr>
          <p:cNvPr id="8" name="Footer Placeholder 7"/>
          <p:cNvSpPr>
            <a:spLocks noGrp="1"/>
          </p:cNvSpPr>
          <p:nvPr>
            <p:ph type="ftr" sz="quarter" idx="11"/>
          </p:nvPr>
        </p:nvSpPr>
        <p:spPr/>
        <p:txBody>
          <a:bodyPr/>
          <a:lstStyle/>
          <a:p>
            <a:r>
              <a:rPr lang="fr-FR"/>
              <a:t>© Tous droits réservés</a:t>
            </a:r>
          </a:p>
        </p:txBody>
      </p:sp>
      <p:sp>
        <p:nvSpPr>
          <p:cNvPr id="9" name="Slide Number Placeholder 8"/>
          <p:cNvSpPr>
            <a:spLocks noGrp="1"/>
          </p:cNvSpPr>
          <p:nvPr>
            <p:ph type="sldNum" sz="quarter" idx="12"/>
          </p:nvPr>
        </p:nvSpPr>
        <p:spPr/>
        <p:txBody>
          <a:bodyPr/>
          <a:lstStyle/>
          <a:p>
            <a:fld id="{3E4A517B-2034-4563-8A19-3BA396951D84}" type="slidenum">
              <a:rPr lang="fr-FR" smtClean="0"/>
              <a:t>‹N°›</a:t>
            </a:fld>
            <a:endParaRPr lang="fr-FR"/>
          </a:p>
        </p:txBody>
      </p:sp>
      <p:sp>
        <p:nvSpPr>
          <p:cNvPr id="10" name="Rectangle 9"/>
          <p:cNvSpPr/>
          <p:nvPr userDrawn="1"/>
        </p:nvSpPr>
        <p:spPr>
          <a:xfrm>
            <a:off x="0" y="0"/>
            <a:ext cx="9144000" cy="10302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Title 1"/>
          <p:cNvSpPr txBox="1">
            <a:spLocks/>
          </p:cNvSpPr>
          <p:nvPr userDrawn="1"/>
        </p:nvSpPr>
        <p:spPr>
          <a:xfrm>
            <a:off x="628650" y="212727"/>
            <a:ext cx="7886700" cy="64071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rgbClr val="989B9D"/>
                </a:solidFill>
                <a:latin typeface="+mj-lt"/>
                <a:ea typeface="+mj-ea"/>
                <a:cs typeface="+mj-cs"/>
              </a:defRPr>
            </a:lvl1pPr>
          </a:lstStyle>
          <a:p>
            <a:r>
              <a:rPr lang="fr-FR"/>
              <a:t>Modifiez le style du titre</a:t>
            </a:r>
            <a:endParaRPr lang="en-US" dirty="0"/>
          </a:p>
        </p:txBody>
      </p:sp>
    </p:spTree>
    <p:extLst>
      <p:ext uri="{BB962C8B-B14F-4D97-AF65-F5344CB8AC3E}">
        <p14:creationId xmlns:p14="http://schemas.microsoft.com/office/powerpoint/2010/main" val="181742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fr-FR"/>
          </a:p>
        </p:txBody>
      </p:sp>
      <p:sp>
        <p:nvSpPr>
          <p:cNvPr id="4" name="Footer Placeholder 3"/>
          <p:cNvSpPr>
            <a:spLocks noGrp="1"/>
          </p:cNvSpPr>
          <p:nvPr>
            <p:ph type="ftr" sz="quarter" idx="11"/>
          </p:nvPr>
        </p:nvSpPr>
        <p:spPr/>
        <p:txBody>
          <a:bodyPr/>
          <a:lstStyle/>
          <a:p>
            <a:r>
              <a:rPr lang="fr-FR"/>
              <a:t>© Tous droits réservés</a:t>
            </a:r>
          </a:p>
        </p:txBody>
      </p:sp>
      <p:sp>
        <p:nvSpPr>
          <p:cNvPr id="5" name="Slide Number Placeholder 4"/>
          <p:cNvSpPr>
            <a:spLocks noGrp="1"/>
          </p:cNvSpPr>
          <p:nvPr>
            <p:ph type="sldNum" sz="quarter" idx="12"/>
          </p:nvPr>
        </p:nvSpPr>
        <p:spPr/>
        <p:txBody>
          <a:bodyPr/>
          <a:lstStyle/>
          <a:p>
            <a:fld id="{3E4A517B-2034-4563-8A19-3BA396951D84}" type="slidenum">
              <a:rPr lang="fr-FR" smtClean="0"/>
              <a:t>‹N°›</a:t>
            </a:fld>
            <a:endParaRPr lang="fr-FR"/>
          </a:p>
        </p:txBody>
      </p:sp>
      <p:sp>
        <p:nvSpPr>
          <p:cNvPr id="6" name="Rectangle 5"/>
          <p:cNvSpPr/>
          <p:nvPr userDrawn="1"/>
        </p:nvSpPr>
        <p:spPr>
          <a:xfrm>
            <a:off x="0" y="0"/>
            <a:ext cx="9144000" cy="10302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Title 1"/>
          <p:cNvSpPr>
            <a:spLocks noGrp="1"/>
          </p:cNvSpPr>
          <p:nvPr>
            <p:ph type="title"/>
          </p:nvPr>
        </p:nvSpPr>
        <p:spPr>
          <a:xfrm>
            <a:off x="628650" y="212727"/>
            <a:ext cx="7886700" cy="640714"/>
          </a:xfrm>
        </p:spPr>
        <p:txBody>
          <a:bodyPr/>
          <a:lstStyle>
            <a:lvl1pPr>
              <a:defRPr>
                <a:solidFill>
                  <a:srgbClr val="989B9D"/>
                </a:solidFill>
              </a:defRPr>
            </a:lvl1pPr>
          </a:lstStyle>
          <a:p>
            <a:r>
              <a:rPr lang="fr-FR" dirty="0"/>
              <a:t>Modifiez le style du titre</a:t>
            </a:r>
            <a:endParaRPr lang="en-US" dirty="0"/>
          </a:p>
        </p:txBody>
      </p:sp>
    </p:spTree>
    <p:extLst>
      <p:ext uri="{BB962C8B-B14F-4D97-AF65-F5344CB8AC3E}">
        <p14:creationId xmlns:p14="http://schemas.microsoft.com/office/powerpoint/2010/main" val="2457120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fr-FR"/>
          </a:p>
        </p:txBody>
      </p:sp>
      <p:sp>
        <p:nvSpPr>
          <p:cNvPr id="3" name="Footer Placeholder 2"/>
          <p:cNvSpPr>
            <a:spLocks noGrp="1"/>
          </p:cNvSpPr>
          <p:nvPr>
            <p:ph type="ftr" sz="quarter" idx="11"/>
          </p:nvPr>
        </p:nvSpPr>
        <p:spPr/>
        <p:txBody>
          <a:bodyPr/>
          <a:lstStyle/>
          <a:p>
            <a:r>
              <a:rPr lang="fr-FR"/>
              <a:t>© Tous droits réservés</a:t>
            </a:r>
          </a:p>
        </p:txBody>
      </p:sp>
      <p:sp>
        <p:nvSpPr>
          <p:cNvPr id="4" name="Slide Number Placeholder 3"/>
          <p:cNvSpPr>
            <a:spLocks noGrp="1"/>
          </p:cNvSpPr>
          <p:nvPr>
            <p:ph type="sldNum" sz="quarter" idx="12"/>
          </p:nvPr>
        </p:nvSpPr>
        <p:spPr/>
        <p:txBody>
          <a:bodyPr/>
          <a:lstStyle/>
          <a:p>
            <a:fld id="{3E4A517B-2034-4563-8A19-3BA396951D84}" type="slidenum">
              <a:rPr lang="fr-FR" smtClean="0"/>
              <a:t>‹N°›</a:t>
            </a:fld>
            <a:endParaRPr lang="fr-FR"/>
          </a:p>
        </p:txBody>
      </p:sp>
    </p:spTree>
    <p:extLst>
      <p:ext uri="{BB962C8B-B14F-4D97-AF65-F5344CB8AC3E}">
        <p14:creationId xmlns:p14="http://schemas.microsoft.com/office/powerpoint/2010/main" val="426170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u avec légende">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7391" y="1066168"/>
            <a:ext cx="4629150" cy="51133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29841" y="1066168"/>
            <a:ext cx="2949178" cy="511333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endParaRPr lang="fr-FR"/>
          </a:p>
        </p:txBody>
      </p:sp>
      <p:sp>
        <p:nvSpPr>
          <p:cNvPr id="6" name="Footer Placeholder 5"/>
          <p:cNvSpPr>
            <a:spLocks noGrp="1"/>
          </p:cNvSpPr>
          <p:nvPr>
            <p:ph type="ftr" sz="quarter" idx="11"/>
          </p:nvPr>
        </p:nvSpPr>
        <p:spPr/>
        <p:txBody>
          <a:bodyPr/>
          <a:lstStyle/>
          <a:p>
            <a:r>
              <a:rPr lang="fr-FR"/>
              <a:t>© Tous droits réservés</a:t>
            </a:r>
          </a:p>
        </p:txBody>
      </p:sp>
      <p:sp>
        <p:nvSpPr>
          <p:cNvPr id="7" name="Slide Number Placeholder 6"/>
          <p:cNvSpPr>
            <a:spLocks noGrp="1"/>
          </p:cNvSpPr>
          <p:nvPr>
            <p:ph type="sldNum" sz="quarter" idx="12"/>
          </p:nvPr>
        </p:nvSpPr>
        <p:spPr/>
        <p:txBody>
          <a:bodyPr/>
          <a:lstStyle/>
          <a:p>
            <a:fld id="{3E4A517B-2034-4563-8A19-3BA396951D84}" type="slidenum">
              <a:rPr lang="fr-FR" smtClean="0"/>
              <a:t>‹N°›</a:t>
            </a:fld>
            <a:endParaRPr lang="fr-FR"/>
          </a:p>
        </p:txBody>
      </p:sp>
      <p:sp>
        <p:nvSpPr>
          <p:cNvPr id="8" name="Rectangle 7"/>
          <p:cNvSpPr/>
          <p:nvPr userDrawn="1"/>
        </p:nvSpPr>
        <p:spPr>
          <a:xfrm>
            <a:off x="0" y="0"/>
            <a:ext cx="9144000" cy="10302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itle 1"/>
          <p:cNvSpPr>
            <a:spLocks noGrp="1"/>
          </p:cNvSpPr>
          <p:nvPr>
            <p:ph type="title"/>
          </p:nvPr>
        </p:nvSpPr>
        <p:spPr>
          <a:xfrm>
            <a:off x="628650" y="212727"/>
            <a:ext cx="7886700" cy="640714"/>
          </a:xfrm>
        </p:spPr>
        <p:txBody>
          <a:bodyPr/>
          <a:lstStyle>
            <a:lvl1pPr>
              <a:defRPr>
                <a:solidFill>
                  <a:srgbClr val="989B9D"/>
                </a:solidFill>
              </a:defRPr>
            </a:lvl1pPr>
          </a:lstStyle>
          <a:p>
            <a:r>
              <a:rPr lang="fr-FR" dirty="0"/>
              <a:t>Modifiez le style du titre</a:t>
            </a:r>
            <a:endParaRPr lang="en-US" dirty="0"/>
          </a:p>
        </p:txBody>
      </p:sp>
    </p:spTree>
    <p:extLst>
      <p:ext uri="{BB962C8B-B14F-4D97-AF65-F5344CB8AC3E}">
        <p14:creationId xmlns:p14="http://schemas.microsoft.com/office/powerpoint/2010/main" val="1828338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avec légende">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3887391" y="1066168"/>
            <a:ext cx="4629150" cy="5113336"/>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29841" y="1066168"/>
            <a:ext cx="2949178" cy="511333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endParaRPr lang="fr-FR"/>
          </a:p>
        </p:txBody>
      </p:sp>
      <p:sp>
        <p:nvSpPr>
          <p:cNvPr id="6" name="Footer Placeholder 5"/>
          <p:cNvSpPr>
            <a:spLocks noGrp="1"/>
          </p:cNvSpPr>
          <p:nvPr>
            <p:ph type="ftr" sz="quarter" idx="11"/>
          </p:nvPr>
        </p:nvSpPr>
        <p:spPr/>
        <p:txBody>
          <a:bodyPr/>
          <a:lstStyle/>
          <a:p>
            <a:r>
              <a:rPr lang="fr-FR"/>
              <a:t>© Tous droits réservés</a:t>
            </a:r>
          </a:p>
        </p:txBody>
      </p:sp>
      <p:sp>
        <p:nvSpPr>
          <p:cNvPr id="7" name="Slide Number Placeholder 6"/>
          <p:cNvSpPr>
            <a:spLocks noGrp="1"/>
          </p:cNvSpPr>
          <p:nvPr>
            <p:ph type="sldNum" sz="quarter" idx="12"/>
          </p:nvPr>
        </p:nvSpPr>
        <p:spPr/>
        <p:txBody>
          <a:bodyPr/>
          <a:lstStyle/>
          <a:p>
            <a:fld id="{3E4A517B-2034-4563-8A19-3BA396951D84}" type="slidenum">
              <a:rPr lang="fr-FR" smtClean="0"/>
              <a:t>‹N°›</a:t>
            </a:fld>
            <a:endParaRPr lang="fr-FR"/>
          </a:p>
        </p:txBody>
      </p:sp>
      <p:sp>
        <p:nvSpPr>
          <p:cNvPr id="8" name="Rectangle 7"/>
          <p:cNvSpPr/>
          <p:nvPr userDrawn="1"/>
        </p:nvSpPr>
        <p:spPr>
          <a:xfrm>
            <a:off x="0" y="0"/>
            <a:ext cx="9144000" cy="10302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itle 1"/>
          <p:cNvSpPr>
            <a:spLocks noGrp="1"/>
          </p:cNvSpPr>
          <p:nvPr>
            <p:ph type="title"/>
          </p:nvPr>
        </p:nvSpPr>
        <p:spPr>
          <a:xfrm>
            <a:off x="628650" y="212727"/>
            <a:ext cx="7886700" cy="640714"/>
          </a:xfrm>
        </p:spPr>
        <p:txBody>
          <a:bodyPr/>
          <a:lstStyle>
            <a:lvl1pPr>
              <a:defRPr>
                <a:solidFill>
                  <a:srgbClr val="989B9D"/>
                </a:solidFill>
              </a:defRPr>
            </a:lvl1pPr>
          </a:lstStyle>
          <a:p>
            <a:r>
              <a:rPr lang="fr-FR" dirty="0"/>
              <a:t>Modifiez le style du titre</a:t>
            </a:r>
            <a:endParaRPr lang="en-US" dirty="0"/>
          </a:p>
        </p:txBody>
      </p:sp>
    </p:spTree>
    <p:extLst>
      <p:ext uri="{BB962C8B-B14F-4D97-AF65-F5344CB8AC3E}">
        <p14:creationId xmlns:p14="http://schemas.microsoft.com/office/powerpoint/2010/main" val="104737543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image" Target="../media/image2.png"/><Relationship Id="rId5" Type="http://schemas.openxmlformats.org/officeDocument/2006/relationships/slideLayout" Target="../slideLayouts/slideLayout7.xml"/><Relationship Id="rId10" Type="http://schemas.openxmlformats.org/officeDocument/2006/relationships/theme" Target="../theme/theme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fr-FR"/>
          </a:p>
        </p:txBody>
      </p:sp>
      <p:sp>
        <p:nvSpPr>
          <p:cNvPr id="5" name="Espace réservé du pied de page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FR"/>
              <a:t>© Tous droits réservés</a:t>
            </a:r>
          </a:p>
        </p:txBody>
      </p:sp>
      <p:sp>
        <p:nvSpPr>
          <p:cNvPr id="6" name="Espace réservé du numéro de diapositive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A2373C-5635-48FC-8B9F-069353E753A0}" type="slidenum">
              <a:rPr lang="fr-FR" smtClean="0"/>
              <a:t>‹N°›</a:t>
            </a:fld>
            <a:endParaRPr lang="fr-FR"/>
          </a:p>
        </p:txBody>
      </p:sp>
    </p:spTree>
    <p:extLst>
      <p:ext uri="{BB962C8B-B14F-4D97-AF65-F5344CB8AC3E}">
        <p14:creationId xmlns:p14="http://schemas.microsoft.com/office/powerpoint/2010/main" val="1220994425"/>
      </p:ext>
    </p:extLst>
  </p:cSld>
  <p:clrMap bg1="lt1" tx1="dk1" bg2="lt2" tx2="dk2" accent1="accent1" accent2="accent2" accent3="accent3" accent4="accent4" accent5="accent5" accent6="accent6" hlink="hlink" folHlink="folHlink"/>
  <p:sldLayoutIdLst>
    <p:sldLayoutId id="2147483676" r:id="rId1"/>
    <p:sldLayoutId id="2147483677" r:id="rId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7"/>
            <a:ext cx="7886700" cy="640714"/>
          </a:xfrm>
          <a:prstGeom prst="rect">
            <a:avLst/>
          </a:prstGeom>
        </p:spPr>
        <p:txBody>
          <a:bodyPr vert="horz" lIns="91440" tIns="45720" rIns="91440" bIns="45720" rtlCol="0" anchor="ctr">
            <a:normAutofit/>
          </a:bodyPr>
          <a:lstStyle/>
          <a:p>
            <a:r>
              <a:rPr lang="fr-FR" dirty="0"/>
              <a:t>Modifiez le style du titre</a:t>
            </a:r>
            <a:endParaRPr lang="en-US" dirty="0"/>
          </a:p>
        </p:txBody>
      </p:sp>
      <p:sp>
        <p:nvSpPr>
          <p:cNvPr id="3" name="Text Placeholder 2"/>
          <p:cNvSpPr>
            <a:spLocks noGrp="1"/>
          </p:cNvSpPr>
          <p:nvPr>
            <p:ph type="body" idx="1"/>
          </p:nvPr>
        </p:nvSpPr>
        <p:spPr>
          <a:xfrm>
            <a:off x="628650" y="1106172"/>
            <a:ext cx="7886700" cy="5070791"/>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fr-F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FR"/>
              <a:t>© Tous droits réservés</a:t>
            </a:r>
            <a:endParaRPr lang="fr-FR"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4A517B-2034-4563-8A19-3BA396951D84}" type="slidenum">
              <a:rPr lang="fr-FR" smtClean="0"/>
              <a:t>‹N°›</a:t>
            </a:fld>
            <a:endParaRPr lang="fr-FR"/>
          </a:p>
        </p:txBody>
      </p:sp>
      <p:sp>
        <p:nvSpPr>
          <p:cNvPr id="10" name="Rectangle 9"/>
          <p:cNvSpPr/>
          <p:nvPr userDrawn="1"/>
        </p:nvSpPr>
        <p:spPr>
          <a:xfrm>
            <a:off x="0" y="6256020"/>
            <a:ext cx="9144000" cy="60198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7" name="Image 6"/>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149678" y="6304922"/>
            <a:ext cx="1310147" cy="504176"/>
          </a:xfrm>
          <a:prstGeom prst="rect">
            <a:avLst/>
          </a:prstGeom>
        </p:spPr>
      </p:pic>
    </p:spTree>
    <p:extLst>
      <p:ext uri="{BB962C8B-B14F-4D97-AF65-F5344CB8AC3E}">
        <p14:creationId xmlns:p14="http://schemas.microsoft.com/office/powerpoint/2010/main" val="2443825227"/>
      </p:ext>
    </p:extLst>
  </p:cSld>
  <p:clrMap bg1="lt1" tx1="dk1" bg2="lt2" tx2="dk2" accent1="accent1" accent2="accent2" accent3="accent3" accent4="accent4" accent5="accent5" accent6="accent6" hlink="hlink" folHlink="folHlink"/>
  <p:sldLayoutIdLst>
    <p:sldLayoutId id="2147483662"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Lst>
  <p:hf hd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0"/>
          </p:nvPr>
        </p:nvSpPr>
        <p:spPr/>
        <p:txBody>
          <a:bodyPr/>
          <a:lstStyle/>
          <a:p>
            <a:r>
              <a:rPr lang="fr-FR"/>
              <a:t>Cours 5</a:t>
            </a:r>
            <a:endParaRPr lang="fr-FR" dirty="0"/>
          </a:p>
        </p:txBody>
      </p:sp>
      <p:sp>
        <p:nvSpPr>
          <p:cNvPr id="3" name="Espace réservé du texte 2"/>
          <p:cNvSpPr>
            <a:spLocks noGrp="1"/>
          </p:cNvSpPr>
          <p:nvPr>
            <p:ph type="body" sz="quarter" idx="11"/>
          </p:nvPr>
        </p:nvSpPr>
        <p:spPr/>
        <p:txBody>
          <a:bodyPr/>
          <a:lstStyle/>
          <a:p>
            <a:r>
              <a:rPr lang="fr-FR" dirty="0"/>
              <a:t>Le modèle MVVM, le </a:t>
            </a:r>
            <a:r>
              <a:rPr lang="fr-FR" dirty="0" err="1"/>
              <a:t>databinding</a:t>
            </a:r>
            <a:r>
              <a:rPr lang="fr-FR" dirty="0"/>
              <a:t> et les commandes</a:t>
            </a:r>
            <a:endParaRPr lang="en-US" dirty="0"/>
          </a:p>
        </p:txBody>
      </p:sp>
    </p:spTree>
    <p:extLst>
      <p:ext uri="{BB962C8B-B14F-4D97-AF65-F5344CB8AC3E}">
        <p14:creationId xmlns:p14="http://schemas.microsoft.com/office/powerpoint/2010/main" val="2407000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lnSpcReduction="10000"/>
          </a:bodyPr>
          <a:lstStyle/>
          <a:p>
            <a:r>
              <a:rPr lang="fr-FR" dirty="0"/>
              <a:t>Pour déclarer une propriété attachée (presque pareil qu’une </a:t>
            </a:r>
            <a:r>
              <a:rPr lang="fr-FR" dirty="0" err="1"/>
              <a:t>dependency</a:t>
            </a:r>
            <a:r>
              <a:rPr lang="fr-FR" dirty="0"/>
              <a:t> </a:t>
            </a:r>
            <a:r>
              <a:rPr lang="fr-FR" dirty="0" err="1"/>
              <a:t>property</a:t>
            </a:r>
            <a:r>
              <a:rPr lang="fr-FR" dirty="0"/>
              <a:t>) :</a:t>
            </a:r>
          </a:p>
          <a:p>
            <a:pPr marL="457200" lvl="1" indent="0">
              <a:buNone/>
            </a:pP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static</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readonly</a:t>
            </a:r>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DependencyProperty</a:t>
            </a:r>
            <a:r>
              <a:rPr lang="en-US" sz="1400" dirty="0">
                <a:solidFill>
                  <a:srgbClr val="2B91AF"/>
                </a:solidFill>
                <a:latin typeface="Consolas" panose="020B0609020204030204" pitchFamily="49" charset="0"/>
              </a:rPr>
              <a:t> </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NomDeLaPropriété</a:t>
            </a:r>
            <a:r>
              <a:rPr lang="en-US" sz="1400" dirty="0">
                <a:solidFill>
                  <a:srgbClr val="000000"/>
                </a:solidFill>
                <a:latin typeface="Consolas" panose="020B0609020204030204" pitchFamily="49" charset="0"/>
              </a:rPr>
              <a:t>]Property =</a:t>
            </a:r>
          </a:p>
          <a:p>
            <a:pPr marL="457200" lvl="1" indent="0">
              <a:buNone/>
            </a:pPr>
            <a:r>
              <a:rPr lang="en-US" sz="1400" dirty="0">
                <a:solidFill>
                  <a:srgbClr val="2B91AF"/>
                </a:solidFill>
                <a:latin typeface="Consolas" panose="020B0609020204030204" pitchFamily="49" charset="0"/>
              </a:rPr>
              <a:t>         </a:t>
            </a:r>
            <a:r>
              <a:rPr lang="en-US" sz="1400" dirty="0" err="1">
                <a:solidFill>
                  <a:srgbClr val="2B91AF"/>
                </a:solidFill>
                <a:latin typeface="Consolas" panose="020B0609020204030204" pitchFamily="49" charset="0"/>
              </a:rPr>
              <a:t>DependencyProperty</a:t>
            </a:r>
            <a:r>
              <a:rPr lang="en-US" sz="1400" dirty="0" err="1">
                <a:solidFill>
                  <a:srgbClr val="000000"/>
                </a:solidFill>
                <a:latin typeface="Consolas" panose="020B0609020204030204" pitchFamily="49" charset="0"/>
              </a:rPr>
              <a:t>.RegisterAttached</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a:t>
            </a:r>
            <a:r>
              <a:rPr lang="en-US" sz="1400" dirty="0" err="1">
                <a:solidFill>
                  <a:srgbClr val="A31515"/>
                </a:solidFill>
                <a:latin typeface="Consolas" panose="020B0609020204030204" pitchFamily="49" charset="0"/>
              </a:rPr>
              <a:t>NomDeLaPropriété</a:t>
            </a:r>
            <a:r>
              <a:rPr lang="en-US" sz="1400" dirty="0">
                <a:solidFill>
                  <a:srgbClr val="A31515"/>
                </a:solidFill>
                <a:latin typeface="Consolas" panose="020B0609020204030204" pitchFamily="49" charset="0"/>
              </a:rPr>
              <a:t>]"</a:t>
            </a:r>
            <a:r>
              <a:rPr lang="en-US" sz="1400" dirty="0">
                <a:solidFill>
                  <a:srgbClr val="000000"/>
                </a:solidFill>
                <a:latin typeface="Consolas" panose="020B0609020204030204" pitchFamily="49" charset="0"/>
              </a:rPr>
              <a:t>,</a:t>
            </a:r>
          </a:p>
          <a:p>
            <a:pPr marL="457200" lvl="1" indent="0">
              <a:buNone/>
            </a:pP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typeof</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TypeDeLaPropriete</a:t>
            </a:r>
            <a:r>
              <a:rPr lang="en-US" sz="1400" dirty="0">
                <a:solidFill>
                  <a:srgbClr val="000000"/>
                </a:solidFill>
                <a:latin typeface="Consolas" panose="020B0609020204030204" pitchFamily="49" charset="0"/>
              </a:rPr>
              <a:t>]),</a:t>
            </a:r>
          </a:p>
          <a:p>
            <a:pPr marL="457200" lvl="1" indent="0">
              <a:buNone/>
            </a:pP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typeof</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TypeDeLaClass</a:t>
            </a:r>
            <a:r>
              <a:rPr lang="en-US" sz="1400" dirty="0">
                <a:solidFill>
                  <a:srgbClr val="000000"/>
                </a:solidFill>
                <a:latin typeface="Consolas" panose="020B0609020204030204" pitchFamily="49" charset="0"/>
              </a:rPr>
              <a:t>]));</a:t>
            </a:r>
            <a:endParaRPr lang="fr-FR" sz="1400" dirty="0">
              <a:solidFill>
                <a:prstClr val="black"/>
              </a:solidFill>
            </a:endParaRPr>
          </a:p>
          <a:p>
            <a:r>
              <a:rPr lang="fr-FR" dirty="0"/>
              <a:t>Puis il faut déclarer deux méthodes </a:t>
            </a:r>
            <a:r>
              <a:rPr lang="fr-FR" dirty="0" err="1"/>
              <a:t>static</a:t>
            </a:r>
            <a:r>
              <a:rPr lang="fr-FR" dirty="0"/>
              <a:t> :</a:t>
            </a:r>
          </a:p>
          <a:p>
            <a:pPr marL="0" lvl="0" indent="0">
              <a:buNone/>
            </a:pPr>
            <a:r>
              <a:rPr lang="fr-FR" sz="1100" dirty="0">
                <a:solidFill>
                  <a:srgbClr val="0000FF"/>
                </a:solidFill>
                <a:latin typeface="Consolas" panose="020B0609020204030204" pitchFamily="49" charset="0"/>
              </a:rPr>
              <a:t>     public </a:t>
            </a:r>
            <a:r>
              <a:rPr lang="fr-FR" sz="1100" dirty="0" err="1">
                <a:solidFill>
                  <a:srgbClr val="0000FF"/>
                </a:solidFill>
                <a:latin typeface="Consolas" panose="020B0609020204030204" pitchFamily="49" charset="0"/>
              </a:rPr>
              <a:t>static</a:t>
            </a:r>
            <a:r>
              <a:rPr lang="fr-FR" sz="1100" dirty="0">
                <a:solidFill>
                  <a:srgbClr val="000000"/>
                </a:solidFill>
                <a:latin typeface="Consolas" panose="020B0609020204030204" pitchFamily="49" charset="0"/>
              </a:rPr>
              <a:t> </a:t>
            </a:r>
            <a:r>
              <a:rPr lang="fr-FR" sz="1100" dirty="0">
                <a:solidFill>
                  <a:prstClr val="black"/>
                </a:solidFill>
                <a:latin typeface="Consolas" panose="020B0609020204030204" pitchFamily="49" charset="0"/>
              </a:rPr>
              <a:t>[</a:t>
            </a:r>
            <a:r>
              <a:rPr lang="fr-FR" sz="1100" dirty="0" err="1">
                <a:solidFill>
                  <a:prstClr val="black"/>
                </a:solidFill>
                <a:latin typeface="Consolas" panose="020B0609020204030204" pitchFamily="49" charset="0"/>
              </a:rPr>
              <a:t>TypeDeLaPropriété</a:t>
            </a:r>
            <a:r>
              <a:rPr lang="fr-FR" sz="1100" dirty="0">
                <a:solidFill>
                  <a:prstClr val="black"/>
                </a:solidFill>
                <a:latin typeface="Consolas" panose="020B0609020204030204" pitchFamily="49" charset="0"/>
              </a:rPr>
              <a:t>]</a:t>
            </a:r>
            <a:r>
              <a:rPr lang="fr-FR" sz="1100" dirty="0">
                <a:solidFill>
                  <a:srgbClr val="0000FF"/>
                </a:solidFill>
                <a:latin typeface="Consolas" panose="020B0609020204030204" pitchFamily="49" charset="0"/>
              </a:rPr>
              <a:t> </a:t>
            </a:r>
            <a:r>
              <a:rPr lang="fr-FR" sz="1100" dirty="0" err="1">
                <a:solidFill>
                  <a:prstClr val="black"/>
                </a:solidFill>
                <a:latin typeface="Consolas" panose="020B0609020204030204" pitchFamily="49" charset="0"/>
              </a:rPr>
              <a:t>Get</a:t>
            </a:r>
            <a:r>
              <a:rPr lang="fr-FR" sz="1100" dirty="0">
                <a:solidFill>
                  <a:srgbClr val="000000"/>
                </a:solidFill>
                <a:latin typeface="Consolas" panose="020B0609020204030204" pitchFamily="49" charset="0"/>
              </a:rPr>
              <a:t>[</a:t>
            </a:r>
            <a:r>
              <a:rPr lang="fr-FR" sz="1100" dirty="0" err="1">
                <a:solidFill>
                  <a:srgbClr val="000000"/>
                </a:solidFill>
                <a:latin typeface="Consolas" panose="020B0609020204030204" pitchFamily="49" charset="0"/>
              </a:rPr>
              <a:t>NomDeLaPropriété</a:t>
            </a:r>
            <a:r>
              <a:rPr lang="fr-FR" sz="1100" dirty="0">
                <a:solidFill>
                  <a:srgbClr val="000000"/>
                </a:solidFill>
                <a:latin typeface="Consolas" panose="020B0609020204030204" pitchFamily="49" charset="0"/>
              </a:rPr>
              <a:t>](</a:t>
            </a:r>
            <a:r>
              <a:rPr lang="fr-FR" sz="1100" dirty="0" err="1">
                <a:solidFill>
                  <a:srgbClr val="2B91AF"/>
                </a:solidFill>
                <a:latin typeface="Consolas" panose="020B0609020204030204" pitchFamily="49" charset="0"/>
              </a:rPr>
              <a:t>DependencyObject</a:t>
            </a:r>
            <a:r>
              <a:rPr lang="fr-FR" sz="1100" dirty="0">
                <a:solidFill>
                  <a:srgbClr val="000000"/>
                </a:solidFill>
                <a:latin typeface="Consolas" panose="020B0609020204030204" pitchFamily="49" charset="0"/>
              </a:rPr>
              <a:t> </a:t>
            </a:r>
            <a:r>
              <a:rPr lang="fr-FR" sz="1100" dirty="0" err="1">
                <a:solidFill>
                  <a:srgbClr val="000000"/>
                </a:solidFill>
                <a:latin typeface="Consolas" panose="020B0609020204030204" pitchFamily="49" charset="0"/>
              </a:rPr>
              <a:t>target</a:t>
            </a:r>
            <a:r>
              <a:rPr lang="fr-FR" sz="1100" dirty="0">
                <a:solidFill>
                  <a:srgbClr val="000000"/>
                </a:solidFill>
                <a:latin typeface="Consolas" panose="020B0609020204030204" pitchFamily="49" charset="0"/>
              </a:rPr>
              <a:t>)</a:t>
            </a:r>
          </a:p>
          <a:p>
            <a:pPr marL="0" lvl="0" indent="0">
              <a:buNone/>
            </a:pPr>
            <a:r>
              <a:rPr lang="fr-FR" sz="1100" dirty="0">
                <a:solidFill>
                  <a:srgbClr val="000000"/>
                </a:solidFill>
                <a:latin typeface="Consolas" panose="020B0609020204030204" pitchFamily="49" charset="0"/>
              </a:rPr>
              <a:t>     {</a:t>
            </a:r>
          </a:p>
          <a:p>
            <a:pPr marL="0" lvl="0" indent="0">
              <a:buNone/>
            </a:pPr>
            <a:r>
              <a:rPr lang="fr-FR" sz="1100" dirty="0">
                <a:solidFill>
                  <a:srgbClr val="0000FF"/>
                </a:solidFill>
                <a:latin typeface="Consolas" panose="020B0609020204030204" pitchFamily="49" charset="0"/>
              </a:rPr>
              <a:t>         return</a:t>
            </a:r>
            <a:r>
              <a:rPr lang="fr-FR" sz="1100" dirty="0">
                <a:solidFill>
                  <a:srgbClr val="000000"/>
                </a:solidFill>
                <a:latin typeface="Consolas" panose="020B0609020204030204" pitchFamily="49" charset="0"/>
              </a:rPr>
              <a:t> (</a:t>
            </a:r>
            <a:r>
              <a:rPr lang="fr-FR" sz="1100" dirty="0">
                <a:solidFill>
                  <a:prstClr val="black"/>
                </a:solidFill>
                <a:latin typeface="Consolas" panose="020B0609020204030204" pitchFamily="49" charset="0"/>
              </a:rPr>
              <a:t>[</a:t>
            </a:r>
            <a:r>
              <a:rPr lang="fr-FR" sz="1100" dirty="0" err="1">
                <a:solidFill>
                  <a:prstClr val="black"/>
                </a:solidFill>
                <a:latin typeface="Consolas" panose="020B0609020204030204" pitchFamily="49" charset="0"/>
              </a:rPr>
              <a:t>TypeDeLaPropriété</a:t>
            </a:r>
            <a:r>
              <a:rPr lang="fr-FR" sz="1100" dirty="0">
                <a:solidFill>
                  <a:prstClr val="black"/>
                </a:solidFill>
                <a:latin typeface="Consolas" panose="020B0609020204030204" pitchFamily="49" charset="0"/>
              </a:rPr>
              <a:t>]</a:t>
            </a:r>
            <a:r>
              <a:rPr lang="fr-FR" sz="1100" dirty="0">
                <a:solidFill>
                  <a:srgbClr val="000000"/>
                </a:solidFill>
                <a:latin typeface="Consolas" panose="020B0609020204030204" pitchFamily="49" charset="0"/>
              </a:rPr>
              <a:t>)</a:t>
            </a:r>
            <a:r>
              <a:rPr lang="fr-FR" sz="1100" dirty="0" err="1">
                <a:solidFill>
                  <a:srgbClr val="000000"/>
                </a:solidFill>
                <a:latin typeface="Consolas" panose="020B0609020204030204" pitchFamily="49" charset="0"/>
              </a:rPr>
              <a:t>target.GetValue</a:t>
            </a:r>
            <a:r>
              <a:rPr lang="fr-FR" sz="1100" dirty="0">
                <a:solidFill>
                  <a:srgbClr val="000000"/>
                </a:solidFill>
                <a:latin typeface="Consolas" panose="020B0609020204030204" pitchFamily="49" charset="0"/>
              </a:rPr>
              <a:t>([</a:t>
            </a:r>
            <a:r>
              <a:rPr lang="fr-FR" sz="1100" dirty="0" err="1">
                <a:solidFill>
                  <a:srgbClr val="000000"/>
                </a:solidFill>
                <a:latin typeface="Consolas" panose="020B0609020204030204" pitchFamily="49" charset="0"/>
              </a:rPr>
              <a:t>NomDeLaPropriété</a:t>
            </a:r>
            <a:r>
              <a:rPr lang="fr-FR" sz="1100" dirty="0">
                <a:solidFill>
                  <a:srgbClr val="000000"/>
                </a:solidFill>
                <a:latin typeface="Consolas" panose="020B0609020204030204" pitchFamily="49" charset="0"/>
              </a:rPr>
              <a:t>]</a:t>
            </a:r>
            <a:r>
              <a:rPr lang="fr-FR" sz="1100" dirty="0" err="1">
                <a:solidFill>
                  <a:srgbClr val="000000"/>
                </a:solidFill>
                <a:latin typeface="Consolas" panose="020B0609020204030204" pitchFamily="49" charset="0"/>
              </a:rPr>
              <a:t>Property</a:t>
            </a:r>
            <a:r>
              <a:rPr lang="fr-FR" sz="1100" dirty="0">
                <a:solidFill>
                  <a:srgbClr val="000000"/>
                </a:solidFill>
                <a:latin typeface="Consolas" panose="020B0609020204030204" pitchFamily="49" charset="0"/>
              </a:rPr>
              <a:t>);</a:t>
            </a:r>
          </a:p>
          <a:p>
            <a:pPr marL="0" lvl="0" indent="0">
              <a:buNone/>
            </a:pPr>
            <a:r>
              <a:rPr lang="fr-FR" sz="1100" dirty="0">
                <a:solidFill>
                  <a:srgbClr val="000000"/>
                </a:solidFill>
                <a:latin typeface="Consolas" panose="020B0609020204030204" pitchFamily="49" charset="0"/>
              </a:rPr>
              <a:t>     }</a:t>
            </a:r>
          </a:p>
          <a:p>
            <a:pPr marL="0" lvl="0" indent="0">
              <a:buNone/>
            </a:pPr>
            <a:r>
              <a:rPr lang="fr-FR" sz="1100" dirty="0">
                <a:solidFill>
                  <a:srgbClr val="0000FF"/>
                </a:solidFill>
                <a:latin typeface="Consolas" panose="020B0609020204030204" pitchFamily="49" charset="0"/>
              </a:rPr>
              <a:t>     public </a:t>
            </a:r>
            <a:r>
              <a:rPr lang="fr-FR" sz="1100" dirty="0" err="1">
                <a:solidFill>
                  <a:srgbClr val="0000FF"/>
                </a:solidFill>
                <a:latin typeface="Consolas" panose="020B0609020204030204" pitchFamily="49" charset="0"/>
              </a:rPr>
              <a:t>static</a:t>
            </a:r>
            <a:r>
              <a:rPr lang="fr-FR" sz="1100" dirty="0">
                <a:solidFill>
                  <a:srgbClr val="0000FF"/>
                </a:solidFill>
                <a:latin typeface="Consolas" panose="020B0609020204030204" pitchFamily="49" charset="0"/>
              </a:rPr>
              <a:t> </a:t>
            </a:r>
            <a:r>
              <a:rPr lang="fr-FR" sz="1100" dirty="0" err="1">
                <a:solidFill>
                  <a:srgbClr val="0000FF"/>
                </a:solidFill>
                <a:latin typeface="Consolas" panose="020B0609020204030204" pitchFamily="49" charset="0"/>
              </a:rPr>
              <a:t>void</a:t>
            </a:r>
            <a:r>
              <a:rPr lang="fr-FR" sz="1100" dirty="0">
                <a:solidFill>
                  <a:srgbClr val="000000"/>
                </a:solidFill>
                <a:latin typeface="Consolas" panose="020B0609020204030204" pitchFamily="49" charset="0"/>
              </a:rPr>
              <a:t> </a:t>
            </a:r>
            <a:r>
              <a:rPr lang="fr-FR" sz="1100" dirty="0">
                <a:solidFill>
                  <a:prstClr val="black"/>
                </a:solidFill>
                <a:latin typeface="Consolas" panose="020B0609020204030204" pitchFamily="49" charset="0"/>
              </a:rPr>
              <a:t>Set</a:t>
            </a:r>
            <a:r>
              <a:rPr lang="fr-FR" sz="1100" dirty="0">
                <a:solidFill>
                  <a:srgbClr val="000000"/>
                </a:solidFill>
                <a:latin typeface="Consolas" panose="020B0609020204030204" pitchFamily="49" charset="0"/>
              </a:rPr>
              <a:t>[</a:t>
            </a:r>
            <a:r>
              <a:rPr lang="fr-FR" sz="1100" dirty="0" err="1">
                <a:solidFill>
                  <a:srgbClr val="000000"/>
                </a:solidFill>
                <a:latin typeface="Consolas" panose="020B0609020204030204" pitchFamily="49" charset="0"/>
              </a:rPr>
              <a:t>NomDeLaPropriété</a:t>
            </a:r>
            <a:r>
              <a:rPr lang="fr-FR" sz="1100" dirty="0">
                <a:solidFill>
                  <a:srgbClr val="000000"/>
                </a:solidFill>
                <a:latin typeface="Consolas" panose="020B0609020204030204" pitchFamily="49" charset="0"/>
              </a:rPr>
              <a:t>](</a:t>
            </a:r>
            <a:r>
              <a:rPr lang="fr-FR" sz="1100" dirty="0" err="1">
                <a:solidFill>
                  <a:srgbClr val="2B91AF"/>
                </a:solidFill>
                <a:latin typeface="Consolas" panose="020B0609020204030204" pitchFamily="49" charset="0"/>
              </a:rPr>
              <a:t>DependencyObject</a:t>
            </a:r>
            <a:r>
              <a:rPr lang="fr-FR" sz="1100" dirty="0">
                <a:solidFill>
                  <a:srgbClr val="000000"/>
                </a:solidFill>
                <a:latin typeface="Consolas" panose="020B0609020204030204" pitchFamily="49" charset="0"/>
              </a:rPr>
              <a:t> </a:t>
            </a:r>
            <a:r>
              <a:rPr lang="fr-FR" sz="1100" dirty="0" err="1">
                <a:solidFill>
                  <a:srgbClr val="000000"/>
                </a:solidFill>
                <a:latin typeface="Consolas" panose="020B0609020204030204" pitchFamily="49" charset="0"/>
              </a:rPr>
              <a:t>target</a:t>
            </a:r>
            <a:r>
              <a:rPr lang="fr-FR" sz="1100" dirty="0">
                <a:solidFill>
                  <a:srgbClr val="000000"/>
                </a:solidFill>
                <a:latin typeface="Consolas" panose="020B0609020204030204" pitchFamily="49" charset="0"/>
              </a:rPr>
              <a:t>, </a:t>
            </a:r>
            <a:r>
              <a:rPr lang="fr-FR" sz="1100" dirty="0">
                <a:solidFill>
                  <a:prstClr val="black"/>
                </a:solidFill>
                <a:latin typeface="Consolas" panose="020B0609020204030204" pitchFamily="49" charset="0"/>
              </a:rPr>
              <a:t>[</a:t>
            </a:r>
            <a:r>
              <a:rPr lang="fr-FR" sz="1100" dirty="0" err="1">
                <a:solidFill>
                  <a:prstClr val="black"/>
                </a:solidFill>
                <a:latin typeface="Consolas" panose="020B0609020204030204" pitchFamily="49" charset="0"/>
              </a:rPr>
              <a:t>TypeDeLaPropriété</a:t>
            </a:r>
            <a:r>
              <a:rPr lang="fr-FR" sz="1100" dirty="0">
                <a:solidFill>
                  <a:prstClr val="black"/>
                </a:solidFill>
                <a:latin typeface="Consolas" panose="020B0609020204030204" pitchFamily="49" charset="0"/>
              </a:rPr>
              <a:t>] value</a:t>
            </a:r>
            <a:r>
              <a:rPr lang="fr-FR" sz="1100" dirty="0">
                <a:solidFill>
                  <a:srgbClr val="000000"/>
                </a:solidFill>
                <a:latin typeface="Consolas" panose="020B0609020204030204" pitchFamily="49" charset="0"/>
              </a:rPr>
              <a:t>)</a:t>
            </a:r>
          </a:p>
          <a:p>
            <a:pPr marL="0" lvl="0" indent="0">
              <a:buNone/>
            </a:pPr>
            <a:r>
              <a:rPr lang="fr-FR" sz="1100" dirty="0">
                <a:solidFill>
                  <a:srgbClr val="000000"/>
                </a:solidFill>
                <a:latin typeface="Consolas" panose="020B0609020204030204" pitchFamily="49" charset="0"/>
              </a:rPr>
              <a:t>     {</a:t>
            </a:r>
          </a:p>
          <a:p>
            <a:pPr marL="0" lvl="0" indent="0">
              <a:buNone/>
            </a:pPr>
            <a:r>
              <a:rPr lang="fr-FR" sz="1100" dirty="0">
                <a:solidFill>
                  <a:srgbClr val="000000"/>
                </a:solidFill>
                <a:latin typeface="Consolas" panose="020B0609020204030204" pitchFamily="49" charset="0"/>
              </a:rPr>
              <a:t>         </a:t>
            </a:r>
            <a:r>
              <a:rPr lang="fr-FR" sz="1100" dirty="0" err="1">
                <a:solidFill>
                  <a:srgbClr val="000000"/>
                </a:solidFill>
                <a:latin typeface="Consolas" panose="020B0609020204030204" pitchFamily="49" charset="0"/>
              </a:rPr>
              <a:t>target.SetValue</a:t>
            </a:r>
            <a:r>
              <a:rPr lang="fr-FR" sz="1100" dirty="0">
                <a:solidFill>
                  <a:srgbClr val="000000"/>
                </a:solidFill>
                <a:latin typeface="Consolas" panose="020B0609020204030204" pitchFamily="49" charset="0"/>
              </a:rPr>
              <a:t>([</a:t>
            </a:r>
            <a:r>
              <a:rPr lang="fr-FR" sz="1100" dirty="0" err="1">
                <a:solidFill>
                  <a:srgbClr val="000000"/>
                </a:solidFill>
                <a:latin typeface="Consolas" panose="020B0609020204030204" pitchFamily="49" charset="0"/>
              </a:rPr>
              <a:t>NomDeLaPropriété</a:t>
            </a:r>
            <a:r>
              <a:rPr lang="fr-FR" sz="1100" dirty="0">
                <a:solidFill>
                  <a:srgbClr val="000000"/>
                </a:solidFill>
                <a:latin typeface="Consolas" panose="020B0609020204030204" pitchFamily="49" charset="0"/>
              </a:rPr>
              <a:t>]</a:t>
            </a:r>
            <a:r>
              <a:rPr lang="fr-FR" sz="1100" dirty="0" err="1">
                <a:solidFill>
                  <a:srgbClr val="000000"/>
                </a:solidFill>
                <a:latin typeface="Consolas" panose="020B0609020204030204" pitchFamily="49" charset="0"/>
              </a:rPr>
              <a:t>Property</a:t>
            </a:r>
            <a:r>
              <a:rPr lang="fr-FR" sz="1100" dirty="0">
                <a:solidFill>
                  <a:srgbClr val="000000"/>
                </a:solidFill>
                <a:latin typeface="Consolas" panose="020B0609020204030204" pitchFamily="49" charset="0"/>
              </a:rPr>
              <a:t>, value);</a:t>
            </a:r>
          </a:p>
          <a:p>
            <a:pPr marL="0" lvl="0" indent="0">
              <a:buNone/>
            </a:pPr>
            <a:r>
              <a:rPr lang="fr-FR" sz="1100" dirty="0">
                <a:solidFill>
                  <a:srgbClr val="000000"/>
                </a:solidFill>
                <a:latin typeface="Consolas" panose="020B0609020204030204" pitchFamily="49" charset="0"/>
              </a:rPr>
              <a:t>     }</a:t>
            </a:r>
            <a:endParaRPr lang="fr-FR" sz="3600" dirty="0"/>
          </a:p>
          <a:p>
            <a:r>
              <a:rPr lang="fr-FR" dirty="0"/>
              <a:t>Voir exemple (</a:t>
            </a:r>
            <a:r>
              <a:rPr lang="fr-FR" i="1" dirty="0"/>
              <a:t>DependencyProperties.zip</a:t>
            </a:r>
            <a:r>
              <a:rPr lang="fr-FR" dirty="0"/>
              <a:t>)</a:t>
            </a:r>
          </a:p>
        </p:txBody>
      </p:sp>
      <p:sp>
        <p:nvSpPr>
          <p:cNvPr id="4" name="Espace réservé du pied de page 3"/>
          <p:cNvSpPr>
            <a:spLocks noGrp="1"/>
          </p:cNvSpPr>
          <p:nvPr>
            <p:ph type="ftr" sz="quarter" idx="11"/>
          </p:nvPr>
        </p:nvSpPr>
        <p:spPr/>
        <p:txBody>
          <a:bodyPr/>
          <a:lstStyle/>
          <a:p>
            <a:r>
              <a:rPr lang="fr-FR"/>
              <a:t>© Tous droits réservés</a:t>
            </a:r>
            <a:endParaRPr lang="fr-FR" dirty="0"/>
          </a:p>
        </p:txBody>
      </p:sp>
      <p:sp>
        <p:nvSpPr>
          <p:cNvPr id="5" name="Espace réservé du numéro de diapositive 4"/>
          <p:cNvSpPr>
            <a:spLocks noGrp="1"/>
          </p:cNvSpPr>
          <p:nvPr>
            <p:ph type="sldNum" sz="quarter" idx="12"/>
          </p:nvPr>
        </p:nvSpPr>
        <p:spPr/>
        <p:txBody>
          <a:bodyPr/>
          <a:lstStyle/>
          <a:p>
            <a:fld id="{3E4A517B-2034-4563-8A19-3BA396951D84}" type="slidenum">
              <a:rPr lang="fr-FR" smtClean="0"/>
              <a:t>10</a:t>
            </a:fld>
            <a:endParaRPr lang="fr-FR" dirty="0"/>
          </a:p>
        </p:txBody>
      </p:sp>
      <p:sp>
        <p:nvSpPr>
          <p:cNvPr id="7" name="Titre 1"/>
          <p:cNvSpPr>
            <a:spLocks noGrp="1"/>
          </p:cNvSpPr>
          <p:nvPr>
            <p:ph type="title"/>
          </p:nvPr>
        </p:nvSpPr>
        <p:spPr>
          <a:xfrm>
            <a:off x="178676" y="212727"/>
            <a:ext cx="8815645" cy="640714"/>
          </a:xfrm>
        </p:spPr>
        <p:txBody>
          <a:bodyPr>
            <a:noAutofit/>
          </a:bodyPr>
          <a:lstStyle/>
          <a:p>
            <a:r>
              <a:rPr lang="fr-FR" sz="3000" dirty="0" err="1"/>
              <a:t>Databinding</a:t>
            </a:r>
            <a:r>
              <a:rPr lang="fr-FR" sz="3000" dirty="0"/>
              <a:t> : les </a:t>
            </a:r>
            <a:r>
              <a:rPr lang="fr-FR" sz="3000" dirty="0" err="1"/>
              <a:t>Attached</a:t>
            </a:r>
            <a:r>
              <a:rPr lang="fr-FR" sz="3000" dirty="0"/>
              <a:t> </a:t>
            </a:r>
            <a:r>
              <a:rPr lang="fr-FR" sz="3000" dirty="0" err="1"/>
              <a:t>Properties</a:t>
            </a:r>
            <a:r>
              <a:rPr lang="fr-FR" sz="3000" dirty="0"/>
              <a:t> (2/2)</a:t>
            </a:r>
          </a:p>
        </p:txBody>
      </p:sp>
    </p:spTree>
    <p:extLst>
      <p:ext uri="{BB962C8B-B14F-4D97-AF65-F5344CB8AC3E}">
        <p14:creationId xmlns:p14="http://schemas.microsoft.com/office/powerpoint/2010/main" val="103477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Databinding</a:t>
            </a:r>
            <a:r>
              <a:rPr lang="fr-FR" dirty="0"/>
              <a:t> : pour aller plus loin</a:t>
            </a:r>
          </a:p>
        </p:txBody>
      </p:sp>
      <p:sp>
        <p:nvSpPr>
          <p:cNvPr id="3" name="Espace réservé du contenu 2"/>
          <p:cNvSpPr>
            <a:spLocks noGrp="1"/>
          </p:cNvSpPr>
          <p:nvPr>
            <p:ph idx="1"/>
          </p:nvPr>
        </p:nvSpPr>
        <p:spPr/>
        <p:txBody>
          <a:bodyPr/>
          <a:lstStyle/>
          <a:p>
            <a:r>
              <a:rPr lang="fr-FR" dirty="0"/>
              <a:t>Fichier </a:t>
            </a:r>
            <a:r>
              <a:rPr lang="fr-FR" i="1" dirty="0"/>
              <a:t>Le databinding.pdf</a:t>
            </a:r>
          </a:p>
          <a:p>
            <a:endParaRPr lang="fr-FR" dirty="0"/>
          </a:p>
        </p:txBody>
      </p:sp>
      <p:sp>
        <p:nvSpPr>
          <p:cNvPr id="4" name="Espace réservé du pied de page 3"/>
          <p:cNvSpPr>
            <a:spLocks noGrp="1"/>
          </p:cNvSpPr>
          <p:nvPr>
            <p:ph type="ftr" sz="quarter" idx="11"/>
          </p:nvPr>
        </p:nvSpPr>
        <p:spPr/>
        <p:txBody>
          <a:bodyPr/>
          <a:lstStyle/>
          <a:p>
            <a:r>
              <a:rPr lang="fr-FR"/>
              <a:t>© Tous droits réservés</a:t>
            </a:r>
            <a:endParaRPr lang="fr-FR" dirty="0"/>
          </a:p>
        </p:txBody>
      </p:sp>
      <p:sp>
        <p:nvSpPr>
          <p:cNvPr id="5" name="Espace réservé du numéro de diapositive 4"/>
          <p:cNvSpPr>
            <a:spLocks noGrp="1"/>
          </p:cNvSpPr>
          <p:nvPr>
            <p:ph type="sldNum" sz="quarter" idx="12"/>
          </p:nvPr>
        </p:nvSpPr>
        <p:spPr/>
        <p:txBody>
          <a:bodyPr/>
          <a:lstStyle/>
          <a:p>
            <a:fld id="{3E4A517B-2034-4563-8A19-3BA396951D84}" type="slidenum">
              <a:rPr lang="fr-FR" smtClean="0"/>
              <a:t>11</a:t>
            </a:fld>
            <a:endParaRPr lang="fr-FR" dirty="0"/>
          </a:p>
        </p:txBody>
      </p:sp>
    </p:spTree>
    <p:extLst>
      <p:ext uri="{BB962C8B-B14F-4D97-AF65-F5344CB8AC3E}">
        <p14:creationId xmlns:p14="http://schemas.microsoft.com/office/powerpoint/2010/main" val="3769418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commandes</a:t>
            </a:r>
          </a:p>
        </p:txBody>
      </p:sp>
      <p:sp>
        <p:nvSpPr>
          <p:cNvPr id="3" name="Espace réservé du contenu 2"/>
          <p:cNvSpPr>
            <a:spLocks noGrp="1"/>
          </p:cNvSpPr>
          <p:nvPr>
            <p:ph idx="1"/>
          </p:nvPr>
        </p:nvSpPr>
        <p:spPr/>
        <p:txBody>
          <a:bodyPr/>
          <a:lstStyle/>
          <a:p>
            <a:r>
              <a:rPr lang="fr-FR" dirty="0"/>
              <a:t>Rappel : le mécanisme de </a:t>
            </a:r>
            <a:r>
              <a:rPr lang="fr-FR" dirty="0" err="1"/>
              <a:t>databinding</a:t>
            </a:r>
            <a:r>
              <a:rPr lang="fr-FR" dirty="0"/>
              <a:t> permet de dissocier le code de l’interface</a:t>
            </a:r>
          </a:p>
          <a:p>
            <a:r>
              <a:rPr lang="fr-FR" dirty="0"/>
              <a:t>Mais tant que des évènements sont gérés, le code-</a:t>
            </a:r>
            <a:r>
              <a:rPr lang="fr-FR" dirty="0" err="1"/>
              <a:t>behind</a:t>
            </a:r>
            <a:r>
              <a:rPr lang="fr-FR" dirty="0"/>
              <a:t> d’une fenêtre reste fortement lié à l’interface</a:t>
            </a:r>
          </a:p>
          <a:p>
            <a:r>
              <a:rPr lang="fr-FR" dirty="0"/>
              <a:t>Solution : les commandes</a:t>
            </a:r>
          </a:p>
          <a:p>
            <a:endParaRPr lang="fr-FR" dirty="0"/>
          </a:p>
        </p:txBody>
      </p:sp>
      <p:sp>
        <p:nvSpPr>
          <p:cNvPr id="4" name="Espace réservé du pied de page 3"/>
          <p:cNvSpPr>
            <a:spLocks noGrp="1"/>
          </p:cNvSpPr>
          <p:nvPr>
            <p:ph type="ftr" sz="quarter" idx="11"/>
          </p:nvPr>
        </p:nvSpPr>
        <p:spPr/>
        <p:txBody>
          <a:bodyPr/>
          <a:lstStyle/>
          <a:p>
            <a:r>
              <a:rPr lang="fr-FR"/>
              <a:t>© Tous droits réservés</a:t>
            </a:r>
            <a:endParaRPr lang="fr-FR" dirty="0"/>
          </a:p>
        </p:txBody>
      </p:sp>
      <p:sp>
        <p:nvSpPr>
          <p:cNvPr id="5" name="Espace réservé du numéro de diapositive 4"/>
          <p:cNvSpPr>
            <a:spLocks noGrp="1"/>
          </p:cNvSpPr>
          <p:nvPr>
            <p:ph type="sldNum" sz="quarter" idx="12"/>
          </p:nvPr>
        </p:nvSpPr>
        <p:spPr/>
        <p:txBody>
          <a:bodyPr/>
          <a:lstStyle/>
          <a:p>
            <a:fld id="{3E4A517B-2034-4563-8A19-3BA396951D84}" type="slidenum">
              <a:rPr lang="fr-FR" smtClean="0"/>
              <a:t>12</a:t>
            </a:fld>
            <a:endParaRPr lang="fr-FR" dirty="0"/>
          </a:p>
        </p:txBody>
      </p:sp>
    </p:spTree>
    <p:extLst>
      <p:ext uri="{BB962C8B-B14F-4D97-AF65-F5344CB8AC3E}">
        <p14:creationId xmlns:p14="http://schemas.microsoft.com/office/powerpoint/2010/main" val="139424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commandes : création (1/2)</a:t>
            </a:r>
          </a:p>
        </p:txBody>
      </p:sp>
      <p:sp>
        <p:nvSpPr>
          <p:cNvPr id="3" name="Espace réservé du contenu 2"/>
          <p:cNvSpPr>
            <a:spLocks noGrp="1"/>
          </p:cNvSpPr>
          <p:nvPr>
            <p:ph idx="1"/>
          </p:nvPr>
        </p:nvSpPr>
        <p:spPr/>
        <p:txBody>
          <a:bodyPr/>
          <a:lstStyle/>
          <a:p>
            <a:r>
              <a:rPr lang="fr-FR" dirty="0"/>
              <a:t>Pour créer une commande, il faut utiliser l’interface </a:t>
            </a:r>
            <a:r>
              <a:rPr lang="fr-FR" dirty="0" err="1"/>
              <a:t>ICommand</a:t>
            </a:r>
            <a:r>
              <a:rPr lang="fr-FR" dirty="0"/>
              <a:t> :</a:t>
            </a:r>
          </a:p>
          <a:p>
            <a:pPr lvl="1"/>
            <a:r>
              <a:rPr lang="fr-FR" dirty="0" err="1"/>
              <a:t>CanExecute</a:t>
            </a:r>
            <a:r>
              <a:rPr lang="fr-FR" dirty="0"/>
              <a:t>() : retourne un booléen indiquant si la commande peut être exécutée</a:t>
            </a:r>
          </a:p>
          <a:p>
            <a:pPr lvl="1"/>
            <a:r>
              <a:rPr lang="fr-FR" dirty="0" err="1"/>
              <a:t>Execute</a:t>
            </a:r>
            <a:r>
              <a:rPr lang="fr-FR" dirty="0"/>
              <a:t>() : exécute la logique associée à la commande</a:t>
            </a:r>
          </a:p>
          <a:p>
            <a:pPr lvl="1"/>
            <a:r>
              <a:rPr lang="fr-FR" dirty="0" err="1"/>
              <a:t>CanExecuteChanged</a:t>
            </a:r>
            <a:r>
              <a:rPr lang="fr-FR" dirty="0"/>
              <a:t> : évènement à envoyer lorsque la valeur de </a:t>
            </a:r>
            <a:r>
              <a:rPr lang="fr-FR" dirty="0" err="1"/>
              <a:t>CanExecute</a:t>
            </a:r>
            <a:r>
              <a:rPr lang="fr-FR" dirty="0"/>
              <a:t>() est modifiée (identique à l’évènement </a:t>
            </a:r>
            <a:r>
              <a:rPr lang="fr-FR" dirty="0" err="1"/>
              <a:t>PropertyChanged</a:t>
            </a:r>
            <a:r>
              <a:rPr lang="fr-FR" dirty="0"/>
              <a:t> de </a:t>
            </a:r>
            <a:r>
              <a:rPr lang="fr-FR" dirty="0" err="1"/>
              <a:t>INotifyPropertyChanged</a:t>
            </a:r>
            <a:r>
              <a:rPr lang="fr-FR" dirty="0"/>
              <a:t>)</a:t>
            </a:r>
          </a:p>
          <a:p>
            <a:endParaRPr lang="fr-FR" dirty="0"/>
          </a:p>
        </p:txBody>
      </p:sp>
      <p:sp>
        <p:nvSpPr>
          <p:cNvPr id="4" name="Espace réservé du pied de page 3"/>
          <p:cNvSpPr>
            <a:spLocks noGrp="1"/>
          </p:cNvSpPr>
          <p:nvPr>
            <p:ph type="ftr" sz="quarter" idx="11"/>
          </p:nvPr>
        </p:nvSpPr>
        <p:spPr/>
        <p:txBody>
          <a:bodyPr/>
          <a:lstStyle/>
          <a:p>
            <a:r>
              <a:rPr lang="fr-FR"/>
              <a:t>© Tous droits réservés</a:t>
            </a:r>
            <a:endParaRPr lang="fr-FR" dirty="0"/>
          </a:p>
        </p:txBody>
      </p:sp>
      <p:sp>
        <p:nvSpPr>
          <p:cNvPr id="5" name="Espace réservé du numéro de diapositive 4"/>
          <p:cNvSpPr>
            <a:spLocks noGrp="1"/>
          </p:cNvSpPr>
          <p:nvPr>
            <p:ph type="sldNum" sz="quarter" idx="12"/>
          </p:nvPr>
        </p:nvSpPr>
        <p:spPr/>
        <p:txBody>
          <a:bodyPr/>
          <a:lstStyle/>
          <a:p>
            <a:fld id="{3E4A517B-2034-4563-8A19-3BA396951D84}" type="slidenum">
              <a:rPr lang="fr-FR" smtClean="0"/>
              <a:t>13</a:t>
            </a:fld>
            <a:endParaRPr lang="fr-FR" dirty="0"/>
          </a:p>
        </p:txBody>
      </p:sp>
    </p:spTree>
    <p:extLst>
      <p:ext uri="{BB962C8B-B14F-4D97-AF65-F5344CB8AC3E}">
        <p14:creationId xmlns:p14="http://schemas.microsoft.com/office/powerpoint/2010/main" val="1152191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commandes : création (2/2)</a:t>
            </a:r>
          </a:p>
        </p:txBody>
      </p:sp>
      <p:sp>
        <p:nvSpPr>
          <p:cNvPr id="3" name="Espace réservé du contenu 2"/>
          <p:cNvSpPr>
            <a:spLocks noGrp="1"/>
          </p:cNvSpPr>
          <p:nvPr>
            <p:ph idx="1"/>
          </p:nvPr>
        </p:nvSpPr>
        <p:spPr/>
        <p:txBody>
          <a:bodyPr/>
          <a:lstStyle/>
          <a:p>
            <a:endParaRPr lang="fr-FR"/>
          </a:p>
        </p:txBody>
      </p:sp>
      <p:sp>
        <p:nvSpPr>
          <p:cNvPr id="4" name="Espace réservé du pied de page 3"/>
          <p:cNvSpPr>
            <a:spLocks noGrp="1"/>
          </p:cNvSpPr>
          <p:nvPr>
            <p:ph type="ftr" sz="quarter" idx="11"/>
          </p:nvPr>
        </p:nvSpPr>
        <p:spPr/>
        <p:txBody>
          <a:bodyPr/>
          <a:lstStyle/>
          <a:p>
            <a:r>
              <a:rPr lang="fr-FR"/>
              <a:t>© Tous droits réservés</a:t>
            </a:r>
            <a:endParaRPr lang="fr-FR" dirty="0"/>
          </a:p>
        </p:txBody>
      </p:sp>
      <p:sp>
        <p:nvSpPr>
          <p:cNvPr id="5" name="Espace réservé du numéro de diapositive 4"/>
          <p:cNvSpPr>
            <a:spLocks noGrp="1"/>
          </p:cNvSpPr>
          <p:nvPr>
            <p:ph type="sldNum" sz="quarter" idx="12"/>
          </p:nvPr>
        </p:nvSpPr>
        <p:spPr/>
        <p:txBody>
          <a:bodyPr/>
          <a:lstStyle/>
          <a:p>
            <a:fld id="{3E4A517B-2034-4563-8A19-3BA396951D84}" type="slidenum">
              <a:rPr lang="fr-FR" smtClean="0"/>
              <a:t>14</a:t>
            </a:fld>
            <a:endParaRPr lang="fr-FR" dirty="0"/>
          </a:p>
        </p:txBody>
      </p:sp>
      <p:sp>
        <p:nvSpPr>
          <p:cNvPr id="6" name="ZoneTexte 5"/>
          <p:cNvSpPr txBox="1"/>
          <p:nvPr/>
        </p:nvSpPr>
        <p:spPr>
          <a:xfrm>
            <a:off x="628650" y="1106172"/>
            <a:ext cx="7886700" cy="4801314"/>
          </a:xfrm>
          <a:prstGeom prst="rect">
            <a:avLst/>
          </a:prstGeom>
          <a:noFill/>
        </p:spPr>
        <p:txBody>
          <a:bodyPr wrap="square" rtlCol="0">
            <a:spAutoFit/>
          </a:bodyPr>
          <a:lstStyle/>
          <a:p>
            <a:r>
              <a:rPr lang="fr-FR" dirty="0">
                <a:solidFill>
                  <a:srgbClr val="0000FF"/>
                </a:solidFill>
                <a:highlight>
                  <a:srgbClr val="FFFFFF"/>
                </a:highlight>
                <a:latin typeface="Consolas" panose="020B0609020204030204" pitchFamily="49" charset="0"/>
              </a:rPr>
              <a:t>public</a:t>
            </a:r>
            <a:r>
              <a:rPr lang="fr-FR" dirty="0">
                <a:solidFill>
                  <a:srgbClr val="000000"/>
                </a:solidFill>
                <a:highlight>
                  <a:srgbClr val="FFFFFF"/>
                </a:highlight>
                <a:latin typeface="Consolas" panose="020B0609020204030204" pitchFamily="49" charset="0"/>
              </a:rPr>
              <a:t> </a:t>
            </a:r>
            <a:r>
              <a:rPr lang="fr-FR" dirty="0">
                <a:solidFill>
                  <a:srgbClr val="0000FF"/>
                </a:solidFill>
                <a:highlight>
                  <a:srgbClr val="FFFFFF"/>
                </a:highlight>
                <a:latin typeface="Consolas" panose="020B0609020204030204" pitchFamily="49" charset="0"/>
              </a:rPr>
              <a:t>class</a:t>
            </a:r>
            <a:r>
              <a:rPr lang="fr-FR" dirty="0">
                <a:solidFill>
                  <a:srgbClr val="000000"/>
                </a:solidFill>
                <a:highlight>
                  <a:srgbClr val="FFFFFF"/>
                </a:highlight>
                <a:latin typeface="Consolas" panose="020B0609020204030204" pitchFamily="49" charset="0"/>
              </a:rPr>
              <a:t> </a:t>
            </a:r>
            <a:r>
              <a:rPr lang="fr-FR" dirty="0" err="1">
                <a:solidFill>
                  <a:srgbClr val="2B91AF"/>
                </a:solidFill>
                <a:highlight>
                  <a:srgbClr val="FFFFFF"/>
                </a:highlight>
                <a:latin typeface="Consolas" panose="020B0609020204030204" pitchFamily="49" charset="0"/>
              </a:rPr>
              <a:t>MaCommande</a:t>
            </a:r>
            <a:r>
              <a:rPr lang="fr-FR" dirty="0">
                <a:solidFill>
                  <a:srgbClr val="000000"/>
                </a:solidFill>
                <a:highlight>
                  <a:srgbClr val="FFFFFF"/>
                </a:highlight>
                <a:latin typeface="Consolas" panose="020B0609020204030204" pitchFamily="49" charset="0"/>
              </a:rPr>
              <a:t> : </a:t>
            </a:r>
            <a:r>
              <a:rPr lang="fr-FR" dirty="0" err="1">
                <a:solidFill>
                  <a:srgbClr val="2B91AF"/>
                </a:solidFill>
                <a:highlight>
                  <a:srgbClr val="FFFFFF"/>
                </a:highlight>
                <a:latin typeface="Consolas" panose="020B0609020204030204" pitchFamily="49" charset="0"/>
              </a:rPr>
              <a:t>ICommand</a:t>
            </a:r>
            <a:endParaRPr lang="fr-FR" dirty="0">
              <a:solidFill>
                <a:srgbClr val="2B91AF"/>
              </a:solidFill>
              <a:highlight>
                <a:srgbClr val="FFFFFF"/>
              </a:highlight>
              <a:latin typeface="Consolas" panose="020B0609020204030204" pitchFamily="49" charset="0"/>
            </a:endParaRPr>
          </a:p>
          <a:p>
            <a:r>
              <a:rPr lang="fr-FR" dirty="0">
                <a:solidFill>
                  <a:srgbClr val="000000"/>
                </a:solidFill>
                <a:highlight>
                  <a:srgbClr val="FFFFFF"/>
                </a:highlight>
                <a:latin typeface="Consolas" panose="020B0609020204030204" pitchFamily="49" charset="0"/>
              </a:rPr>
              <a:t>{</a:t>
            </a:r>
          </a:p>
          <a:p>
            <a:r>
              <a:rPr lang="fr-FR" dirty="0">
                <a:solidFill>
                  <a:srgbClr val="0000FF"/>
                </a:solidFill>
                <a:highlight>
                  <a:srgbClr val="FFFFFF"/>
                </a:highlight>
                <a:latin typeface="Consolas" panose="020B0609020204030204" pitchFamily="49" charset="0"/>
              </a:rPr>
              <a:t>    public</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event</a:t>
            </a:r>
            <a:r>
              <a:rPr lang="fr-FR" dirty="0">
                <a:solidFill>
                  <a:srgbClr val="000000"/>
                </a:solidFill>
                <a:highlight>
                  <a:srgbClr val="FFFFFF"/>
                </a:highlight>
                <a:latin typeface="Consolas" panose="020B0609020204030204" pitchFamily="49" charset="0"/>
              </a:rPr>
              <a:t> </a:t>
            </a:r>
            <a:r>
              <a:rPr lang="fr-FR" dirty="0" err="1">
                <a:solidFill>
                  <a:srgbClr val="2B91AF"/>
                </a:solidFill>
                <a:highlight>
                  <a:srgbClr val="FFFFFF"/>
                </a:highlight>
                <a:latin typeface="Consolas" panose="020B0609020204030204" pitchFamily="49" charset="0"/>
              </a:rPr>
              <a:t>EventHandler</a:t>
            </a:r>
            <a:r>
              <a:rPr lang="fr-FR" dirty="0">
                <a:solidFill>
                  <a:srgbClr val="000000"/>
                </a:solidFill>
                <a:highlight>
                  <a:srgbClr val="FFFFFF"/>
                </a:highlight>
                <a:latin typeface="Consolas" panose="020B0609020204030204" pitchFamily="49" charset="0"/>
              </a:rPr>
              <a:t> </a:t>
            </a:r>
            <a:r>
              <a:rPr lang="fr-FR" dirty="0" err="1">
                <a:solidFill>
                  <a:srgbClr val="000000"/>
                </a:solidFill>
                <a:highlight>
                  <a:srgbClr val="FFFFFF"/>
                </a:highlight>
                <a:latin typeface="Consolas" panose="020B0609020204030204" pitchFamily="49" charset="0"/>
              </a:rPr>
              <a:t>CanExecuteChanged</a:t>
            </a:r>
            <a:r>
              <a:rPr lang="fr-FR" dirty="0">
                <a:solidFill>
                  <a:srgbClr val="000000"/>
                </a:solidFill>
                <a:highlight>
                  <a:srgbClr val="FFFFFF"/>
                </a:highlight>
                <a:latin typeface="Consolas" panose="020B0609020204030204" pitchFamily="49" charset="0"/>
              </a:rPr>
              <a:t>;</a:t>
            </a:r>
          </a:p>
          <a:p>
            <a:endParaRPr lang="fr-FR" dirty="0">
              <a:solidFill>
                <a:srgbClr val="000000"/>
              </a:solidFill>
              <a:highlight>
                <a:srgbClr val="FFFFFF"/>
              </a:highlight>
              <a:latin typeface="Consolas" panose="020B0609020204030204" pitchFamily="49" charset="0"/>
            </a:endParaRPr>
          </a:p>
          <a:p>
            <a:r>
              <a:rPr lang="fr-FR" dirty="0">
                <a:solidFill>
                  <a:srgbClr val="0000FF"/>
                </a:solidFill>
                <a:highlight>
                  <a:srgbClr val="FFFFFF"/>
                </a:highlight>
                <a:latin typeface="Consolas" panose="020B0609020204030204" pitchFamily="49" charset="0"/>
              </a:rPr>
              <a:t>    public</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bool</a:t>
            </a:r>
            <a:r>
              <a:rPr lang="fr-FR" dirty="0">
                <a:solidFill>
                  <a:srgbClr val="000000"/>
                </a:solidFill>
                <a:highlight>
                  <a:srgbClr val="FFFFFF"/>
                </a:highlight>
                <a:latin typeface="Consolas" panose="020B0609020204030204" pitchFamily="49" charset="0"/>
              </a:rPr>
              <a:t> </a:t>
            </a:r>
            <a:r>
              <a:rPr lang="fr-FR" dirty="0" err="1">
                <a:solidFill>
                  <a:srgbClr val="000000"/>
                </a:solidFill>
                <a:highlight>
                  <a:srgbClr val="FFFFFF"/>
                </a:highlight>
                <a:latin typeface="Consolas" panose="020B0609020204030204" pitchFamily="49" charset="0"/>
              </a:rPr>
              <a:t>CanExecute</a:t>
            </a:r>
            <a:r>
              <a:rPr lang="fr-FR" dirty="0">
                <a:solidFill>
                  <a:srgbClr val="000000"/>
                </a:solidFill>
                <a:highlight>
                  <a:srgbClr val="FFFFFF"/>
                </a:highlight>
                <a:latin typeface="Consolas" panose="020B0609020204030204" pitchFamily="49" charset="0"/>
              </a:rPr>
              <a:t>(</a:t>
            </a:r>
            <a:r>
              <a:rPr lang="fr-FR" dirty="0" err="1">
                <a:solidFill>
                  <a:srgbClr val="0000FF"/>
                </a:solidFill>
                <a:highlight>
                  <a:srgbClr val="FFFFFF"/>
                </a:highlight>
                <a:latin typeface="Consolas" panose="020B0609020204030204" pitchFamily="49" charset="0"/>
              </a:rPr>
              <a:t>object</a:t>
            </a:r>
            <a:r>
              <a:rPr lang="fr-FR" dirty="0">
                <a:solidFill>
                  <a:srgbClr val="000000"/>
                </a:solidFill>
                <a:highlight>
                  <a:srgbClr val="FFFFFF"/>
                </a:highlight>
                <a:latin typeface="Consolas" panose="020B0609020204030204" pitchFamily="49" charset="0"/>
              </a:rPr>
              <a:t> </a:t>
            </a:r>
            <a:r>
              <a:rPr lang="fr-FR" dirty="0" err="1">
                <a:solidFill>
                  <a:srgbClr val="000000"/>
                </a:solidFill>
                <a:highlight>
                  <a:srgbClr val="FFFFFF"/>
                </a:highlight>
                <a:latin typeface="Consolas" panose="020B0609020204030204" pitchFamily="49" charset="0"/>
              </a:rPr>
              <a:t>parameter</a:t>
            </a:r>
            <a:r>
              <a:rPr lang="fr-FR" dirty="0">
                <a:solidFill>
                  <a:srgbClr val="000000"/>
                </a:solidFill>
                <a:highlight>
                  <a:srgbClr val="FFFFFF"/>
                </a:highlight>
                <a:latin typeface="Consolas" panose="020B0609020204030204" pitchFamily="49" charset="0"/>
              </a:rPr>
              <a:t>)</a:t>
            </a:r>
          </a:p>
          <a:p>
            <a:r>
              <a:rPr lang="fr-FR" dirty="0">
                <a:solidFill>
                  <a:srgbClr val="000000"/>
                </a:solidFill>
                <a:highlight>
                  <a:srgbClr val="FFFFFF"/>
                </a:highlight>
                <a:latin typeface="Consolas" panose="020B0609020204030204" pitchFamily="49" charset="0"/>
              </a:rPr>
              <a:t>    {</a:t>
            </a:r>
          </a:p>
          <a:p>
            <a:r>
              <a:rPr lang="fr-FR" dirty="0">
                <a:solidFill>
                  <a:srgbClr val="000000"/>
                </a:solidFill>
                <a:highlight>
                  <a:srgbClr val="FFFFFF"/>
                </a:highlight>
                <a:latin typeface="Consolas" panose="020B0609020204030204" pitchFamily="49" charset="0"/>
              </a:rPr>
              <a:t>        </a:t>
            </a:r>
            <a:r>
              <a:rPr lang="fr-FR" dirty="0">
                <a:solidFill>
                  <a:srgbClr val="0000FF"/>
                </a:solidFill>
                <a:highlight>
                  <a:srgbClr val="FFFFFF"/>
                </a:highlight>
                <a:latin typeface="Consolas" panose="020B0609020204030204" pitchFamily="49" charset="0"/>
              </a:rPr>
              <a:t>return </a:t>
            </a:r>
            <a:r>
              <a:rPr lang="fr-FR" dirty="0" err="1">
                <a:solidFill>
                  <a:srgbClr val="0000FF"/>
                </a:solidFill>
                <a:highlight>
                  <a:srgbClr val="FFFFFF"/>
                </a:highlight>
                <a:latin typeface="Consolas" panose="020B0609020204030204" pitchFamily="49" charset="0"/>
              </a:rPr>
              <a:t>true</a:t>
            </a:r>
            <a:r>
              <a:rPr lang="fr-FR" dirty="0">
                <a:solidFill>
                  <a:srgbClr val="0000FF"/>
                </a:solidFill>
                <a:highlight>
                  <a:srgbClr val="FFFFFF"/>
                </a:highlight>
                <a:latin typeface="Consolas" panose="020B0609020204030204" pitchFamily="49" charset="0"/>
              </a:rPr>
              <a:t> </a:t>
            </a:r>
            <a:r>
              <a:rPr lang="fr-FR" dirty="0">
                <a:highlight>
                  <a:srgbClr val="FFFFFF"/>
                </a:highlight>
                <a:latin typeface="Consolas" panose="020B0609020204030204" pitchFamily="49" charset="0"/>
              </a:rPr>
              <a:t>||</a:t>
            </a:r>
            <a:r>
              <a:rPr lang="fr-FR" dirty="0">
                <a:solidFill>
                  <a:srgbClr val="0000FF"/>
                </a:solidFill>
                <a:highlight>
                  <a:srgbClr val="FFFFFF"/>
                </a:highlight>
                <a:latin typeface="Consolas" panose="020B0609020204030204" pitchFamily="49" charset="0"/>
              </a:rPr>
              <a:t> false</a:t>
            </a:r>
            <a:r>
              <a:rPr lang="fr-FR" dirty="0">
                <a:highlight>
                  <a:srgbClr val="FFFFFF"/>
                </a:highlight>
                <a:latin typeface="Consolas" panose="020B0609020204030204" pitchFamily="49" charset="0"/>
              </a:rPr>
              <a:t>;</a:t>
            </a:r>
          </a:p>
          <a:p>
            <a:r>
              <a:rPr lang="fr-FR" dirty="0">
                <a:solidFill>
                  <a:srgbClr val="000000"/>
                </a:solidFill>
                <a:highlight>
                  <a:srgbClr val="FFFFFF"/>
                </a:highlight>
                <a:latin typeface="Consolas" panose="020B0609020204030204" pitchFamily="49" charset="0"/>
              </a:rPr>
              <a:t>    }</a:t>
            </a:r>
          </a:p>
          <a:p>
            <a:endParaRPr lang="fr-FR" dirty="0">
              <a:solidFill>
                <a:srgbClr val="000000"/>
              </a:solidFill>
              <a:highlight>
                <a:srgbClr val="FFFFFF"/>
              </a:highlight>
              <a:latin typeface="Consolas" panose="020B0609020204030204" pitchFamily="49" charset="0"/>
            </a:endParaRPr>
          </a:p>
          <a:p>
            <a:r>
              <a:rPr lang="fr-FR" dirty="0">
                <a:solidFill>
                  <a:srgbClr val="000000"/>
                </a:solidFill>
                <a:highlight>
                  <a:srgbClr val="FFFFFF"/>
                </a:highlight>
                <a:latin typeface="Consolas" panose="020B0609020204030204" pitchFamily="49" charset="0"/>
              </a:rPr>
              <a:t>    </a:t>
            </a:r>
            <a:r>
              <a:rPr lang="fr-FR" dirty="0">
                <a:solidFill>
                  <a:srgbClr val="0000FF"/>
                </a:solidFill>
                <a:highlight>
                  <a:srgbClr val="FFFFFF"/>
                </a:highlight>
                <a:latin typeface="Consolas" panose="020B0609020204030204" pitchFamily="49" charset="0"/>
              </a:rPr>
              <a:t>public</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void</a:t>
            </a:r>
            <a:r>
              <a:rPr lang="fr-FR" dirty="0">
                <a:solidFill>
                  <a:srgbClr val="000000"/>
                </a:solidFill>
                <a:highlight>
                  <a:srgbClr val="FFFFFF"/>
                </a:highlight>
                <a:latin typeface="Consolas" panose="020B0609020204030204" pitchFamily="49" charset="0"/>
              </a:rPr>
              <a:t> </a:t>
            </a:r>
            <a:r>
              <a:rPr lang="fr-FR" dirty="0" err="1">
                <a:solidFill>
                  <a:srgbClr val="000000"/>
                </a:solidFill>
                <a:highlight>
                  <a:srgbClr val="FFFFFF"/>
                </a:highlight>
                <a:latin typeface="Consolas" panose="020B0609020204030204" pitchFamily="49" charset="0"/>
              </a:rPr>
              <a:t>Execute</a:t>
            </a:r>
            <a:r>
              <a:rPr lang="fr-FR" dirty="0">
                <a:solidFill>
                  <a:srgbClr val="000000"/>
                </a:solidFill>
                <a:highlight>
                  <a:srgbClr val="FFFFFF"/>
                </a:highlight>
                <a:latin typeface="Consolas" panose="020B0609020204030204" pitchFamily="49" charset="0"/>
              </a:rPr>
              <a:t>(</a:t>
            </a:r>
            <a:r>
              <a:rPr lang="fr-FR" dirty="0" err="1">
                <a:solidFill>
                  <a:srgbClr val="0000FF"/>
                </a:solidFill>
                <a:highlight>
                  <a:srgbClr val="FFFFFF"/>
                </a:highlight>
                <a:latin typeface="Consolas" panose="020B0609020204030204" pitchFamily="49" charset="0"/>
              </a:rPr>
              <a:t>object</a:t>
            </a:r>
            <a:r>
              <a:rPr lang="fr-FR" dirty="0">
                <a:solidFill>
                  <a:srgbClr val="000000"/>
                </a:solidFill>
                <a:highlight>
                  <a:srgbClr val="FFFFFF"/>
                </a:highlight>
                <a:latin typeface="Consolas" panose="020B0609020204030204" pitchFamily="49" charset="0"/>
              </a:rPr>
              <a:t> </a:t>
            </a:r>
            <a:r>
              <a:rPr lang="fr-FR" dirty="0" err="1">
                <a:solidFill>
                  <a:srgbClr val="000000"/>
                </a:solidFill>
                <a:highlight>
                  <a:srgbClr val="FFFFFF"/>
                </a:highlight>
                <a:latin typeface="Consolas" panose="020B0609020204030204" pitchFamily="49" charset="0"/>
              </a:rPr>
              <a:t>parameter</a:t>
            </a:r>
            <a:r>
              <a:rPr lang="fr-FR" dirty="0">
                <a:solidFill>
                  <a:srgbClr val="000000"/>
                </a:solidFill>
                <a:highlight>
                  <a:srgbClr val="FFFFFF"/>
                </a:highlight>
                <a:latin typeface="Consolas" panose="020B0609020204030204" pitchFamily="49" charset="0"/>
              </a:rPr>
              <a:t>)</a:t>
            </a:r>
          </a:p>
          <a:p>
            <a:r>
              <a:rPr lang="fr-FR" dirty="0">
                <a:solidFill>
                  <a:srgbClr val="000000"/>
                </a:solidFill>
                <a:highlight>
                  <a:srgbClr val="FFFFFF"/>
                </a:highlight>
                <a:latin typeface="Consolas" panose="020B0609020204030204" pitchFamily="49" charset="0"/>
              </a:rPr>
              <a:t>    {</a:t>
            </a:r>
          </a:p>
          <a:p>
            <a:r>
              <a:rPr lang="fr-FR" dirty="0">
                <a:solidFill>
                  <a:srgbClr val="000000"/>
                </a:solidFill>
                <a:highlight>
                  <a:srgbClr val="FFFFFF"/>
                </a:highlight>
                <a:latin typeface="Consolas" panose="020B0609020204030204" pitchFamily="49" charset="0"/>
              </a:rPr>
              <a:t>        </a:t>
            </a:r>
            <a:r>
              <a:rPr lang="fr-FR" dirty="0">
                <a:solidFill>
                  <a:srgbClr val="0000FF"/>
                </a:solidFill>
                <a:highlight>
                  <a:srgbClr val="FFFFFF"/>
                </a:highlight>
                <a:latin typeface="Consolas" panose="020B0609020204030204" pitchFamily="49" charset="0"/>
              </a:rPr>
              <a:t>if</a:t>
            </a:r>
            <a:r>
              <a:rPr lang="fr-FR" dirty="0">
                <a:solidFill>
                  <a:srgbClr val="000000"/>
                </a:solidFill>
                <a:highlight>
                  <a:srgbClr val="FFFFFF"/>
                </a:highlight>
                <a:latin typeface="Consolas" panose="020B0609020204030204" pitchFamily="49" charset="0"/>
              </a:rPr>
              <a:t> (</a:t>
            </a:r>
            <a:r>
              <a:rPr lang="fr-FR" dirty="0" err="1">
                <a:solidFill>
                  <a:srgbClr val="000000"/>
                </a:solidFill>
                <a:highlight>
                  <a:srgbClr val="FFFFFF"/>
                </a:highlight>
                <a:latin typeface="Consolas" panose="020B0609020204030204" pitchFamily="49" charset="0"/>
              </a:rPr>
              <a:t>CanExecute</a:t>
            </a:r>
            <a:r>
              <a:rPr lang="fr-FR" dirty="0">
                <a:solidFill>
                  <a:srgbClr val="000000"/>
                </a:solidFill>
                <a:highlight>
                  <a:srgbClr val="FFFFFF"/>
                </a:highlight>
                <a:latin typeface="Consolas" panose="020B0609020204030204" pitchFamily="49" charset="0"/>
              </a:rPr>
              <a:t>(</a:t>
            </a:r>
            <a:r>
              <a:rPr lang="fr-FR" dirty="0" err="1">
                <a:solidFill>
                  <a:srgbClr val="000000"/>
                </a:solidFill>
                <a:highlight>
                  <a:srgbClr val="FFFFFF"/>
                </a:highlight>
                <a:latin typeface="Consolas" panose="020B0609020204030204" pitchFamily="49" charset="0"/>
              </a:rPr>
              <a:t>parameter</a:t>
            </a:r>
            <a:r>
              <a:rPr lang="fr-FR" dirty="0">
                <a:solidFill>
                  <a:srgbClr val="000000"/>
                </a:solidFill>
                <a:highlight>
                  <a:srgbClr val="FFFFFF"/>
                </a:highlight>
                <a:latin typeface="Consolas" panose="020B0609020204030204" pitchFamily="49" charset="0"/>
              </a:rPr>
              <a:t>))</a:t>
            </a:r>
          </a:p>
          <a:p>
            <a:r>
              <a:rPr lang="fr-FR" dirty="0">
                <a:solidFill>
                  <a:srgbClr val="000000"/>
                </a:solidFill>
                <a:highlight>
                  <a:srgbClr val="FFFFFF"/>
                </a:highlight>
                <a:latin typeface="Consolas" panose="020B0609020204030204" pitchFamily="49" charset="0"/>
              </a:rPr>
              <a:t>        {</a:t>
            </a:r>
          </a:p>
          <a:p>
            <a:r>
              <a:rPr lang="fr-FR" dirty="0">
                <a:solidFill>
                  <a:srgbClr val="000000"/>
                </a:solidFill>
                <a:highlight>
                  <a:srgbClr val="FFFFFF"/>
                </a:highlight>
                <a:latin typeface="Consolas" panose="020B0609020204030204" pitchFamily="49" charset="0"/>
              </a:rPr>
              <a:t>            </a:t>
            </a:r>
            <a:r>
              <a:rPr lang="fr-FR" dirty="0">
                <a:solidFill>
                  <a:srgbClr val="008000"/>
                </a:solidFill>
                <a:highlight>
                  <a:srgbClr val="FFFFFF"/>
                </a:highlight>
                <a:latin typeface="Consolas" panose="020B0609020204030204" pitchFamily="49" charset="0"/>
              </a:rPr>
              <a:t>// Code de la commande</a:t>
            </a:r>
            <a:endParaRPr lang="fr-FR" dirty="0">
              <a:solidFill>
                <a:srgbClr val="000000"/>
              </a:solidFill>
              <a:highlight>
                <a:srgbClr val="FFFFFF"/>
              </a:highlight>
              <a:latin typeface="Consolas" panose="020B0609020204030204" pitchFamily="49" charset="0"/>
            </a:endParaRPr>
          </a:p>
          <a:p>
            <a:r>
              <a:rPr lang="fr-FR" dirty="0">
                <a:solidFill>
                  <a:srgbClr val="000000"/>
                </a:solidFill>
                <a:highlight>
                  <a:srgbClr val="FFFFFF"/>
                </a:highlight>
                <a:latin typeface="Consolas" panose="020B0609020204030204" pitchFamily="49" charset="0"/>
              </a:rPr>
              <a:t>        }</a:t>
            </a:r>
          </a:p>
          <a:p>
            <a:r>
              <a:rPr lang="fr-FR" dirty="0">
                <a:solidFill>
                  <a:srgbClr val="000000"/>
                </a:solidFill>
                <a:highlight>
                  <a:srgbClr val="FFFFFF"/>
                </a:highlight>
                <a:latin typeface="Consolas" panose="020B0609020204030204" pitchFamily="49" charset="0"/>
              </a:rPr>
              <a:t>    }</a:t>
            </a:r>
          </a:p>
          <a:p>
            <a:r>
              <a:rPr lang="fr-FR" dirty="0">
                <a:solidFill>
                  <a:srgbClr val="000000"/>
                </a:solidFill>
                <a:highlight>
                  <a:srgbClr val="FFFFFF"/>
                </a:highlight>
                <a:latin typeface="Consolas" panose="020B0609020204030204" pitchFamily="49" charset="0"/>
              </a:rPr>
              <a:t>}</a:t>
            </a:r>
            <a:endParaRPr lang="fr-FR" dirty="0"/>
          </a:p>
        </p:txBody>
      </p:sp>
    </p:spTree>
    <p:extLst>
      <p:ext uri="{BB962C8B-B14F-4D97-AF65-F5344CB8AC3E}">
        <p14:creationId xmlns:p14="http://schemas.microsoft.com/office/powerpoint/2010/main" val="4268344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Les commandes : utilisation</a:t>
            </a:r>
          </a:p>
        </p:txBody>
      </p:sp>
      <p:sp>
        <p:nvSpPr>
          <p:cNvPr id="4" name="Espace réservé du pied de page 3"/>
          <p:cNvSpPr>
            <a:spLocks noGrp="1"/>
          </p:cNvSpPr>
          <p:nvPr>
            <p:ph type="ftr" sz="quarter" idx="11"/>
          </p:nvPr>
        </p:nvSpPr>
        <p:spPr/>
        <p:txBody>
          <a:bodyPr/>
          <a:lstStyle/>
          <a:p>
            <a:r>
              <a:rPr lang="fr-FR"/>
              <a:t>© Tous droits réservés</a:t>
            </a:r>
            <a:endParaRPr lang="fr-FR" dirty="0"/>
          </a:p>
        </p:txBody>
      </p:sp>
      <p:sp>
        <p:nvSpPr>
          <p:cNvPr id="5" name="Espace réservé du numéro de diapositive 4"/>
          <p:cNvSpPr>
            <a:spLocks noGrp="1"/>
          </p:cNvSpPr>
          <p:nvPr>
            <p:ph type="sldNum" sz="quarter" idx="12"/>
          </p:nvPr>
        </p:nvSpPr>
        <p:spPr/>
        <p:txBody>
          <a:bodyPr/>
          <a:lstStyle/>
          <a:p>
            <a:fld id="{3E4A517B-2034-4563-8A19-3BA396951D84}" type="slidenum">
              <a:rPr lang="fr-FR" smtClean="0"/>
              <a:t>15</a:t>
            </a:fld>
            <a:endParaRPr lang="fr-FR" dirty="0"/>
          </a:p>
        </p:txBody>
      </p:sp>
      <p:sp>
        <p:nvSpPr>
          <p:cNvPr id="7" name="Espace réservé du contenu 2"/>
          <p:cNvSpPr>
            <a:spLocks noGrp="1"/>
          </p:cNvSpPr>
          <p:nvPr>
            <p:ph idx="1"/>
          </p:nvPr>
        </p:nvSpPr>
        <p:spPr>
          <a:xfrm>
            <a:off x="628650" y="1106172"/>
            <a:ext cx="7886700" cy="5070791"/>
          </a:xfrm>
        </p:spPr>
        <p:txBody>
          <a:bodyPr/>
          <a:lstStyle/>
          <a:p>
            <a:r>
              <a:rPr lang="fr-FR" dirty="0"/>
              <a:t>Il faut créer une propriété du type de la commande, qui retourne une instance de cette classe</a:t>
            </a:r>
          </a:p>
        </p:txBody>
      </p:sp>
      <p:sp>
        <p:nvSpPr>
          <p:cNvPr id="8" name="ZoneTexte 7"/>
          <p:cNvSpPr txBox="1"/>
          <p:nvPr/>
        </p:nvSpPr>
        <p:spPr>
          <a:xfrm>
            <a:off x="905608" y="2101362"/>
            <a:ext cx="7609742" cy="2031325"/>
          </a:xfrm>
          <a:prstGeom prst="rect">
            <a:avLst/>
          </a:prstGeom>
          <a:noFill/>
        </p:spPr>
        <p:txBody>
          <a:bodyPr wrap="square" rtlCol="0">
            <a:spAutoFit/>
          </a:bodyPr>
          <a:lstStyle/>
          <a:p>
            <a:r>
              <a:rPr lang="fr-FR" dirty="0">
                <a:solidFill>
                  <a:srgbClr val="0000FF"/>
                </a:solidFill>
                <a:highlight>
                  <a:srgbClr val="FFFFFF"/>
                </a:highlight>
                <a:latin typeface="Consolas" panose="020B0609020204030204" pitchFamily="49" charset="0"/>
              </a:rPr>
              <a:t>public</a:t>
            </a:r>
            <a:r>
              <a:rPr lang="fr-FR" dirty="0">
                <a:solidFill>
                  <a:srgbClr val="000000"/>
                </a:solidFill>
                <a:highlight>
                  <a:srgbClr val="FFFFFF"/>
                </a:highlight>
                <a:latin typeface="Consolas" panose="020B0609020204030204" pitchFamily="49" charset="0"/>
              </a:rPr>
              <a:t> </a:t>
            </a:r>
            <a:r>
              <a:rPr lang="fr-FR" dirty="0" err="1">
                <a:solidFill>
                  <a:srgbClr val="2B91AF"/>
                </a:solidFill>
                <a:highlight>
                  <a:srgbClr val="FFFFFF"/>
                </a:highlight>
                <a:latin typeface="Consolas" panose="020B0609020204030204" pitchFamily="49" charset="0"/>
              </a:rPr>
              <a:t>MaCommande</a:t>
            </a:r>
            <a:r>
              <a:rPr lang="fr-FR" dirty="0">
                <a:solidFill>
                  <a:srgbClr val="000000"/>
                </a:solidFill>
                <a:highlight>
                  <a:srgbClr val="FFFFFF"/>
                </a:highlight>
                <a:latin typeface="Consolas" panose="020B0609020204030204" pitchFamily="49" charset="0"/>
              </a:rPr>
              <a:t> Commande</a:t>
            </a:r>
          </a:p>
          <a:p>
            <a:r>
              <a:rPr lang="fr-FR" dirty="0">
                <a:solidFill>
                  <a:srgbClr val="000000"/>
                </a:solidFill>
                <a:highlight>
                  <a:srgbClr val="FFFFFF"/>
                </a:highlight>
                <a:latin typeface="Consolas" panose="020B0609020204030204" pitchFamily="49" charset="0"/>
              </a:rPr>
              <a:t>{</a:t>
            </a:r>
          </a:p>
          <a:p>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get</a:t>
            </a:r>
            <a:endParaRPr lang="fr-FR" dirty="0">
              <a:solidFill>
                <a:srgbClr val="000000"/>
              </a:solidFill>
              <a:highlight>
                <a:srgbClr val="FFFFFF"/>
              </a:highlight>
              <a:latin typeface="Consolas" panose="020B0609020204030204" pitchFamily="49" charset="0"/>
            </a:endParaRPr>
          </a:p>
          <a:p>
            <a:r>
              <a:rPr lang="fr-FR" dirty="0">
                <a:solidFill>
                  <a:srgbClr val="000000"/>
                </a:solidFill>
                <a:highlight>
                  <a:srgbClr val="FFFFFF"/>
                </a:highlight>
                <a:latin typeface="Consolas" panose="020B0609020204030204" pitchFamily="49" charset="0"/>
              </a:rPr>
              <a:t>    {</a:t>
            </a:r>
          </a:p>
          <a:p>
            <a:r>
              <a:rPr lang="fr-FR" dirty="0">
                <a:solidFill>
                  <a:srgbClr val="000000"/>
                </a:solidFill>
                <a:highlight>
                  <a:srgbClr val="FFFFFF"/>
                </a:highlight>
                <a:latin typeface="Consolas" panose="020B0609020204030204" pitchFamily="49" charset="0"/>
              </a:rPr>
              <a:t>        </a:t>
            </a:r>
            <a:r>
              <a:rPr lang="fr-FR" dirty="0">
                <a:solidFill>
                  <a:srgbClr val="0000FF"/>
                </a:solidFill>
                <a:highlight>
                  <a:srgbClr val="FFFFFF"/>
                </a:highlight>
                <a:latin typeface="Consolas" panose="020B0609020204030204" pitchFamily="49" charset="0"/>
              </a:rPr>
              <a:t>return</a:t>
            </a:r>
            <a:r>
              <a:rPr lang="fr-FR" dirty="0">
                <a:solidFill>
                  <a:srgbClr val="000000"/>
                </a:solidFill>
                <a:highlight>
                  <a:srgbClr val="FFFFFF"/>
                </a:highlight>
                <a:latin typeface="Consolas" panose="020B0609020204030204" pitchFamily="49" charset="0"/>
              </a:rPr>
              <a:t> </a:t>
            </a:r>
            <a:r>
              <a:rPr lang="fr-FR" dirty="0">
                <a:solidFill>
                  <a:srgbClr val="0000FF"/>
                </a:solidFill>
                <a:highlight>
                  <a:srgbClr val="FFFFFF"/>
                </a:highlight>
                <a:latin typeface="Consolas" panose="020B0609020204030204" pitchFamily="49" charset="0"/>
              </a:rPr>
              <a:t>new</a:t>
            </a:r>
            <a:r>
              <a:rPr lang="fr-FR" dirty="0">
                <a:solidFill>
                  <a:srgbClr val="000000"/>
                </a:solidFill>
                <a:highlight>
                  <a:srgbClr val="FFFFFF"/>
                </a:highlight>
                <a:latin typeface="Consolas" panose="020B0609020204030204" pitchFamily="49" charset="0"/>
              </a:rPr>
              <a:t> </a:t>
            </a:r>
            <a:r>
              <a:rPr lang="fr-FR" dirty="0" err="1">
                <a:solidFill>
                  <a:srgbClr val="2B91AF"/>
                </a:solidFill>
                <a:highlight>
                  <a:srgbClr val="FFFFFF"/>
                </a:highlight>
                <a:latin typeface="Consolas" panose="020B0609020204030204" pitchFamily="49" charset="0"/>
              </a:rPr>
              <a:t>MaCommande</a:t>
            </a:r>
            <a:r>
              <a:rPr lang="fr-FR" dirty="0">
                <a:solidFill>
                  <a:srgbClr val="000000"/>
                </a:solidFill>
                <a:highlight>
                  <a:srgbClr val="FFFFFF"/>
                </a:highlight>
                <a:latin typeface="Consolas" panose="020B0609020204030204" pitchFamily="49" charset="0"/>
              </a:rPr>
              <a:t>();</a:t>
            </a:r>
          </a:p>
          <a:p>
            <a:r>
              <a:rPr lang="fr-FR" dirty="0">
                <a:solidFill>
                  <a:srgbClr val="000000"/>
                </a:solidFill>
                <a:highlight>
                  <a:srgbClr val="FFFFFF"/>
                </a:highlight>
                <a:latin typeface="Consolas" panose="020B0609020204030204" pitchFamily="49" charset="0"/>
              </a:rPr>
              <a:t>    }</a:t>
            </a:r>
          </a:p>
          <a:p>
            <a:r>
              <a:rPr lang="fr-FR" dirty="0">
                <a:solidFill>
                  <a:srgbClr val="000000"/>
                </a:solidFill>
                <a:highlight>
                  <a:srgbClr val="FFFFFF"/>
                </a:highlight>
                <a:latin typeface="Consolas" panose="020B0609020204030204" pitchFamily="49" charset="0"/>
              </a:rPr>
              <a:t>}</a:t>
            </a:r>
            <a:endParaRPr lang="fr-FR" dirty="0"/>
          </a:p>
        </p:txBody>
      </p:sp>
    </p:spTree>
    <p:extLst>
      <p:ext uri="{BB962C8B-B14F-4D97-AF65-F5344CB8AC3E}">
        <p14:creationId xmlns:p14="http://schemas.microsoft.com/office/powerpoint/2010/main" val="3964315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commandes : binding</a:t>
            </a:r>
          </a:p>
        </p:txBody>
      </p:sp>
      <p:sp>
        <p:nvSpPr>
          <p:cNvPr id="4" name="Espace réservé du pied de page 3"/>
          <p:cNvSpPr>
            <a:spLocks noGrp="1"/>
          </p:cNvSpPr>
          <p:nvPr>
            <p:ph type="ftr" sz="quarter" idx="11"/>
          </p:nvPr>
        </p:nvSpPr>
        <p:spPr/>
        <p:txBody>
          <a:bodyPr/>
          <a:lstStyle/>
          <a:p>
            <a:r>
              <a:rPr lang="fr-FR"/>
              <a:t>© Tous droits réservés</a:t>
            </a:r>
            <a:endParaRPr lang="fr-FR" dirty="0"/>
          </a:p>
        </p:txBody>
      </p:sp>
      <p:sp>
        <p:nvSpPr>
          <p:cNvPr id="5" name="Espace réservé du numéro de diapositive 4"/>
          <p:cNvSpPr>
            <a:spLocks noGrp="1"/>
          </p:cNvSpPr>
          <p:nvPr>
            <p:ph type="sldNum" sz="quarter" idx="12"/>
          </p:nvPr>
        </p:nvSpPr>
        <p:spPr/>
        <p:txBody>
          <a:bodyPr/>
          <a:lstStyle/>
          <a:p>
            <a:fld id="{3E4A517B-2034-4563-8A19-3BA396951D84}" type="slidenum">
              <a:rPr lang="fr-FR" smtClean="0"/>
              <a:t>16</a:t>
            </a:fld>
            <a:endParaRPr lang="fr-FR" dirty="0"/>
          </a:p>
        </p:txBody>
      </p:sp>
      <p:sp>
        <p:nvSpPr>
          <p:cNvPr id="6" name="Espace réservé du contenu 2"/>
          <p:cNvSpPr>
            <a:spLocks noGrp="1"/>
          </p:cNvSpPr>
          <p:nvPr>
            <p:ph idx="1"/>
          </p:nvPr>
        </p:nvSpPr>
        <p:spPr>
          <a:xfrm>
            <a:off x="628650" y="1106172"/>
            <a:ext cx="7886700" cy="5070791"/>
          </a:xfrm>
        </p:spPr>
        <p:txBody>
          <a:bodyPr/>
          <a:lstStyle/>
          <a:p>
            <a:r>
              <a:rPr lang="fr-FR" dirty="0"/>
              <a:t>Il faut enfin faire un binding de la propriété</a:t>
            </a:r>
          </a:p>
        </p:txBody>
      </p:sp>
      <p:sp>
        <p:nvSpPr>
          <p:cNvPr id="7" name="ZoneTexte 6"/>
          <p:cNvSpPr txBox="1"/>
          <p:nvPr/>
        </p:nvSpPr>
        <p:spPr>
          <a:xfrm>
            <a:off x="905608" y="2101362"/>
            <a:ext cx="7609742" cy="646331"/>
          </a:xfrm>
          <a:prstGeom prst="rect">
            <a:avLst/>
          </a:prstGeom>
          <a:noFill/>
        </p:spPr>
        <p:txBody>
          <a:bodyPr wrap="square" rtlCol="0">
            <a:spAutoFit/>
          </a:bodyPr>
          <a:lstStyle/>
          <a:p>
            <a:r>
              <a:rPr lang="fr-FR" dirty="0">
                <a:solidFill>
                  <a:srgbClr val="0000FF"/>
                </a:solidFill>
                <a:highlight>
                  <a:srgbClr val="FFFFFF"/>
                </a:highlight>
                <a:latin typeface="Consolas" panose="020B0609020204030204" pitchFamily="49" charset="0"/>
              </a:rPr>
              <a:t>&lt;</a:t>
            </a:r>
            <a:r>
              <a:rPr lang="fr-FR" dirty="0" err="1">
                <a:solidFill>
                  <a:srgbClr val="A31515"/>
                </a:solidFill>
                <a:highlight>
                  <a:srgbClr val="FFFFFF"/>
                </a:highlight>
                <a:latin typeface="Consolas" panose="020B0609020204030204" pitchFamily="49" charset="0"/>
              </a:rPr>
              <a:t>Button</a:t>
            </a:r>
            <a:r>
              <a:rPr lang="fr-FR" dirty="0">
                <a:solidFill>
                  <a:srgbClr val="FF0000"/>
                </a:solidFill>
                <a:highlight>
                  <a:srgbClr val="FFFFFF"/>
                </a:highlight>
                <a:latin typeface="Consolas" panose="020B0609020204030204" pitchFamily="49" charset="0"/>
              </a:rPr>
              <a:t> Content</a:t>
            </a:r>
            <a:r>
              <a:rPr lang="fr-FR" dirty="0">
                <a:solidFill>
                  <a:srgbClr val="0000FF"/>
                </a:solidFill>
                <a:highlight>
                  <a:srgbClr val="FFFFFF"/>
                </a:highlight>
                <a:latin typeface="Consolas" panose="020B0609020204030204" pitchFamily="49" charset="0"/>
              </a:rPr>
              <a:t>="Exécuter ma commande"</a:t>
            </a:r>
          </a:p>
          <a:p>
            <a:r>
              <a:rPr lang="fr-FR" dirty="0">
                <a:solidFill>
                  <a:srgbClr val="0000FF"/>
                </a:solidFill>
                <a:highlight>
                  <a:srgbClr val="FFFFFF"/>
                </a:highlight>
                <a:latin typeface="Consolas" panose="020B0609020204030204" pitchFamily="49" charset="0"/>
              </a:rPr>
              <a:t>        </a:t>
            </a:r>
            <a:r>
              <a:rPr lang="fr-FR" dirty="0">
                <a:solidFill>
                  <a:srgbClr val="FF0000"/>
                </a:solidFill>
                <a:highlight>
                  <a:srgbClr val="FFFFFF"/>
                </a:highlight>
                <a:latin typeface="Consolas" panose="020B0609020204030204" pitchFamily="49" charset="0"/>
              </a:rPr>
              <a:t>Command</a:t>
            </a:r>
            <a:r>
              <a:rPr lang="fr-FR" dirty="0">
                <a:solidFill>
                  <a:srgbClr val="0000FF"/>
                </a:solidFill>
                <a:highlight>
                  <a:srgbClr val="FFFFFF"/>
                </a:highlight>
                <a:latin typeface="Consolas" panose="020B0609020204030204" pitchFamily="49" charset="0"/>
              </a:rPr>
              <a:t>="{</a:t>
            </a:r>
            <a:r>
              <a:rPr lang="fr-FR" dirty="0">
                <a:solidFill>
                  <a:srgbClr val="A31515"/>
                </a:solidFill>
                <a:highlight>
                  <a:srgbClr val="FFFFFF"/>
                </a:highlight>
                <a:latin typeface="Consolas" panose="020B0609020204030204" pitchFamily="49" charset="0"/>
              </a:rPr>
              <a:t>Binding</a:t>
            </a:r>
            <a:r>
              <a:rPr lang="fr-FR" dirty="0">
                <a:solidFill>
                  <a:srgbClr val="FF0000"/>
                </a:solidFill>
                <a:highlight>
                  <a:srgbClr val="FFFFFF"/>
                </a:highlight>
                <a:latin typeface="Consolas" panose="020B0609020204030204" pitchFamily="49" charset="0"/>
              </a:rPr>
              <a:t> Commande</a:t>
            </a:r>
            <a:r>
              <a:rPr lang="fr-FR" dirty="0">
                <a:solidFill>
                  <a:srgbClr val="0000FF"/>
                </a:solidFill>
                <a:highlight>
                  <a:srgbClr val="FFFFFF"/>
                </a:highlight>
                <a:latin typeface="Consolas" panose="020B0609020204030204" pitchFamily="49" charset="0"/>
              </a:rPr>
              <a:t>}" /&gt;</a:t>
            </a:r>
            <a:endParaRPr lang="fr-FR" dirty="0"/>
          </a:p>
        </p:txBody>
      </p:sp>
    </p:spTree>
    <p:extLst>
      <p:ext uri="{BB962C8B-B14F-4D97-AF65-F5344CB8AC3E}">
        <p14:creationId xmlns:p14="http://schemas.microsoft.com/office/powerpoint/2010/main" val="590681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commandes : remarques</a:t>
            </a:r>
          </a:p>
        </p:txBody>
      </p:sp>
      <p:sp>
        <p:nvSpPr>
          <p:cNvPr id="3" name="Espace réservé du contenu 2"/>
          <p:cNvSpPr>
            <a:spLocks noGrp="1"/>
          </p:cNvSpPr>
          <p:nvPr>
            <p:ph idx="1"/>
          </p:nvPr>
        </p:nvSpPr>
        <p:spPr/>
        <p:txBody>
          <a:bodyPr/>
          <a:lstStyle/>
          <a:p>
            <a:r>
              <a:rPr lang="fr-FR" dirty="0"/>
              <a:t>Une propriété </a:t>
            </a:r>
            <a:r>
              <a:rPr lang="fr-FR" dirty="0" err="1"/>
              <a:t>CommandParameter</a:t>
            </a:r>
            <a:r>
              <a:rPr lang="fr-FR" dirty="0"/>
              <a:t> est disponible ; c’est une </a:t>
            </a:r>
            <a:r>
              <a:rPr lang="fr-FR" dirty="0" err="1"/>
              <a:t>dependency</a:t>
            </a:r>
            <a:r>
              <a:rPr lang="fr-FR" dirty="0"/>
              <a:t> </a:t>
            </a:r>
            <a:r>
              <a:rPr lang="fr-FR" dirty="0" err="1"/>
              <a:t>property</a:t>
            </a:r>
            <a:endParaRPr lang="fr-FR" dirty="0"/>
          </a:p>
          <a:p>
            <a:r>
              <a:rPr lang="fr-FR" dirty="0"/>
              <a:t>Il n’existe pas une commande pour chaque évènement, il faut donc combiner le </a:t>
            </a:r>
            <a:r>
              <a:rPr lang="fr-FR" dirty="0" err="1"/>
              <a:t>databinding</a:t>
            </a:r>
            <a:r>
              <a:rPr lang="fr-FR" dirty="0"/>
              <a:t> avec les commandes</a:t>
            </a:r>
          </a:p>
          <a:p>
            <a:r>
              <a:rPr lang="fr-FR" dirty="0"/>
              <a:t>Il faut créer une classe par commande, ce qui peut poser plusieurs problèmes :</a:t>
            </a:r>
          </a:p>
          <a:p>
            <a:pPr lvl="1"/>
            <a:r>
              <a:rPr lang="fr-FR" dirty="0"/>
              <a:t>Accès aux données (exemple : la commande en cours d’exécution a besoin de connaitre l’élément sélectionné d’une </a:t>
            </a:r>
            <a:r>
              <a:rPr lang="fr-FR" dirty="0" err="1"/>
              <a:t>listbox</a:t>
            </a:r>
            <a:r>
              <a:rPr lang="fr-FR" dirty="0"/>
              <a:t>)</a:t>
            </a:r>
          </a:p>
          <a:p>
            <a:pPr lvl="1"/>
            <a:r>
              <a:rPr lang="fr-FR" dirty="0"/>
              <a:t>Maintenance du code</a:t>
            </a:r>
          </a:p>
          <a:p>
            <a:endParaRPr lang="fr-FR" dirty="0"/>
          </a:p>
        </p:txBody>
      </p:sp>
      <p:sp>
        <p:nvSpPr>
          <p:cNvPr id="4" name="Espace réservé du pied de page 3"/>
          <p:cNvSpPr>
            <a:spLocks noGrp="1"/>
          </p:cNvSpPr>
          <p:nvPr>
            <p:ph type="ftr" sz="quarter" idx="11"/>
          </p:nvPr>
        </p:nvSpPr>
        <p:spPr/>
        <p:txBody>
          <a:bodyPr/>
          <a:lstStyle/>
          <a:p>
            <a:r>
              <a:rPr lang="fr-FR"/>
              <a:t>© Tous droits réservés</a:t>
            </a:r>
            <a:endParaRPr lang="fr-FR" dirty="0"/>
          </a:p>
        </p:txBody>
      </p:sp>
      <p:sp>
        <p:nvSpPr>
          <p:cNvPr id="5" name="Espace réservé du numéro de diapositive 4"/>
          <p:cNvSpPr>
            <a:spLocks noGrp="1"/>
          </p:cNvSpPr>
          <p:nvPr>
            <p:ph type="sldNum" sz="quarter" idx="12"/>
          </p:nvPr>
        </p:nvSpPr>
        <p:spPr/>
        <p:txBody>
          <a:bodyPr/>
          <a:lstStyle/>
          <a:p>
            <a:fld id="{3E4A517B-2034-4563-8A19-3BA396951D84}" type="slidenum">
              <a:rPr lang="fr-FR" smtClean="0"/>
              <a:t>17</a:t>
            </a:fld>
            <a:endParaRPr lang="fr-FR" dirty="0"/>
          </a:p>
        </p:txBody>
      </p:sp>
    </p:spTree>
    <p:extLst>
      <p:ext uri="{BB962C8B-B14F-4D97-AF65-F5344CB8AC3E}">
        <p14:creationId xmlns:p14="http://schemas.microsoft.com/office/powerpoint/2010/main" val="3309981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25973" y="212727"/>
            <a:ext cx="8768348" cy="640714"/>
          </a:xfrm>
        </p:spPr>
        <p:txBody>
          <a:bodyPr>
            <a:noAutofit/>
          </a:bodyPr>
          <a:lstStyle/>
          <a:p>
            <a:r>
              <a:rPr lang="fr-FR" sz="2900" dirty="0"/>
              <a:t>Les commandes : factorisation du code (1/3)</a:t>
            </a:r>
          </a:p>
        </p:txBody>
      </p:sp>
      <p:sp>
        <p:nvSpPr>
          <p:cNvPr id="3" name="Espace réservé du contenu 2"/>
          <p:cNvSpPr>
            <a:spLocks noGrp="1"/>
          </p:cNvSpPr>
          <p:nvPr>
            <p:ph idx="1"/>
          </p:nvPr>
        </p:nvSpPr>
        <p:spPr/>
        <p:txBody>
          <a:bodyPr/>
          <a:lstStyle/>
          <a:p>
            <a:r>
              <a:rPr lang="fr-FR" dirty="0"/>
              <a:t>Pour régler ces problèmes, il est possible de créer une commande réutilisable :</a:t>
            </a:r>
          </a:p>
          <a:p>
            <a:pPr lvl="1"/>
            <a:r>
              <a:rPr lang="fr-FR" dirty="0"/>
              <a:t>Utilisation de types génériques &lt;T&gt;</a:t>
            </a:r>
          </a:p>
          <a:p>
            <a:pPr lvl="1"/>
            <a:r>
              <a:rPr lang="fr-FR" dirty="0"/>
              <a:t>Utilisation de délégués (délégué = fonction stockée dans une variable, qu’il est possible d’exécuter au moment adéquat) :</a:t>
            </a:r>
          </a:p>
          <a:p>
            <a:pPr lvl="2"/>
            <a:r>
              <a:rPr lang="fr-FR" dirty="0"/>
              <a:t>Action : fonction </a:t>
            </a:r>
            <a:r>
              <a:rPr lang="fr-FR" dirty="0" err="1"/>
              <a:t>void</a:t>
            </a:r>
            <a:r>
              <a:rPr lang="fr-FR" dirty="0"/>
              <a:t> (qui ne retourne rien)</a:t>
            </a:r>
          </a:p>
          <a:p>
            <a:pPr lvl="2"/>
            <a:r>
              <a:rPr lang="fr-FR" dirty="0" err="1"/>
              <a:t>Func</a:t>
            </a:r>
            <a:r>
              <a:rPr lang="fr-FR" dirty="0"/>
              <a:t>&lt;T&gt; : fonction qui retourne un élément de type T</a:t>
            </a:r>
          </a:p>
          <a:p>
            <a:endParaRPr lang="fr-FR" dirty="0"/>
          </a:p>
        </p:txBody>
      </p:sp>
      <p:sp>
        <p:nvSpPr>
          <p:cNvPr id="4" name="Espace réservé du pied de page 3"/>
          <p:cNvSpPr>
            <a:spLocks noGrp="1"/>
          </p:cNvSpPr>
          <p:nvPr>
            <p:ph type="ftr" sz="quarter" idx="11"/>
          </p:nvPr>
        </p:nvSpPr>
        <p:spPr/>
        <p:txBody>
          <a:bodyPr/>
          <a:lstStyle/>
          <a:p>
            <a:r>
              <a:rPr lang="fr-FR"/>
              <a:t>© Tous droits réservés</a:t>
            </a:r>
            <a:endParaRPr lang="fr-FR" dirty="0"/>
          </a:p>
        </p:txBody>
      </p:sp>
      <p:sp>
        <p:nvSpPr>
          <p:cNvPr id="5" name="Espace réservé du numéro de diapositive 4"/>
          <p:cNvSpPr>
            <a:spLocks noGrp="1"/>
          </p:cNvSpPr>
          <p:nvPr>
            <p:ph type="sldNum" sz="quarter" idx="12"/>
          </p:nvPr>
        </p:nvSpPr>
        <p:spPr/>
        <p:txBody>
          <a:bodyPr/>
          <a:lstStyle/>
          <a:p>
            <a:fld id="{3E4A517B-2034-4563-8A19-3BA396951D84}" type="slidenum">
              <a:rPr lang="fr-FR" smtClean="0"/>
              <a:t>18</a:t>
            </a:fld>
            <a:endParaRPr lang="fr-FR" dirty="0"/>
          </a:p>
        </p:txBody>
      </p:sp>
    </p:spTree>
    <p:extLst>
      <p:ext uri="{BB962C8B-B14F-4D97-AF65-F5344CB8AC3E}">
        <p14:creationId xmlns:p14="http://schemas.microsoft.com/office/powerpoint/2010/main" val="941843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p:cNvSpPr>
            <a:spLocks noGrp="1"/>
          </p:cNvSpPr>
          <p:nvPr>
            <p:ph type="ftr" sz="quarter" idx="11"/>
          </p:nvPr>
        </p:nvSpPr>
        <p:spPr/>
        <p:txBody>
          <a:bodyPr/>
          <a:lstStyle/>
          <a:p>
            <a:r>
              <a:rPr lang="fr-FR"/>
              <a:t>© Tous droits réservés</a:t>
            </a:r>
            <a:endParaRPr lang="fr-FR" dirty="0"/>
          </a:p>
        </p:txBody>
      </p:sp>
      <p:sp>
        <p:nvSpPr>
          <p:cNvPr id="5" name="Espace réservé du numéro de diapositive 4"/>
          <p:cNvSpPr>
            <a:spLocks noGrp="1"/>
          </p:cNvSpPr>
          <p:nvPr>
            <p:ph type="sldNum" sz="quarter" idx="12"/>
          </p:nvPr>
        </p:nvSpPr>
        <p:spPr/>
        <p:txBody>
          <a:bodyPr/>
          <a:lstStyle/>
          <a:p>
            <a:fld id="{3E4A517B-2034-4563-8A19-3BA396951D84}" type="slidenum">
              <a:rPr lang="fr-FR" smtClean="0"/>
              <a:t>19</a:t>
            </a:fld>
            <a:endParaRPr lang="fr-FR" dirty="0"/>
          </a:p>
        </p:txBody>
      </p:sp>
      <p:sp>
        <p:nvSpPr>
          <p:cNvPr id="6" name="Titre 1"/>
          <p:cNvSpPr>
            <a:spLocks noGrp="1"/>
          </p:cNvSpPr>
          <p:nvPr>
            <p:ph type="title"/>
          </p:nvPr>
        </p:nvSpPr>
        <p:spPr>
          <a:xfrm>
            <a:off x="225973" y="212727"/>
            <a:ext cx="8768348" cy="640714"/>
          </a:xfrm>
        </p:spPr>
        <p:txBody>
          <a:bodyPr>
            <a:noAutofit/>
          </a:bodyPr>
          <a:lstStyle/>
          <a:p>
            <a:r>
              <a:rPr lang="fr-FR" sz="2900" dirty="0"/>
              <a:t>Les commandes : factorisation du code (2/3)</a:t>
            </a:r>
          </a:p>
        </p:txBody>
      </p:sp>
      <p:sp>
        <p:nvSpPr>
          <p:cNvPr id="7" name="ZoneTexte 6"/>
          <p:cNvSpPr txBox="1"/>
          <p:nvPr/>
        </p:nvSpPr>
        <p:spPr>
          <a:xfrm>
            <a:off x="628650" y="1027043"/>
            <a:ext cx="7886700" cy="5493812"/>
          </a:xfrm>
          <a:prstGeom prst="rect">
            <a:avLst/>
          </a:prstGeom>
          <a:noFill/>
        </p:spPr>
        <p:txBody>
          <a:bodyPr wrap="square" rtlCol="0">
            <a:spAutoFit/>
          </a:bodyPr>
          <a:lstStyle/>
          <a:p>
            <a:r>
              <a:rPr lang="fr-FR" sz="1300" dirty="0">
                <a:solidFill>
                  <a:srgbClr val="0000FF"/>
                </a:solidFill>
                <a:highlight>
                  <a:srgbClr val="FFFFFF"/>
                </a:highlight>
                <a:latin typeface="Consolas" panose="020B0609020204030204" pitchFamily="49" charset="0"/>
              </a:rPr>
              <a:t>public</a:t>
            </a:r>
            <a:r>
              <a:rPr lang="fr-FR" sz="1300" dirty="0">
                <a:solidFill>
                  <a:srgbClr val="000000"/>
                </a:solidFill>
                <a:highlight>
                  <a:srgbClr val="FFFFFF"/>
                </a:highlight>
                <a:latin typeface="Consolas" panose="020B0609020204030204" pitchFamily="49" charset="0"/>
              </a:rPr>
              <a:t> </a:t>
            </a:r>
            <a:r>
              <a:rPr lang="fr-FR" sz="1300" dirty="0">
                <a:solidFill>
                  <a:srgbClr val="0000FF"/>
                </a:solidFill>
                <a:highlight>
                  <a:srgbClr val="FFFFFF"/>
                </a:highlight>
                <a:latin typeface="Consolas" panose="020B0609020204030204" pitchFamily="49" charset="0"/>
              </a:rPr>
              <a:t>class</a:t>
            </a:r>
            <a:r>
              <a:rPr lang="fr-FR" sz="1300" dirty="0">
                <a:solidFill>
                  <a:srgbClr val="000000"/>
                </a:solidFill>
                <a:highlight>
                  <a:srgbClr val="FFFFFF"/>
                </a:highlight>
                <a:latin typeface="Consolas" panose="020B0609020204030204" pitchFamily="49" charset="0"/>
              </a:rPr>
              <a:t> </a:t>
            </a:r>
            <a:r>
              <a:rPr lang="fr-FR" sz="1300" dirty="0" err="1">
                <a:solidFill>
                  <a:srgbClr val="2B91AF"/>
                </a:solidFill>
                <a:highlight>
                  <a:srgbClr val="FFFFFF"/>
                </a:highlight>
                <a:latin typeface="Consolas" panose="020B0609020204030204" pitchFamily="49" charset="0"/>
              </a:rPr>
              <a:t>BaseCommand</a:t>
            </a:r>
            <a:r>
              <a:rPr lang="fr-FR" sz="1300" dirty="0">
                <a:solidFill>
                  <a:srgbClr val="000000"/>
                </a:solidFill>
                <a:highlight>
                  <a:srgbClr val="FFFFFF"/>
                </a:highlight>
                <a:latin typeface="Consolas" panose="020B0609020204030204" pitchFamily="49" charset="0"/>
              </a:rPr>
              <a:t> : </a:t>
            </a:r>
            <a:r>
              <a:rPr lang="fr-FR" sz="1300" dirty="0" err="1">
                <a:solidFill>
                  <a:srgbClr val="2B91AF"/>
                </a:solidFill>
                <a:highlight>
                  <a:srgbClr val="FFFFFF"/>
                </a:highlight>
                <a:latin typeface="Consolas" panose="020B0609020204030204" pitchFamily="49" charset="0"/>
              </a:rPr>
              <a:t>ICommand</a:t>
            </a:r>
            <a:endParaRPr lang="fr-FR" sz="1300" dirty="0">
              <a:solidFill>
                <a:srgbClr val="2B91AF"/>
              </a:solidFill>
              <a:highlight>
                <a:srgbClr val="FFFFFF"/>
              </a:highlight>
              <a:latin typeface="Consolas" panose="020B0609020204030204" pitchFamily="49" charset="0"/>
            </a:endParaRPr>
          </a:p>
          <a:p>
            <a:r>
              <a:rPr lang="fr-FR" sz="1300" dirty="0">
                <a:solidFill>
                  <a:srgbClr val="000000"/>
                </a:solidFill>
                <a:highlight>
                  <a:srgbClr val="FFFFFF"/>
                </a:highlight>
                <a:latin typeface="Consolas" panose="020B0609020204030204" pitchFamily="49" charset="0"/>
              </a:rPr>
              <a:t>{</a:t>
            </a:r>
          </a:p>
          <a:p>
            <a:r>
              <a:rPr lang="fr-FR" sz="1300" dirty="0">
                <a:solidFill>
                  <a:srgbClr val="000000"/>
                </a:solidFill>
                <a:highlight>
                  <a:srgbClr val="FFFFFF"/>
                </a:highlight>
                <a:latin typeface="Consolas" panose="020B0609020204030204" pitchFamily="49" charset="0"/>
              </a:rPr>
              <a:t>    </a:t>
            </a:r>
            <a:r>
              <a:rPr lang="fr-FR" sz="1300" dirty="0" err="1">
                <a:solidFill>
                  <a:srgbClr val="0000FF"/>
                </a:solidFill>
                <a:highlight>
                  <a:srgbClr val="FFFFFF"/>
                </a:highlight>
                <a:latin typeface="Consolas" panose="020B0609020204030204" pitchFamily="49" charset="0"/>
              </a:rPr>
              <a:t>private</a:t>
            </a:r>
            <a:r>
              <a:rPr lang="fr-FR" sz="1300" dirty="0">
                <a:solidFill>
                  <a:srgbClr val="000000"/>
                </a:solidFill>
                <a:highlight>
                  <a:srgbClr val="FFFFFF"/>
                </a:highlight>
                <a:latin typeface="Consolas" panose="020B0609020204030204" pitchFamily="49" charset="0"/>
              </a:rPr>
              <a:t> </a:t>
            </a:r>
            <a:r>
              <a:rPr lang="fr-FR" sz="1300" dirty="0" err="1">
                <a:solidFill>
                  <a:srgbClr val="0000FF"/>
                </a:solidFill>
                <a:highlight>
                  <a:srgbClr val="FFFFFF"/>
                </a:highlight>
                <a:latin typeface="Consolas" panose="020B0609020204030204" pitchFamily="49" charset="0"/>
              </a:rPr>
              <a:t>readonly</a:t>
            </a:r>
            <a:r>
              <a:rPr lang="fr-FR" sz="1300" dirty="0">
                <a:solidFill>
                  <a:srgbClr val="000000"/>
                </a:solidFill>
                <a:highlight>
                  <a:srgbClr val="FFFFFF"/>
                </a:highlight>
                <a:latin typeface="Consolas" panose="020B0609020204030204" pitchFamily="49" charset="0"/>
              </a:rPr>
              <a:t> </a:t>
            </a:r>
            <a:r>
              <a:rPr lang="fr-FR" sz="1300" dirty="0">
                <a:solidFill>
                  <a:srgbClr val="2B91AF"/>
                </a:solidFill>
                <a:highlight>
                  <a:srgbClr val="FFFFFF"/>
                </a:highlight>
                <a:latin typeface="Consolas" panose="020B0609020204030204" pitchFamily="49" charset="0"/>
              </a:rPr>
              <a:t>Action</a:t>
            </a:r>
            <a:r>
              <a:rPr lang="fr-FR" sz="1300" dirty="0">
                <a:solidFill>
                  <a:srgbClr val="000000"/>
                </a:solidFill>
                <a:highlight>
                  <a:srgbClr val="FFFFFF"/>
                </a:highlight>
                <a:latin typeface="Consolas" panose="020B0609020204030204" pitchFamily="49" charset="0"/>
              </a:rPr>
              <a:t> _</a:t>
            </a:r>
            <a:r>
              <a:rPr lang="fr-FR" sz="1300" dirty="0" err="1">
                <a:solidFill>
                  <a:srgbClr val="000000"/>
                </a:solidFill>
                <a:highlight>
                  <a:srgbClr val="FFFFFF"/>
                </a:highlight>
                <a:latin typeface="Consolas" panose="020B0609020204030204" pitchFamily="49" charset="0"/>
              </a:rPr>
              <a:t>execute</a:t>
            </a:r>
            <a:r>
              <a:rPr lang="fr-FR" sz="1300" dirty="0">
                <a:solidFill>
                  <a:srgbClr val="000000"/>
                </a:solidFill>
                <a:highlight>
                  <a:srgbClr val="FFFFFF"/>
                </a:highlight>
                <a:latin typeface="Consolas" panose="020B0609020204030204" pitchFamily="49" charset="0"/>
              </a:rPr>
              <a:t>;</a:t>
            </a:r>
          </a:p>
          <a:p>
            <a:r>
              <a:rPr lang="fr-FR" sz="1300" dirty="0">
                <a:solidFill>
                  <a:srgbClr val="000000"/>
                </a:solidFill>
                <a:highlight>
                  <a:srgbClr val="FFFFFF"/>
                </a:highlight>
                <a:latin typeface="Consolas" panose="020B0609020204030204" pitchFamily="49" charset="0"/>
              </a:rPr>
              <a:t>    </a:t>
            </a:r>
            <a:r>
              <a:rPr lang="fr-FR" sz="1300" dirty="0" err="1">
                <a:solidFill>
                  <a:srgbClr val="0000FF"/>
                </a:solidFill>
                <a:highlight>
                  <a:srgbClr val="FFFFFF"/>
                </a:highlight>
                <a:latin typeface="Consolas" panose="020B0609020204030204" pitchFamily="49" charset="0"/>
              </a:rPr>
              <a:t>private</a:t>
            </a:r>
            <a:r>
              <a:rPr lang="fr-FR" sz="1300" dirty="0">
                <a:solidFill>
                  <a:srgbClr val="000000"/>
                </a:solidFill>
                <a:highlight>
                  <a:srgbClr val="FFFFFF"/>
                </a:highlight>
                <a:latin typeface="Consolas" panose="020B0609020204030204" pitchFamily="49" charset="0"/>
              </a:rPr>
              <a:t> </a:t>
            </a:r>
            <a:r>
              <a:rPr lang="fr-FR" sz="1300" dirty="0" err="1">
                <a:solidFill>
                  <a:srgbClr val="0000FF"/>
                </a:solidFill>
                <a:highlight>
                  <a:srgbClr val="FFFFFF"/>
                </a:highlight>
                <a:latin typeface="Consolas" panose="020B0609020204030204" pitchFamily="49" charset="0"/>
              </a:rPr>
              <a:t>readonly</a:t>
            </a:r>
            <a:r>
              <a:rPr lang="fr-FR" sz="1300" dirty="0">
                <a:solidFill>
                  <a:srgbClr val="000000"/>
                </a:solidFill>
                <a:highlight>
                  <a:srgbClr val="FFFFFF"/>
                </a:highlight>
                <a:latin typeface="Consolas" panose="020B0609020204030204" pitchFamily="49" charset="0"/>
              </a:rPr>
              <a:t> </a:t>
            </a:r>
            <a:r>
              <a:rPr lang="fr-FR" sz="1300" dirty="0" err="1">
                <a:solidFill>
                  <a:srgbClr val="2B91AF"/>
                </a:solidFill>
                <a:highlight>
                  <a:srgbClr val="FFFFFF"/>
                </a:highlight>
                <a:latin typeface="Consolas" panose="020B0609020204030204" pitchFamily="49" charset="0"/>
              </a:rPr>
              <a:t>Func</a:t>
            </a:r>
            <a:r>
              <a:rPr lang="fr-FR" sz="1300" dirty="0">
                <a:solidFill>
                  <a:srgbClr val="000000"/>
                </a:solidFill>
                <a:highlight>
                  <a:srgbClr val="FFFFFF"/>
                </a:highlight>
                <a:latin typeface="Consolas" panose="020B0609020204030204" pitchFamily="49" charset="0"/>
              </a:rPr>
              <a:t>&lt;</a:t>
            </a:r>
            <a:r>
              <a:rPr lang="fr-FR" sz="1300" dirty="0" err="1">
                <a:solidFill>
                  <a:srgbClr val="0000FF"/>
                </a:solidFill>
                <a:highlight>
                  <a:srgbClr val="FFFFFF"/>
                </a:highlight>
                <a:latin typeface="Consolas" panose="020B0609020204030204" pitchFamily="49" charset="0"/>
              </a:rPr>
              <a:t>bool</a:t>
            </a:r>
            <a:r>
              <a:rPr lang="fr-FR" sz="1300" dirty="0">
                <a:solidFill>
                  <a:srgbClr val="000000"/>
                </a:solidFill>
                <a:highlight>
                  <a:srgbClr val="FFFFFF"/>
                </a:highlight>
                <a:latin typeface="Consolas" panose="020B0609020204030204" pitchFamily="49" charset="0"/>
              </a:rPr>
              <a:t>&gt; _</a:t>
            </a:r>
            <a:r>
              <a:rPr lang="fr-FR" sz="1300" dirty="0" err="1">
                <a:solidFill>
                  <a:srgbClr val="000000"/>
                </a:solidFill>
                <a:highlight>
                  <a:srgbClr val="FFFFFF"/>
                </a:highlight>
                <a:latin typeface="Consolas" panose="020B0609020204030204" pitchFamily="49" charset="0"/>
              </a:rPr>
              <a:t>canExecute</a:t>
            </a:r>
            <a:r>
              <a:rPr lang="fr-FR" sz="1300" dirty="0">
                <a:solidFill>
                  <a:srgbClr val="000000"/>
                </a:solidFill>
                <a:highlight>
                  <a:srgbClr val="FFFFFF"/>
                </a:highlight>
                <a:latin typeface="Consolas" panose="020B0609020204030204" pitchFamily="49" charset="0"/>
              </a:rPr>
              <a:t>;</a:t>
            </a:r>
          </a:p>
          <a:p>
            <a:r>
              <a:rPr lang="fr-FR" sz="1300" dirty="0">
                <a:solidFill>
                  <a:srgbClr val="000000"/>
                </a:solidFill>
                <a:highlight>
                  <a:srgbClr val="FFFFFF"/>
                </a:highlight>
                <a:latin typeface="Consolas" panose="020B0609020204030204" pitchFamily="49" charset="0"/>
              </a:rPr>
              <a:t>    </a:t>
            </a:r>
            <a:r>
              <a:rPr lang="fr-FR" sz="1300" dirty="0">
                <a:solidFill>
                  <a:srgbClr val="0000FF"/>
                </a:solidFill>
                <a:highlight>
                  <a:srgbClr val="FFFFFF"/>
                </a:highlight>
                <a:latin typeface="Consolas" panose="020B0609020204030204" pitchFamily="49" charset="0"/>
              </a:rPr>
              <a:t>public</a:t>
            </a:r>
            <a:r>
              <a:rPr lang="fr-FR" sz="1300" dirty="0">
                <a:solidFill>
                  <a:srgbClr val="000000"/>
                </a:solidFill>
                <a:highlight>
                  <a:srgbClr val="FFFFFF"/>
                </a:highlight>
                <a:latin typeface="Consolas" panose="020B0609020204030204" pitchFamily="49" charset="0"/>
              </a:rPr>
              <a:t> </a:t>
            </a:r>
            <a:r>
              <a:rPr lang="fr-FR" sz="1300" dirty="0" err="1">
                <a:solidFill>
                  <a:srgbClr val="0000FF"/>
                </a:solidFill>
                <a:highlight>
                  <a:srgbClr val="FFFFFF"/>
                </a:highlight>
                <a:latin typeface="Consolas" panose="020B0609020204030204" pitchFamily="49" charset="0"/>
              </a:rPr>
              <a:t>event</a:t>
            </a:r>
            <a:r>
              <a:rPr lang="fr-FR" sz="1300" dirty="0">
                <a:solidFill>
                  <a:srgbClr val="000000"/>
                </a:solidFill>
                <a:highlight>
                  <a:srgbClr val="FFFFFF"/>
                </a:highlight>
                <a:latin typeface="Consolas" panose="020B0609020204030204" pitchFamily="49" charset="0"/>
              </a:rPr>
              <a:t> </a:t>
            </a:r>
            <a:r>
              <a:rPr lang="fr-FR" sz="1300" dirty="0" err="1">
                <a:solidFill>
                  <a:srgbClr val="2B91AF"/>
                </a:solidFill>
                <a:highlight>
                  <a:srgbClr val="FFFFFF"/>
                </a:highlight>
                <a:latin typeface="Consolas" panose="020B0609020204030204" pitchFamily="49" charset="0"/>
              </a:rPr>
              <a:t>EventHandler</a:t>
            </a:r>
            <a:r>
              <a:rPr lang="fr-FR" sz="1300" dirty="0">
                <a:solidFill>
                  <a:srgbClr val="000000"/>
                </a:solidFill>
                <a:highlight>
                  <a:srgbClr val="FFFFFF"/>
                </a:highlight>
                <a:latin typeface="Consolas" panose="020B0609020204030204" pitchFamily="49" charset="0"/>
              </a:rPr>
              <a:t> </a:t>
            </a:r>
            <a:r>
              <a:rPr lang="fr-FR" sz="1300" dirty="0" err="1">
                <a:solidFill>
                  <a:srgbClr val="000000"/>
                </a:solidFill>
                <a:highlight>
                  <a:srgbClr val="FFFFFF"/>
                </a:highlight>
                <a:latin typeface="Consolas" panose="020B0609020204030204" pitchFamily="49" charset="0"/>
              </a:rPr>
              <a:t>CanExecuteChanged</a:t>
            </a:r>
            <a:r>
              <a:rPr lang="fr-FR" sz="1300" dirty="0">
                <a:solidFill>
                  <a:srgbClr val="000000"/>
                </a:solidFill>
                <a:highlight>
                  <a:srgbClr val="FFFFFF"/>
                </a:highlight>
                <a:latin typeface="Consolas" panose="020B0609020204030204" pitchFamily="49" charset="0"/>
              </a:rPr>
              <a:t>;</a:t>
            </a:r>
          </a:p>
          <a:p>
            <a:endParaRPr lang="fr-FR" sz="1300" dirty="0">
              <a:solidFill>
                <a:srgbClr val="000000"/>
              </a:solidFill>
              <a:highlight>
                <a:srgbClr val="FFFFFF"/>
              </a:highlight>
              <a:latin typeface="Consolas" panose="020B0609020204030204" pitchFamily="49" charset="0"/>
            </a:endParaRPr>
          </a:p>
          <a:p>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public</a:t>
            </a:r>
            <a:r>
              <a:rPr lang="en-US" sz="1300" dirty="0">
                <a:solidFill>
                  <a:srgbClr val="000000"/>
                </a:solidFill>
                <a:highlight>
                  <a:srgbClr val="FFFFFF"/>
                </a:highlight>
                <a:latin typeface="Consolas" panose="020B0609020204030204" pitchFamily="49" charset="0"/>
              </a:rPr>
              <a:t> </a:t>
            </a:r>
            <a:r>
              <a:rPr lang="en-US" sz="1300" dirty="0" err="1">
                <a:solidFill>
                  <a:srgbClr val="000000"/>
                </a:solidFill>
                <a:highlight>
                  <a:srgbClr val="FFFFFF"/>
                </a:highlight>
                <a:latin typeface="Consolas" panose="020B0609020204030204" pitchFamily="49" charset="0"/>
              </a:rPr>
              <a:t>BaseCommand</a:t>
            </a:r>
            <a:r>
              <a:rPr lang="en-US" sz="1300" dirty="0">
                <a:solidFill>
                  <a:srgbClr val="000000"/>
                </a:solidFill>
                <a:highlight>
                  <a:srgbClr val="FFFFFF"/>
                </a:highlight>
                <a:latin typeface="Consolas" panose="020B0609020204030204" pitchFamily="49" charset="0"/>
              </a:rPr>
              <a:t>(</a:t>
            </a:r>
            <a:r>
              <a:rPr lang="en-US" sz="1300" dirty="0">
                <a:solidFill>
                  <a:srgbClr val="2B91AF"/>
                </a:solidFill>
                <a:highlight>
                  <a:srgbClr val="FFFFFF"/>
                </a:highlight>
                <a:latin typeface="Consolas" panose="020B0609020204030204" pitchFamily="49" charset="0"/>
              </a:rPr>
              <a:t>Action</a:t>
            </a:r>
            <a:r>
              <a:rPr lang="en-US" sz="1300" dirty="0">
                <a:solidFill>
                  <a:srgbClr val="000000"/>
                </a:solidFill>
                <a:highlight>
                  <a:srgbClr val="FFFFFF"/>
                </a:highlight>
                <a:latin typeface="Consolas" panose="020B0609020204030204" pitchFamily="49" charset="0"/>
              </a:rPr>
              <a:t> execute, </a:t>
            </a:r>
            <a:r>
              <a:rPr lang="en-US" sz="1300" dirty="0" err="1">
                <a:solidFill>
                  <a:srgbClr val="2B91AF"/>
                </a:solidFill>
                <a:highlight>
                  <a:srgbClr val="FFFFFF"/>
                </a:highlight>
                <a:latin typeface="Consolas" panose="020B0609020204030204" pitchFamily="49" charset="0"/>
              </a:rPr>
              <a:t>Func</a:t>
            </a:r>
            <a:r>
              <a:rPr lang="en-US" sz="1300" dirty="0">
                <a:solidFill>
                  <a:srgbClr val="000000"/>
                </a:solidFill>
                <a:highlight>
                  <a:srgbClr val="FFFFFF"/>
                </a:highlight>
                <a:latin typeface="Consolas" panose="020B0609020204030204" pitchFamily="49" charset="0"/>
              </a:rPr>
              <a:t>&lt;</a:t>
            </a:r>
            <a:r>
              <a:rPr lang="en-US" sz="1300" dirty="0">
                <a:solidFill>
                  <a:srgbClr val="0000FF"/>
                </a:solidFill>
                <a:highlight>
                  <a:srgbClr val="FFFFFF"/>
                </a:highlight>
                <a:latin typeface="Consolas" panose="020B0609020204030204" pitchFamily="49" charset="0"/>
              </a:rPr>
              <a:t>bool</a:t>
            </a:r>
            <a:r>
              <a:rPr lang="en-US" sz="1300" dirty="0">
                <a:solidFill>
                  <a:srgbClr val="000000"/>
                </a:solidFill>
                <a:highlight>
                  <a:srgbClr val="FFFFFF"/>
                </a:highlight>
                <a:latin typeface="Consolas" panose="020B0609020204030204" pitchFamily="49" charset="0"/>
              </a:rPr>
              <a:t>&gt; </a:t>
            </a:r>
            <a:r>
              <a:rPr lang="en-US" sz="1300" dirty="0" err="1">
                <a:solidFill>
                  <a:srgbClr val="000000"/>
                </a:solidFill>
                <a:highlight>
                  <a:srgbClr val="FFFFFF"/>
                </a:highlight>
                <a:latin typeface="Consolas" panose="020B0609020204030204" pitchFamily="49" charset="0"/>
              </a:rPr>
              <a:t>canExecute</a:t>
            </a:r>
            <a:r>
              <a:rPr lang="en-US" sz="1300" dirty="0">
                <a:solidFill>
                  <a:srgbClr val="000000"/>
                </a:solidFill>
                <a:highlight>
                  <a:srgbClr val="FFFFFF"/>
                </a:highlight>
                <a:latin typeface="Consolas" panose="020B0609020204030204" pitchFamily="49" charset="0"/>
              </a:rPr>
              <a:t>)</a:t>
            </a:r>
          </a:p>
          <a:p>
            <a:r>
              <a:rPr lang="fr-FR" sz="1300" dirty="0">
                <a:solidFill>
                  <a:srgbClr val="000000"/>
                </a:solidFill>
                <a:highlight>
                  <a:srgbClr val="FFFFFF"/>
                </a:highlight>
                <a:latin typeface="Consolas" panose="020B0609020204030204" pitchFamily="49" charset="0"/>
              </a:rPr>
              <a:t>    {</a:t>
            </a:r>
          </a:p>
          <a:p>
            <a:r>
              <a:rPr lang="fr-FR" sz="1300" dirty="0">
                <a:solidFill>
                  <a:srgbClr val="000000"/>
                </a:solidFill>
                <a:highlight>
                  <a:srgbClr val="FFFFFF"/>
                </a:highlight>
                <a:latin typeface="Consolas" panose="020B0609020204030204" pitchFamily="49" charset="0"/>
              </a:rPr>
              <a:t>        </a:t>
            </a:r>
            <a:r>
              <a:rPr lang="fr-FR" sz="1300" dirty="0">
                <a:solidFill>
                  <a:srgbClr val="0000FF"/>
                </a:solidFill>
                <a:highlight>
                  <a:srgbClr val="FFFFFF"/>
                </a:highlight>
                <a:latin typeface="Consolas" panose="020B0609020204030204" pitchFamily="49" charset="0"/>
              </a:rPr>
              <a:t>if</a:t>
            </a:r>
            <a:r>
              <a:rPr lang="fr-FR" sz="1300" dirty="0">
                <a:solidFill>
                  <a:srgbClr val="000000"/>
                </a:solidFill>
                <a:highlight>
                  <a:srgbClr val="FFFFFF"/>
                </a:highlight>
                <a:latin typeface="Consolas" panose="020B0609020204030204" pitchFamily="49" charset="0"/>
              </a:rPr>
              <a:t> (</a:t>
            </a:r>
            <a:r>
              <a:rPr lang="fr-FR" sz="1300" dirty="0" err="1">
                <a:solidFill>
                  <a:srgbClr val="000000"/>
                </a:solidFill>
                <a:highlight>
                  <a:srgbClr val="FFFFFF"/>
                </a:highlight>
                <a:latin typeface="Consolas" panose="020B0609020204030204" pitchFamily="49" charset="0"/>
              </a:rPr>
              <a:t>execute</a:t>
            </a:r>
            <a:r>
              <a:rPr lang="fr-FR" sz="1300" dirty="0">
                <a:solidFill>
                  <a:srgbClr val="000000"/>
                </a:solidFill>
                <a:highlight>
                  <a:srgbClr val="FFFFFF"/>
                </a:highlight>
                <a:latin typeface="Consolas" panose="020B0609020204030204" pitchFamily="49" charset="0"/>
              </a:rPr>
              <a:t> == </a:t>
            </a:r>
            <a:r>
              <a:rPr lang="fr-FR" sz="1300" dirty="0" err="1">
                <a:solidFill>
                  <a:srgbClr val="0000FF"/>
                </a:solidFill>
                <a:highlight>
                  <a:srgbClr val="FFFFFF"/>
                </a:highlight>
                <a:latin typeface="Consolas" panose="020B0609020204030204" pitchFamily="49" charset="0"/>
              </a:rPr>
              <a:t>null</a:t>
            </a:r>
            <a:r>
              <a:rPr lang="fr-FR" sz="1300" dirty="0">
                <a:solidFill>
                  <a:srgbClr val="000000"/>
                </a:solidFill>
                <a:highlight>
                  <a:srgbClr val="FFFFFF"/>
                </a:highlight>
                <a:latin typeface="Consolas" panose="020B0609020204030204" pitchFamily="49" charset="0"/>
              </a:rPr>
              <a:t>) { </a:t>
            </a:r>
            <a:r>
              <a:rPr lang="fr-FR" sz="1300" dirty="0" err="1">
                <a:solidFill>
                  <a:srgbClr val="0000FF"/>
                </a:solidFill>
                <a:highlight>
                  <a:srgbClr val="FFFFFF"/>
                </a:highlight>
                <a:latin typeface="Consolas" panose="020B0609020204030204" pitchFamily="49" charset="0"/>
              </a:rPr>
              <a:t>throw</a:t>
            </a:r>
            <a:r>
              <a:rPr lang="fr-FR" sz="1300" dirty="0">
                <a:solidFill>
                  <a:srgbClr val="000000"/>
                </a:solidFill>
                <a:highlight>
                  <a:srgbClr val="FFFFFF"/>
                </a:highlight>
                <a:latin typeface="Consolas" panose="020B0609020204030204" pitchFamily="49" charset="0"/>
              </a:rPr>
              <a:t> </a:t>
            </a:r>
            <a:r>
              <a:rPr lang="fr-FR" sz="1300" dirty="0">
                <a:solidFill>
                  <a:srgbClr val="0000FF"/>
                </a:solidFill>
                <a:highlight>
                  <a:srgbClr val="FFFFFF"/>
                </a:highlight>
                <a:latin typeface="Consolas" panose="020B0609020204030204" pitchFamily="49" charset="0"/>
              </a:rPr>
              <a:t>new</a:t>
            </a:r>
            <a:r>
              <a:rPr lang="fr-FR" sz="1300" dirty="0">
                <a:solidFill>
                  <a:srgbClr val="000000"/>
                </a:solidFill>
                <a:highlight>
                  <a:srgbClr val="FFFFFF"/>
                </a:highlight>
                <a:latin typeface="Consolas" panose="020B0609020204030204" pitchFamily="49" charset="0"/>
              </a:rPr>
              <a:t> </a:t>
            </a:r>
            <a:r>
              <a:rPr lang="fr-FR" sz="1300" dirty="0" err="1">
                <a:solidFill>
                  <a:srgbClr val="2B91AF"/>
                </a:solidFill>
                <a:highlight>
                  <a:srgbClr val="FFFFFF"/>
                </a:highlight>
                <a:latin typeface="Consolas" panose="020B0609020204030204" pitchFamily="49" charset="0"/>
              </a:rPr>
              <a:t>ArgumentNullException</a:t>
            </a:r>
            <a:r>
              <a:rPr lang="fr-FR" sz="1300" dirty="0">
                <a:solidFill>
                  <a:srgbClr val="000000"/>
                </a:solidFill>
                <a:highlight>
                  <a:srgbClr val="FFFFFF"/>
                </a:highlight>
                <a:latin typeface="Consolas" panose="020B0609020204030204" pitchFamily="49" charset="0"/>
              </a:rPr>
              <a:t>(</a:t>
            </a:r>
            <a:r>
              <a:rPr lang="fr-FR" sz="1300" dirty="0">
                <a:solidFill>
                  <a:srgbClr val="A31515"/>
                </a:solidFill>
                <a:highlight>
                  <a:srgbClr val="FFFFFF"/>
                </a:highlight>
                <a:latin typeface="Consolas" panose="020B0609020204030204" pitchFamily="49" charset="0"/>
              </a:rPr>
              <a:t>"</a:t>
            </a:r>
            <a:r>
              <a:rPr lang="fr-FR" sz="1300" dirty="0" err="1">
                <a:solidFill>
                  <a:srgbClr val="A31515"/>
                </a:solidFill>
                <a:highlight>
                  <a:srgbClr val="FFFFFF"/>
                </a:highlight>
                <a:latin typeface="Consolas" panose="020B0609020204030204" pitchFamily="49" charset="0"/>
              </a:rPr>
              <a:t>execute</a:t>
            </a:r>
            <a:r>
              <a:rPr lang="fr-FR" sz="1300" dirty="0">
                <a:solidFill>
                  <a:srgbClr val="A31515"/>
                </a:solidFill>
                <a:highlight>
                  <a:srgbClr val="FFFFFF"/>
                </a:highlight>
                <a:latin typeface="Consolas" panose="020B0609020204030204" pitchFamily="49" charset="0"/>
              </a:rPr>
              <a:t>"</a:t>
            </a:r>
            <a:r>
              <a:rPr lang="fr-FR" sz="1300" dirty="0">
                <a:solidFill>
                  <a:srgbClr val="000000"/>
                </a:solidFill>
                <a:highlight>
                  <a:srgbClr val="FFFFFF"/>
                </a:highlight>
                <a:latin typeface="Consolas" panose="020B0609020204030204" pitchFamily="49" charset="0"/>
              </a:rPr>
              <a:t>); }</a:t>
            </a:r>
          </a:p>
          <a:p>
            <a:r>
              <a:rPr lang="fr-FR" sz="1300" dirty="0">
                <a:solidFill>
                  <a:srgbClr val="000000"/>
                </a:solidFill>
                <a:highlight>
                  <a:srgbClr val="FFFFFF"/>
                </a:highlight>
                <a:latin typeface="Consolas" panose="020B0609020204030204" pitchFamily="49" charset="0"/>
              </a:rPr>
              <a:t>        _</a:t>
            </a:r>
            <a:r>
              <a:rPr lang="fr-FR" sz="1300" dirty="0" err="1">
                <a:solidFill>
                  <a:srgbClr val="000000"/>
                </a:solidFill>
                <a:highlight>
                  <a:srgbClr val="FFFFFF"/>
                </a:highlight>
                <a:latin typeface="Consolas" panose="020B0609020204030204" pitchFamily="49" charset="0"/>
              </a:rPr>
              <a:t>execute</a:t>
            </a:r>
            <a:r>
              <a:rPr lang="fr-FR" sz="1300" dirty="0">
                <a:solidFill>
                  <a:srgbClr val="000000"/>
                </a:solidFill>
                <a:highlight>
                  <a:srgbClr val="FFFFFF"/>
                </a:highlight>
                <a:latin typeface="Consolas" panose="020B0609020204030204" pitchFamily="49" charset="0"/>
              </a:rPr>
              <a:t> = </a:t>
            </a:r>
            <a:r>
              <a:rPr lang="fr-FR" sz="1300" dirty="0" err="1">
                <a:solidFill>
                  <a:srgbClr val="000000"/>
                </a:solidFill>
                <a:highlight>
                  <a:srgbClr val="FFFFFF"/>
                </a:highlight>
                <a:latin typeface="Consolas" panose="020B0609020204030204" pitchFamily="49" charset="0"/>
              </a:rPr>
              <a:t>execute</a:t>
            </a:r>
            <a:r>
              <a:rPr lang="fr-FR" sz="1300" dirty="0">
                <a:solidFill>
                  <a:srgbClr val="000000"/>
                </a:solidFill>
                <a:highlight>
                  <a:srgbClr val="FFFFFF"/>
                </a:highlight>
                <a:latin typeface="Consolas" panose="020B0609020204030204" pitchFamily="49" charset="0"/>
              </a:rPr>
              <a:t>;</a:t>
            </a:r>
          </a:p>
          <a:p>
            <a:r>
              <a:rPr lang="fr-FR" sz="1300" dirty="0">
                <a:solidFill>
                  <a:srgbClr val="000000"/>
                </a:solidFill>
                <a:highlight>
                  <a:srgbClr val="FFFFFF"/>
                </a:highlight>
                <a:latin typeface="Consolas" panose="020B0609020204030204" pitchFamily="49" charset="0"/>
              </a:rPr>
              <a:t>        _</a:t>
            </a:r>
            <a:r>
              <a:rPr lang="fr-FR" sz="1300" dirty="0" err="1">
                <a:solidFill>
                  <a:srgbClr val="000000"/>
                </a:solidFill>
                <a:highlight>
                  <a:srgbClr val="FFFFFF"/>
                </a:highlight>
                <a:latin typeface="Consolas" panose="020B0609020204030204" pitchFamily="49" charset="0"/>
              </a:rPr>
              <a:t>canExecute</a:t>
            </a:r>
            <a:r>
              <a:rPr lang="fr-FR" sz="1300" dirty="0">
                <a:solidFill>
                  <a:srgbClr val="000000"/>
                </a:solidFill>
                <a:highlight>
                  <a:srgbClr val="FFFFFF"/>
                </a:highlight>
                <a:latin typeface="Consolas" panose="020B0609020204030204" pitchFamily="49" charset="0"/>
              </a:rPr>
              <a:t> = </a:t>
            </a:r>
            <a:r>
              <a:rPr lang="fr-FR" sz="1300" dirty="0" err="1">
                <a:solidFill>
                  <a:srgbClr val="000000"/>
                </a:solidFill>
                <a:highlight>
                  <a:srgbClr val="FFFFFF"/>
                </a:highlight>
                <a:latin typeface="Consolas" panose="020B0609020204030204" pitchFamily="49" charset="0"/>
              </a:rPr>
              <a:t>canExecute</a:t>
            </a:r>
            <a:r>
              <a:rPr lang="fr-FR" sz="1300" dirty="0">
                <a:solidFill>
                  <a:srgbClr val="000000"/>
                </a:solidFill>
                <a:highlight>
                  <a:srgbClr val="FFFFFF"/>
                </a:highlight>
                <a:latin typeface="Consolas" panose="020B0609020204030204" pitchFamily="49" charset="0"/>
              </a:rPr>
              <a:t>;</a:t>
            </a:r>
          </a:p>
          <a:p>
            <a:r>
              <a:rPr lang="fr-FR" sz="1300" dirty="0">
                <a:solidFill>
                  <a:srgbClr val="000000"/>
                </a:solidFill>
                <a:highlight>
                  <a:srgbClr val="FFFFFF"/>
                </a:highlight>
                <a:latin typeface="Consolas" panose="020B0609020204030204" pitchFamily="49" charset="0"/>
              </a:rPr>
              <a:t>    }</a:t>
            </a:r>
          </a:p>
          <a:p>
            <a:endParaRPr lang="fr-FR" sz="1300" dirty="0">
              <a:solidFill>
                <a:srgbClr val="000000"/>
              </a:solidFill>
              <a:highlight>
                <a:srgbClr val="FFFFFF"/>
              </a:highlight>
              <a:latin typeface="Consolas" panose="020B0609020204030204" pitchFamily="49" charset="0"/>
            </a:endParaRPr>
          </a:p>
          <a:p>
            <a:r>
              <a:rPr lang="fr-FR" sz="1300" dirty="0">
                <a:solidFill>
                  <a:srgbClr val="0000FF"/>
                </a:solidFill>
                <a:highlight>
                  <a:srgbClr val="FFFFFF"/>
                </a:highlight>
                <a:latin typeface="Consolas" panose="020B0609020204030204" pitchFamily="49" charset="0"/>
              </a:rPr>
              <a:t>    public</a:t>
            </a:r>
            <a:r>
              <a:rPr lang="fr-FR" sz="1300" dirty="0">
                <a:solidFill>
                  <a:srgbClr val="000000"/>
                </a:solidFill>
                <a:highlight>
                  <a:srgbClr val="FFFFFF"/>
                </a:highlight>
                <a:latin typeface="Consolas" panose="020B0609020204030204" pitchFamily="49" charset="0"/>
              </a:rPr>
              <a:t> </a:t>
            </a:r>
            <a:r>
              <a:rPr lang="fr-FR" sz="1300" dirty="0" err="1">
                <a:solidFill>
                  <a:srgbClr val="0000FF"/>
                </a:solidFill>
                <a:highlight>
                  <a:srgbClr val="FFFFFF"/>
                </a:highlight>
                <a:latin typeface="Consolas" panose="020B0609020204030204" pitchFamily="49" charset="0"/>
              </a:rPr>
              <a:t>bool</a:t>
            </a:r>
            <a:r>
              <a:rPr lang="fr-FR" sz="1300" dirty="0">
                <a:solidFill>
                  <a:srgbClr val="000000"/>
                </a:solidFill>
                <a:highlight>
                  <a:srgbClr val="FFFFFF"/>
                </a:highlight>
                <a:latin typeface="Consolas" panose="020B0609020204030204" pitchFamily="49" charset="0"/>
              </a:rPr>
              <a:t> </a:t>
            </a:r>
            <a:r>
              <a:rPr lang="fr-FR" sz="1300" dirty="0" err="1">
                <a:solidFill>
                  <a:srgbClr val="000000"/>
                </a:solidFill>
                <a:highlight>
                  <a:srgbClr val="FFFFFF"/>
                </a:highlight>
                <a:latin typeface="Consolas" panose="020B0609020204030204" pitchFamily="49" charset="0"/>
              </a:rPr>
              <a:t>CanExecute</a:t>
            </a:r>
            <a:r>
              <a:rPr lang="fr-FR" sz="1300" dirty="0">
                <a:solidFill>
                  <a:srgbClr val="000000"/>
                </a:solidFill>
                <a:highlight>
                  <a:srgbClr val="FFFFFF"/>
                </a:highlight>
                <a:latin typeface="Consolas" panose="020B0609020204030204" pitchFamily="49" charset="0"/>
              </a:rPr>
              <a:t>(</a:t>
            </a:r>
            <a:r>
              <a:rPr lang="fr-FR" sz="1300" dirty="0" err="1">
                <a:solidFill>
                  <a:srgbClr val="0000FF"/>
                </a:solidFill>
                <a:highlight>
                  <a:srgbClr val="FFFFFF"/>
                </a:highlight>
                <a:latin typeface="Consolas" panose="020B0609020204030204" pitchFamily="49" charset="0"/>
              </a:rPr>
              <a:t>object</a:t>
            </a:r>
            <a:r>
              <a:rPr lang="fr-FR" sz="1300" dirty="0">
                <a:solidFill>
                  <a:srgbClr val="000000"/>
                </a:solidFill>
                <a:highlight>
                  <a:srgbClr val="FFFFFF"/>
                </a:highlight>
                <a:latin typeface="Consolas" panose="020B0609020204030204" pitchFamily="49" charset="0"/>
              </a:rPr>
              <a:t> </a:t>
            </a:r>
            <a:r>
              <a:rPr lang="fr-FR" sz="1300" dirty="0" err="1">
                <a:solidFill>
                  <a:srgbClr val="000000"/>
                </a:solidFill>
                <a:highlight>
                  <a:srgbClr val="FFFFFF"/>
                </a:highlight>
                <a:latin typeface="Consolas" panose="020B0609020204030204" pitchFamily="49" charset="0"/>
              </a:rPr>
              <a:t>parameter</a:t>
            </a:r>
            <a:r>
              <a:rPr lang="fr-FR" sz="1300" dirty="0">
                <a:solidFill>
                  <a:srgbClr val="000000"/>
                </a:solidFill>
                <a:highlight>
                  <a:srgbClr val="FFFFFF"/>
                </a:highlight>
                <a:latin typeface="Consolas" panose="020B0609020204030204" pitchFamily="49" charset="0"/>
              </a:rPr>
              <a:t>)</a:t>
            </a:r>
          </a:p>
          <a:p>
            <a:r>
              <a:rPr lang="fr-FR" sz="1300" dirty="0">
                <a:solidFill>
                  <a:srgbClr val="000000"/>
                </a:solidFill>
                <a:highlight>
                  <a:srgbClr val="FFFFFF"/>
                </a:highlight>
                <a:latin typeface="Consolas" panose="020B0609020204030204" pitchFamily="49" charset="0"/>
              </a:rPr>
              <a:t>    {</a:t>
            </a:r>
          </a:p>
          <a:p>
            <a:r>
              <a:rPr lang="fr-FR" sz="1300" dirty="0">
                <a:solidFill>
                  <a:srgbClr val="000000"/>
                </a:solidFill>
                <a:highlight>
                  <a:srgbClr val="FFFFFF"/>
                </a:highlight>
                <a:latin typeface="Consolas" panose="020B0609020204030204" pitchFamily="49" charset="0"/>
              </a:rPr>
              <a:t>        </a:t>
            </a:r>
            <a:r>
              <a:rPr lang="fr-FR" sz="1300" dirty="0">
                <a:solidFill>
                  <a:srgbClr val="0000FF"/>
                </a:solidFill>
                <a:highlight>
                  <a:srgbClr val="FFFFFF"/>
                </a:highlight>
                <a:latin typeface="Consolas" panose="020B0609020204030204" pitchFamily="49" charset="0"/>
              </a:rPr>
              <a:t>return</a:t>
            </a:r>
            <a:r>
              <a:rPr lang="fr-FR" sz="1300" dirty="0">
                <a:solidFill>
                  <a:srgbClr val="000000"/>
                </a:solidFill>
                <a:highlight>
                  <a:srgbClr val="FFFFFF"/>
                </a:highlight>
                <a:latin typeface="Consolas" panose="020B0609020204030204" pitchFamily="49" charset="0"/>
              </a:rPr>
              <a:t> _</a:t>
            </a:r>
            <a:r>
              <a:rPr lang="fr-FR" sz="1300" dirty="0" err="1">
                <a:solidFill>
                  <a:srgbClr val="000000"/>
                </a:solidFill>
                <a:highlight>
                  <a:srgbClr val="FFFFFF"/>
                </a:highlight>
                <a:latin typeface="Consolas" panose="020B0609020204030204" pitchFamily="49" charset="0"/>
              </a:rPr>
              <a:t>canExecute</a:t>
            </a:r>
            <a:r>
              <a:rPr lang="fr-FR" sz="1300" dirty="0">
                <a:solidFill>
                  <a:srgbClr val="000000"/>
                </a:solidFill>
                <a:highlight>
                  <a:srgbClr val="FFFFFF"/>
                </a:highlight>
                <a:latin typeface="Consolas" panose="020B0609020204030204" pitchFamily="49" charset="0"/>
              </a:rPr>
              <a:t> == </a:t>
            </a:r>
            <a:r>
              <a:rPr lang="fr-FR" sz="1300" dirty="0" err="1">
                <a:solidFill>
                  <a:srgbClr val="0000FF"/>
                </a:solidFill>
                <a:highlight>
                  <a:srgbClr val="FFFFFF"/>
                </a:highlight>
                <a:latin typeface="Consolas" panose="020B0609020204030204" pitchFamily="49" charset="0"/>
              </a:rPr>
              <a:t>null</a:t>
            </a:r>
            <a:r>
              <a:rPr lang="fr-FR" sz="1300" dirty="0">
                <a:solidFill>
                  <a:srgbClr val="000000"/>
                </a:solidFill>
                <a:highlight>
                  <a:srgbClr val="FFFFFF"/>
                </a:highlight>
                <a:latin typeface="Consolas" panose="020B0609020204030204" pitchFamily="49" charset="0"/>
              </a:rPr>
              <a:t> || _</a:t>
            </a:r>
            <a:r>
              <a:rPr lang="fr-FR" sz="1300" dirty="0" err="1">
                <a:solidFill>
                  <a:srgbClr val="000000"/>
                </a:solidFill>
                <a:highlight>
                  <a:srgbClr val="FFFFFF"/>
                </a:highlight>
                <a:latin typeface="Consolas" panose="020B0609020204030204" pitchFamily="49" charset="0"/>
              </a:rPr>
              <a:t>canExecute</a:t>
            </a:r>
            <a:r>
              <a:rPr lang="fr-FR" sz="1300" dirty="0">
                <a:solidFill>
                  <a:srgbClr val="000000"/>
                </a:solidFill>
                <a:highlight>
                  <a:srgbClr val="FFFFFF"/>
                </a:highlight>
                <a:latin typeface="Consolas" panose="020B0609020204030204" pitchFamily="49" charset="0"/>
              </a:rPr>
              <a:t>();</a:t>
            </a:r>
          </a:p>
          <a:p>
            <a:r>
              <a:rPr lang="fr-FR" sz="1300" dirty="0">
                <a:solidFill>
                  <a:srgbClr val="000000"/>
                </a:solidFill>
                <a:highlight>
                  <a:srgbClr val="FFFFFF"/>
                </a:highlight>
                <a:latin typeface="Consolas" panose="020B0609020204030204" pitchFamily="49" charset="0"/>
              </a:rPr>
              <a:t>    }</a:t>
            </a:r>
          </a:p>
          <a:p>
            <a:endParaRPr lang="fr-FR" sz="1300" dirty="0">
              <a:solidFill>
                <a:srgbClr val="000000"/>
              </a:solidFill>
              <a:highlight>
                <a:srgbClr val="FFFFFF"/>
              </a:highlight>
              <a:latin typeface="Consolas" panose="020B0609020204030204" pitchFamily="49" charset="0"/>
            </a:endParaRPr>
          </a:p>
          <a:p>
            <a:r>
              <a:rPr lang="fr-FR" sz="1300" dirty="0">
                <a:solidFill>
                  <a:srgbClr val="000000"/>
                </a:solidFill>
                <a:highlight>
                  <a:srgbClr val="FFFFFF"/>
                </a:highlight>
                <a:latin typeface="Consolas" panose="020B0609020204030204" pitchFamily="49" charset="0"/>
              </a:rPr>
              <a:t>    </a:t>
            </a:r>
            <a:r>
              <a:rPr lang="fr-FR" sz="1300" dirty="0">
                <a:solidFill>
                  <a:srgbClr val="0000FF"/>
                </a:solidFill>
                <a:highlight>
                  <a:srgbClr val="FFFFFF"/>
                </a:highlight>
                <a:latin typeface="Consolas" panose="020B0609020204030204" pitchFamily="49" charset="0"/>
              </a:rPr>
              <a:t>public</a:t>
            </a:r>
            <a:r>
              <a:rPr lang="fr-FR" sz="1300" dirty="0">
                <a:solidFill>
                  <a:srgbClr val="000000"/>
                </a:solidFill>
                <a:highlight>
                  <a:srgbClr val="FFFFFF"/>
                </a:highlight>
                <a:latin typeface="Consolas" panose="020B0609020204030204" pitchFamily="49" charset="0"/>
              </a:rPr>
              <a:t> </a:t>
            </a:r>
            <a:r>
              <a:rPr lang="fr-FR" sz="1300" dirty="0" err="1">
                <a:solidFill>
                  <a:srgbClr val="0000FF"/>
                </a:solidFill>
                <a:highlight>
                  <a:srgbClr val="FFFFFF"/>
                </a:highlight>
                <a:latin typeface="Consolas" panose="020B0609020204030204" pitchFamily="49" charset="0"/>
              </a:rPr>
              <a:t>virtual</a:t>
            </a:r>
            <a:r>
              <a:rPr lang="fr-FR" sz="1300" dirty="0">
                <a:solidFill>
                  <a:srgbClr val="000000"/>
                </a:solidFill>
                <a:highlight>
                  <a:srgbClr val="FFFFFF"/>
                </a:highlight>
                <a:latin typeface="Consolas" panose="020B0609020204030204" pitchFamily="49" charset="0"/>
              </a:rPr>
              <a:t> </a:t>
            </a:r>
            <a:r>
              <a:rPr lang="fr-FR" sz="1300" dirty="0" err="1">
                <a:solidFill>
                  <a:srgbClr val="0000FF"/>
                </a:solidFill>
                <a:highlight>
                  <a:srgbClr val="FFFFFF"/>
                </a:highlight>
                <a:latin typeface="Consolas" panose="020B0609020204030204" pitchFamily="49" charset="0"/>
              </a:rPr>
              <a:t>void</a:t>
            </a:r>
            <a:r>
              <a:rPr lang="fr-FR" sz="1300" dirty="0">
                <a:solidFill>
                  <a:srgbClr val="000000"/>
                </a:solidFill>
                <a:highlight>
                  <a:srgbClr val="FFFFFF"/>
                </a:highlight>
                <a:latin typeface="Consolas" panose="020B0609020204030204" pitchFamily="49" charset="0"/>
              </a:rPr>
              <a:t> </a:t>
            </a:r>
            <a:r>
              <a:rPr lang="fr-FR" sz="1300" dirty="0" err="1">
                <a:solidFill>
                  <a:srgbClr val="000000"/>
                </a:solidFill>
                <a:highlight>
                  <a:srgbClr val="FFFFFF"/>
                </a:highlight>
                <a:latin typeface="Consolas" panose="020B0609020204030204" pitchFamily="49" charset="0"/>
              </a:rPr>
              <a:t>Execute</a:t>
            </a:r>
            <a:r>
              <a:rPr lang="fr-FR" sz="1300" dirty="0">
                <a:solidFill>
                  <a:srgbClr val="000000"/>
                </a:solidFill>
                <a:highlight>
                  <a:srgbClr val="FFFFFF"/>
                </a:highlight>
                <a:latin typeface="Consolas" panose="020B0609020204030204" pitchFamily="49" charset="0"/>
              </a:rPr>
              <a:t>(</a:t>
            </a:r>
            <a:r>
              <a:rPr lang="fr-FR" sz="1300" dirty="0" err="1">
                <a:solidFill>
                  <a:srgbClr val="0000FF"/>
                </a:solidFill>
                <a:highlight>
                  <a:srgbClr val="FFFFFF"/>
                </a:highlight>
                <a:latin typeface="Consolas" panose="020B0609020204030204" pitchFamily="49" charset="0"/>
              </a:rPr>
              <a:t>object</a:t>
            </a:r>
            <a:r>
              <a:rPr lang="fr-FR" sz="1300" dirty="0">
                <a:solidFill>
                  <a:srgbClr val="000000"/>
                </a:solidFill>
                <a:highlight>
                  <a:srgbClr val="FFFFFF"/>
                </a:highlight>
                <a:latin typeface="Consolas" panose="020B0609020204030204" pitchFamily="49" charset="0"/>
              </a:rPr>
              <a:t> </a:t>
            </a:r>
            <a:r>
              <a:rPr lang="fr-FR" sz="1300" dirty="0" err="1">
                <a:solidFill>
                  <a:srgbClr val="000000"/>
                </a:solidFill>
                <a:highlight>
                  <a:srgbClr val="FFFFFF"/>
                </a:highlight>
                <a:latin typeface="Consolas" panose="020B0609020204030204" pitchFamily="49" charset="0"/>
              </a:rPr>
              <a:t>parameter</a:t>
            </a:r>
            <a:r>
              <a:rPr lang="fr-FR" sz="1300" dirty="0">
                <a:solidFill>
                  <a:srgbClr val="000000"/>
                </a:solidFill>
                <a:highlight>
                  <a:srgbClr val="FFFFFF"/>
                </a:highlight>
                <a:latin typeface="Consolas" panose="020B0609020204030204" pitchFamily="49" charset="0"/>
              </a:rPr>
              <a:t>)</a:t>
            </a:r>
          </a:p>
          <a:p>
            <a:r>
              <a:rPr lang="fr-FR" sz="1300" dirty="0">
                <a:solidFill>
                  <a:srgbClr val="000000"/>
                </a:solidFill>
                <a:highlight>
                  <a:srgbClr val="FFFFFF"/>
                </a:highlight>
                <a:latin typeface="Consolas" panose="020B0609020204030204" pitchFamily="49" charset="0"/>
              </a:rPr>
              <a:t>    {</a:t>
            </a:r>
          </a:p>
          <a:p>
            <a:r>
              <a:rPr lang="fr-FR" sz="1300" dirty="0">
                <a:solidFill>
                  <a:srgbClr val="000000"/>
                </a:solidFill>
                <a:highlight>
                  <a:srgbClr val="FFFFFF"/>
                </a:highlight>
                <a:latin typeface="Consolas" panose="020B0609020204030204" pitchFamily="49" charset="0"/>
              </a:rPr>
              <a:t>        </a:t>
            </a:r>
            <a:r>
              <a:rPr lang="fr-FR" sz="1300" dirty="0">
                <a:solidFill>
                  <a:srgbClr val="0000FF"/>
                </a:solidFill>
                <a:highlight>
                  <a:srgbClr val="FFFFFF"/>
                </a:highlight>
                <a:latin typeface="Consolas" panose="020B0609020204030204" pitchFamily="49" charset="0"/>
              </a:rPr>
              <a:t>if</a:t>
            </a:r>
            <a:r>
              <a:rPr lang="fr-FR" sz="1300" dirty="0">
                <a:solidFill>
                  <a:srgbClr val="000000"/>
                </a:solidFill>
                <a:highlight>
                  <a:srgbClr val="FFFFFF"/>
                </a:highlight>
                <a:latin typeface="Consolas" panose="020B0609020204030204" pitchFamily="49" charset="0"/>
              </a:rPr>
              <a:t> (</a:t>
            </a:r>
            <a:r>
              <a:rPr lang="fr-FR" sz="1300" dirty="0" err="1">
                <a:solidFill>
                  <a:srgbClr val="000000"/>
                </a:solidFill>
                <a:highlight>
                  <a:srgbClr val="FFFFFF"/>
                </a:highlight>
                <a:latin typeface="Consolas" panose="020B0609020204030204" pitchFamily="49" charset="0"/>
              </a:rPr>
              <a:t>CanExecute</a:t>
            </a:r>
            <a:r>
              <a:rPr lang="fr-FR" sz="1300" dirty="0">
                <a:solidFill>
                  <a:srgbClr val="000000"/>
                </a:solidFill>
                <a:highlight>
                  <a:srgbClr val="FFFFFF"/>
                </a:highlight>
                <a:latin typeface="Consolas" panose="020B0609020204030204" pitchFamily="49" charset="0"/>
              </a:rPr>
              <a:t>(</a:t>
            </a:r>
            <a:r>
              <a:rPr lang="fr-FR" sz="1300" dirty="0" err="1">
                <a:solidFill>
                  <a:srgbClr val="000000"/>
                </a:solidFill>
                <a:highlight>
                  <a:srgbClr val="FFFFFF"/>
                </a:highlight>
                <a:latin typeface="Consolas" panose="020B0609020204030204" pitchFamily="49" charset="0"/>
              </a:rPr>
              <a:t>parameter</a:t>
            </a:r>
            <a:r>
              <a:rPr lang="fr-FR" sz="1300" dirty="0">
                <a:solidFill>
                  <a:srgbClr val="000000"/>
                </a:solidFill>
                <a:highlight>
                  <a:srgbClr val="FFFFFF"/>
                </a:highlight>
                <a:latin typeface="Consolas" panose="020B0609020204030204" pitchFamily="49" charset="0"/>
              </a:rPr>
              <a:t>) &amp;&amp; _</a:t>
            </a:r>
            <a:r>
              <a:rPr lang="fr-FR" sz="1300" dirty="0" err="1">
                <a:solidFill>
                  <a:srgbClr val="000000"/>
                </a:solidFill>
                <a:highlight>
                  <a:srgbClr val="FFFFFF"/>
                </a:highlight>
                <a:latin typeface="Consolas" panose="020B0609020204030204" pitchFamily="49" charset="0"/>
              </a:rPr>
              <a:t>execute</a:t>
            </a:r>
            <a:r>
              <a:rPr lang="fr-FR" sz="1300" dirty="0">
                <a:solidFill>
                  <a:srgbClr val="000000"/>
                </a:solidFill>
                <a:highlight>
                  <a:srgbClr val="FFFFFF"/>
                </a:highlight>
                <a:latin typeface="Consolas" panose="020B0609020204030204" pitchFamily="49" charset="0"/>
              </a:rPr>
              <a:t> != </a:t>
            </a:r>
            <a:r>
              <a:rPr lang="fr-FR" sz="1300" dirty="0" err="1">
                <a:solidFill>
                  <a:srgbClr val="0000FF"/>
                </a:solidFill>
                <a:highlight>
                  <a:srgbClr val="FFFFFF"/>
                </a:highlight>
                <a:latin typeface="Consolas" panose="020B0609020204030204" pitchFamily="49" charset="0"/>
              </a:rPr>
              <a:t>null</a:t>
            </a:r>
            <a:r>
              <a:rPr lang="fr-FR" sz="1300" dirty="0">
                <a:solidFill>
                  <a:srgbClr val="000000"/>
                </a:solidFill>
                <a:highlight>
                  <a:srgbClr val="FFFFFF"/>
                </a:highlight>
                <a:latin typeface="Consolas" panose="020B0609020204030204" pitchFamily="49" charset="0"/>
              </a:rPr>
              <a:t>)</a:t>
            </a:r>
          </a:p>
          <a:p>
            <a:r>
              <a:rPr lang="fr-FR" sz="1300" dirty="0">
                <a:solidFill>
                  <a:srgbClr val="000000"/>
                </a:solidFill>
                <a:highlight>
                  <a:srgbClr val="FFFFFF"/>
                </a:highlight>
                <a:latin typeface="Consolas" panose="020B0609020204030204" pitchFamily="49" charset="0"/>
              </a:rPr>
              <a:t>        {</a:t>
            </a:r>
          </a:p>
          <a:p>
            <a:r>
              <a:rPr lang="fr-FR" sz="1300" dirty="0">
                <a:solidFill>
                  <a:srgbClr val="000000"/>
                </a:solidFill>
                <a:highlight>
                  <a:srgbClr val="FFFFFF"/>
                </a:highlight>
                <a:latin typeface="Consolas" panose="020B0609020204030204" pitchFamily="49" charset="0"/>
              </a:rPr>
              <a:t>            _</a:t>
            </a:r>
            <a:r>
              <a:rPr lang="fr-FR" sz="1300" dirty="0" err="1">
                <a:solidFill>
                  <a:srgbClr val="000000"/>
                </a:solidFill>
                <a:highlight>
                  <a:srgbClr val="FFFFFF"/>
                </a:highlight>
                <a:latin typeface="Consolas" panose="020B0609020204030204" pitchFamily="49" charset="0"/>
              </a:rPr>
              <a:t>execute</a:t>
            </a:r>
            <a:r>
              <a:rPr lang="fr-FR" sz="1300" dirty="0">
                <a:solidFill>
                  <a:srgbClr val="000000"/>
                </a:solidFill>
                <a:highlight>
                  <a:srgbClr val="FFFFFF"/>
                </a:highlight>
                <a:latin typeface="Consolas" panose="020B0609020204030204" pitchFamily="49" charset="0"/>
              </a:rPr>
              <a:t>();</a:t>
            </a:r>
          </a:p>
          <a:p>
            <a:r>
              <a:rPr lang="fr-FR" sz="1300" dirty="0">
                <a:solidFill>
                  <a:srgbClr val="000000"/>
                </a:solidFill>
                <a:highlight>
                  <a:srgbClr val="FFFFFF"/>
                </a:highlight>
                <a:latin typeface="Consolas" panose="020B0609020204030204" pitchFamily="49" charset="0"/>
              </a:rPr>
              <a:t>        }</a:t>
            </a:r>
          </a:p>
          <a:p>
            <a:r>
              <a:rPr lang="fr-FR" sz="1300" dirty="0">
                <a:solidFill>
                  <a:srgbClr val="000000"/>
                </a:solidFill>
                <a:highlight>
                  <a:srgbClr val="FFFFFF"/>
                </a:highlight>
                <a:latin typeface="Consolas" panose="020B0609020204030204" pitchFamily="49" charset="0"/>
              </a:rPr>
              <a:t>    }</a:t>
            </a:r>
          </a:p>
          <a:p>
            <a:r>
              <a:rPr lang="fr-FR" sz="1300" dirty="0">
                <a:solidFill>
                  <a:srgbClr val="000000"/>
                </a:solidFill>
                <a:highlight>
                  <a:srgbClr val="FFFFFF"/>
                </a:highlight>
                <a:latin typeface="Consolas" panose="020B0609020204030204" pitchFamily="49" charset="0"/>
              </a:rPr>
              <a:t>}</a:t>
            </a:r>
            <a:endParaRPr lang="fr-FR" sz="1300" dirty="0"/>
          </a:p>
        </p:txBody>
      </p:sp>
    </p:spTree>
    <p:extLst>
      <p:ext uri="{BB962C8B-B14F-4D97-AF65-F5344CB8AC3E}">
        <p14:creationId xmlns:p14="http://schemas.microsoft.com/office/powerpoint/2010/main" val="2705323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US" dirty="0"/>
              <a:t>Le </a:t>
            </a:r>
            <a:r>
              <a:rPr lang="en-US" dirty="0" err="1"/>
              <a:t>modèle</a:t>
            </a:r>
            <a:r>
              <a:rPr lang="en-US" dirty="0"/>
              <a:t> MVVM (1/2)</a:t>
            </a:r>
            <a:endParaRPr lang="fr-FR" dirty="0"/>
          </a:p>
        </p:txBody>
      </p:sp>
      <p:sp>
        <p:nvSpPr>
          <p:cNvPr id="4" name="Espace réservé du pied de page 3"/>
          <p:cNvSpPr>
            <a:spLocks noGrp="1"/>
          </p:cNvSpPr>
          <p:nvPr>
            <p:ph type="ftr" sz="quarter" idx="11"/>
          </p:nvPr>
        </p:nvSpPr>
        <p:spPr/>
        <p:txBody>
          <a:bodyPr/>
          <a:lstStyle/>
          <a:p>
            <a:r>
              <a:rPr lang="fr-FR"/>
              <a:t>© Tous droits réservés</a:t>
            </a:r>
          </a:p>
        </p:txBody>
      </p:sp>
      <p:sp>
        <p:nvSpPr>
          <p:cNvPr id="5" name="Espace réservé du numéro de diapositive 4"/>
          <p:cNvSpPr>
            <a:spLocks noGrp="1"/>
          </p:cNvSpPr>
          <p:nvPr>
            <p:ph type="sldNum" sz="quarter" idx="12"/>
          </p:nvPr>
        </p:nvSpPr>
        <p:spPr/>
        <p:txBody>
          <a:bodyPr/>
          <a:lstStyle/>
          <a:p>
            <a:fld id="{3E4A517B-2034-4563-8A19-3BA396951D84}" type="slidenum">
              <a:rPr lang="fr-FR" smtClean="0"/>
              <a:t>2</a:t>
            </a:fld>
            <a:endParaRPr lang="fr-FR" dirty="0"/>
          </a:p>
        </p:txBody>
      </p:sp>
      <p:sp>
        <p:nvSpPr>
          <p:cNvPr id="8" name="Espace réservé du contenu 2"/>
          <p:cNvSpPr>
            <a:spLocks noGrp="1"/>
          </p:cNvSpPr>
          <p:nvPr>
            <p:ph idx="1"/>
          </p:nvPr>
        </p:nvSpPr>
        <p:spPr>
          <a:xfrm>
            <a:off x="628650" y="1106172"/>
            <a:ext cx="7886700" cy="5070791"/>
          </a:xfrm>
        </p:spPr>
        <p:txBody>
          <a:bodyPr/>
          <a:lstStyle/>
          <a:p>
            <a:r>
              <a:rPr lang="fr-FR" dirty="0"/>
              <a:t>MVVM = Model – </a:t>
            </a:r>
            <a:r>
              <a:rPr lang="fr-FR" dirty="0" err="1"/>
              <a:t>View</a:t>
            </a:r>
            <a:r>
              <a:rPr lang="fr-FR" dirty="0"/>
              <a:t> – </a:t>
            </a:r>
            <a:r>
              <a:rPr lang="fr-FR" dirty="0" err="1"/>
              <a:t>ViewModel</a:t>
            </a:r>
            <a:endParaRPr lang="fr-FR" dirty="0"/>
          </a:p>
          <a:p>
            <a:pPr lvl="1"/>
            <a:r>
              <a:rPr lang="fr-FR" dirty="0"/>
              <a:t>Model : Couche métier et d’accès aux données</a:t>
            </a:r>
          </a:p>
          <a:p>
            <a:pPr lvl="1"/>
            <a:r>
              <a:rPr lang="fr-FR" dirty="0" err="1"/>
              <a:t>View</a:t>
            </a:r>
            <a:r>
              <a:rPr lang="fr-FR" dirty="0"/>
              <a:t> : Couche de présentation (interface)</a:t>
            </a:r>
          </a:p>
          <a:p>
            <a:pPr lvl="1"/>
            <a:r>
              <a:rPr lang="fr-FR" dirty="0" err="1"/>
              <a:t>ViewModel</a:t>
            </a:r>
            <a:r>
              <a:rPr lang="fr-FR" dirty="0"/>
              <a:t> : Contrôleur faisant le lien entre la vue et le modèle</a:t>
            </a:r>
          </a:p>
          <a:p>
            <a:r>
              <a:rPr lang="fr-FR" dirty="0"/>
              <a:t>Lien entre l’UI et le </a:t>
            </a:r>
            <a:r>
              <a:rPr lang="fr-FR" dirty="0" err="1"/>
              <a:t>ViewModel</a:t>
            </a:r>
            <a:r>
              <a:rPr lang="fr-FR" dirty="0"/>
              <a:t> : Binding (et commandes)</a:t>
            </a:r>
          </a:p>
          <a:p>
            <a:endParaRPr lang="fr-FR" dirty="0"/>
          </a:p>
        </p:txBody>
      </p:sp>
      <p:pic>
        <p:nvPicPr>
          <p:cNvPr id="9" name="Imag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389" y="4245464"/>
            <a:ext cx="7135221" cy="1743318"/>
          </a:xfrm>
          <a:prstGeom prst="rect">
            <a:avLst/>
          </a:prstGeom>
        </p:spPr>
      </p:pic>
    </p:spTree>
    <p:extLst>
      <p:ext uri="{BB962C8B-B14F-4D97-AF65-F5344CB8AC3E}">
        <p14:creationId xmlns:p14="http://schemas.microsoft.com/office/powerpoint/2010/main" val="3391277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endParaRPr lang="fr-FR"/>
          </a:p>
        </p:txBody>
      </p:sp>
      <p:sp>
        <p:nvSpPr>
          <p:cNvPr id="4" name="Espace réservé du pied de page 3"/>
          <p:cNvSpPr>
            <a:spLocks noGrp="1"/>
          </p:cNvSpPr>
          <p:nvPr>
            <p:ph type="ftr" sz="quarter" idx="11"/>
          </p:nvPr>
        </p:nvSpPr>
        <p:spPr/>
        <p:txBody>
          <a:bodyPr/>
          <a:lstStyle/>
          <a:p>
            <a:r>
              <a:rPr lang="fr-FR"/>
              <a:t>© Tous droits réservés</a:t>
            </a:r>
            <a:endParaRPr lang="fr-FR" dirty="0"/>
          </a:p>
        </p:txBody>
      </p:sp>
      <p:sp>
        <p:nvSpPr>
          <p:cNvPr id="5" name="Espace réservé du numéro de diapositive 4"/>
          <p:cNvSpPr>
            <a:spLocks noGrp="1"/>
          </p:cNvSpPr>
          <p:nvPr>
            <p:ph type="sldNum" sz="quarter" idx="12"/>
          </p:nvPr>
        </p:nvSpPr>
        <p:spPr/>
        <p:txBody>
          <a:bodyPr/>
          <a:lstStyle/>
          <a:p>
            <a:fld id="{3E4A517B-2034-4563-8A19-3BA396951D84}" type="slidenum">
              <a:rPr lang="fr-FR" smtClean="0"/>
              <a:t>20</a:t>
            </a:fld>
            <a:endParaRPr lang="fr-FR" dirty="0"/>
          </a:p>
        </p:txBody>
      </p:sp>
      <p:sp>
        <p:nvSpPr>
          <p:cNvPr id="6" name="Titre 1"/>
          <p:cNvSpPr>
            <a:spLocks noGrp="1"/>
          </p:cNvSpPr>
          <p:nvPr>
            <p:ph type="title"/>
          </p:nvPr>
        </p:nvSpPr>
        <p:spPr>
          <a:xfrm>
            <a:off x="225973" y="212727"/>
            <a:ext cx="8768348" cy="640714"/>
          </a:xfrm>
        </p:spPr>
        <p:txBody>
          <a:bodyPr>
            <a:noAutofit/>
          </a:bodyPr>
          <a:lstStyle/>
          <a:p>
            <a:r>
              <a:rPr lang="fr-FR" sz="2900" dirty="0"/>
              <a:t>Les commandes : factorisation du code (3/3)</a:t>
            </a:r>
          </a:p>
        </p:txBody>
      </p:sp>
      <p:sp>
        <p:nvSpPr>
          <p:cNvPr id="7" name="ZoneTexte 6"/>
          <p:cNvSpPr txBox="1"/>
          <p:nvPr/>
        </p:nvSpPr>
        <p:spPr>
          <a:xfrm>
            <a:off x="628650" y="1106172"/>
            <a:ext cx="7886700" cy="5078313"/>
          </a:xfrm>
          <a:prstGeom prst="rect">
            <a:avLst/>
          </a:prstGeom>
          <a:noFill/>
        </p:spPr>
        <p:txBody>
          <a:bodyPr wrap="square" rtlCol="0">
            <a:spAutoFit/>
          </a:bodyPr>
          <a:lstStyle/>
          <a:p>
            <a:r>
              <a:rPr lang="fr-FR" dirty="0">
                <a:solidFill>
                  <a:srgbClr val="0000FF"/>
                </a:solidFill>
                <a:highlight>
                  <a:srgbClr val="FFFFFF"/>
                </a:highlight>
                <a:latin typeface="Consolas" panose="020B0609020204030204" pitchFamily="49" charset="0"/>
              </a:rPr>
              <a:t>public</a:t>
            </a:r>
            <a:r>
              <a:rPr lang="fr-FR" dirty="0">
                <a:solidFill>
                  <a:srgbClr val="000000"/>
                </a:solidFill>
                <a:highlight>
                  <a:srgbClr val="FFFFFF"/>
                </a:highlight>
                <a:latin typeface="Consolas" panose="020B0609020204030204" pitchFamily="49" charset="0"/>
              </a:rPr>
              <a:t> </a:t>
            </a:r>
            <a:r>
              <a:rPr lang="fr-FR" dirty="0" err="1">
                <a:solidFill>
                  <a:srgbClr val="2B91AF"/>
                </a:solidFill>
                <a:highlight>
                  <a:srgbClr val="FFFFFF"/>
                </a:highlight>
                <a:latin typeface="Consolas" panose="020B0609020204030204" pitchFamily="49" charset="0"/>
              </a:rPr>
              <a:t>BaseCommand</a:t>
            </a:r>
            <a:r>
              <a:rPr lang="fr-FR" dirty="0">
                <a:solidFill>
                  <a:srgbClr val="000000"/>
                </a:solidFill>
                <a:highlight>
                  <a:srgbClr val="FFFFFF"/>
                </a:highlight>
                <a:latin typeface="Consolas" panose="020B0609020204030204" pitchFamily="49" charset="0"/>
              </a:rPr>
              <a:t> Commande</a:t>
            </a:r>
          </a:p>
          <a:p>
            <a:r>
              <a:rPr lang="fr-FR" dirty="0">
                <a:solidFill>
                  <a:srgbClr val="000000"/>
                </a:solidFill>
                <a:highlight>
                  <a:srgbClr val="FFFFFF"/>
                </a:highlight>
                <a:latin typeface="Consolas" panose="020B0609020204030204" pitchFamily="49" charset="0"/>
              </a:rPr>
              <a:t>{</a:t>
            </a:r>
          </a:p>
          <a:p>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get</a:t>
            </a:r>
            <a:endParaRPr lang="fr-FR" dirty="0">
              <a:solidFill>
                <a:srgbClr val="0000FF"/>
              </a:solidFill>
              <a:highlight>
                <a:srgbClr val="FFFFFF"/>
              </a:highlight>
              <a:latin typeface="Consolas" panose="020B0609020204030204" pitchFamily="49" charset="0"/>
            </a:endParaRPr>
          </a:p>
          <a:p>
            <a:r>
              <a:rPr lang="fr-FR" dirty="0">
                <a:solidFill>
                  <a:srgbClr val="000000"/>
                </a:solidFill>
                <a:highlight>
                  <a:srgbClr val="FFFFFF"/>
                </a:highlight>
                <a:latin typeface="Consolas" panose="020B0609020204030204" pitchFamily="49" charset="0"/>
              </a:rPr>
              <a:t>    {</a:t>
            </a:r>
          </a:p>
          <a:p>
            <a:r>
              <a:rPr lang="fr-FR" dirty="0">
                <a:solidFill>
                  <a:srgbClr val="000000"/>
                </a:solidFill>
                <a:highlight>
                  <a:srgbClr val="FFFFFF"/>
                </a:highlight>
                <a:latin typeface="Consolas" panose="020B0609020204030204" pitchFamily="49" charset="0"/>
              </a:rPr>
              <a:t>        </a:t>
            </a:r>
            <a:r>
              <a:rPr lang="fr-FR" dirty="0">
                <a:solidFill>
                  <a:srgbClr val="0000FF"/>
                </a:solidFill>
                <a:highlight>
                  <a:srgbClr val="FFFFFF"/>
                </a:highlight>
                <a:latin typeface="Consolas" panose="020B0609020204030204" pitchFamily="49" charset="0"/>
              </a:rPr>
              <a:t>return</a:t>
            </a:r>
            <a:r>
              <a:rPr lang="fr-FR" dirty="0">
                <a:solidFill>
                  <a:srgbClr val="000000"/>
                </a:solidFill>
                <a:highlight>
                  <a:srgbClr val="FFFFFF"/>
                </a:highlight>
                <a:latin typeface="Consolas" panose="020B0609020204030204" pitchFamily="49" charset="0"/>
              </a:rPr>
              <a:t> </a:t>
            </a:r>
            <a:r>
              <a:rPr lang="fr-FR" dirty="0">
                <a:solidFill>
                  <a:srgbClr val="0000FF"/>
                </a:solidFill>
                <a:highlight>
                  <a:srgbClr val="FFFFFF"/>
                </a:highlight>
                <a:latin typeface="Consolas" panose="020B0609020204030204" pitchFamily="49" charset="0"/>
              </a:rPr>
              <a:t>new</a:t>
            </a:r>
            <a:r>
              <a:rPr lang="fr-FR" dirty="0">
                <a:solidFill>
                  <a:srgbClr val="000000"/>
                </a:solidFill>
                <a:highlight>
                  <a:srgbClr val="FFFFFF"/>
                </a:highlight>
                <a:latin typeface="Consolas" panose="020B0609020204030204" pitchFamily="49" charset="0"/>
              </a:rPr>
              <a:t> </a:t>
            </a:r>
            <a:r>
              <a:rPr lang="fr-FR" dirty="0" err="1">
                <a:solidFill>
                  <a:srgbClr val="2B91AF"/>
                </a:solidFill>
                <a:highlight>
                  <a:srgbClr val="FFFFFF"/>
                </a:highlight>
                <a:latin typeface="Consolas" panose="020B0609020204030204" pitchFamily="49" charset="0"/>
              </a:rPr>
              <a:t>BaseCommand</a:t>
            </a:r>
            <a:r>
              <a:rPr lang="fr-FR" dirty="0">
                <a:solidFill>
                  <a:srgbClr val="000000"/>
                </a:solidFill>
                <a:highlight>
                  <a:srgbClr val="FFFFFF"/>
                </a:highlight>
                <a:latin typeface="Consolas" panose="020B0609020204030204" pitchFamily="49" charset="0"/>
              </a:rPr>
              <a:t>(</a:t>
            </a:r>
            <a:r>
              <a:rPr lang="fr-FR" dirty="0" err="1">
                <a:solidFill>
                  <a:srgbClr val="000000"/>
                </a:solidFill>
                <a:highlight>
                  <a:srgbClr val="FFFFFF"/>
                </a:highlight>
                <a:latin typeface="Consolas" panose="020B0609020204030204" pitchFamily="49" charset="0"/>
              </a:rPr>
              <a:t>LogiqueCommande</a:t>
            </a:r>
            <a:r>
              <a:rPr lang="fr-FR" dirty="0">
                <a:solidFill>
                  <a:srgbClr val="000000"/>
                </a:solidFill>
                <a:highlight>
                  <a:srgbClr val="FFFFFF"/>
                </a:highlight>
                <a:latin typeface="Consolas" panose="020B0609020204030204" pitchFamily="49" charset="0"/>
              </a:rPr>
              <a:t>,</a:t>
            </a:r>
          </a:p>
          <a:p>
            <a:r>
              <a:rPr lang="fr-FR" dirty="0">
                <a:solidFill>
                  <a:srgbClr val="000000"/>
                </a:solidFill>
                <a:highlight>
                  <a:srgbClr val="FFFFFF"/>
                </a:highlight>
                <a:latin typeface="Consolas" panose="020B0609020204030204" pitchFamily="49" charset="0"/>
              </a:rPr>
              <a:t>                               </a:t>
            </a:r>
            <a:r>
              <a:rPr lang="fr-FR" dirty="0" err="1">
                <a:solidFill>
                  <a:srgbClr val="000000"/>
                </a:solidFill>
                <a:highlight>
                  <a:srgbClr val="FFFFFF"/>
                </a:highlight>
                <a:latin typeface="Consolas" panose="020B0609020204030204" pitchFamily="49" charset="0"/>
              </a:rPr>
              <a:t>CommandePeutEtreExecutee</a:t>
            </a:r>
            <a:r>
              <a:rPr lang="fr-FR" dirty="0">
                <a:solidFill>
                  <a:srgbClr val="000000"/>
                </a:solidFill>
                <a:highlight>
                  <a:srgbClr val="FFFFFF"/>
                </a:highlight>
                <a:latin typeface="Consolas" panose="020B0609020204030204" pitchFamily="49" charset="0"/>
              </a:rPr>
              <a:t>);</a:t>
            </a:r>
          </a:p>
          <a:p>
            <a:r>
              <a:rPr lang="fr-FR" dirty="0">
                <a:solidFill>
                  <a:srgbClr val="000000"/>
                </a:solidFill>
                <a:highlight>
                  <a:srgbClr val="FFFFFF"/>
                </a:highlight>
                <a:latin typeface="Consolas" panose="020B0609020204030204" pitchFamily="49" charset="0"/>
              </a:rPr>
              <a:t>    }</a:t>
            </a:r>
          </a:p>
          <a:p>
            <a:r>
              <a:rPr lang="fr-FR" dirty="0">
                <a:solidFill>
                  <a:srgbClr val="000000"/>
                </a:solidFill>
                <a:highlight>
                  <a:srgbClr val="FFFFFF"/>
                </a:highlight>
                <a:latin typeface="Consolas" panose="020B0609020204030204" pitchFamily="49" charset="0"/>
              </a:rPr>
              <a:t>}</a:t>
            </a:r>
          </a:p>
          <a:p>
            <a:endParaRPr lang="fr-FR" dirty="0">
              <a:solidFill>
                <a:srgbClr val="000000"/>
              </a:solidFill>
              <a:highlight>
                <a:srgbClr val="FFFFFF"/>
              </a:highlight>
              <a:latin typeface="Consolas" panose="020B0609020204030204" pitchFamily="49" charset="0"/>
            </a:endParaRPr>
          </a:p>
          <a:p>
            <a:r>
              <a:rPr lang="fr-FR" dirty="0" err="1">
                <a:solidFill>
                  <a:srgbClr val="0000FF"/>
                </a:solidFill>
                <a:highlight>
                  <a:srgbClr val="FFFFFF"/>
                </a:highlight>
                <a:latin typeface="Consolas" panose="020B0609020204030204" pitchFamily="49" charset="0"/>
              </a:rPr>
              <a:t>private</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void</a:t>
            </a:r>
            <a:r>
              <a:rPr lang="fr-FR" dirty="0">
                <a:solidFill>
                  <a:srgbClr val="000000"/>
                </a:solidFill>
                <a:highlight>
                  <a:srgbClr val="FFFFFF"/>
                </a:highlight>
                <a:latin typeface="Consolas" panose="020B0609020204030204" pitchFamily="49" charset="0"/>
              </a:rPr>
              <a:t> </a:t>
            </a:r>
            <a:r>
              <a:rPr lang="fr-FR" dirty="0" err="1">
                <a:solidFill>
                  <a:srgbClr val="000000"/>
                </a:solidFill>
                <a:highlight>
                  <a:srgbClr val="FFFFFF"/>
                </a:highlight>
                <a:latin typeface="Consolas" panose="020B0609020204030204" pitchFamily="49" charset="0"/>
              </a:rPr>
              <a:t>LogiqueCommande</a:t>
            </a:r>
            <a:r>
              <a:rPr lang="fr-FR" dirty="0">
                <a:solidFill>
                  <a:srgbClr val="000000"/>
                </a:solidFill>
                <a:highlight>
                  <a:srgbClr val="FFFFFF"/>
                </a:highlight>
                <a:latin typeface="Consolas" panose="020B0609020204030204" pitchFamily="49" charset="0"/>
              </a:rPr>
              <a:t>()</a:t>
            </a:r>
          </a:p>
          <a:p>
            <a:r>
              <a:rPr lang="fr-FR" dirty="0">
                <a:solidFill>
                  <a:srgbClr val="000000"/>
                </a:solidFill>
                <a:highlight>
                  <a:srgbClr val="FFFFFF"/>
                </a:highlight>
                <a:latin typeface="Consolas" panose="020B0609020204030204" pitchFamily="49" charset="0"/>
              </a:rPr>
              <a:t>{</a:t>
            </a:r>
          </a:p>
          <a:p>
            <a:r>
              <a:rPr lang="fr-FR" dirty="0">
                <a:solidFill>
                  <a:srgbClr val="008000"/>
                </a:solidFill>
                <a:highlight>
                  <a:srgbClr val="FFFFFF"/>
                </a:highlight>
                <a:latin typeface="Consolas" panose="020B0609020204030204" pitchFamily="49" charset="0"/>
              </a:rPr>
              <a:t>    // Code de la commande</a:t>
            </a:r>
            <a:endParaRPr lang="fr-FR" dirty="0">
              <a:solidFill>
                <a:srgbClr val="000000"/>
              </a:solidFill>
              <a:highlight>
                <a:srgbClr val="FFFFFF"/>
              </a:highlight>
              <a:latin typeface="Consolas" panose="020B0609020204030204" pitchFamily="49" charset="0"/>
            </a:endParaRPr>
          </a:p>
          <a:p>
            <a:r>
              <a:rPr lang="fr-FR" dirty="0">
                <a:solidFill>
                  <a:srgbClr val="000000"/>
                </a:solidFill>
                <a:highlight>
                  <a:srgbClr val="FFFFFF"/>
                </a:highlight>
                <a:latin typeface="Consolas" panose="020B0609020204030204" pitchFamily="49" charset="0"/>
              </a:rPr>
              <a:t>}</a:t>
            </a:r>
          </a:p>
          <a:p>
            <a:endParaRPr lang="fr-FR" dirty="0">
              <a:solidFill>
                <a:srgbClr val="000000"/>
              </a:solidFill>
              <a:highlight>
                <a:srgbClr val="FFFFFF"/>
              </a:highlight>
              <a:latin typeface="Consolas" panose="020B0609020204030204" pitchFamily="49" charset="0"/>
            </a:endParaRPr>
          </a:p>
          <a:p>
            <a:r>
              <a:rPr lang="fr-FR" dirty="0" err="1">
                <a:solidFill>
                  <a:srgbClr val="0000FF"/>
                </a:solidFill>
                <a:highlight>
                  <a:srgbClr val="FFFFFF"/>
                </a:highlight>
                <a:latin typeface="Consolas" panose="020B0609020204030204" pitchFamily="49" charset="0"/>
              </a:rPr>
              <a:t>private</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bool</a:t>
            </a:r>
            <a:r>
              <a:rPr lang="fr-FR" dirty="0">
                <a:solidFill>
                  <a:srgbClr val="000000"/>
                </a:solidFill>
                <a:highlight>
                  <a:srgbClr val="FFFFFF"/>
                </a:highlight>
                <a:latin typeface="Consolas" panose="020B0609020204030204" pitchFamily="49" charset="0"/>
              </a:rPr>
              <a:t> </a:t>
            </a:r>
            <a:r>
              <a:rPr lang="fr-FR" dirty="0" err="1">
                <a:solidFill>
                  <a:srgbClr val="000000"/>
                </a:solidFill>
                <a:highlight>
                  <a:srgbClr val="FFFFFF"/>
                </a:highlight>
                <a:latin typeface="Consolas" panose="020B0609020204030204" pitchFamily="49" charset="0"/>
              </a:rPr>
              <a:t>CommandePeutEtreExecutee</a:t>
            </a:r>
            <a:r>
              <a:rPr lang="fr-FR" dirty="0">
                <a:solidFill>
                  <a:srgbClr val="000000"/>
                </a:solidFill>
                <a:highlight>
                  <a:srgbClr val="FFFFFF"/>
                </a:highlight>
                <a:latin typeface="Consolas" panose="020B0609020204030204" pitchFamily="49" charset="0"/>
              </a:rPr>
              <a:t>()</a:t>
            </a:r>
          </a:p>
          <a:p>
            <a:r>
              <a:rPr lang="fr-FR" dirty="0">
                <a:solidFill>
                  <a:srgbClr val="000000"/>
                </a:solidFill>
                <a:highlight>
                  <a:srgbClr val="FFFFFF"/>
                </a:highlight>
                <a:latin typeface="Consolas" panose="020B0609020204030204" pitchFamily="49" charset="0"/>
              </a:rPr>
              <a:t>{</a:t>
            </a:r>
          </a:p>
          <a:p>
            <a:r>
              <a:rPr lang="fr-FR" dirty="0">
                <a:solidFill>
                  <a:srgbClr val="0000FF"/>
                </a:solidFill>
                <a:highlight>
                  <a:srgbClr val="FFFFFF"/>
                </a:highlight>
                <a:latin typeface="Consolas" panose="020B0609020204030204" pitchFamily="49" charset="0"/>
              </a:rPr>
              <a:t>    return </a:t>
            </a:r>
            <a:r>
              <a:rPr lang="fr-FR" dirty="0" err="1">
                <a:solidFill>
                  <a:srgbClr val="0000FF"/>
                </a:solidFill>
                <a:highlight>
                  <a:srgbClr val="FFFFFF"/>
                </a:highlight>
                <a:latin typeface="Consolas" panose="020B0609020204030204" pitchFamily="49" charset="0"/>
              </a:rPr>
              <a:t>true</a:t>
            </a:r>
            <a:r>
              <a:rPr lang="fr-FR" dirty="0">
                <a:solidFill>
                  <a:srgbClr val="0000FF"/>
                </a:solidFill>
                <a:highlight>
                  <a:srgbClr val="FFFFFF"/>
                </a:highlight>
                <a:latin typeface="Consolas" panose="020B0609020204030204" pitchFamily="49" charset="0"/>
              </a:rPr>
              <a:t> </a:t>
            </a:r>
            <a:r>
              <a:rPr lang="fr-FR" dirty="0">
                <a:highlight>
                  <a:srgbClr val="FFFFFF"/>
                </a:highlight>
                <a:latin typeface="Consolas" panose="020B0609020204030204" pitchFamily="49" charset="0"/>
              </a:rPr>
              <a:t>||</a:t>
            </a:r>
            <a:r>
              <a:rPr lang="fr-FR" dirty="0">
                <a:solidFill>
                  <a:srgbClr val="0000FF"/>
                </a:solidFill>
                <a:highlight>
                  <a:srgbClr val="FFFFFF"/>
                </a:highlight>
                <a:latin typeface="Consolas" panose="020B0609020204030204" pitchFamily="49" charset="0"/>
              </a:rPr>
              <a:t> false</a:t>
            </a:r>
            <a:r>
              <a:rPr lang="fr-FR" dirty="0">
                <a:highlight>
                  <a:srgbClr val="FFFFFF"/>
                </a:highlight>
                <a:latin typeface="Consolas" panose="020B0609020204030204" pitchFamily="49" charset="0"/>
              </a:rPr>
              <a:t>;</a:t>
            </a:r>
            <a:endParaRPr lang="fr-FR" dirty="0">
              <a:solidFill>
                <a:srgbClr val="000000"/>
              </a:solidFill>
              <a:highlight>
                <a:srgbClr val="FFFFFF"/>
              </a:highlight>
              <a:latin typeface="Consolas" panose="020B0609020204030204" pitchFamily="49" charset="0"/>
            </a:endParaRPr>
          </a:p>
          <a:p>
            <a:r>
              <a:rPr lang="fr-FR" dirty="0">
                <a:solidFill>
                  <a:srgbClr val="000000"/>
                </a:solidFill>
                <a:highlight>
                  <a:srgbClr val="FFFFFF"/>
                </a:highlight>
                <a:latin typeface="Consolas" panose="020B0609020204030204" pitchFamily="49" charset="0"/>
              </a:rPr>
              <a:t>}</a:t>
            </a:r>
            <a:endParaRPr lang="fr-FR" dirty="0"/>
          </a:p>
        </p:txBody>
      </p:sp>
    </p:spTree>
    <p:extLst>
      <p:ext uri="{BB962C8B-B14F-4D97-AF65-F5344CB8AC3E}">
        <p14:creationId xmlns:p14="http://schemas.microsoft.com/office/powerpoint/2010/main" val="1710980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commandes : exemple</a:t>
            </a:r>
          </a:p>
        </p:txBody>
      </p:sp>
      <p:sp>
        <p:nvSpPr>
          <p:cNvPr id="3" name="Espace réservé du contenu 2"/>
          <p:cNvSpPr>
            <a:spLocks noGrp="1"/>
          </p:cNvSpPr>
          <p:nvPr>
            <p:ph idx="1"/>
          </p:nvPr>
        </p:nvSpPr>
        <p:spPr/>
        <p:txBody>
          <a:bodyPr/>
          <a:lstStyle/>
          <a:p>
            <a:r>
              <a:rPr lang="fr-FR" dirty="0"/>
              <a:t>Voir exemple (</a:t>
            </a:r>
            <a:r>
              <a:rPr lang="fr-FR" i="1" dirty="0"/>
              <a:t>Commandes.zip</a:t>
            </a:r>
            <a:r>
              <a:rPr lang="fr-FR" dirty="0"/>
              <a:t>)</a:t>
            </a:r>
          </a:p>
        </p:txBody>
      </p:sp>
      <p:sp>
        <p:nvSpPr>
          <p:cNvPr id="4" name="Espace réservé du pied de page 3"/>
          <p:cNvSpPr>
            <a:spLocks noGrp="1"/>
          </p:cNvSpPr>
          <p:nvPr>
            <p:ph type="ftr" sz="quarter" idx="11"/>
          </p:nvPr>
        </p:nvSpPr>
        <p:spPr/>
        <p:txBody>
          <a:bodyPr/>
          <a:lstStyle/>
          <a:p>
            <a:r>
              <a:rPr lang="fr-FR"/>
              <a:t>© Tous droits réservés</a:t>
            </a:r>
            <a:endParaRPr lang="fr-FR" dirty="0"/>
          </a:p>
        </p:txBody>
      </p:sp>
      <p:sp>
        <p:nvSpPr>
          <p:cNvPr id="5" name="Espace réservé du numéro de diapositive 4"/>
          <p:cNvSpPr>
            <a:spLocks noGrp="1"/>
          </p:cNvSpPr>
          <p:nvPr>
            <p:ph type="sldNum" sz="quarter" idx="12"/>
          </p:nvPr>
        </p:nvSpPr>
        <p:spPr/>
        <p:txBody>
          <a:bodyPr/>
          <a:lstStyle/>
          <a:p>
            <a:fld id="{3E4A517B-2034-4563-8A19-3BA396951D84}" type="slidenum">
              <a:rPr lang="fr-FR" smtClean="0"/>
              <a:t>21</a:t>
            </a:fld>
            <a:endParaRPr lang="fr-FR" dirty="0"/>
          </a:p>
        </p:txBody>
      </p:sp>
    </p:spTree>
    <p:extLst>
      <p:ext uri="{BB962C8B-B14F-4D97-AF65-F5344CB8AC3E}">
        <p14:creationId xmlns:p14="http://schemas.microsoft.com/office/powerpoint/2010/main" val="1863331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US" dirty="0"/>
              <a:t>Le </a:t>
            </a:r>
            <a:r>
              <a:rPr lang="en-US" dirty="0" err="1"/>
              <a:t>modèle</a:t>
            </a:r>
            <a:r>
              <a:rPr lang="en-US" dirty="0"/>
              <a:t> MVVM (2/2)</a:t>
            </a:r>
            <a:endParaRPr lang="fr-FR" dirty="0"/>
          </a:p>
        </p:txBody>
      </p:sp>
      <p:sp>
        <p:nvSpPr>
          <p:cNvPr id="3" name="Espace réservé du contenu 2"/>
          <p:cNvSpPr>
            <a:spLocks noGrp="1"/>
          </p:cNvSpPr>
          <p:nvPr>
            <p:ph idx="1"/>
          </p:nvPr>
        </p:nvSpPr>
        <p:spPr/>
        <p:txBody>
          <a:bodyPr>
            <a:normAutofit/>
          </a:bodyPr>
          <a:lstStyle/>
          <a:p>
            <a:r>
              <a:rPr lang="fr-FR" dirty="0"/>
              <a:t>Avec MVVM, il n’est plus nécessaire d’ajouter du code dans le code-</a:t>
            </a:r>
            <a:r>
              <a:rPr lang="fr-FR" dirty="0" err="1"/>
              <a:t>behind</a:t>
            </a:r>
            <a:r>
              <a:rPr lang="fr-FR" dirty="0"/>
              <a:t> d’une fenêtre</a:t>
            </a:r>
          </a:p>
          <a:p>
            <a:r>
              <a:rPr lang="fr-FR" dirty="0"/>
              <a:t>But : séparer complètement l’interface du code métier</a:t>
            </a:r>
          </a:p>
          <a:p>
            <a:r>
              <a:rPr lang="fr-FR" dirty="0"/>
              <a:t>Dans la pratique : </a:t>
            </a:r>
            <a:r>
              <a:rPr lang="fr-FR" dirty="0" err="1"/>
              <a:t>Databinding</a:t>
            </a:r>
            <a:endParaRPr lang="fr-FR" dirty="0"/>
          </a:p>
          <a:p>
            <a:endParaRPr lang="fr-FR" dirty="0"/>
          </a:p>
        </p:txBody>
      </p:sp>
      <p:sp>
        <p:nvSpPr>
          <p:cNvPr id="4" name="Espace réservé du pied de page 3"/>
          <p:cNvSpPr>
            <a:spLocks noGrp="1"/>
          </p:cNvSpPr>
          <p:nvPr>
            <p:ph type="ftr" sz="quarter" idx="11"/>
          </p:nvPr>
        </p:nvSpPr>
        <p:spPr/>
        <p:txBody>
          <a:bodyPr/>
          <a:lstStyle/>
          <a:p>
            <a:r>
              <a:rPr lang="fr-FR"/>
              <a:t>© Tous droits réservés</a:t>
            </a:r>
          </a:p>
        </p:txBody>
      </p:sp>
      <p:sp>
        <p:nvSpPr>
          <p:cNvPr id="5" name="Espace réservé du numéro de diapositive 4"/>
          <p:cNvSpPr>
            <a:spLocks noGrp="1"/>
          </p:cNvSpPr>
          <p:nvPr>
            <p:ph type="sldNum" sz="quarter" idx="12"/>
          </p:nvPr>
        </p:nvSpPr>
        <p:spPr/>
        <p:txBody>
          <a:bodyPr/>
          <a:lstStyle/>
          <a:p>
            <a:fld id="{3E4A517B-2034-4563-8A19-3BA396951D84}" type="slidenum">
              <a:rPr lang="fr-FR" smtClean="0"/>
              <a:t>3</a:t>
            </a:fld>
            <a:endParaRPr lang="fr-FR" dirty="0"/>
          </a:p>
        </p:txBody>
      </p:sp>
    </p:spTree>
    <p:extLst>
      <p:ext uri="{BB962C8B-B14F-4D97-AF65-F5344CB8AC3E}">
        <p14:creationId xmlns:p14="http://schemas.microsoft.com/office/powerpoint/2010/main" val="1581998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US" sz="3000" dirty="0"/>
              <a:t>Databinding : </a:t>
            </a:r>
            <a:r>
              <a:rPr lang="en-US" sz="3000" dirty="0" err="1"/>
              <a:t>INotifyPropertyChanged</a:t>
            </a:r>
            <a:endParaRPr lang="fr-FR" sz="3000" dirty="0"/>
          </a:p>
        </p:txBody>
      </p:sp>
      <p:sp>
        <p:nvSpPr>
          <p:cNvPr id="3" name="Espace réservé du contenu 2"/>
          <p:cNvSpPr>
            <a:spLocks noGrp="1"/>
          </p:cNvSpPr>
          <p:nvPr>
            <p:ph idx="1"/>
          </p:nvPr>
        </p:nvSpPr>
        <p:spPr/>
        <p:txBody>
          <a:bodyPr>
            <a:normAutofit/>
          </a:bodyPr>
          <a:lstStyle/>
          <a:p>
            <a:r>
              <a:rPr lang="fr-FR" dirty="0"/>
              <a:t>Le </a:t>
            </a:r>
            <a:r>
              <a:rPr lang="fr-FR" dirty="0" err="1"/>
              <a:t>databinding</a:t>
            </a:r>
            <a:r>
              <a:rPr lang="fr-FR" dirty="0"/>
              <a:t> fonctionne à l'aide d'évènements levés quand une donnée change, dans l’IHM ou dans le code</a:t>
            </a:r>
            <a:br>
              <a:rPr lang="fr-FR" dirty="0"/>
            </a:br>
            <a:endParaRPr lang="fr-FR" dirty="0"/>
          </a:p>
          <a:p>
            <a:r>
              <a:rPr lang="fr-FR" dirty="0"/>
              <a:t>Pour que le </a:t>
            </a:r>
            <a:r>
              <a:rPr lang="fr-FR" dirty="0" err="1"/>
              <a:t>databinding</a:t>
            </a:r>
            <a:r>
              <a:rPr lang="fr-FR" dirty="0"/>
              <a:t> fonctionne :</a:t>
            </a:r>
          </a:p>
          <a:p>
            <a:pPr lvl="1"/>
            <a:r>
              <a:rPr lang="fr-FR" dirty="0"/>
              <a:t>Si vous créez une objet "conteneur", vous devrez implémenter l'interface </a:t>
            </a:r>
            <a:r>
              <a:rPr lang="fr-FR" dirty="0" err="1"/>
              <a:t>INotifyPropertyChanged</a:t>
            </a:r>
            <a:endParaRPr lang="fr-FR" dirty="0"/>
          </a:p>
          <a:p>
            <a:pPr lvl="1"/>
            <a:r>
              <a:rPr lang="fr-FR" dirty="0"/>
              <a:t>N'utilisez plus de List&lt;T&gt; (liste générique), mais plutôt des "</a:t>
            </a:r>
            <a:r>
              <a:rPr lang="fr-FR" dirty="0" err="1"/>
              <a:t>ObservableCollection</a:t>
            </a:r>
            <a:r>
              <a:rPr lang="fr-FR" dirty="0"/>
              <a:t>&lt;T&gt;"</a:t>
            </a:r>
          </a:p>
          <a:p>
            <a:endParaRPr lang="fr-FR" dirty="0"/>
          </a:p>
          <a:p>
            <a:pPr marL="0" indent="0">
              <a:buNone/>
            </a:pPr>
            <a:endParaRPr lang="fr-FR" dirty="0"/>
          </a:p>
        </p:txBody>
      </p:sp>
      <p:sp>
        <p:nvSpPr>
          <p:cNvPr id="4" name="Espace réservé du pied de page 3"/>
          <p:cNvSpPr>
            <a:spLocks noGrp="1"/>
          </p:cNvSpPr>
          <p:nvPr>
            <p:ph type="ftr" sz="quarter" idx="11"/>
          </p:nvPr>
        </p:nvSpPr>
        <p:spPr/>
        <p:txBody>
          <a:bodyPr/>
          <a:lstStyle/>
          <a:p>
            <a:r>
              <a:rPr lang="fr-FR"/>
              <a:t>© Tous droits réservés</a:t>
            </a:r>
          </a:p>
        </p:txBody>
      </p:sp>
      <p:sp>
        <p:nvSpPr>
          <p:cNvPr id="5" name="Espace réservé du numéro de diapositive 4"/>
          <p:cNvSpPr>
            <a:spLocks noGrp="1"/>
          </p:cNvSpPr>
          <p:nvPr>
            <p:ph type="sldNum" sz="quarter" idx="12"/>
          </p:nvPr>
        </p:nvSpPr>
        <p:spPr/>
        <p:txBody>
          <a:bodyPr/>
          <a:lstStyle/>
          <a:p>
            <a:fld id="{3E4A517B-2034-4563-8A19-3BA396951D84}" type="slidenum">
              <a:rPr lang="fr-FR" smtClean="0"/>
              <a:t>4</a:t>
            </a:fld>
            <a:endParaRPr lang="fr-FR" dirty="0"/>
          </a:p>
        </p:txBody>
      </p:sp>
    </p:spTree>
    <p:extLst>
      <p:ext uri="{BB962C8B-B14F-4D97-AF65-F5344CB8AC3E}">
        <p14:creationId xmlns:p14="http://schemas.microsoft.com/office/powerpoint/2010/main" val="2704054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err="1"/>
              <a:t>Databinding</a:t>
            </a:r>
            <a:r>
              <a:rPr lang="fr-FR" dirty="0"/>
              <a:t> : les modes</a:t>
            </a:r>
          </a:p>
        </p:txBody>
      </p:sp>
      <p:sp>
        <p:nvSpPr>
          <p:cNvPr id="3" name="Espace réservé du contenu 2"/>
          <p:cNvSpPr>
            <a:spLocks noGrp="1"/>
          </p:cNvSpPr>
          <p:nvPr>
            <p:ph idx="1"/>
          </p:nvPr>
        </p:nvSpPr>
        <p:spPr/>
        <p:txBody>
          <a:bodyPr/>
          <a:lstStyle/>
          <a:p>
            <a:r>
              <a:rPr lang="fr-FR" dirty="0"/>
              <a:t>XAML permet de préciser un mode pour chaque propriété </a:t>
            </a:r>
            <a:r>
              <a:rPr lang="fr-FR" dirty="0" err="1"/>
              <a:t>bindée</a:t>
            </a:r>
            <a:r>
              <a:rPr lang="fr-FR" dirty="0"/>
              <a:t> :</a:t>
            </a:r>
          </a:p>
          <a:p>
            <a:pPr lvl="1"/>
            <a:r>
              <a:rPr lang="fr-FR" b="1" i="1" dirty="0" err="1"/>
              <a:t>OneTime</a:t>
            </a:r>
            <a:r>
              <a:rPr lang="fr-FR" b="1" i="1" dirty="0"/>
              <a:t> :</a:t>
            </a:r>
            <a:r>
              <a:rPr lang="fr-FR" dirty="0"/>
              <a:t> Code vers UI une seule fois</a:t>
            </a:r>
          </a:p>
          <a:p>
            <a:pPr lvl="1"/>
            <a:r>
              <a:rPr lang="fr-FR" b="1" i="1" dirty="0" err="1"/>
              <a:t>OneWay</a:t>
            </a:r>
            <a:r>
              <a:rPr lang="fr-FR" b="1" i="1" dirty="0"/>
              <a:t> : </a:t>
            </a:r>
            <a:r>
              <a:rPr lang="fr-FR" dirty="0"/>
              <a:t>Code vers UI à chaque notification</a:t>
            </a:r>
          </a:p>
          <a:p>
            <a:pPr lvl="1"/>
            <a:r>
              <a:rPr lang="fr-FR" b="1" i="1" dirty="0" err="1"/>
              <a:t>TwoWay</a:t>
            </a:r>
            <a:r>
              <a:rPr lang="fr-FR" b="1" i="1" dirty="0"/>
              <a:t> :</a:t>
            </a:r>
            <a:r>
              <a:rPr lang="fr-FR" dirty="0"/>
              <a:t> Code vers UI ET UI vers code</a:t>
            </a:r>
          </a:p>
          <a:p>
            <a:endParaRPr lang="fr-FR" dirty="0"/>
          </a:p>
        </p:txBody>
      </p:sp>
      <p:sp>
        <p:nvSpPr>
          <p:cNvPr id="4" name="Espace réservé du pied de page 3"/>
          <p:cNvSpPr>
            <a:spLocks noGrp="1"/>
          </p:cNvSpPr>
          <p:nvPr>
            <p:ph type="ftr" sz="quarter" idx="11"/>
          </p:nvPr>
        </p:nvSpPr>
        <p:spPr/>
        <p:txBody>
          <a:bodyPr/>
          <a:lstStyle/>
          <a:p>
            <a:r>
              <a:rPr lang="fr-FR"/>
              <a:t>© Tous droits réservés</a:t>
            </a:r>
          </a:p>
        </p:txBody>
      </p:sp>
      <p:sp>
        <p:nvSpPr>
          <p:cNvPr id="5" name="Espace réservé du numéro de diapositive 4"/>
          <p:cNvSpPr>
            <a:spLocks noGrp="1"/>
          </p:cNvSpPr>
          <p:nvPr>
            <p:ph type="sldNum" sz="quarter" idx="12"/>
          </p:nvPr>
        </p:nvSpPr>
        <p:spPr/>
        <p:txBody>
          <a:bodyPr/>
          <a:lstStyle/>
          <a:p>
            <a:fld id="{3E4A517B-2034-4563-8A19-3BA396951D84}" type="slidenum">
              <a:rPr lang="fr-FR" smtClean="0"/>
              <a:t>5</a:t>
            </a:fld>
            <a:endParaRPr lang="fr-FR" dirty="0"/>
          </a:p>
        </p:txBody>
      </p:sp>
    </p:spTree>
    <p:extLst>
      <p:ext uri="{BB962C8B-B14F-4D97-AF65-F5344CB8AC3E}">
        <p14:creationId xmlns:p14="http://schemas.microsoft.com/office/powerpoint/2010/main" val="1409534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err="1"/>
              <a:t>Databinding</a:t>
            </a:r>
            <a:r>
              <a:rPr lang="fr-FR" dirty="0"/>
              <a:t> : les </a:t>
            </a:r>
            <a:r>
              <a:rPr lang="fr-FR" dirty="0" err="1"/>
              <a:t>converters</a:t>
            </a:r>
            <a:endParaRPr lang="fr-FR" dirty="0"/>
          </a:p>
        </p:txBody>
      </p:sp>
      <p:sp>
        <p:nvSpPr>
          <p:cNvPr id="3" name="Espace réservé du contenu 2"/>
          <p:cNvSpPr>
            <a:spLocks noGrp="1"/>
          </p:cNvSpPr>
          <p:nvPr>
            <p:ph idx="1"/>
          </p:nvPr>
        </p:nvSpPr>
        <p:spPr/>
        <p:txBody>
          <a:bodyPr/>
          <a:lstStyle/>
          <a:p>
            <a:r>
              <a:rPr lang="fr-FR" dirty="0"/>
              <a:t>Les </a:t>
            </a:r>
            <a:r>
              <a:rPr lang="fr-FR" dirty="0" err="1"/>
              <a:t>converters</a:t>
            </a:r>
            <a:r>
              <a:rPr lang="fr-FR" dirty="0"/>
              <a:t> servent à convertir les valeurs pour que l’interface sache comment utiliser les valeurs </a:t>
            </a:r>
            <a:r>
              <a:rPr lang="fr-FR" dirty="0" err="1"/>
              <a:t>bindées</a:t>
            </a:r>
            <a:endParaRPr lang="fr-FR" dirty="0"/>
          </a:p>
          <a:p>
            <a:endParaRPr lang="fr-FR" dirty="0"/>
          </a:p>
          <a:p>
            <a:r>
              <a:rPr lang="fr-FR" dirty="0"/>
              <a:t>Voir exemple (</a:t>
            </a:r>
            <a:r>
              <a:rPr lang="fr-FR" i="1" dirty="0"/>
              <a:t>Converter.zip</a:t>
            </a:r>
            <a:r>
              <a:rPr lang="fr-FR" dirty="0"/>
              <a:t>)</a:t>
            </a:r>
            <a:br>
              <a:rPr lang="fr-FR" dirty="0"/>
            </a:br>
            <a:endParaRPr lang="fr-FR" dirty="0"/>
          </a:p>
          <a:p>
            <a:endParaRPr lang="fr-FR" dirty="0"/>
          </a:p>
        </p:txBody>
      </p:sp>
      <p:sp>
        <p:nvSpPr>
          <p:cNvPr id="4" name="Espace réservé du pied de page 3"/>
          <p:cNvSpPr>
            <a:spLocks noGrp="1"/>
          </p:cNvSpPr>
          <p:nvPr>
            <p:ph type="ftr" sz="quarter" idx="11"/>
          </p:nvPr>
        </p:nvSpPr>
        <p:spPr/>
        <p:txBody>
          <a:bodyPr/>
          <a:lstStyle/>
          <a:p>
            <a:r>
              <a:rPr lang="fr-FR"/>
              <a:t>© Tous droits réservés</a:t>
            </a:r>
          </a:p>
        </p:txBody>
      </p:sp>
      <p:sp>
        <p:nvSpPr>
          <p:cNvPr id="5" name="Espace réservé du numéro de diapositive 4"/>
          <p:cNvSpPr>
            <a:spLocks noGrp="1"/>
          </p:cNvSpPr>
          <p:nvPr>
            <p:ph type="sldNum" sz="quarter" idx="12"/>
          </p:nvPr>
        </p:nvSpPr>
        <p:spPr/>
        <p:txBody>
          <a:bodyPr/>
          <a:lstStyle/>
          <a:p>
            <a:fld id="{3E4A517B-2034-4563-8A19-3BA396951D84}" type="slidenum">
              <a:rPr lang="fr-FR" smtClean="0"/>
              <a:t>6</a:t>
            </a:fld>
            <a:endParaRPr lang="fr-FR" dirty="0"/>
          </a:p>
        </p:txBody>
      </p:sp>
    </p:spTree>
    <p:extLst>
      <p:ext uri="{BB962C8B-B14F-4D97-AF65-F5344CB8AC3E}">
        <p14:creationId xmlns:p14="http://schemas.microsoft.com/office/powerpoint/2010/main" val="442612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8676" y="212727"/>
            <a:ext cx="8815645" cy="640714"/>
          </a:xfrm>
        </p:spPr>
        <p:txBody>
          <a:bodyPr>
            <a:noAutofit/>
          </a:bodyPr>
          <a:lstStyle/>
          <a:p>
            <a:r>
              <a:rPr lang="fr-FR" sz="2800" dirty="0" err="1"/>
              <a:t>Databinding</a:t>
            </a:r>
            <a:r>
              <a:rPr lang="fr-FR" sz="2800" dirty="0"/>
              <a:t> : les </a:t>
            </a:r>
            <a:r>
              <a:rPr lang="fr-FR" sz="2800" dirty="0" err="1"/>
              <a:t>Dependency</a:t>
            </a:r>
            <a:r>
              <a:rPr lang="fr-FR" sz="2800" dirty="0"/>
              <a:t> </a:t>
            </a:r>
            <a:r>
              <a:rPr lang="fr-FR" sz="2800" dirty="0" err="1"/>
              <a:t>Properties</a:t>
            </a:r>
            <a:r>
              <a:rPr lang="fr-FR" sz="2800" dirty="0"/>
              <a:t> (1/2)</a:t>
            </a:r>
          </a:p>
        </p:txBody>
      </p:sp>
      <p:sp>
        <p:nvSpPr>
          <p:cNvPr id="3" name="Espace réservé du contenu 2"/>
          <p:cNvSpPr>
            <a:spLocks noGrp="1"/>
          </p:cNvSpPr>
          <p:nvPr>
            <p:ph idx="1"/>
          </p:nvPr>
        </p:nvSpPr>
        <p:spPr/>
        <p:txBody>
          <a:bodyPr>
            <a:normAutofit lnSpcReduction="10000"/>
          </a:bodyPr>
          <a:lstStyle/>
          <a:p>
            <a:r>
              <a:rPr lang="fr-FR" dirty="0"/>
              <a:t>Si nous voulons créer une propriété à laquelle il sera possible d’affecter un binding, il faut créer une </a:t>
            </a:r>
            <a:r>
              <a:rPr lang="fr-FR" dirty="0" err="1"/>
              <a:t>dependency</a:t>
            </a:r>
            <a:r>
              <a:rPr lang="fr-FR" dirty="0"/>
              <a:t> </a:t>
            </a:r>
            <a:r>
              <a:rPr lang="fr-FR" dirty="0" err="1"/>
              <a:t>property</a:t>
            </a:r>
            <a:endParaRPr lang="fr-FR" dirty="0"/>
          </a:p>
          <a:p>
            <a:r>
              <a:rPr lang="fr-FR" dirty="0"/>
              <a:t>Les </a:t>
            </a:r>
            <a:r>
              <a:rPr lang="fr-FR" dirty="0" err="1"/>
              <a:t>dependency</a:t>
            </a:r>
            <a:r>
              <a:rPr lang="fr-FR" dirty="0"/>
              <a:t> </a:t>
            </a:r>
            <a:r>
              <a:rPr lang="fr-FR" dirty="0" err="1"/>
              <a:t>properties</a:t>
            </a:r>
            <a:r>
              <a:rPr lang="fr-FR" dirty="0"/>
              <a:t> permettent aux objets d'avoir des propriétés dont la valeur peut dépendre de nombreuses choses :</a:t>
            </a:r>
          </a:p>
          <a:p>
            <a:pPr lvl="1"/>
            <a:r>
              <a:rPr lang="fr-FR" dirty="0" err="1"/>
              <a:t>databinding</a:t>
            </a:r>
            <a:r>
              <a:rPr lang="fr-FR" dirty="0"/>
              <a:t> avec une autre propriété</a:t>
            </a:r>
          </a:p>
          <a:p>
            <a:pPr lvl="1"/>
            <a:r>
              <a:rPr lang="fr-FR" dirty="0"/>
              <a:t>animation</a:t>
            </a:r>
          </a:p>
          <a:p>
            <a:r>
              <a:rPr lang="fr-FR" dirty="0"/>
              <a:t>Elles fournissent un support pour l'auto validation et les valeurs par défaut</a:t>
            </a:r>
          </a:p>
          <a:p>
            <a:r>
              <a:rPr lang="fr-FR" dirty="0"/>
              <a:t>Les classes dérivées peuvent modifier le comportement d'une </a:t>
            </a:r>
            <a:r>
              <a:rPr lang="fr-FR" dirty="0" err="1"/>
              <a:t>dependency</a:t>
            </a:r>
            <a:r>
              <a:rPr lang="fr-FR" dirty="0"/>
              <a:t> </a:t>
            </a:r>
            <a:r>
              <a:rPr lang="fr-FR" dirty="0" err="1"/>
              <a:t>property</a:t>
            </a:r>
            <a:r>
              <a:rPr lang="fr-FR" dirty="0"/>
              <a:t> héritée très simplement</a:t>
            </a:r>
          </a:p>
          <a:p>
            <a:endParaRPr lang="fr-FR" dirty="0"/>
          </a:p>
        </p:txBody>
      </p:sp>
      <p:sp>
        <p:nvSpPr>
          <p:cNvPr id="4" name="Espace réservé du pied de page 3"/>
          <p:cNvSpPr>
            <a:spLocks noGrp="1"/>
          </p:cNvSpPr>
          <p:nvPr>
            <p:ph type="ftr" sz="quarter" idx="11"/>
          </p:nvPr>
        </p:nvSpPr>
        <p:spPr/>
        <p:txBody>
          <a:bodyPr/>
          <a:lstStyle/>
          <a:p>
            <a:r>
              <a:rPr lang="fr-FR"/>
              <a:t>© Tous droits réservés</a:t>
            </a:r>
          </a:p>
        </p:txBody>
      </p:sp>
      <p:sp>
        <p:nvSpPr>
          <p:cNvPr id="5" name="Espace réservé du numéro de diapositive 4"/>
          <p:cNvSpPr>
            <a:spLocks noGrp="1"/>
          </p:cNvSpPr>
          <p:nvPr>
            <p:ph type="sldNum" sz="quarter" idx="12"/>
          </p:nvPr>
        </p:nvSpPr>
        <p:spPr/>
        <p:txBody>
          <a:bodyPr/>
          <a:lstStyle/>
          <a:p>
            <a:fld id="{3E4A517B-2034-4563-8A19-3BA396951D84}" type="slidenum">
              <a:rPr lang="fr-FR" smtClean="0"/>
              <a:t>7</a:t>
            </a:fld>
            <a:endParaRPr lang="fr-FR" dirty="0"/>
          </a:p>
        </p:txBody>
      </p:sp>
    </p:spTree>
    <p:extLst>
      <p:ext uri="{BB962C8B-B14F-4D97-AF65-F5344CB8AC3E}">
        <p14:creationId xmlns:p14="http://schemas.microsoft.com/office/powerpoint/2010/main" val="1916738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5"/>
          <p:cNvSpPr>
            <a:spLocks noGrp="1"/>
          </p:cNvSpPr>
          <p:nvPr>
            <p:ph idx="1"/>
          </p:nvPr>
        </p:nvSpPr>
        <p:spPr/>
        <p:txBody>
          <a:bodyPr>
            <a:normAutofit fontScale="92500" lnSpcReduction="10000"/>
          </a:bodyPr>
          <a:lstStyle/>
          <a:p>
            <a:r>
              <a:rPr lang="fr-FR" dirty="0"/>
              <a:t>La classe qui la référence doit hériter de </a:t>
            </a:r>
            <a:r>
              <a:rPr lang="fr-FR" dirty="0" err="1"/>
              <a:t>DependencyObject</a:t>
            </a:r>
            <a:endParaRPr lang="fr-FR" dirty="0"/>
          </a:p>
          <a:p>
            <a:r>
              <a:rPr lang="fr-FR" dirty="0"/>
              <a:t>Pour déclarer une </a:t>
            </a:r>
            <a:r>
              <a:rPr lang="fr-FR" dirty="0" err="1"/>
              <a:t>dependency</a:t>
            </a:r>
            <a:r>
              <a:rPr lang="fr-FR" dirty="0"/>
              <a:t> </a:t>
            </a:r>
            <a:r>
              <a:rPr lang="fr-FR" dirty="0" err="1"/>
              <a:t>property</a:t>
            </a:r>
            <a:r>
              <a:rPr lang="fr-FR" dirty="0"/>
              <a:t> :</a:t>
            </a:r>
          </a:p>
          <a:p>
            <a:pPr marL="457200" lvl="1" indent="0">
              <a:buNone/>
            </a:pP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static</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readonly</a:t>
            </a:r>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DependencyProperty</a:t>
            </a:r>
            <a:r>
              <a:rPr lang="en-US" sz="1400" dirty="0">
                <a:solidFill>
                  <a:srgbClr val="2B91AF"/>
                </a:solidFill>
                <a:latin typeface="Consolas" panose="020B0609020204030204" pitchFamily="49" charset="0"/>
              </a:rPr>
              <a:t> </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NomDeLaPropriété</a:t>
            </a:r>
            <a:r>
              <a:rPr lang="en-US" sz="1400" dirty="0">
                <a:solidFill>
                  <a:srgbClr val="000000"/>
                </a:solidFill>
                <a:latin typeface="Consolas" panose="020B0609020204030204" pitchFamily="49" charset="0"/>
              </a:rPr>
              <a:t>]Property =</a:t>
            </a:r>
          </a:p>
          <a:p>
            <a:pPr marL="457200" lvl="1" indent="0">
              <a:buNone/>
            </a:pPr>
            <a:r>
              <a:rPr lang="en-US" sz="1400" dirty="0">
                <a:solidFill>
                  <a:srgbClr val="2B91AF"/>
                </a:solidFill>
                <a:latin typeface="Consolas" panose="020B0609020204030204" pitchFamily="49" charset="0"/>
              </a:rPr>
              <a:t>                 </a:t>
            </a:r>
            <a:r>
              <a:rPr lang="en-US" sz="1400" dirty="0" err="1">
                <a:solidFill>
                  <a:srgbClr val="2B91AF"/>
                </a:solidFill>
                <a:latin typeface="Consolas" panose="020B0609020204030204" pitchFamily="49" charset="0"/>
              </a:rPr>
              <a:t>DependencyProperty</a:t>
            </a:r>
            <a:r>
              <a:rPr lang="en-US" sz="1400" dirty="0" err="1">
                <a:solidFill>
                  <a:srgbClr val="000000"/>
                </a:solidFill>
                <a:latin typeface="Consolas" panose="020B0609020204030204" pitchFamily="49" charset="0"/>
              </a:rPr>
              <a:t>.Register</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a:t>
            </a:r>
            <a:r>
              <a:rPr lang="en-US" sz="1400" dirty="0" err="1">
                <a:solidFill>
                  <a:srgbClr val="A31515"/>
                </a:solidFill>
                <a:latin typeface="Consolas" panose="020B0609020204030204" pitchFamily="49" charset="0"/>
              </a:rPr>
              <a:t>NomDeLaPropriété</a:t>
            </a:r>
            <a:r>
              <a:rPr lang="en-US" sz="1400" dirty="0">
                <a:solidFill>
                  <a:srgbClr val="A31515"/>
                </a:solidFill>
                <a:latin typeface="Consolas" panose="020B0609020204030204" pitchFamily="49" charset="0"/>
              </a:rPr>
              <a:t>]"</a:t>
            </a:r>
            <a:r>
              <a:rPr lang="en-US" sz="1400" dirty="0">
                <a:solidFill>
                  <a:srgbClr val="000000"/>
                </a:solidFill>
                <a:latin typeface="Consolas" panose="020B0609020204030204" pitchFamily="49" charset="0"/>
              </a:rPr>
              <a:t>,</a:t>
            </a:r>
          </a:p>
          <a:p>
            <a:pPr marL="457200" lvl="1" indent="0">
              <a:buNone/>
            </a:pP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typeof</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TypeDeLaPropriete</a:t>
            </a:r>
            <a:r>
              <a:rPr lang="en-US" sz="1400" dirty="0">
                <a:solidFill>
                  <a:srgbClr val="000000"/>
                </a:solidFill>
                <a:latin typeface="Consolas" panose="020B0609020204030204" pitchFamily="49" charset="0"/>
              </a:rPr>
              <a:t>]),</a:t>
            </a:r>
          </a:p>
          <a:p>
            <a:pPr marL="457200" lvl="1" indent="0">
              <a:buNone/>
            </a:pP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typeof</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TypeDeLaClass</a:t>
            </a:r>
            <a:r>
              <a:rPr lang="en-US" sz="1400" dirty="0">
                <a:solidFill>
                  <a:srgbClr val="000000"/>
                </a:solidFill>
                <a:latin typeface="Consolas" panose="020B0609020204030204" pitchFamily="49" charset="0"/>
              </a:rPr>
              <a:t>]));</a:t>
            </a:r>
            <a:endParaRPr lang="fr-FR" sz="1400" dirty="0"/>
          </a:p>
          <a:p>
            <a:r>
              <a:rPr lang="fr-FR" dirty="0"/>
              <a:t>Puis il faut déclarer une propriété qui encapsule cette </a:t>
            </a:r>
            <a:r>
              <a:rPr lang="fr-FR" dirty="0" err="1"/>
              <a:t>dependency</a:t>
            </a:r>
            <a:r>
              <a:rPr lang="fr-FR" dirty="0"/>
              <a:t> </a:t>
            </a:r>
            <a:r>
              <a:rPr lang="fr-FR" dirty="0" err="1"/>
              <a:t>property</a:t>
            </a:r>
            <a:r>
              <a:rPr lang="fr-FR" dirty="0"/>
              <a:t> :</a:t>
            </a:r>
          </a:p>
          <a:p>
            <a:pPr marL="0" lvl="0" indent="0">
              <a:buNone/>
            </a:pPr>
            <a:r>
              <a:rPr lang="fr-FR" sz="1300" dirty="0">
                <a:solidFill>
                  <a:srgbClr val="0000FF"/>
                </a:solidFill>
                <a:latin typeface="Consolas" panose="020B0609020204030204" pitchFamily="49" charset="0"/>
              </a:rPr>
              <a:t>     public</a:t>
            </a:r>
            <a:r>
              <a:rPr lang="fr-FR" sz="1300" dirty="0">
                <a:solidFill>
                  <a:srgbClr val="000000"/>
                </a:solidFill>
                <a:latin typeface="Consolas" panose="020B0609020204030204" pitchFamily="49" charset="0"/>
              </a:rPr>
              <a:t> </a:t>
            </a:r>
            <a:r>
              <a:rPr lang="fr-FR" sz="1300" dirty="0">
                <a:solidFill>
                  <a:prstClr val="black"/>
                </a:solidFill>
                <a:latin typeface="Consolas" panose="020B0609020204030204" pitchFamily="49" charset="0"/>
              </a:rPr>
              <a:t>[</a:t>
            </a:r>
            <a:r>
              <a:rPr lang="fr-FR" sz="1300" dirty="0" err="1">
                <a:solidFill>
                  <a:prstClr val="black"/>
                </a:solidFill>
                <a:latin typeface="Consolas" panose="020B0609020204030204" pitchFamily="49" charset="0"/>
              </a:rPr>
              <a:t>TypeDeLaPropriété</a:t>
            </a:r>
            <a:r>
              <a:rPr lang="fr-FR" sz="1300" dirty="0">
                <a:solidFill>
                  <a:prstClr val="black"/>
                </a:solidFill>
                <a:latin typeface="Consolas" panose="020B0609020204030204" pitchFamily="49" charset="0"/>
              </a:rPr>
              <a:t>]</a:t>
            </a:r>
            <a:r>
              <a:rPr lang="fr-FR" sz="1300" dirty="0">
                <a:solidFill>
                  <a:srgbClr val="0000FF"/>
                </a:solidFill>
                <a:latin typeface="Consolas" panose="020B0609020204030204" pitchFamily="49" charset="0"/>
              </a:rPr>
              <a:t> </a:t>
            </a:r>
            <a:r>
              <a:rPr lang="fr-FR" sz="1300" dirty="0">
                <a:solidFill>
                  <a:srgbClr val="000000"/>
                </a:solidFill>
                <a:latin typeface="Consolas" panose="020B0609020204030204" pitchFamily="49" charset="0"/>
              </a:rPr>
              <a:t>[</a:t>
            </a:r>
            <a:r>
              <a:rPr lang="fr-FR" sz="1300" dirty="0" err="1">
                <a:solidFill>
                  <a:srgbClr val="000000"/>
                </a:solidFill>
                <a:latin typeface="Consolas" panose="020B0609020204030204" pitchFamily="49" charset="0"/>
              </a:rPr>
              <a:t>NomDeLaPropriété</a:t>
            </a:r>
            <a:r>
              <a:rPr lang="fr-FR" sz="1300" dirty="0">
                <a:solidFill>
                  <a:srgbClr val="000000"/>
                </a:solidFill>
                <a:latin typeface="Consolas" panose="020B0609020204030204" pitchFamily="49" charset="0"/>
              </a:rPr>
              <a:t>]</a:t>
            </a:r>
          </a:p>
          <a:p>
            <a:pPr marL="0" lvl="0" indent="0">
              <a:buNone/>
            </a:pPr>
            <a:r>
              <a:rPr lang="fr-FR" sz="1300" dirty="0">
                <a:solidFill>
                  <a:srgbClr val="000000"/>
                </a:solidFill>
                <a:latin typeface="Consolas" panose="020B0609020204030204" pitchFamily="49" charset="0"/>
              </a:rPr>
              <a:t>     {</a:t>
            </a:r>
          </a:p>
          <a:p>
            <a:pPr marL="0" lvl="0" indent="0">
              <a:buNone/>
            </a:pPr>
            <a:r>
              <a:rPr lang="fr-FR" sz="1300" dirty="0">
                <a:solidFill>
                  <a:srgbClr val="000000"/>
                </a:solidFill>
                <a:latin typeface="Consolas" panose="020B0609020204030204" pitchFamily="49" charset="0"/>
              </a:rPr>
              <a:t>         </a:t>
            </a:r>
            <a:r>
              <a:rPr lang="fr-FR" sz="1300" dirty="0" err="1">
                <a:solidFill>
                  <a:srgbClr val="0000FF"/>
                </a:solidFill>
                <a:latin typeface="Consolas" panose="020B0609020204030204" pitchFamily="49" charset="0"/>
              </a:rPr>
              <a:t>get</a:t>
            </a:r>
            <a:r>
              <a:rPr lang="fr-FR" sz="1300" dirty="0">
                <a:solidFill>
                  <a:srgbClr val="000000"/>
                </a:solidFill>
                <a:latin typeface="Consolas" panose="020B0609020204030204" pitchFamily="49" charset="0"/>
              </a:rPr>
              <a:t> { </a:t>
            </a:r>
            <a:r>
              <a:rPr lang="fr-FR" sz="1300" dirty="0">
                <a:solidFill>
                  <a:srgbClr val="0000FF"/>
                </a:solidFill>
                <a:latin typeface="Consolas" panose="020B0609020204030204" pitchFamily="49" charset="0"/>
              </a:rPr>
              <a:t>return</a:t>
            </a:r>
            <a:r>
              <a:rPr lang="fr-FR" sz="1300" dirty="0">
                <a:solidFill>
                  <a:srgbClr val="000000"/>
                </a:solidFill>
                <a:latin typeface="Consolas" panose="020B0609020204030204" pitchFamily="49" charset="0"/>
              </a:rPr>
              <a:t> (</a:t>
            </a:r>
            <a:r>
              <a:rPr lang="fr-FR" sz="1300" dirty="0">
                <a:solidFill>
                  <a:prstClr val="black"/>
                </a:solidFill>
                <a:latin typeface="Consolas" panose="020B0609020204030204" pitchFamily="49" charset="0"/>
              </a:rPr>
              <a:t>[</a:t>
            </a:r>
            <a:r>
              <a:rPr lang="fr-FR" sz="1300" dirty="0" err="1">
                <a:solidFill>
                  <a:prstClr val="black"/>
                </a:solidFill>
                <a:latin typeface="Consolas" panose="020B0609020204030204" pitchFamily="49" charset="0"/>
              </a:rPr>
              <a:t>TypeDeLaPropriété</a:t>
            </a:r>
            <a:r>
              <a:rPr lang="fr-FR" sz="1300" dirty="0">
                <a:solidFill>
                  <a:prstClr val="black"/>
                </a:solidFill>
                <a:latin typeface="Consolas" panose="020B0609020204030204" pitchFamily="49" charset="0"/>
              </a:rPr>
              <a:t>]</a:t>
            </a:r>
            <a:r>
              <a:rPr lang="fr-FR" sz="1300" dirty="0">
                <a:solidFill>
                  <a:srgbClr val="000000"/>
                </a:solidFill>
                <a:latin typeface="Consolas" panose="020B0609020204030204" pitchFamily="49" charset="0"/>
              </a:rPr>
              <a:t>)</a:t>
            </a:r>
            <a:r>
              <a:rPr lang="fr-FR" sz="1300" dirty="0" err="1">
                <a:solidFill>
                  <a:srgbClr val="000000"/>
                </a:solidFill>
                <a:latin typeface="Consolas" panose="020B0609020204030204" pitchFamily="49" charset="0"/>
              </a:rPr>
              <a:t>GetValue</a:t>
            </a:r>
            <a:r>
              <a:rPr lang="fr-FR" sz="1300" dirty="0">
                <a:solidFill>
                  <a:srgbClr val="000000"/>
                </a:solidFill>
                <a:latin typeface="Consolas" panose="020B0609020204030204" pitchFamily="49" charset="0"/>
              </a:rPr>
              <a:t>([</a:t>
            </a:r>
            <a:r>
              <a:rPr lang="fr-FR" sz="1300" dirty="0" err="1">
                <a:solidFill>
                  <a:srgbClr val="000000"/>
                </a:solidFill>
                <a:latin typeface="Consolas" panose="020B0609020204030204" pitchFamily="49" charset="0"/>
              </a:rPr>
              <a:t>NomDeLaPropriété</a:t>
            </a:r>
            <a:r>
              <a:rPr lang="fr-FR" sz="1300" dirty="0">
                <a:solidFill>
                  <a:srgbClr val="000000"/>
                </a:solidFill>
                <a:latin typeface="Consolas" panose="020B0609020204030204" pitchFamily="49" charset="0"/>
              </a:rPr>
              <a:t>]</a:t>
            </a:r>
            <a:r>
              <a:rPr lang="fr-FR" sz="1300" dirty="0" err="1">
                <a:solidFill>
                  <a:srgbClr val="000000"/>
                </a:solidFill>
                <a:latin typeface="Consolas" panose="020B0609020204030204" pitchFamily="49" charset="0"/>
              </a:rPr>
              <a:t>Property</a:t>
            </a:r>
            <a:r>
              <a:rPr lang="fr-FR" sz="1300" dirty="0">
                <a:solidFill>
                  <a:srgbClr val="000000"/>
                </a:solidFill>
                <a:latin typeface="Consolas" panose="020B0609020204030204" pitchFamily="49" charset="0"/>
              </a:rPr>
              <a:t>); }</a:t>
            </a:r>
          </a:p>
          <a:p>
            <a:pPr marL="0" lvl="0" indent="0">
              <a:buNone/>
            </a:pPr>
            <a:r>
              <a:rPr lang="fr-FR" sz="1300" dirty="0">
                <a:solidFill>
                  <a:srgbClr val="000000"/>
                </a:solidFill>
                <a:latin typeface="Consolas" panose="020B0609020204030204" pitchFamily="49" charset="0"/>
              </a:rPr>
              <a:t>         </a:t>
            </a:r>
            <a:r>
              <a:rPr lang="fr-FR" sz="1300" dirty="0">
                <a:solidFill>
                  <a:srgbClr val="0000FF"/>
                </a:solidFill>
                <a:latin typeface="Consolas" panose="020B0609020204030204" pitchFamily="49" charset="0"/>
              </a:rPr>
              <a:t>set</a:t>
            </a:r>
            <a:r>
              <a:rPr lang="fr-FR" sz="1300" dirty="0">
                <a:solidFill>
                  <a:srgbClr val="000000"/>
                </a:solidFill>
                <a:latin typeface="Consolas" panose="020B0609020204030204" pitchFamily="49" charset="0"/>
              </a:rPr>
              <a:t> { </a:t>
            </a:r>
            <a:r>
              <a:rPr lang="fr-FR" sz="1300" dirty="0" err="1">
                <a:solidFill>
                  <a:srgbClr val="000000"/>
                </a:solidFill>
                <a:latin typeface="Consolas" panose="020B0609020204030204" pitchFamily="49" charset="0"/>
              </a:rPr>
              <a:t>SetValue</a:t>
            </a:r>
            <a:r>
              <a:rPr lang="fr-FR" sz="1300" dirty="0">
                <a:solidFill>
                  <a:srgbClr val="000000"/>
                </a:solidFill>
                <a:latin typeface="Consolas" panose="020B0609020204030204" pitchFamily="49" charset="0"/>
              </a:rPr>
              <a:t>([</a:t>
            </a:r>
            <a:r>
              <a:rPr lang="fr-FR" sz="1300" dirty="0" err="1">
                <a:solidFill>
                  <a:srgbClr val="000000"/>
                </a:solidFill>
                <a:latin typeface="Consolas" panose="020B0609020204030204" pitchFamily="49" charset="0"/>
              </a:rPr>
              <a:t>NomDeLaPropriété</a:t>
            </a:r>
            <a:r>
              <a:rPr lang="fr-FR" sz="1300" dirty="0">
                <a:solidFill>
                  <a:srgbClr val="000000"/>
                </a:solidFill>
                <a:latin typeface="Consolas" panose="020B0609020204030204" pitchFamily="49" charset="0"/>
              </a:rPr>
              <a:t>]</a:t>
            </a:r>
            <a:r>
              <a:rPr lang="fr-FR" sz="1300" dirty="0" err="1">
                <a:solidFill>
                  <a:srgbClr val="000000"/>
                </a:solidFill>
                <a:latin typeface="Consolas" panose="020B0609020204030204" pitchFamily="49" charset="0"/>
              </a:rPr>
              <a:t>Property</a:t>
            </a:r>
            <a:r>
              <a:rPr lang="fr-FR" sz="1300" dirty="0">
                <a:solidFill>
                  <a:srgbClr val="000000"/>
                </a:solidFill>
                <a:latin typeface="Consolas" panose="020B0609020204030204" pitchFamily="49" charset="0"/>
              </a:rPr>
              <a:t>, value); }</a:t>
            </a:r>
          </a:p>
          <a:p>
            <a:pPr marL="0" lvl="0" indent="0">
              <a:buNone/>
            </a:pPr>
            <a:r>
              <a:rPr lang="fr-FR" sz="1300" dirty="0">
                <a:solidFill>
                  <a:srgbClr val="000000"/>
                </a:solidFill>
                <a:latin typeface="Consolas" panose="020B0609020204030204" pitchFamily="49" charset="0"/>
              </a:rPr>
              <a:t>     }</a:t>
            </a:r>
            <a:endParaRPr lang="fr-FR" sz="3000" dirty="0"/>
          </a:p>
          <a:p>
            <a:r>
              <a:rPr lang="fr-FR" dirty="0"/>
              <a:t>Voir exemple (</a:t>
            </a:r>
            <a:r>
              <a:rPr lang="fr-FR" i="1" dirty="0"/>
              <a:t>DependencyProperties.zip</a:t>
            </a:r>
            <a:r>
              <a:rPr lang="fr-FR" dirty="0"/>
              <a:t>)</a:t>
            </a:r>
          </a:p>
          <a:p>
            <a:pPr marL="0" indent="0">
              <a:buNone/>
            </a:pPr>
            <a:r>
              <a:rPr lang="fr-FR" sz="1800" dirty="0">
                <a:solidFill>
                  <a:srgbClr val="0000FF"/>
                </a:solidFill>
                <a:latin typeface="Consolas" panose="020B0609020204030204" pitchFamily="49" charset="0"/>
              </a:rPr>
              <a:t>    </a:t>
            </a:r>
            <a:endParaRPr lang="fr-FR" dirty="0"/>
          </a:p>
        </p:txBody>
      </p:sp>
      <p:sp>
        <p:nvSpPr>
          <p:cNvPr id="4" name="Espace réservé du pied de page 3"/>
          <p:cNvSpPr>
            <a:spLocks noGrp="1"/>
          </p:cNvSpPr>
          <p:nvPr>
            <p:ph type="ftr" sz="quarter" idx="11"/>
          </p:nvPr>
        </p:nvSpPr>
        <p:spPr/>
        <p:txBody>
          <a:bodyPr/>
          <a:lstStyle/>
          <a:p>
            <a:r>
              <a:rPr lang="fr-FR"/>
              <a:t>© Tous droits réservés</a:t>
            </a:r>
          </a:p>
        </p:txBody>
      </p:sp>
      <p:sp>
        <p:nvSpPr>
          <p:cNvPr id="7" name="Espace réservé du numéro de diapositive 6"/>
          <p:cNvSpPr>
            <a:spLocks noGrp="1"/>
          </p:cNvSpPr>
          <p:nvPr>
            <p:ph type="sldNum" sz="quarter" idx="12"/>
          </p:nvPr>
        </p:nvSpPr>
        <p:spPr/>
        <p:txBody>
          <a:bodyPr/>
          <a:lstStyle/>
          <a:p>
            <a:fld id="{3E4A517B-2034-4563-8A19-3BA396951D84}" type="slidenum">
              <a:rPr lang="fr-FR" smtClean="0"/>
              <a:t>8</a:t>
            </a:fld>
            <a:endParaRPr lang="fr-FR" dirty="0"/>
          </a:p>
        </p:txBody>
      </p:sp>
      <p:sp>
        <p:nvSpPr>
          <p:cNvPr id="9" name="Titre 1"/>
          <p:cNvSpPr>
            <a:spLocks noGrp="1"/>
          </p:cNvSpPr>
          <p:nvPr>
            <p:ph type="title"/>
          </p:nvPr>
        </p:nvSpPr>
        <p:spPr>
          <a:xfrm>
            <a:off x="178676" y="212727"/>
            <a:ext cx="8815645" cy="640714"/>
          </a:xfrm>
        </p:spPr>
        <p:txBody>
          <a:bodyPr>
            <a:noAutofit/>
          </a:bodyPr>
          <a:lstStyle/>
          <a:p>
            <a:r>
              <a:rPr lang="fr-FR" sz="2800" dirty="0" err="1"/>
              <a:t>Databinding</a:t>
            </a:r>
            <a:r>
              <a:rPr lang="fr-FR" sz="2800" dirty="0"/>
              <a:t> : les </a:t>
            </a:r>
            <a:r>
              <a:rPr lang="fr-FR" sz="2800" dirty="0" err="1"/>
              <a:t>Dependency</a:t>
            </a:r>
            <a:r>
              <a:rPr lang="fr-FR" sz="2800" dirty="0"/>
              <a:t> </a:t>
            </a:r>
            <a:r>
              <a:rPr lang="fr-FR" sz="2800" dirty="0" err="1"/>
              <a:t>Properties</a:t>
            </a:r>
            <a:r>
              <a:rPr lang="fr-FR" sz="2800" dirty="0"/>
              <a:t> (2/2)</a:t>
            </a:r>
          </a:p>
        </p:txBody>
      </p:sp>
    </p:spTree>
    <p:extLst>
      <p:ext uri="{BB962C8B-B14F-4D97-AF65-F5344CB8AC3E}">
        <p14:creationId xmlns:p14="http://schemas.microsoft.com/office/powerpoint/2010/main" val="3872512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fontScale="70000" lnSpcReduction="20000"/>
          </a:bodyPr>
          <a:lstStyle/>
          <a:p>
            <a:r>
              <a:rPr lang="fr-FR" dirty="0"/>
              <a:t>Une propriété attachée est une </a:t>
            </a:r>
            <a:r>
              <a:rPr lang="fr-FR" dirty="0" err="1"/>
              <a:t>dependency</a:t>
            </a:r>
            <a:r>
              <a:rPr lang="fr-FR" dirty="0"/>
              <a:t> </a:t>
            </a:r>
            <a:r>
              <a:rPr lang="fr-FR" dirty="0" err="1"/>
              <a:t>property</a:t>
            </a:r>
            <a:r>
              <a:rPr lang="fr-FR" dirty="0"/>
              <a:t> qui est attachée à n'importe quel </a:t>
            </a:r>
            <a:r>
              <a:rPr lang="fr-FR" dirty="0" err="1"/>
              <a:t>DependencyObject</a:t>
            </a:r>
            <a:r>
              <a:rPr lang="fr-FR" dirty="0"/>
              <a:t> et pas seulement au type qui la défini</a:t>
            </a:r>
          </a:p>
          <a:p>
            <a:r>
              <a:rPr lang="fr-FR" dirty="0"/>
              <a:t>Le système des </a:t>
            </a:r>
            <a:r>
              <a:rPr lang="fr-FR" dirty="0" err="1"/>
              <a:t>dependency</a:t>
            </a:r>
            <a:r>
              <a:rPr lang="fr-FR" dirty="0"/>
              <a:t> </a:t>
            </a:r>
            <a:r>
              <a:rPr lang="fr-FR" dirty="0" err="1"/>
              <a:t>property</a:t>
            </a:r>
            <a:r>
              <a:rPr lang="fr-FR" dirty="0"/>
              <a:t> est conçu pour qu'une propriété d'une instance n'occupe pas de mémoire tant que cette propriété n'a pas été modifiée. En effet, le moteur de </a:t>
            </a:r>
            <a:r>
              <a:rPr lang="fr-FR" dirty="0" err="1"/>
              <a:t>DependencyProperty</a:t>
            </a:r>
            <a:r>
              <a:rPr lang="fr-FR" dirty="0"/>
              <a:t> revoie, de manière transparente, la valeur par défaut (qu'il est possible de préciser lors de l'appel à </a:t>
            </a:r>
            <a:r>
              <a:rPr lang="fr-FR" dirty="0" err="1"/>
              <a:t>DependencyProperty.Register</a:t>
            </a:r>
            <a:r>
              <a:rPr lang="fr-FR" dirty="0"/>
              <a:t>) si la propriété n'a jamais été modifiée</a:t>
            </a:r>
          </a:p>
          <a:p>
            <a:r>
              <a:rPr lang="fr-FR" dirty="0"/>
              <a:t>Les propriétés attachées utilisent ce principe. En effet, si on prend l'exemple de la propriété Dock d'un contrôle, elle n'est lue que lorsque ce contrôle est placé à l'intérieur d'un </a:t>
            </a:r>
            <a:r>
              <a:rPr lang="fr-FR" dirty="0" err="1"/>
              <a:t>DockPanel</a:t>
            </a:r>
            <a:r>
              <a:rPr lang="fr-FR" dirty="0"/>
              <a:t>. Cela peut arriver à n'importe quel type de contrôle. Pourtant le nombre d'instances qui modifieront cette propriété est statistiquement très faible dans une application. Donc placer un attribut dock dans tous les contrôles (comme c'était le cas pour les </a:t>
            </a:r>
            <a:r>
              <a:rPr lang="fr-FR" dirty="0" err="1"/>
              <a:t>WinForms</a:t>
            </a:r>
            <a:r>
              <a:rPr lang="fr-FR" dirty="0"/>
              <a:t>) conduit à un gâchis de mémoire. Les </a:t>
            </a:r>
            <a:r>
              <a:rPr lang="fr-FR" dirty="0" err="1"/>
              <a:t>dependency</a:t>
            </a:r>
            <a:r>
              <a:rPr lang="fr-FR" dirty="0"/>
              <a:t> </a:t>
            </a:r>
            <a:r>
              <a:rPr lang="fr-FR" dirty="0" err="1"/>
              <a:t>property</a:t>
            </a:r>
            <a:r>
              <a:rPr lang="fr-FR" dirty="0"/>
              <a:t> évitent ce gâchis</a:t>
            </a:r>
          </a:p>
          <a:p>
            <a:r>
              <a:rPr lang="fr-FR" dirty="0"/>
              <a:t>Sans les propriétés attachées, il n'est pas possible de rajouter de propriété à la classe Control, car nous n'en sommes pas l'auteur</a:t>
            </a:r>
          </a:p>
        </p:txBody>
      </p:sp>
      <p:sp>
        <p:nvSpPr>
          <p:cNvPr id="4" name="Espace réservé du pied de page 3"/>
          <p:cNvSpPr>
            <a:spLocks noGrp="1"/>
          </p:cNvSpPr>
          <p:nvPr>
            <p:ph type="ftr" sz="quarter" idx="11"/>
          </p:nvPr>
        </p:nvSpPr>
        <p:spPr/>
        <p:txBody>
          <a:bodyPr/>
          <a:lstStyle/>
          <a:p>
            <a:r>
              <a:rPr lang="fr-FR"/>
              <a:t>© Tous droits réservés</a:t>
            </a:r>
            <a:endParaRPr lang="fr-FR" dirty="0"/>
          </a:p>
        </p:txBody>
      </p:sp>
      <p:sp>
        <p:nvSpPr>
          <p:cNvPr id="5" name="Espace réservé du numéro de diapositive 4"/>
          <p:cNvSpPr>
            <a:spLocks noGrp="1"/>
          </p:cNvSpPr>
          <p:nvPr>
            <p:ph type="sldNum" sz="quarter" idx="12"/>
          </p:nvPr>
        </p:nvSpPr>
        <p:spPr/>
        <p:txBody>
          <a:bodyPr/>
          <a:lstStyle/>
          <a:p>
            <a:fld id="{3E4A517B-2034-4563-8A19-3BA396951D84}" type="slidenum">
              <a:rPr lang="fr-FR" smtClean="0"/>
              <a:t>9</a:t>
            </a:fld>
            <a:endParaRPr lang="fr-FR" dirty="0"/>
          </a:p>
        </p:txBody>
      </p:sp>
      <p:sp>
        <p:nvSpPr>
          <p:cNvPr id="6" name="Titre 1"/>
          <p:cNvSpPr>
            <a:spLocks noGrp="1"/>
          </p:cNvSpPr>
          <p:nvPr>
            <p:ph type="title"/>
          </p:nvPr>
        </p:nvSpPr>
        <p:spPr>
          <a:xfrm>
            <a:off x="178676" y="212727"/>
            <a:ext cx="8815645" cy="640714"/>
          </a:xfrm>
        </p:spPr>
        <p:txBody>
          <a:bodyPr>
            <a:noAutofit/>
          </a:bodyPr>
          <a:lstStyle/>
          <a:p>
            <a:r>
              <a:rPr lang="fr-FR" sz="3000" dirty="0" err="1"/>
              <a:t>Databinding</a:t>
            </a:r>
            <a:r>
              <a:rPr lang="fr-FR" sz="3000" dirty="0"/>
              <a:t> : les </a:t>
            </a:r>
            <a:r>
              <a:rPr lang="fr-FR" sz="3000" dirty="0" err="1"/>
              <a:t>Attached</a:t>
            </a:r>
            <a:r>
              <a:rPr lang="fr-FR" sz="3000" dirty="0"/>
              <a:t> </a:t>
            </a:r>
            <a:r>
              <a:rPr lang="fr-FR" sz="3000" dirty="0" err="1"/>
              <a:t>Properties</a:t>
            </a:r>
            <a:r>
              <a:rPr lang="fr-FR" sz="3000" dirty="0"/>
              <a:t> (1/2)</a:t>
            </a:r>
          </a:p>
        </p:txBody>
      </p:sp>
    </p:spTree>
    <p:extLst>
      <p:ext uri="{BB962C8B-B14F-4D97-AF65-F5344CB8AC3E}">
        <p14:creationId xmlns:p14="http://schemas.microsoft.com/office/powerpoint/2010/main" val="808450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onception personnalisé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ersonnalisé 1">
      <a:majorFont>
        <a:latin typeface="Verdana"/>
        <a:ea typeface=""/>
        <a:cs typeface=""/>
      </a:majorFont>
      <a:minorFont>
        <a:latin typeface="Calibri Light"/>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1010</TotalTime>
  <Words>1393</Words>
  <Application>Microsoft Office PowerPoint</Application>
  <PresentationFormat>Affichage à l'écran (4:3)</PresentationFormat>
  <Paragraphs>211</Paragraphs>
  <Slides>21</Slides>
  <Notes>0</Notes>
  <HiddenSlides>0</HiddenSlides>
  <MMClips>0</MMClips>
  <ScaleCrop>false</ScaleCrop>
  <HeadingPairs>
    <vt:vector size="6" baseType="variant">
      <vt:variant>
        <vt:lpstr>Polices utilisées</vt:lpstr>
      </vt:variant>
      <vt:variant>
        <vt:i4>5</vt:i4>
      </vt:variant>
      <vt:variant>
        <vt:lpstr>Thème</vt:lpstr>
      </vt:variant>
      <vt:variant>
        <vt:i4>2</vt:i4>
      </vt:variant>
      <vt:variant>
        <vt:lpstr>Titres des diapositives</vt:lpstr>
      </vt:variant>
      <vt:variant>
        <vt:i4>21</vt:i4>
      </vt:variant>
    </vt:vector>
  </HeadingPairs>
  <TitlesOfParts>
    <vt:vector size="28" baseType="lpstr">
      <vt:lpstr>Arial</vt:lpstr>
      <vt:lpstr>Calibri</vt:lpstr>
      <vt:lpstr>Calibri Light</vt:lpstr>
      <vt:lpstr>Consolas</vt:lpstr>
      <vt:lpstr>Verdana</vt:lpstr>
      <vt:lpstr>Conception personnalisée</vt:lpstr>
      <vt:lpstr>Thème Office</vt:lpstr>
      <vt:lpstr>Présentation PowerPoint</vt:lpstr>
      <vt:lpstr>Le modèle MVVM (1/2)</vt:lpstr>
      <vt:lpstr>Le modèle MVVM (2/2)</vt:lpstr>
      <vt:lpstr>Databinding : INotifyPropertyChanged</vt:lpstr>
      <vt:lpstr>Databinding : les modes</vt:lpstr>
      <vt:lpstr>Databinding : les converters</vt:lpstr>
      <vt:lpstr>Databinding : les Dependency Properties (1/2)</vt:lpstr>
      <vt:lpstr>Databinding : les Dependency Properties (2/2)</vt:lpstr>
      <vt:lpstr>Databinding : les Attached Properties (1/2)</vt:lpstr>
      <vt:lpstr>Databinding : les Attached Properties (2/2)</vt:lpstr>
      <vt:lpstr>Databinding : pour aller plus loin</vt:lpstr>
      <vt:lpstr>Les commandes</vt:lpstr>
      <vt:lpstr>Les commandes : création (1/2)</vt:lpstr>
      <vt:lpstr>Les commandes : création (2/2)</vt:lpstr>
      <vt:lpstr>Les commandes : utilisation</vt:lpstr>
      <vt:lpstr>Les commandes : binding</vt:lpstr>
      <vt:lpstr>Les commandes : remarques</vt:lpstr>
      <vt:lpstr>Les commandes : factorisation du code (1/3)</vt:lpstr>
      <vt:lpstr>Les commandes : factorisation du code (2/3)</vt:lpstr>
      <vt:lpstr>Les commandes : factorisation du code (3/3)</vt:lpstr>
      <vt:lpstr>Les commandes : exemple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 1</dc:title>
  <dc:creator>Loïc Montagne</dc:creator>
  <cp:lastModifiedBy>Loïc Montagne</cp:lastModifiedBy>
  <cp:revision>128</cp:revision>
  <dcterms:created xsi:type="dcterms:W3CDTF">2016-02-01T21:21:25Z</dcterms:created>
  <dcterms:modified xsi:type="dcterms:W3CDTF">2019-04-09T14:01:41Z</dcterms:modified>
</cp:coreProperties>
</file>