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60" r:id="rId2"/>
  </p:sldMasterIdLst>
  <p:notesMasterIdLst>
    <p:notesMasterId r:id="rId32"/>
  </p:notesMasterIdLst>
  <p:sldIdLst>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5" r:id="rId18"/>
    <p:sldId id="276" r:id="rId19"/>
    <p:sldId id="277" r:id="rId20"/>
    <p:sldId id="270" r:id="rId21"/>
    <p:sldId id="271"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9B9D"/>
    <a:srgbClr val="303030"/>
    <a:srgbClr val="7C7E8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105" d="100"/>
          <a:sy n="105" d="100"/>
        </p:scale>
        <p:origin x="1728"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A41FC-1811-43F8-8E9F-EBA90AD3BA24}" type="datetimeFigureOut">
              <a:rPr lang="fr-FR" smtClean="0"/>
              <a:t>27/02/2020</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A749C-3A01-4BA5-9F6B-0F598D8B0A64}" type="slidenum">
              <a:rPr lang="fr-FR" smtClean="0"/>
              <a:t>‹N°›</a:t>
            </a:fld>
            <a:endParaRPr lang="fr-FR"/>
          </a:p>
        </p:txBody>
      </p:sp>
    </p:spTree>
    <p:extLst>
      <p:ext uri="{BB962C8B-B14F-4D97-AF65-F5344CB8AC3E}">
        <p14:creationId xmlns:p14="http://schemas.microsoft.com/office/powerpoint/2010/main" val="289870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cours">
    <p:bg>
      <p:bgPr>
        <a:gradFill>
          <a:gsLst>
            <a:gs pos="41000">
              <a:srgbClr val="202021"/>
            </a:gs>
            <a:gs pos="53000">
              <a:srgbClr val="303132"/>
            </a:gs>
            <a:gs pos="100000">
              <a:srgbClr val="7C7E80"/>
            </a:gs>
            <a:gs pos="0">
              <a:schemeClr val="tx1"/>
            </a:gs>
          </a:gsLst>
          <a:lin ang="2700000" scaled="1"/>
        </a:gradFill>
        <a:effectLst/>
      </p:bgPr>
    </p:bg>
    <p:spTree>
      <p:nvGrpSpPr>
        <p:cNvPr id="1" name=""/>
        <p:cNvGrpSpPr/>
        <p:nvPr/>
      </p:nvGrpSpPr>
      <p:grpSpPr>
        <a:xfrm>
          <a:off x="0" y="0"/>
          <a:ext cx="0" cy="0"/>
          <a:chOff x="0" y="0"/>
          <a:chExt cx="0" cy="0"/>
        </a:xfrm>
      </p:grpSpPr>
      <p:sp>
        <p:nvSpPr>
          <p:cNvPr id="5" name="ZoneTexte 4"/>
          <p:cNvSpPr txBox="1"/>
          <p:nvPr userDrawn="1"/>
        </p:nvSpPr>
        <p:spPr>
          <a:xfrm>
            <a:off x="0" y="4882385"/>
            <a:ext cx="9144000" cy="1015663"/>
          </a:xfrm>
          <a:prstGeom prst="rect">
            <a:avLst/>
          </a:prstGeom>
          <a:noFill/>
        </p:spPr>
        <p:txBody>
          <a:bodyPr wrap="square" rtlCol="0" anchor="ctr">
            <a:spAutoFit/>
          </a:bodyPr>
          <a:lstStyle/>
          <a:p>
            <a:pPr algn="ctr"/>
            <a:r>
              <a:rPr lang="fr-FR" sz="2000" dirty="0">
                <a:solidFill>
                  <a:srgbClr val="989B9D"/>
                </a:solidFill>
              </a:rPr>
              <a:t>Loïc Montagne</a:t>
            </a:r>
          </a:p>
          <a:p>
            <a:pPr algn="ctr"/>
            <a:r>
              <a:rPr lang="fr-FR" sz="2000" dirty="0">
                <a:solidFill>
                  <a:srgbClr val="989B9D"/>
                </a:solidFill>
              </a:rPr>
              <a:t>Maître de conférence</a:t>
            </a:r>
          </a:p>
          <a:p>
            <a:pPr algn="ctr"/>
            <a:r>
              <a:rPr lang="fr-FR" sz="2000" dirty="0">
                <a:solidFill>
                  <a:srgbClr val="989B9D"/>
                </a:solidFill>
              </a:rPr>
              <a:t>loic.montagne@univ-lyon1.fr</a:t>
            </a:r>
          </a:p>
        </p:txBody>
      </p:sp>
      <p:sp>
        <p:nvSpPr>
          <p:cNvPr id="11" name="Espace réservé du texte 10"/>
          <p:cNvSpPr>
            <a:spLocks noGrp="1"/>
          </p:cNvSpPr>
          <p:nvPr>
            <p:ph type="body" sz="quarter" idx="10"/>
          </p:nvPr>
        </p:nvSpPr>
        <p:spPr>
          <a:xfrm>
            <a:off x="0" y="2414904"/>
            <a:ext cx="9143999" cy="1158877"/>
          </a:xfrm>
          <a:solidFill>
            <a:srgbClr val="989B9D"/>
          </a:solidFill>
        </p:spPr>
        <p:txBody>
          <a:bodyPr anchor="b">
            <a:normAutofit/>
          </a:bodyPr>
          <a:lstStyle>
            <a:lvl1pPr marL="0" indent="0" algn="ctr">
              <a:buNone/>
              <a:defRPr sz="4800">
                <a:solidFill>
                  <a:schemeClr val="tx1"/>
                </a:solidFill>
                <a:latin typeface="+mj-lt"/>
              </a:defRPr>
            </a:lvl1pPr>
          </a:lstStyle>
          <a:p>
            <a:pPr lvl="0"/>
            <a:endParaRPr lang="fr-FR" dirty="0"/>
          </a:p>
        </p:txBody>
      </p:sp>
      <p:sp>
        <p:nvSpPr>
          <p:cNvPr id="13" name="Espace réservé du texte 12"/>
          <p:cNvSpPr>
            <a:spLocks noGrp="1"/>
          </p:cNvSpPr>
          <p:nvPr>
            <p:ph type="body" sz="quarter" idx="11"/>
          </p:nvPr>
        </p:nvSpPr>
        <p:spPr>
          <a:xfrm>
            <a:off x="0" y="3573781"/>
            <a:ext cx="9144000" cy="929640"/>
          </a:xfrm>
          <a:solidFill>
            <a:srgbClr val="989B9D"/>
          </a:solidFill>
        </p:spPr>
        <p:txBody>
          <a:bodyPr/>
          <a:lstStyle>
            <a:lvl1pPr marL="0" indent="0" algn="ctr">
              <a:buNone/>
              <a:defRPr>
                <a:solidFill>
                  <a:srgbClr val="303030"/>
                </a:solidFill>
                <a:latin typeface="+mj-lt"/>
              </a:defRPr>
            </a:lvl1pPr>
          </a:lstStyle>
          <a:p>
            <a:pPr lvl="0"/>
            <a:endParaRPr lang="fr-FR" dirty="0"/>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9142" y="167390"/>
            <a:ext cx="4685714" cy="1803175"/>
          </a:xfrm>
          <a:prstGeom prst="rect">
            <a:avLst/>
          </a:prstGeom>
        </p:spPr>
      </p:pic>
    </p:spTree>
    <p:extLst>
      <p:ext uri="{BB962C8B-B14F-4D97-AF65-F5344CB8AC3E}">
        <p14:creationId xmlns:p14="http://schemas.microsoft.com/office/powerpoint/2010/main" val="16267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texte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r>
              <a:rPr lang="fr-FR"/>
              <a:t>© Tous droits réservés</a:t>
            </a:r>
          </a:p>
        </p:txBody>
      </p:sp>
      <p:sp>
        <p:nvSpPr>
          <p:cNvPr id="6" name="Slide Number Placeholder 5"/>
          <p:cNvSpPr>
            <a:spLocks noGrp="1"/>
          </p:cNvSpPr>
          <p:nvPr>
            <p:ph type="sldNum" sz="quarter" idx="12"/>
          </p:nvPr>
        </p:nvSpPr>
        <p:spPr/>
        <p:txBody>
          <a:bodyPr/>
          <a:lstStyle/>
          <a:p>
            <a:fld id="{3E4A517B-2034-4563-8A19-3BA396951D84}" type="slidenum">
              <a:rPr lang="fr-FR" smtClean="0"/>
              <a:t>‹N°›</a:t>
            </a:fld>
            <a:endParaRPr lang="fr-FR"/>
          </a:p>
        </p:txBody>
      </p:sp>
      <p:sp>
        <p:nvSpPr>
          <p:cNvPr id="7" name="Rectangle 6"/>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127315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r>
              <a:rPr lang="fr-FR"/>
              <a:t>© Tous droits réservés</a:t>
            </a:r>
          </a:p>
        </p:txBody>
      </p:sp>
      <p:sp>
        <p:nvSpPr>
          <p:cNvPr id="6" name="Slide Number Placeholder 5"/>
          <p:cNvSpPr>
            <a:spLocks noGrp="1"/>
          </p:cNvSpPr>
          <p:nvPr>
            <p:ph type="sldNum" sz="quarter" idx="12"/>
          </p:nvPr>
        </p:nvSpPr>
        <p:spPr/>
        <p:txBody>
          <a:bodyPr/>
          <a:lstStyle/>
          <a:p>
            <a:fld id="{3E4A517B-2034-4563-8A19-3BA396951D84}" type="slidenum">
              <a:rPr lang="fr-FR" smtClean="0"/>
              <a:t>‹N°›</a:t>
            </a:fld>
            <a:endParaRPr lang="fr-FR"/>
          </a:p>
        </p:txBody>
      </p:sp>
    </p:spTree>
    <p:extLst>
      <p:ext uri="{BB962C8B-B14F-4D97-AF65-F5344CB8AC3E}">
        <p14:creationId xmlns:p14="http://schemas.microsoft.com/office/powerpoint/2010/main" val="407441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7" name="Rectangle 6"/>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r>
              <a:rPr lang="fr-FR"/>
              <a:t>© Tous droits réservés</a:t>
            </a:r>
          </a:p>
        </p:txBody>
      </p:sp>
      <p:sp>
        <p:nvSpPr>
          <p:cNvPr id="6" name="Slide Number Placeholder 5"/>
          <p:cNvSpPr>
            <a:spLocks noGrp="1"/>
          </p:cNvSpPr>
          <p:nvPr>
            <p:ph type="sldNum" sz="quarter" idx="12"/>
          </p:nvPr>
        </p:nvSpPr>
        <p:spPr/>
        <p:txBody>
          <a:bodyPr/>
          <a:lstStyle/>
          <a:p>
            <a:fld id="{3E4A517B-2034-4563-8A19-3BA396951D84}" type="slidenum">
              <a:rPr lang="fr-FR" smtClean="0"/>
              <a:t>‹N°›</a:t>
            </a:fld>
            <a:endParaRPr lang="fr-FR"/>
          </a:p>
        </p:txBody>
      </p:sp>
    </p:spTree>
    <p:extLst>
      <p:ext uri="{BB962C8B-B14F-4D97-AF65-F5344CB8AC3E}">
        <p14:creationId xmlns:p14="http://schemas.microsoft.com/office/powerpoint/2010/main" val="358797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p:txBody>
          <a:bodyPr/>
          <a:lstStyle/>
          <a:p>
            <a:r>
              <a:rPr lang="fr-FR"/>
              <a:t>© Tous droits réservés</a:t>
            </a:r>
            <a:endParaRPr lang="fr-FR" dirty="0"/>
          </a:p>
        </p:txBody>
      </p:sp>
      <p:sp>
        <p:nvSpPr>
          <p:cNvPr id="6" name="Slide Number Placeholder 5"/>
          <p:cNvSpPr>
            <a:spLocks noGrp="1"/>
          </p:cNvSpPr>
          <p:nvPr>
            <p:ph type="sldNum" sz="quarter" idx="12"/>
          </p:nvPr>
        </p:nvSpPr>
        <p:spPr>
          <a:xfrm>
            <a:off x="6936921" y="6356351"/>
            <a:ext cx="2057400" cy="365125"/>
          </a:xfrm>
        </p:spPr>
        <p:txBody>
          <a:bodyPr/>
          <a:lstStyle/>
          <a:p>
            <a:fld id="{3E4A517B-2034-4563-8A19-3BA396951D84}" type="slidenum">
              <a:rPr lang="fr-FR" smtClean="0"/>
              <a:t>‹N°›</a:t>
            </a:fld>
            <a:endParaRPr lang="fr-FR" dirty="0"/>
          </a:p>
        </p:txBody>
      </p:sp>
    </p:spTree>
    <p:extLst>
      <p:ext uri="{BB962C8B-B14F-4D97-AF65-F5344CB8AC3E}">
        <p14:creationId xmlns:p14="http://schemas.microsoft.com/office/powerpoint/2010/main" val="105306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r>
              <a:rPr lang="fr-FR"/>
              <a:t>© Tous droits réservés</a:t>
            </a:r>
          </a:p>
        </p:txBody>
      </p:sp>
      <p:sp>
        <p:nvSpPr>
          <p:cNvPr id="7" name="Slide Number Placeholder 6"/>
          <p:cNvSpPr>
            <a:spLocks noGrp="1"/>
          </p:cNvSpPr>
          <p:nvPr>
            <p:ph type="sldNum" sz="quarter" idx="12"/>
          </p:nvPr>
        </p:nvSpPr>
        <p:spPr/>
        <p:txBody>
          <a:bodyPr/>
          <a:lstStyle/>
          <a:p>
            <a:fld id="{3E4A517B-2034-4563-8A19-3BA396951D84}" type="slidenum">
              <a:rPr lang="fr-FR" smtClean="0"/>
              <a:t>‹N°›</a:t>
            </a:fld>
            <a:endParaRPr lang="fr-FR"/>
          </a:p>
        </p:txBody>
      </p:sp>
      <p:sp>
        <p:nvSpPr>
          <p:cNvPr id="8" name="Rectangle 7"/>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158505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08680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29842" y="1967230"/>
            <a:ext cx="3868340" cy="422243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08680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29150" y="1967230"/>
            <a:ext cx="3887391" cy="422243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 Tous droits réservés</a:t>
            </a:r>
          </a:p>
        </p:txBody>
      </p:sp>
      <p:sp>
        <p:nvSpPr>
          <p:cNvPr id="9" name="Slide Number Placeholder 8"/>
          <p:cNvSpPr>
            <a:spLocks noGrp="1"/>
          </p:cNvSpPr>
          <p:nvPr>
            <p:ph type="sldNum" sz="quarter" idx="12"/>
          </p:nvPr>
        </p:nvSpPr>
        <p:spPr/>
        <p:txBody>
          <a:bodyPr/>
          <a:lstStyle/>
          <a:p>
            <a:fld id="{3E4A517B-2034-4563-8A19-3BA396951D84}" type="slidenum">
              <a:rPr lang="fr-FR" smtClean="0"/>
              <a:t>‹N°›</a:t>
            </a:fld>
            <a:endParaRPr lang="fr-FR"/>
          </a:p>
        </p:txBody>
      </p:sp>
      <p:sp>
        <p:nvSpPr>
          <p:cNvPr id="10" name="Rectangle 9"/>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le 1"/>
          <p:cNvSpPr txBox="1">
            <a:spLocks/>
          </p:cNvSpPr>
          <p:nvPr userDrawn="1"/>
        </p:nvSpPr>
        <p:spPr>
          <a:xfrm>
            <a:off x="628650" y="212727"/>
            <a:ext cx="7886700" cy="640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989B9D"/>
                </a:solidFill>
                <a:latin typeface="+mj-lt"/>
                <a:ea typeface="+mj-ea"/>
                <a:cs typeface="+mj-cs"/>
              </a:defRPr>
            </a:lvl1pPr>
          </a:lstStyle>
          <a:p>
            <a:r>
              <a:rPr lang="fr-FR"/>
              <a:t>Modifiez le style du titre</a:t>
            </a:r>
            <a:endParaRPr lang="en-US" dirty="0"/>
          </a:p>
        </p:txBody>
      </p:sp>
    </p:spTree>
    <p:extLst>
      <p:ext uri="{BB962C8B-B14F-4D97-AF65-F5344CB8AC3E}">
        <p14:creationId xmlns:p14="http://schemas.microsoft.com/office/powerpoint/2010/main" val="18174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r>
              <a:rPr lang="fr-FR"/>
              <a:t>© Tous droits réservés</a:t>
            </a:r>
          </a:p>
        </p:txBody>
      </p:sp>
      <p:sp>
        <p:nvSpPr>
          <p:cNvPr id="5" name="Slide Number Placeholder 4"/>
          <p:cNvSpPr>
            <a:spLocks noGrp="1"/>
          </p:cNvSpPr>
          <p:nvPr>
            <p:ph type="sldNum" sz="quarter" idx="12"/>
          </p:nvPr>
        </p:nvSpPr>
        <p:spPr/>
        <p:txBody>
          <a:bodyPr/>
          <a:lstStyle/>
          <a:p>
            <a:fld id="{3E4A517B-2034-4563-8A19-3BA396951D84}" type="slidenum">
              <a:rPr lang="fr-FR" smtClean="0"/>
              <a:t>‹N°›</a:t>
            </a:fld>
            <a:endParaRPr lang="fr-FR"/>
          </a:p>
        </p:txBody>
      </p:sp>
      <p:sp>
        <p:nvSpPr>
          <p:cNvPr id="6" name="Rectangle 5"/>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245712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r>
              <a:rPr lang="fr-FR"/>
              <a:t>© Tous droits réservés</a:t>
            </a:r>
          </a:p>
        </p:txBody>
      </p:sp>
      <p:sp>
        <p:nvSpPr>
          <p:cNvPr id="4" name="Slide Number Placeholder 3"/>
          <p:cNvSpPr>
            <a:spLocks noGrp="1"/>
          </p:cNvSpPr>
          <p:nvPr>
            <p:ph type="sldNum" sz="quarter" idx="12"/>
          </p:nvPr>
        </p:nvSpPr>
        <p:spPr/>
        <p:txBody>
          <a:bodyPr/>
          <a:lstStyle/>
          <a:p>
            <a:fld id="{3E4A517B-2034-4563-8A19-3BA396951D84}" type="slidenum">
              <a:rPr lang="fr-FR" smtClean="0"/>
              <a:t>‹N°›</a:t>
            </a:fld>
            <a:endParaRPr lang="fr-FR"/>
          </a:p>
        </p:txBody>
      </p:sp>
    </p:spTree>
    <p:extLst>
      <p:ext uri="{BB962C8B-B14F-4D97-AF65-F5344CB8AC3E}">
        <p14:creationId xmlns:p14="http://schemas.microsoft.com/office/powerpoint/2010/main" val="42617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66168"/>
            <a:ext cx="4629150" cy="51133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1066168"/>
            <a:ext cx="2949178" cy="51133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r>
              <a:rPr lang="fr-FR"/>
              <a:t>© Tous droits réservés</a:t>
            </a:r>
          </a:p>
        </p:txBody>
      </p:sp>
      <p:sp>
        <p:nvSpPr>
          <p:cNvPr id="7" name="Slide Number Placeholder 6"/>
          <p:cNvSpPr>
            <a:spLocks noGrp="1"/>
          </p:cNvSpPr>
          <p:nvPr>
            <p:ph type="sldNum" sz="quarter" idx="12"/>
          </p:nvPr>
        </p:nvSpPr>
        <p:spPr/>
        <p:txBody>
          <a:bodyPr/>
          <a:lstStyle/>
          <a:p>
            <a:fld id="{3E4A517B-2034-4563-8A19-3BA396951D84}" type="slidenum">
              <a:rPr lang="fr-FR" smtClean="0"/>
              <a:t>‹N°›</a:t>
            </a:fld>
            <a:endParaRPr lang="fr-FR"/>
          </a:p>
        </p:txBody>
      </p:sp>
      <p:sp>
        <p:nvSpPr>
          <p:cNvPr id="8" name="Rectangle 7"/>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182833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1066168"/>
            <a:ext cx="4629150" cy="511333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1066168"/>
            <a:ext cx="2949178" cy="51133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r>
              <a:rPr lang="fr-FR"/>
              <a:t>© Tous droits réservés</a:t>
            </a:r>
          </a:p>
        </p:txBody>
      </p:sp>
      <p:sp>
        <p:nvSpPr>
          <p:cNvPr id="7" name="Slide Number Placeholder 6"/>
          <p:cNvSpPr>
            <a:spLocks noGrp="1"/>
          </p:cNvSpPr>
          <p:nvPr>
            <p:ph type="sldNum" sz="quarter" idx="12"/>
          </p:nvPr>
        </p:nvSpPr>
        <p:spPr/>
        <p:txBody>
          <a:bodyPr/>
          <a:lstStyle/>
          <a:p>
            <a:fld id="{3E4A517B-2034-4563-8A19-3BA396951D84}" type="slidenum">
              <a:rPr lang="fr-FR" smtClean="0"/>
              <a:t>‹N°›</a:t>
            </a:fld>
            <a:endParaRPr lang="fr-FR"/>
          </a:p>
        </p:txBody>
      </p:sp>
      <p:sp>
        <p:nvSpPr>
          <p:cNvPr id="8" name="Rectangle 7"/>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10473754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2.png"/><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 Tous droits réservés</a:t>
            </a:r>
          </a:p>
        </p:txBody>
      </p:sp>
      <p:sp>
        <p:nvSpPr>
          <p:cNvPr id="6" name="Espace réservé du numéro de diapositiv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2373C-5635-48FC-8B9F-069353E753A0}" type="slidenum">
              <a:rPr lang="fr-FR" smtClean="0"/>
              <a:t>‹N°›</a:t>
            </a:fld>
            <a:endParaRPr lang="fr-FR"/>
          </a:p>
        </p:txBody>
      </p:sp>
    </p:spTree>
    <p:extLst>
      <p:ext uri="{BB962C8B-B14F-4D97-AF65-F5344CB8AC3E}">
        <p14:creationId xmlns:p14="http://schemas.microsoft.com/office/powerpoint/2010/main" val="1220994425"/>
      </p:ext>
    </p:extLst>
  </p:cSld>
  <p:clrMap bg1="lt1" tx1="dk1" bg2="lt2" tx2="dk2" accent1="accent1" accent2="accent2" accent3="accent3" accent4="accent4" accent5="accent5" accent6="accent6" hlink="hlink" folHlink="folHlink"/>
  <p:sldLayoutIdLst>
    <p:sldLayoutId id="2147483676" r:id="rId1"/>
    <p:sldLayoutId id="2147483677"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40714"/>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628650" y="1106172"/>
            <a:ext cx="7886700" cy="507079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 Tous droits réservés</a:t>
            </a:r>
            <a:endParaRPr lang="fr-FR"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A517B-2034-4563-8A19-3BA396951D84}" type="slidenum">
              <a:rPr lang="fr-FR" smtClean="0"/>
              <a:t>‹N°›</a:t>
            </a:fld>
            <a:endParaRPr lang="fr-FR"/>
          </a:p>
        </p:txBody>
      </p:sp>
      <p:sp>
        <p:nvSpPr>
          <p:cNvPr id="10" name="Rectangle 9"/>
          <p:cNvSpPr/>
          <p:nvPr userDrawn="1"/>
        </p:nvSpPr>
        <p:spPr>
          <a:xfrm>
            <a:off x="0" y="6256020"/>
            <a:ext cx="9144000" cy="6019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9678" y="6304922"/>
            <a:ext cx="1310147" cy="504176"/>
          </a:xfrm>
          <a:prstGeom prst="rect">
            <a:avLst/>
          </a:prstGeom>
        </p:spPr>
      </p:pic>
    </p:spTree>
    <p:extLst>
      <p:ext uri="{BB962C8B-B14F-4D97-AF65-F5344CB8AC3E}">
        <p14:creationId xmlns:p14="http://schemas.microsoft.com/office/powerpoint/2010/main" val="2443825227"/>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msdn.microsoft.com/en-us/library/cc189080(v=vs.95).asp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fr-FR"/>
              <a:t>Cours 3</a:t>
            </a:r>
            <a:endParaRPr lang="fr-FR" dirty="0"/>
          </a:p>
        </p:txBody>
      </p:sp>
      <p:sp>
        <p:nvSpPr>
          <p:cNvPr id="3" name="Espace réservé du texte 2"/>
          <p:cNvSpPr>
            <a:spLocks noGrp="1"/>
          </p:cNvSpPr>
          <p:nvPr>
            <p:ph type="body" sz="quarter" idx="11"/>
          </p:nvPr>
        </p:nvSpPr>
        <p:spPr/>
        <p:txBody>
          <a:bodyPr/>
          <a:lstStyle/>
          <a:p>
            <a:r>
              <a:rPr lang="fr-FR" dirty="0"/>
              <a:t>Prendre en main le graphisme avec XAML</a:t>
            </a:r>
          </a:p>
        </p:txBody>
      </p:sp>
    </p:spTree>
    <p:extLst>
      <p:ext uri="{BB962C8B-B14F-4D97-AF65-F5344CB8AC3E}">
        <p14:creationId xmlns:p14="http://schemas.microsoft.com/office/powerpoint/2010/main" val="240700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a:t>
            </a:r>
            <a:r>
              <a:rPr lang="fr-FR" dirty="0" err="1"/>
              <a:t>templates</a:t>
            </a:r>
            <a:r>
              <a:rPr lang="fr-FR"/>
              <a:t> (1/3</a:t>
            </a:r>
            <a:r>
              <a:rPr lang="fr-FR" dirty="0"/>
              <a:t>)</a:t>
            </a:r>
          </a:p>
        </p:txBody>
      </p:sp>
      <p:sp>
        <p:nvSpPr>
          <p:cNvPr id="3" name="Espace réservé du contenu 2"/>
          <p:cNvSpPr>
            <a:spLocks noGrp="1"/>
          </p:cNvSpPr>
          <p:nvPr>
            <p:ph idx="1"/>
          </p:nvPr>
        </p:nvSpPr>
        <p:spPr/>
        <p:txBody>
          <a:bodyPr/>
          <a:lstStyle/>
          <a:p>
            <a:r>
              <a:rPr lang="fr-FR" dirty="0"/>
              <a:t>Ils servent à personnaliser la structure ET le comportement d’un contrôle.</a:t>
            </a:r>
          </a:p>
          <a:p>
            <a:endParaRPr lang="fr-FR" dirty="0"/>
          </a:p>
          <a:p>
            <a:r>
              <a:rPr lang="fr-FR" dirty="0"/>
              <a:t>Exemple : </a:t>
            </a:r>
            <a:r>
              <a:rPr lang="fr-FR" dirty="0" err="1"/>
              <a:t>Checkbox</a:t>
            </a:r>
            <a:r>
              <a:rPr lang="fr-FR" dirty="0"/>
              <a:t>. (</a:t>
            </a:r>
            <a:r>
              <a:rPr lang="fr-FR" i="1" dirty="0"/>
              <a:t>Template_Checkbox.zip</a:t>
            </a:r>
            <a:r>
              <a:rPr lang="fr-FR" dirty="0"/>
              <a:t>)</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10</a:t>
            </a:fld>
            <a:endParaRPr lang="fr-FR" dirty="0"/>
          </a:p>
        </p:txBody>
      </p:sp>
    </p:spTree>
    <p:extLst>
      <p:ext uri="{BB962C8B-B14F-4D97-AF65-F5344CB8AC3E}">
        <p14:creationId xmlns:p14="http://schemas.microsoft.com/office/powerpoint/2010/main" val="182286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a:t>
            </a:r>
            <a:r>
              <a:rPr lang="fr-FR" dirty="0" err="1"/>
              <a:t>templates</a:t>
            </a:r>
            <a:r>
              <a:rPr lang="fr-FR" dirty="0"/>
              <a:t> (2/3)</a:t>
            </a:r>
          </a:p>
        </p:txBody>
      </p:sp>
      <p:sp>
        <p:nvSpPr>
          <p:cNvPr id="3" name="Espace réservé du contenu 2"/>
          <p:cNvSpPr>
            <a:spLocks noGrp="1"/>
          </p:cNvSpPr>
          <p:nvPr>
            <p:ph idx="1"/>
          </p:nvPr>
        </p:nvSpPr>
        <p:spPr>
          <a:xfrm>
            <a:off x="628650" y="1106172"/>
            <a:ext cx="4106260" cy="5070791"/>
          </a:xfrm>
        </p:spPr>
        <p:txBody>
          <a:bodyPr/>
          <a:lstStyle/>
          <a:p>
            <a:r>
              <a:rPr lang="fr-FR" dirty="0"/>
              <a:t>Il est possible de modifier un </a:t>
            </a:r>
            <a:r>
              <a:rPr lang="fr-FR" dirty="0" err="1"/>
              <a:t>template</a:t>
            </a:r>
            <a:r>
              <a:rPr lang="fr-FR" dirty="0"/>
              <a:t> d’origine.</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pic>
        <p:nvPicPr>
          <p:cNvPr id="5" name="Image 4"/>
          <p:cNvPicPr>
            <a:picLocks noChangeAspect="1"/>
          </p:cNvPicPr>
          <p:nvPr/>
        </p:nvPicPr>
        <p:blipFill>
          <a:blip r:embed="rId2"/>
          <a:stretch>
            <a:fillRect/>
          </a:stretch>
        </p:blipFill>
        <p:spPr>
          <a:xfrm>
            <a:off x="4914900" y="1326727"/>
            <a:ext cx="3886200" cy="3938016"/>
          </a:xfrm>
          <a:prstGeom prst="rect">
            <a:avLst/>
          </a:prstGeom>
        </p:spPr>
      </p:pic>
      <p:sp>
        <p:nvSpPr>
          <p:cNvPr id="6" name="Espace réservé du numéro de diapositive 5"/>
          <p:cNvSpPr>
            <a:spLocks noGrp="1"/>
          </p:cNvSpPr>
          <p:nvPr>
            <p:ph type="sldNum" sz="quarter" idx="12"/>
          </p:nvPr>
        </p:nvSpPr>
        <p:spPr/>
        <p:txBody>
          <a:bodyPr/>
          <a:lstStyle/>
          <a:p>
            <a:fld id="{3E4A517B-2034-4563-8A19-3BA396951D84}" type="slidenum">
              <a:rPr lang="fr-FR" smtClean="0"/>
              <a:t>11</a:t>
            </a:fld>
            <a:endParaRPr lang="fr-FR" dirty="0"/>
          </a:p>
        </p:txBody>
      </p:sp>
    </p:spTree>
    <p:extLst>
      <p:ext uri="{BB962C8B-B14F-4D97-AF65-F5344CB8AC3E}">
        <p14:creationId xmlns:p14="http://schemas.microsoft.com/office/powerpoint/2010/main" val="205047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a:t>
            </a:r>
            <a:r>
              <a:rPr lang="fr-FR" dirty="0" err="1"/>
              <a:t>templates</a:t>
            </a:r>
            <a:r>
              <a:rPr lang="fr-FR" dirty="0"/>
              <a:t> (3/3)</a:t>
            </a:r>
          </a:p>
        </p:txBody>
      </p:sp>
      <p:sp>
        <p:nvSpPr>
          <p:cNvPr id="3" name="Espace réservé du contenu 2"/>
          <p:cNvSpPr>
            <a:spLocks noGrp="1"/>
          </p:cNvSpPr>
          <p:nvPr>
            <p:ph idx="1"/>
          </p:nvPr>
        </p:nvSpPr>
        <p:spPr/>
        <p:txBody>
          <a:bodyPr/>
          <a:lstStyle/>
          <a:p>
            <a:r>
              <a:rPr lang="fr-FR" dirty="0"/>
              <a:t>Ils sont très utiles pour les éléments d’une liste.</a:t>
            </a:r>
          </a:p>
          <a:p>
            <a:r>
              <a:rPr lang="fr-FR" dirty="0"/>
              <a:t>Exemple : </a:t>
            </a:r>
            <a:r>
              <a:rPr lang="fr-FR" dirty="0" err="1"/>
              <a:t>ListBox</a:t>
            </a:r>
            <a:r>
              <a:rPr lang="fr-FR" dirty="0"/>
              <a:t>. (</a:t>
            </a:r>
            <a:r>
              <a:rPr lang="fr-FR" i="1" dirty="0"/>
              <a:t>Template_ListBox.zip</a:t>
            </a:r>
            <a:r>
              <a:rPr lang="fr-FR" dirty="0"/>
              <a:t>)</a:t>
            </a:r>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12</a:t>
            </a:fld>
            <a:endParaRPr lang="fr-FR" dirty="0"/>
          </a:p>
        </p:txBody>
      </p:sp>
    </p:spTree>
    <p:extLst>
      <p:ext uri="{BB962C8B-B14F-4D97-AF65-F5344CB8AC3E}">
        <p14:creationId xmlns:p14="http://schemas.microsoft.com/office/powerpoint/2010/main" val="387675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 aller plus loin</a:t>
            </a:r>
          </a:p>
        </p:txBody>
      </p:sp>
      <p:sp>
        <p:nvSpPr>
          <p:cNvPr id="3" name="Espace réservé du contenu 2"/>
          <p:cNvSpPr>
            <a:spLocks noGrp="1"/>
          </p:cNvSpPr>
          <p:nvPr>
            <p:ph idx="1"/>
          </p:nvPr>
        </p:nvSpPr>
        <p:spPr/>
        <p:txBody>
          <a:bodyPr/>
          <a:lstStyle/>
          <a:p>
            <a:r>
              <a:rPr lang="fr-FR" dirty="0"/>
              <a:t>Fichier </a:t>
            </a:r>
            <a:r>
              <a:rPr lang="fr-FR" i="1" dirty="0"/>
              <a:t>Le système de mise en page WPF.pdf</a:t>
            </a:r>
          </a:p>
          <a:p>
            <a:r>
              <a:rPr lang="fr-FR" dirty="0"/>
              <a:t>Fichier </a:t>
            </a:r>
            <a:r>
              <a:rPr lang="fr-FR" i="1" dirty="0"/>
              <a:t>Les </a:t>
            </a:r>
            <a:r>
              <a:rPr lang="fr-FR" i="1" dirty="0" err="1"/>
              <a:t>controles</a:t>
            </a:r>
            <a:r>
              <a:rPr lang="fr-FR" i="1" dirty="0"/>
              <a:t> WPF.pdf</a:t>
            </a:r>
          </a:p>
          <a:p>
            <a:r>
              <a:rPr lang="fr-FR" dirty="0"/>
              <a:t>Fichier </a:t>
            </a:r>
            <a:r>
              <a:rPr lang="fr-FR" i="1" dirty="0"/>
              <a:t>La mise en forme en WPF.pdf</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13</a:t>
            </a:fld>
            <a:endParaRPr lang="fr-FR" dirty="0"/>
          </a:p>
        </p:txBody>
      </p:sp>
    </p:spTree>
    <p:extLst>
      <p:ext uri="{BB962C8B-B14F-4D97-AF65-F5344CB8AC3E}">
        <p14:creationId xmlns:p14="http://schemas.microsoft.com/office/powerpoint/2010/main" val="51063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images</a:t>
            </a:r>
          </a:p>
        </p:txBody>
      </p:sp>
      <p:sp>
        <p:nvSpPr>
          <p:cNvPr id="3" name="Espace réservé du contenu 2"/>
          <p:cNvSpPr>
            <a:spLocks noGrp="1"/>
          </p:cNvSpPr>
          <p:nvPr>
            <p:ph idx="1"/>
          </p:nvPr>
        </p:nvSpPr>
        <p:spPr/>
        <p:txBody>
          <a:bodyPr>
            <a:normAutofit fontScale="85000" lnSpcReduction="20000"/>
          </a:bodyPr>
          <a:lstStyle/>
          <a:p>
            <a:r>
              <a:rPr lang="fr-FR" dirty="0"/>
              <a:t>Balise XAML :</a:t>
            </a:r>
          </a:p>
          <a:p>
            <a:endParaRPr lang="fr-FR" dirty="0"/>
          </a:p>
          <a:p>
            <a:pPr marL="0" indent="0">
              <a:buNone/>
            </a:pPr>
            <a:r>
              <a:rPr lang="fr-FR" b="1" dirty="0"/>
              <a:t>/!\</a:t>
            </a:r>
            <a:r>
              <a:rPr lang="fr-FR" dirty="0"/>
              <a:t> la taille de l’image a été définie grâce aux attributs </a:t>
            </a:r>
            <a:r>
              <a:rPr lang="fr-FR" dirty="0" err="1"/>
              <a:t>Height</a:t>
            </a:r>
            <a:r>
              <a:rPr lang="fr-FR" dirty="0"/>
              <a:t> et </a:t>
            </a:r>
            <a:r>
              <a:rPr lang="fr-FR" dirty="0" err="1"/>
              <a:t>Width</a:t>
            </a:r>
            <a:r>
              <a:rPr lang="fr-FR" dirty="0"/>
              <a:t> ; sans ces attributs l’image prend tout l’espace disponible, de la même manière que les autres contrôles =&gt; attention au ratio !</a:t>
            </a:r>
          </a:p>
          <a:p>
            <a:endParaRPr lang="fr-FR" dirty="0"/>
          </a:p>
          <a:p>
            <a:r>
              <a:rPr lang="fr-FR" dirty="0"/>
              <a:t>Attribut Stretch :</a:t>
            </a:r>
          </a:p>
          <a:p>
            <a:pPr lvl="1"/>
            <a:r>
              <a:rPr lang="fr-FR" dirty="0"/>
              <a:t>None : empêche l’image de s’étirer dans tous l’espace qu’elle peut occuper</a:t>
            </a:r>
          </a:p>
          <a:p>
            <a:pPr lvl="1"/>
            <a:r>
              <a:rPr lang="fr-FR" dirty="0" err="1"/>
              <a:t>Fill</a:t>
            </a:r>
            <a:r>
              <a:rPr lang="fr-FR" dirty="0"/>
              <a:t> : étire l’image afin de remplir totalement la zone qu’elle peut occuper</a:t>
            </a:r>
          </a:p>
          <a:p>
            <a:pPr lvl="1"/>
            <a:r>
              <a:rPr lang="fr-FR" dirty="0"/>
              <a:t>Uniform : étire l’image en multipliant uniformément sa largeur et sa longueur</a:t>
            </a:r>
          </a:p>
          <a:p>
            <a:pPr lvl="1"/>
            <a:r>
              <a:rPr lang="fr-FR" dirty="0" err="1"/>
              <a:t>UniformToFill</a:t>
            </a:r>
            <a:r>
              <a:rPr lang="fr-FR" dirty="0"/>
              <a:t> : étire l’image en multipliant uniformément sa largeur et sa longueur, afin de remplir totalement la zone qu’elle peut occuper</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14</a:t>
            </a:fld>
            <a:endParaRPr lang="fr-FR" dirty="0"/>
          </a:p>
        </p:txBody>
      </p:sp>
      <p:sp>
        <p:nvSpPr>
          <p:cNvPr id="6" name="ZoneTexte 5"/>
          <p:cNvSpPr txBox="1"/>
          <p:nvPr/>
        </p:nvSpPr>
        <p:spPr>
          <a:xfrm>
            <a:off x="930167" y="1418900"/>
            <a:ext cx="7961586" cy="369332"/>
          </a:xfrm>
          <a:prstGeom prst="rect">
            <a:avLst/>
          </a:prstGeom>
          <a:noFill/>
        </p:spPr>
        <p:txBody>
          <a:bodyPr wrap="square" rtlCol="0">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Image</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="65"</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Source</a:t>
            </a:r>
            <a:r>
              <a:rPr lang="en-US" dirty="0">
                <a:solidFill>
                  <a:srgbClr val="0000FF"/>
                </a:solidFill>
                <a:latin typeface="Consolas" panose="020B0609020204030204" pitchFamily="49" charset="0"/>
              </a:rPr>
              <a:t>="C:\...\image.jpg" /&gt;</a:t>
            </a:r>
            <a:endParaRPr lang="fr-FR" dirty="0"/>
          </a:p>
        </p:txBody>
      </p:sp>
    </p:spTree>
    <p:extLst>
      <p:ext uri="{BB962C8B-B14F-4D97-AF65-F5344CB8AC3E}">
        <p14:creationId xmlns:p14="http://schemas.microsoft.com/office/powerpoint/2010/main" val="362203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formes géométriques</a:t>
            </a:r>
          </a:p>
        </p:txBody>
      </p:sp>
      <p:sp>
        <p:nvSpPr>
          <p:cNvPr id="3" name="Espace réservé du contenu 2"/>
          <p:cNvSpPr>
            <a:spLocks noGrp="1"/>
          </p:cNvSpPr>
          <p:nvPr>
            <p:ph idx="1"/>
          </p:nvPr>
        </p:nvSpPr>
        <p:spPr/>
        <p:txBody>
          <a:bodyPr/>
          <a:lstStyle/>
          <a:p>
            <a:r>
              <a:rPr lang="fr-FR" dirty="0"/>
              <a:t>Rectangle :</a:t>
            </a:r>
          </a:p>
          <a:p>
            <a:endParaRPr lang="fr-FR" dirty="0"/>
          </a:p>
          <a:p>
            <a:r>
              <a:rPr lang="fr-FR" dirty="0"/>
              <a:t>Ellipse :</a:t>
            </a:r>
          </a:p>
          <a:p>
            <a:pPr marL="0" indent="0">
              <a:buNone/>
            </a:pPr>
            <a:endParaRPr lang="fr-FR" dirty="0"/>
          </a:p>
          <a:p>
            <a:r>
              <a:rPr lang="fr-FR" dirty="0"/>
              <a:t>Ligne :</a:t>
            </a:r>
          </a:p>
          <a:p>
            <a:endParaRPr lang="fr-FR" dirty="0"/>
          </a:p>
          <a:p>
            <a:r>
              <a:rPr lang="fr-FR" dirty="0"/>
              <a:t>Cercle :</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10" name="Espace réservé du numéro de diapositive 9"/>
          <p:cNvSpPr>
            <a:spLocks noGrp="1"/>
          </p:cNvSpPr>
          <p:nvPr>
            <p:ph type="sldNum" sz="quarter" idx="12"/>
          </p:nvPr>
        </p:nvSpPr>
        <p:spPr/>
        <p:txBody>
          <a:bodyPr/>
          <a:lstStyle/>
          <a:p>
            <a:fld id="{3E4A517B-2034-4563-8A19-3BA396951D84}" type="slidenum">
              <a:rPr lang="fr-FR" smtClean="0"/>
              <a:t>15</a:t>
            </a:fld>
            <a:endParaRPr lang="fr-FR" dirty="0"/>
          </a:p>
        </p:txBody>
      </p:sp>
      <p:sp>
        <p:nvSpPr>
          <p:cNvPr id="11" name="ZoneTexte 10"/>
          <p:cNvSpPr txBox="1"/>
          <p:nvPr/>
        </p:nvSpPr>
        <p:spPr>
          <a:xfrm>
            <a:off x="1032735" y="1487218"/>
            <a:ext cx="7961586" cy="369332"/>
          </a:xfrm>
          <a:prstGeom prst="rect">
            <a:avLst/>
          </a:prstGeom>
          <a:noFill/>
        </p:spPr>
        <p:txBody>
          <a:bodyPr wrap="square" rtlCol="0">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Rectangle</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="65"</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="80"</a:t>
            </a:r>
            <a:r>
              <a:rPr lang="en-US" dirty="0">
                <a:solidFill>
                  <a:srgbClr val="FF0000"/>
                </a:solidFill>
                <a:latin typeface="Consolas" panose="020B0609020204030204" pitchFamily="49" charset="0"/>
              </a:rPr>
              <a:t> Stroke</a:t>
            </a:r>
            <a:r>
              <a:rPr lang="en-US" dirty="0">
                <a:solidFill>
                  <a:srgbClr val="0000FF"/>
                </a:solidFill>
                <a:latin typeface="Consolas" panose="020B0609020204030204" pitchFamily="49" charset="0"/>
              </a:rPr>
              <a:t>="Red"/&gt;</a:t>
            </a:r>
            <a:endParaRPr lang="fr-FR" dirty="0"/>
          </a:p>
        </p:txBody>
      </p:sp>
      <p:sp>
        <p:nvSpPr>
          <p:cNvPr id="12" name="ZoneTexte 11"/>
          <p:cNvSpPr txBox="1"/>
          <p:nvPr/>
        </p:nvSpPr>
        <p:spPr>
          <a:xfrm>
            <a:off x="1032735" y="2597020"/>
            <a:ext cx="7961586" cy="369332"/>
          </a:xfrm>
          <a:prstGeom prst="rect">
            <a:avLst/>
          </a:prstGeom>
          <a:noFill/>
        </p:spPr>
        <p:txBody>
          <a:bodyPr wrap="square" rtlCol="0">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="65"</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="80"</a:t>
            </a:r>
            <a:r>
              <a:rPr lang="en-US" dirty="0">
                <a:solidFill>
                  <a:srgbClr val="FF0000"/>
                </a:solidFill>
                <a:latin typeface="Consolas" panose="020B0609020204030204" pitchFamily="49" charset="0"/>
              </a:rPr>
              <a:t> Stroke</a:t>
            </a:r>
            <a:r>
              <a:rPr lang="en-US" dirty="0">
                <a:solidFill>
                  <a:srgbClr val="0000FF"/>
                </a:solidFill>
                <a:latin typeface="Consolas" panose="020B0609020204030204" pitchFamily="49" charset="0"/>
              </a:rPr>
              <a:t>="Red"/&gt;</a:t>
            </a:r>
            <a:endParaRPr lang="fr-FR" dirty="0"/>
          </a:p>
        </p:txBody>
      </p:sp>
      <p:sp>
        <p:nvSpPr>
          <p:cNvPr id="13" name="ZoneTexte 12"/>
          <p:cNvSpPr txBox="1"/>
          <p:nvPr/>
        </p:nvSpPr>
        <p:spPr>
          <a:xfrm>
            <a:off x="1032735" y="3631057"/>
            <a:ext cx="7961586" cy="369332"/>
          </a:xfrm>
          <a:prstGeom prst="rect">
            <a:avLst/>
          </a:prstGeom>
          <a:noFill/>
        </p:spPr>
        <p:txBody>
          <a:bodyPr wrap="square" rtlCol="0">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Rectangle</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="1"</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="80"</a:t>
            </a:r>
            <a:r>
              <a:rPr lang="en-US" dirty="0">
                <a:solidFill>
                  <a:srgbClr val="FF0000"/>
                </a:solidFill>
                <a:latin typeface="Consolas" panose="020B0609020204030204" pitchFamily="49" charset="0"/>
              </a:rPr>
              <a:t> Stroke</a:t>
            </a:r>
            <a:r>
              <a:rPr lang="en-US" dirty="0">
                <a:solidFill>
                  <a:srgbClr val="0000FF"/>
                </a:solidFill>
                <a:latin typeface="Consolas" panose="020B0609020204030204" pitchFamily="49" charset="0"/>
              </a:rPr>
              <a:t>="Red"/&gt;</a:t>
            </a:r>
            <a:endParaRPr lang="fr-FR" dirty="0"/>
          </a:p>
        </p:txBody>
      </p:sp>
      <p:sp>
        <p:nvSpPr>
          <p:cNvPr id="14" name="ZoneTexte 13"/>
          <p:cNvSpPr txBox="1"/>
          <p:nvPr/>
        </p:nvSpPr>
        <p:spPr>
          <a:xfrm>
            <a:off x="1032735" y="4629627"/>
            <a:ext cx="7961586" cy="369332"/>
          </a:xfrm>
          <a:prstGeom prst="rect">
            <a:avLst/>
          </a:prstGeom>
          <a:noFill/>
        </p:spPr>
        <p:txBody>
          <a:bodyPr wrap="square" rtlCol="0">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="80"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="80"</a:t>
            </a:r>
            <a:r>
              <a:rPr lang="en-US" dirty="0">
                <a:solidFill>
                  <a:srgbClr val="FF0000"/>
                </a:solidFill>
                <a:latin typeface="Consolas" panose="020B0609020204030204" pitchFamily="49" charset="0"/>
              </a:rPr>
              <a:t> Stroke</a:t>
            </a:r>
            <a:r>
              <a:rPr lang="en-US" dirty="0">
                <a:solidFill>
                  <a:srgbClr val="0000FF"/>
                </a:solidFill>
                <a:latin typeface="Consolas" panose="020B0609020204030204" pitchFamily="49" charset="0"/>
              </a:rPr>
              <a:t>="Red"/&gt;</a:t>
            </a:r>
            <a:endParaRPr lang="fr-FR" dirty="0"/>
          </a:p>
        </p:txBody>
      </p:sp>
    </p:spTree>
    <p:extLst>
      <p:ext uri="{BB962C8B-B14F-4D97-AF65-F5344CB8AC3E}">
        <p14:creationId xmlns:p14="http://schemas.microsoft.com/office/powerpoint/2010/main" val="226434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err="1"/>
              <a:t>Musiques</a:t>
            </a:r>
            <a:r>
              <a:rPr lang="en-US" dirty="0"/>
              <a:t> et </a:t>
            </a:r>
            <a:r>
              <a:rPr lang="en-US" dirty="0" err="1"/>
              <a:t>vidéos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t>Une seule balise :</a:t>
            </a:r>
          </a:p>
          <a:p>
            <a:endParaRPr lang="fr-FR" dirty="0"/>
          </a:p>
          <a:p>
            <a:r>
              <a:rPr lang="fr-FR" dirty="0"/>
              <a:t>Liste des formats supportés :</a:t>
            </a:r>
          </a:p>
          <a:p>
            <a:pPr marL="0" indent="0" algn="ctr">
              <a:buNone/>
            </a:pPr>
            <a:r>
              <a:rPr lang="fr-FR" sz="2000" dirty="0">
                <a:hlinkClick r:id="rId2"/>
              </a:rPr>
              <a:t>https://msdn.microsoft.com/en-us/library/cc189080(v=vs.95).aspx</a:t>
            </a:r>
            <a:endParaRPr lang="fr-FR" sz="2000" dirty="0"/>
          </a:p>
          <a:p>
            <a:endParaRPr lang="fr-FR" dirty="0"/>
          </a:p>
          <a:p>
            <a:r>
              <a:rPr lang="fr-FR" dirty="0" err="1"/>
              <a:t>LoadedBehavior</a:t>
            </a:r>
            <a:r>
              <a:rPr lang="fr-FR" dirty="0"/>
              <a:t> : définit comportement du média une fois chargé en mémoire</a:t>
            </a:r>
          </a:p>
          <a:p>
            <a:r>
              <a:rPr lang="fr-FR" dirty="0"/>
              <a:t>Valeurs possibles :</a:t>
            </a:r>
          </a:p>
          <a:p>
            <a:pPr lvl="1"/>
            <a:r>
              <a:rPr lang="fr-FR" dirty="0"/>
              <a:t>Close : Le média est fermé et toutes les ressources mémoires sont libérées</a:t>
            </a:r>
          </a:p>
          <a:p>
            <a:pPr lvl="1"/>
            <a:r>
              <a:rPr lang="fr-FR" dirty="0" err="1"/>
              <a:t>Manual</a:t>
            </a:r>
            <a:r>
              <a:rPr lang="fr-FR" dirty="0"/>
              <a:t> : Permet un contrôle manuel du média depuis le code</a:t>
            </a:r>
          </a:p>
          <a:p>
            <a:pPr lvl="1"/>
            <a:r>
              <a:rPr lang="fr-FR" dirty="0"/>
              <a:t>Pause : Le média est mis en pause</a:t>
            </a:r>
          </a:p>
          <a:p>
            <a:pPr lvl="1"/>
            <a:r>
              <a:rPr lang="fr-FR" dirty="0"/>
              <a:t>Play : Le média est mis en lecture</a:t>
            </a:r>
          </a:p>
          <a:p>
            <a:pPr lvl="1"/>
            <a:r>
              <a:rPr lang="fr-FR" dirty="0"/>
              <a:t>Stop : La lecture du média est stoppée</a:t>
            </a:r>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16</a:t>
            </a:fld>
            <a:endParaRPr lang="fr-FR" dirty="0"/>
          </a:p>
        </p:txBody>
      </p:sp>
      <p:sp>
        <p:nvSpPr>
          <p:cNvPr id="6" name="ZoneTexte 5"/>
          <p:cNvSpPr txBox="1"/>
          <p:nvPr/>
        </p:nvSpPr>
        <p:spPr>
          <a:xfrm>
            <a:off x="1032735" y="1429413"/>
            <a:ext cx="5851541" cy="369332"/>
          </a:xfrm>
          <a:prstGeom prst="rect">
            <a:avLst/>
          </a:prstGeom>
          <a:noFill/>
        </p:spPr>
        <p:txBody>
          <a:bodyPr wrap="square" rtlCol="0">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MediaElement</a:t>
            </a:r>
            <a:r>
              <a:rPr lang="fr-FR" dirty="0">
                <a:solidFill>
                  <a:srgbClr val="FF0000"/>
                </a:solidFill>
                <a:latin typeface="Consolas" panose="020B0609020204030204" pitchFamily="49" charset="0"/>
              </a:rPr>
              <a:t> Source</a:t>
            </a:r>
            <a:r>
              <a:rPr lang="fr-FR" dirty="0">
                <a:solidFill>
                  <a:srgbClr val="0000FF"/>
                </a:solidFill>
                <a:latin typeface="Consolas" panose="020B0609020204030204" pitchFamily="49" charset="0"/>
              </a:rPr>
              <a:t>="C:\...\fichier.mp3" /&gt;</a:t>
            </a:r>
            <a:endParaRPr lang="fr-FR" dirty="0"/>
          </a:p>
        </p:txBody>
      </p:sp>
    </p:spTree>
    <p:extLst>
      <p:ext uri="{BB962C8B-B14F-4D97-AF65-F5344CB8AC3E}">
        <p14:creationId xmlns:p14="http://schemas.microsoft.com/office/powerpoint/2010/main" val="145597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modèles 3D</a:t>
            </a:r>
          </a:p>
        </p:txBody>
      </p:sp>
      <p:sp>
        <p:nvSpPr>
          <p:cNvPr id="3" name="Espace réservé du contenu 2"/>
          <p:cNvSpPr>
            <a:spLocks noGrp="1"/>
          </p:cNvSpPr>
          <p:nvPr>
            <p:ph idx="1"/>
          </p:nvPr>
        </p:nvSpPr>
        <p:spPr>
          <a:xfrm>
            <a:off x="394138" y="1106172"/>
            <a:ext cx="8121212" cy="5070791"/>
          </a:xfrm>
        </p:spPr>
        <p:txBody>
          <a:bodyPr>
            <a:normAutofit/>
          </a:bodyPr>
          <a:lstStyle/>
          <a:p>
            <a:r>
              <a:rPr lang="fr-FR" sz="2400" dirty="0"/>
              <a:t>Exemple :</a:t>
            </a:r>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17</a:t>
            </a:fld>
            <a:endParaRPr lang="fr-FR" dirty="0"/>
          </a:p>
        </p:txBody>
      </p:sp>
      <p:sp>
        <p:nvSpPr>
          <p:cNvPr id="6" name="ZoneTexte 5"/>
          <p:cNvSpPr txBox="1"/>
          <p:nvPr/>
        </p:nvSpPr>
        <p:spPr>
          <a:xfrm>
            <a:off x="525514" y="1487218"/>
            <a:ext cx="8610693" cy="4778231"/>
          </a:xfrm>
          <a:prstGeom prst="rect">
            <a:avLst/>
          </a:prstGeom>
          <a:noFill/>
        </p:spPr>
        <p:txBody>
          <a:bodyPr wrap="square" rtlCol="0">
            <a:spAutoFit/>
          </a:bodyPr>
          <a:lstStyle/>
          <a:p>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Viewport3D</a:t>
            </a:r>
            <a:r>
              <a:rPr lang="fr-FR" sz="1050" dirty="0">
                <a:solidFill>
                  <a:srgbClr val="FF0000"/>
                </a:solidFill>
                <a:latin typeface="Consolas" panose="020B0609020204030204" pitchFamily="49" charset="0"/>
              </a:rPr>
              <a:t> Name</a:t>
            </a:r>
            <a:r>
              <a:rPr lang="fr-FR" sz="1050" dirty="0">
                <a:solidFill>
                  <a:srgbClr val="0000FF"/>
                </a:solidFill>
                <a:latin typeface="Consolas" panose="020B0609020204030204" pitchFamily="49" charset="0"/>
              </a:rPr>
              <a:t>="viewport3D1"&gt;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Viewport3D.Camera</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PerspectiveCamera</a:t>
            </a:r>
            <a:r>
              <a:rPr lang="fr-FR" sz="1050" dirty="0">
                <a:solidFill>
                  <a:srgbClr val="FF0000"/>
                </a:solidFill>
                <a:latin typeface="Consolas" panose="020B0609020204030204" pitchFamily="49" charset="0"/>
              </a:rPr>
              <a:t> Position</a:t>
            </a:r>
            <a:r>
              <a:rPr lang="fr-FR" sz="1050" dirty="0">
                <a:solidFill>
                  <a:srgbClr val="0000FF"/>
                </a:solidFill>
                <a:latin typeface="Consolas" panose="020B0609020204030204" pitchFamily="49" charset="0"/>
              </a:rPr>
              <a:t>="4 2 2"</a:t>
            </a:r>
            <a:r>
              <a:rPr lang="fr-FR" sz="1050" dirty="0">
                <a:solidFill>
                  <a:srgbClr val="FF0000"/>
                </a:solidFill>
                <a:latin typeface="Consolas" panose="020B0609020204030204" pitchFamily="49" charset="0"/>
              </a:rPr>
              <a:t> </a:t>
            </a:r>
            <a:r>
              <a:rPr lang="fr-FR" sz="1050" dirty="0" err="1">
                <a:solidFill>
                  <a:srgbClr val="FF0000"/>
                </a:solidFill>
                <a:latin typeface="Consolas" panose="020B0609020204030204" pitchFamily="49" charset="0"/>
              </a:rPr>
              <a:t>LookDirection</a:t>
            </a:r>
            <a:r>
              <a:rPr lang="fr-FR" sz="1050" dirty="0">
                <a:solidFill>
                  <a:srgbClr val="0000FF"/>
                </a:solidFill>
                <a:latin typeface="Consolas" panose="020B0609020204030204" pitchFamily="49" charset="0"/>
              </a:rPr>
              <a:t>="-4 -2 -2"&gt;&lt;/</a:t>
            </a:r>
            <a:r>
              <a:rPr lang="fr-FR" sz="1050" dirty="0" err="1">
                <a:solidFill>
                  <a:srgbClr val="A31515"/>
                </a:solidFill>
                <a:latin typeface="Consolas" panose="020B0609020204030204" pitchFamily="49" charset="0"/>
              </a:rPr>
              <a:t>PerspectiveCamera</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Viewport3D.Camera</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ModelVisual3D</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ModelVisual3D.Content</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DirectionalLight</a:t>
            </a:r>
            <a:r>
              <a:rPr lang="fr-FR" sz="1050" dirty="0">
                <a:solidFill>
                  <a:srgbClr val="FF0000"/>
                </a:solidFill>
                <a:latin typeface="Consolas" panose="020B0609020204030204" pitchFamily="49" charset="0"/>
              </a:rPr>
              <a:t> Direction</a:t>
            </a:r>
            <a:r>
              <a:rPr lang="fr-FR" sz="1050" dirty="0">
                <a:solidFill>
                  <a:srgbClr val="0000FF"/>
                </a:solidFill>
                <a:latin typeface="Consolas" panose="020B0609020204030204" pitchFamily="49" charset="0"/>
              </a:rPr>
              <a:t>="-5,-2,-3"&gt;&lt;/</a:t>
            </a:r>
            <a:r>
              <a:rPr lang="fr-FR" sz="1050" dirty="0" err="1">
                <a:solidFill>
                  <a:srgbClr val="A31515"/>
                </a:solidFill>
                <a:latin typeface="Consolas" panose="020B0609020204030204" pitchFamily="49" charset="0"/>
              </a:rPr>
              <a:t>DirectionalLight</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ModelVisual3D.Content</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ModelVisual3D</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ModelVisual3D</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ModelVisual3D.Content</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GeometryModel3D</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GeometryModel3D.Geometry</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MeshGeometry3D</a:t>
            </a:r>
            <a:r>
              <a:rPr lang="fr-FR" sz="1050" dirty="0">
                <a:solidFill>
                  <a:srgbClr val="000000"/>
                </a:solidFill>
                <a:latin typeface="Consolas" panose="020B0609020204030204" pitchFamily="49" charset="0"/>
              </a:rPr>
              <a:t> </a:t>
            </a:r>
          </a:p>
          <a:p>
            <a:r>
              <a:rPr lang="fr-FR" sz="1050" dirty="0">
                <a:solidFill>
                  <a:srgbClr val="000000"/>
                </a:solidFill>
                <a:latin typeface="Consolas" panose="020B0609020204030204" pitchFamily="49" charset="0"/>
              </a:rPr>
              <a:t>                       </a:t>
            </a:r>
            <a:r>
              <a:rPr lang="fr-FR" sz="1050" dirty="0">
                <a:solidFill>
                  <a:srgbClr val="FF0000"/>
                </a:solidFill>
                <a:latin typeface="Consolas" panose="020B0609020204030204" pitchFamily="49" charset="0"/>
              </a:rPr>
              <a:t> Positions</a:t>
            </a:r>
            <a:r>
              <a:rPr lang="fr-FR" sz="1050" dirty="0">
                <a:solidFill>
                  <a:srgbClr val="0000FF"/>
                </a:solidFill>
                <a:latin typeface="Consolas" panose="020B0609020204030204" pitchFamily="49" charset="0"/>
              </a:rPr>
              <a:t>="0 0 0 1 0 0 0 1 0 1 1 0 0 0 1 1 0 1 0 1 1 1 1 1"</a:t>
            </a:r>
            <a:r>
              <a:rPr lang="fr-FR" sz="1050" dirty="0">
                <a:solidFill>
                  <a:srgbClr val="000000"/>
                </a:solidFill>
                <a:latin typeface="Consolas" panose="020B0609020204030204" pitchFamily="49" charset="0"/>
              </a:rPr>
              <a:t> </a:t>
            </a:r>
          </a:p>
          <a:p>
            <a:r>
              <a:rPr lang="fr-FR" sz="1050" dirty="0">
                <a:solidFill>
                  <a:srgbClr val="000000"/>
                </a:solidFill>
                <a:latin typeface="Consolas" panose="020B0609020204030204" pitchFamily="49" charset="0"/>
              </a:rPr>
              <a:t>                       </a:t>
            </a:r>
            <a:r>
              <a:rPr lang="fr-FR" sz="1050" dirty="0">
                <a:solidFill>
                  <a:srgbClr val="FF0000"/>
                </a:solidFill>
                <a:latin typeface="Consolas" panose="020B0609020204030204" pitchFamily="49" charset="0"/>
              </a:rPr>
              <a:t> </a:t>
            </a:r>
            <a:r>
              <a:rPr lang="fr-FR" sz="1050" dirty="0" err="1">
                <a:solidFill>
                  <a:srgbClr val="FF0000"/>
                </a:solidFill>
                <a:latin typeface="Consolas" panose="020B0609020204030204" pitchFamily="49" charset="0"/>
              </a:rPr>
              <a:t>TriangleIndices</a:t>
            </a:r>
            <a:r>
              <a:rPr lang="fr-FR" sz="1050" dirty="0">
                <a:solidFill>
                  <a:srgbClr val="0000FF"/>
                </a:solidFill>
                <a:latin typeface="Consolas" panose="020B0609020204030204" pitchFamily="49" charset="0"/>
              </a:rPr>
              <a:t>="2 3 1 2 1 0 7 1 3 7 5 1 6 5 7 6 4 5 6 2 0 2 0 4 2 7 3 2 6 7 0 1 5 0 5 4"/&gt;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GeometryModel3D.Geometry</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GeometryModel3D.Material</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DiffuseMaterial</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DiffuseMaterial.Brush</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SolidColorBrush</a:t>
            </a:r>
            <a:r>
              <a:rPr lang="fr-FR" sz="1050" dirty="0">
                <a:solidFill>
                  <a:srgbClr val="FF0000"/>
                </a:solidFill>
                <a:latin typeface="Consolas" panose="020B0609020204030204" pitchFamily="49" charset="0"/>
              </a:rPr>
              <a:t> </a:t>
            </a:r>
            <a:r>
              <a:rPr lang="fr-FR" sz="1050" dirty="0" err="1">
                <a:solidFill>
                  <a:srgbClr val="FF0000"/>
                </a:solidFill>
                <a:latin typeface="Consolas" panose="020B0609020204030204" pitchFamily="49" charset="0"/>
              </a:rPr>
              <a:t>Color</a:t>
            </a:r>
            <a:r>
              <a:rPr lang="fr-FR" sz="1050" dirty="0">
                <a:solidFill>
                  <a:srgbClr val="0000FF"/>
                </a:solidFill>
                <a:latin typeface="Consolas" panose="020B0609020204030204" pitchFamily="49" charset="0"/>
              </a:rPr>
              <a:t>="</a:t>
            </a:r>
            <a:r>
              <a:rPr lang="fr-FR" sz="1050" dirty="0" err="1">
                <a:solidFill>
                  <a:srgbClr val="0000FF"/>
                </a:solidFill>
                <a:latin typeface="Consolas" panose="020B0609020204030204" pitchFamily="49" charset="0"/>
              </a:rPr>
              <a:t>blue</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DiffuseMaterial.Brush</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DiffuseMaterial</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GeometryModel3D.Material</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GeometryModel3D</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ModelVisual3D.Content</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ModelVisual3D</a:t>
            </a:r>
            <a:r>
              <a:rPr lang="fr-FR" sz="1050" dirty="0">
                <a:solidFill>
                  <a:srgbClr val="0000FF"/>
                </a:solidFill>
                <a:latin typeface="Consolas" panose="020B0609020204030204" pitchFamily="49" charset="0"/>
              </a:rPr>
              <a:t>&gt;</a:t>
            </a:r>
          </a:p>
          <a:p>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Viewport3D</a:t>
            </a:r>
            <a:r>
              <a:rPr lang="fr-FR" sz="1050" dirty="0">
                <a:solidFill>
                  <a:srgbClr val="0000FF"/>
                </a:solidFill>
                <a:latin typeface="Consolas" panose="020B0609020204030204" pitchFamily="49" charset="0"/>
              </a:rPr>
              <a:t>&gt;</a:t>
            </a:r>
            <a:endParaRPr lang="fr-FR" sz="1050" dirty="0"/>
          </a:p>
        </p:txBody>
      </p:sp>
      <p:pic>
        <p:nvPicPr>
          <p:cNvPr id="7" name="Image 6"/>
          <p:cNvPicPr>
            <a:picLocks noChangeAspect="1"/>
          </p:cNvPicPr>
          <p:nvPr/>
        </p:nvPicPr>
        <p:blipFill>
          <a:blip r:embed="rId2"/>
          <a:stretch>
            <a:fillRect/>
          </a:stretch>
        </p:blipFill>
        <p:spPr>
          <a:xfrm>
            <a:off x="867104" y="657657"/>
            <a:ext cx="7488926" cy="5837735"/>
          </a:xfrm>
          <a:prstGeom prst="rect">
            <a:avLst/>
          </a:prstGeom>
        </p:spPr>
      </p:pic>
    </p:spTree>
    <p:extLst>
      <p:ext uri="{BB962C8B-B14F-4D97-AF65-F5344CB8AC3E}">
        <p14:creationId xmlns:p14="http://schemas.microsoft.com/office/powerpoint/2010/main" val="178878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transformations (1/4)</a:t>
            </a:r>
          </a:p>
        </p:txBody>
      </p:sp>
      <p:sp>
        <p:nvSpPr>
          <p:cNvPr id="3" name="Espace réservé du contenu 2"/>
          <p:cNvSpPr>
            <a:spLocks noGrp="1"/>
          </p:cNvSpPr>
          <p:nvPr>
            <p:ph idx="1"/>
          </p:nvPr>
        </p:nvSpPr>
        <p:spPr/>
        <p:txBody>
          <a:bodyPr/>
          <a:lstStyle/>
          <a:p>
            <a:r>
              <a:rPr lang="fr-FR" dirty="0"/>
              <a:t>Tout contrôle peut subir des transformations, grâce à la propriété </a:t>
            </a:r>
            <a:r>
              <a:rPr lang="fr-FR" dirty="0" err="1"/>
              <a:t>RenderTransform</a:t>
            </a:r>
            <a:endParaRPr lang="fr-FR" dirty="0"/>
          </a:p>
          <a:p>
            <a:r>
              <a:rPr lang="fr-FR" dirty="0"/>
              <a:t>Exemple :</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18</a:t>
            </a:fld>
            <a:endParaRPr lang="fr-FR" dirty="0"/>
          </a:p>
        </p:txBody>
      </p:sp>
      <p:sp>
        <p:nvSpPr>
          <p:cNvPr id="6" name="ZoneTexte 5"/>
          <p:cNvSpPr txBox="1"/>
          <p:nvPr/>
        </p:nvSpPr>
        <p:spPr>
          <a:xfrm>
            <a:off x="875644" y="2433386"/>
            <a:ext cx="7017626" cy="2677656"/>
          </a:xfrm>
          <a:prstGeom prst="rect">
            <a:avLst/>
          </a:prstGeom>
          <a:noFill/>
        </p:spPr>
        <p:txBody>
          <a:bodyPr wrap="square" rtlCol="0">
            <a:spAutoFit/>
          </a:bodyPr>
          <a:lstStyle/>
          <a:p>
            <a:r>
              <a:rPr lang="fr-FR" sz="1400" dirty="0">
                <a:solidFill>
                  <a:srgbClr val="0000FF"/>
                </a:solidFill>
                <a:latin typeface="Consolas" panose="020B0609020204030204" pitchFamily="49" charset="0"/>
              </a:rPr>
              <a:t>&lt;</a:t>
            </a:r>
            <a:r>
              <a:rPr lang="fr-FR" sz="1400" dirty="0" err="1">
                <a:solidFill>
                  <a:srgbClr val="A31515"/>
                </a:solidFill>
                <a:latin typeface="Consolas" panose="020B0609020204030204" pitchFamily="49" charset="0"/>
              </a:rPr>
              <a:t>Canvas</a:t>
            </a:r>
            <a:r>
              <a:rPr lang="fr-FR" sz="1400" dirty="0">
                <a:solidFill>
                  <a:srgbClr val="0000FF"/>
                </a:solidFill>
                <a:latin typeface="Consolas" panose="020B0609020204030204" pitchFamily="49" charset="0"/>
              </a:rPr>
              <a:t>&gt;</a:t>
            </a: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&lt;</a:t>
            </a:r>
            <a:r>
              <a:rPr lang="fr-FR" sz="1400" dirty="0" err="1">
                <a:solidFill>
                  <a:srgbClr val="A31515"/>
                </a:solidFill>
                <a:latin typeface="Consolas" panose="020B0609020204030204" pitchFamily="49" charset="0"/>
              </a:rPr>
              <a:t>ListBox</a:t>
            </a:r>
            <a:r>
              <a:rPr lang="fr-FR" sz="1400" dirty="0">
                <a:solidFill>
                  <a:srgbClr val="FF0000"/>
                </a:solidFill>
                <a:latin typeface="Consolas" panose="020B0609020204030204" pitchFamily="49" charset="0"/>
              </a:rPr>
              <a:t> </a:t>
            </a:r>
            <a:r>
              <a:rPr lang="fr-FR" sz="1400" dirty="0" err="1">
                <a:solidFill>
                  <a:srgbClr val="FF0000"/>
                </a:solidFill>
                <a:latin typeface="Consolas" panose="020B0609020204030204" pitchFamily="49" charset="0"/>
              </a:rPr>
              <a:t>FontSize</a:t>
            </a:r>
            <a:r>
              <a:rPr lang="fr-FR" sz="1400" dirty="0">
                <a:solidFill>
                  <a:srgbClr val="0000FF"/>
                </a:solidFill>
                <a:latin typeface="Consolas" panose="020B0609020204030204" pitchFamily="49" charset="0"/>
              </a:rPr>
              <a:t>="15"</a:t>
            </a:r>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            </a:t>
            </a:r>
            <a:r>
              <a:rPr lang="fr-FR" sz="1400" dirty="0">
                <a:solidFill>
                  <a:srgbClr val="FF0000"/>
                </a:solidFill>
                <a:latin typeface="Consolas" panose="020B0609020204030204" pitchFamily="49" charset="0"/>
              </a:rPr>
              <a:t> </a:t>
            </a:r>
            <a:r>
              <a:rPr lang="fr-FR" sz="1400" dirty="0" err="1">
                <a:solidFill>
                  <a:srgbClr val="FF0000"/>
                </a:solidFill>
                <a:latin typeface="Consolas" panose="020B0609020204030204" pitchFamily="49" charset="0"/>
              </a:rPr>
              <a:t>Canvas.Bottom</a:t>
            </a:r>
            <a:r>
              <a:rPr lang="fr-FR" sz="1400" dirty="0">
                <a:solidFill>
                  <a:srgbClr val="0000FF"/>
                </a:solidFill>
                <a:latin typeface="Consolas" panose="020B0609020204030204" pitchFamily="49" charset="0"/>
              </a:rPr>
              <a:t>="140"</a:t>
            </a:r>
            <a:r>
              <a:rPr lang="fr-FR" sz="1400" dirty="0">
                <a:solidFill>
                  <a:srgbClr val="FF0000"/>
                </a:solidFill>
                <a:latin typeface="Consolas" panose="020B0609020204030204" pitchFamily="49" charset="0"/>
              </a:rPr>
              <a:t> </a:t>
            </a:r>
            <a:r>
              <a:rPr lang="fr-FR" sz="1400" dirty="0" err="1">
                <a:solidFill>
                  <a:srgbClr val="FF0000"/>
                </a:solidFill>
                <a:latin typeface="Consolas" panose="020B0609020204030204" pitchFamily="49" charset="0"/>
              </a:rPr>
              <a:t>Canvas.Left</a:t>
            </a:r>
            <a:r>
              <a:rPr lang="fr-FR" sz="1400" dirty="0">
                <a:solidFill>
                  <a:srgbClr val="0000FF"/>
                </a:solidFill>
                <a:latin typeface="Consolas" panose="020B0609020204030204" pitchFamily="49" charset="0"/>
              </a:rPr>
              <a:t>="177"</a:t>
            </a:r>
            <a:r>
              <a:rPr lang="fr-F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 </a:t>
            </a:r>
            <a:r>
              <a:rPr lang="en-US" sz="1400" dirty="0" err="1">
                <a:solidFill>
                  <a:srgbClr val="FF0000"/>
                </a:solidFill>
                <a:latin typeface="Consolas" panose="020B0609020204030204" pitchFamily="49" charset="0"/>
              </a:rPr>
              <a:t>Canvas.Right</a:t>
            </a:r>
            <a:r>
              <a:rPr lang="en-US" sz="1400" dirty="0">
                <a:solidFill>
                  <a:srgbClr val="0000FF"/>
                </a:solidFill>
                <a:latin typeface="Consolas" panose="020B0609020204030204" pitchFamily="49" charset="0"/>
              </a:rPr>
              <a:t>="150"</a:t>
            </a:r>
            <a:r>
              <a:rPr lang="en-US" sz="1400" dirty="0">
                <a:solidFill>
                  <a:srgbClr val="FF0000"/>
                </a:solidFill>
                <a:latin typeface="Consolas" panose="020B0609020204030204" pitchFamily="49" charset="0"/>
              </a:rPr>
              <a:t> </a:t>
            </a:r>
            <a:r>
              <a:rPr lang="en-US" sz="1400" dirty="0" err="1">
                <a:solidFill>
                  <a:srgbClr val="FF0000"/>
                </a:solidFill>
                <a:latin typeface="Consolas" panose="020B0609020204030204" pitchFamily="49" charset="0"/>
              </a:rPr>
              <a:t>Canvas.Top</a:t>
            </a:r>
            <a:r>
              <a:rPr lang="en-US" sz="1400" dirty="0">
                <a:solidFill>
                  <a:srgbClr val="0000FF"/>
                </a:solidFill>
                <a:latin typeface="Consolas" panose="020B0609020204030204" pitchFamily="49" charset="0"/>
              </a:rPr>
              <a:t>="88"</a:t>
            </a:r>
          </a:p>
          <a:p>
            <a:r>
              <a:rPr lang="fr-FR" sz="1400" dirty="0">
                <a:solidFill>
                  <a:srgbClr val="000000"/>
                </a:solidFill>
                <a:latin typeface="Consolas" panose="020B0609020204030204" pitchFamily="49" charset="0"/>
              </a:rPr>
              <a:t>            </a:t>
            </a:r>
            <a:r>
              <a:rPr lang="fr-FR" sz="1400" dirty="0">
                <a:solidFill>
                  <a:srgbClr val="FF0000"/>
                </a:solidFill>
                <a:latin typeface="Consolas" panose="020B0609020204030204" pitchFamily="49" charset="0"/>
              </a:rPr>
              <a:t> </a:t>
            </a:r>
            <a:r>
              <a:rPr lang="fr-FR" sz="1400" dirty="0" err="1">
                <a:solidFill>
                  <a:srgbClr val="FF0000"/>
                </a:solidFill>
                <a:latin typeface="Consolas" panose="020B0609020204030204" pitchFamily="49" charset="0"/>
              </a:rPr>
              <a:t>Height</a:t>
            </a:r>
            <a:r>
              <a:rPr lang="fr-FR" sz="1400" dirty="0">
                <a:solidFill>
                  <a:srgbClr val="0000FF"/>
                </a:solidFill>
                <a:latin typeface="Consolas" panose="020B0609020204030204" pitchFamily="49" charset="0"/>
              </a:rPr>
              <a:t>="124"</a:t>
            </a:r>
            <a:r>
              <a:rPr lang="fr-FR" sz="1400" dirty="0">
                <a:solidFill>
                  <a:srgbClr val="FF0000"/>
                </a:solidFill>
                <a:latin typeface="Consolas" panose="020B0609020204030204" pitchFamily="49" charset="0"/>
              </a:rPr>
              <a:t> </a:t>
            </a:r>
            <a:r>
              <a:rPr lang="fr-FR" sz="1400" dirty="0" err="1">
                <a:solidFill>
                  <a:srgbClr val="FF0000"/>
                </a:solidFill>
                <a:latin typeface="Consolas" panose="020B0609020204030204" pitchFamily="49" charset="0"/>
              </a:rPr>
              <a:t>Width</a:t>
            </a:r>
            <a:r>
              <a:rPr lang="fr-FR" sz="1400" dirty="0">
                <a:solidFill>
                  <a:srgbClr val="0000FF"/>
                </a:solidFill>
                <a:latin typeface="Consolas" panose="020B0609020204030204" pitchFamily="49" charset="0"/>
              </a:rPr>
              <a:t>="149"&gt;</a:t>
            </a: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&lt;</a:t>
            </a:r>
            <a:r>
              <a:rPr lang="fr-FR" sz="1400" dirty="0" err="1">
                <a:solidFill>
                  <a:srgbClr val="A31515"/>
                </a:solidFill>
                <a:latin typeface="Consolas" panose="020B0609020204030204" pitchFamily="49" charset="0"/>
              </a:rPr>
              <a:t>ListBoxItem</a:t>
            </a:r>
            <a:r>
              <a:rPr lang="fr-FR" sz="1400" dirty="0">
                <a:solidFill>
                  <a:srgbClr val="FF0000"/>
                </a:solidFill>
                <a:latin typeface="Consolas" panose="020B0609020204030204" pitchFamily="49" charset="0"/>
              </a:rPr>
              <a:t> </a:t>
            </a:r>
            <a:r>
              <a:rPr lang="fr-FR" sz="1400" dirty="0" err="1">
                <a:solidFill>
                  <a:srgbClr val="FF0000"/>
                </a:solidFill>
                <a:latin typeface="Consolas" panose="020B0609020204030204" pitchFamily="49" charset="0"/>
              </a:rPr>
              <a:t>IsSelected</a:t>
            </a:r>
            <a:r>
              <a:rPr lang="fr-FR" sz="1400" dirty="0">
                <a:solidFill>
                  <a:srgbClr val="0000FF"/>
                </a:solidFill>
                <a:latin typeface="Consolas" panose="020B0609020204030204" pitchFamily="49" charset="0"/>
              </a:rPr>
              <a:t>="</a:t>
            </a:r>
            <a:r>
              <a:rPr lang="fr-FR" sz="1400" dirty="0" err="1">
                <a:solidFill>
                  <a:srgbClr val="0000FF"/>
                </a:solidFill>
                <a:latin typeface="Consolas" panose="020B0609020204030204" pitchFamily="49" charset="0"/>
              </a:rPr>
              <a:t>True</a:t>
            </a:r>
            <a:r>
              <a:rPr lang="fr-FR" sz="1400" dirty="0">
                <a:solidFill>
                  <a:srgbClr val="0000FF"/>
                </a:solidFill>
                <a:latin typeface="Consolas" panose="020B0609020204030204" pitchFamily="49" charset="0"/>
              </a:rPr>
              <a:t>"&gt;</a:t>
            </a:r>
            <a:r>
              <a:rPr lang="fr-FR" sz="1400" dirty="0">
                <a:solidFill>
                  <a:srgbClr val="000000"/>
                </a:solidFill>
                <a:latin typeface="Consolas" panose="020B0609020204030204" pitchFamily="49" charset="0"/>
              </a:rPr>
              <a:t>Canada</a:t>
            </a:r>
            <a:r>
              <a:rPr lang="fr-FR" sz="1400" dirty="0">
                <a:solidFill>
                  <a:srgbClr val="0000FF"/>
                </a:solidFill>
                <a:latin typeface="Consolas" panose="020B0609020204030204" pitchFamily="49" charset="0"/>
              </a:rPr>
              <a:t>&lt;/</a:t>
            </a:r>
            <a:r>
              <a:rPr lang="fr-FR" sz="1400" dirty="0" err="1">
                <a:solidFill>
                  <a:srgbClr val="A31515"/>
                </a:solidFill>
                <a:latin typeface="Consolas" panose="020B0609020204030204" pitchFamily="49" charset="0"/>
              </a:rPr>
              <a:t>ListBoxItem</a:t>
            </a:r>
            <a:r>
              <a:rPr lang="fr-FR" sz="1400" dirty="0">
                <a:solidFill>
                  <a:srgbClr val="0000FF"/>
                </a:solidFill>
                <a:latin typeface="Consolas" panose="020B0609020204030204" pitchFamily="49" charset="0"/>
              </a:rPr>
              <a:t>&gt;</a:t>
            </a: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&lt;</a:t>
            </a:r>
            <a:r>
              <a:rPr lang="fr-FR" sz="1400" dirty="0" err="1">
                <a:solidFill>
                  <a:srgbClr val="A31515"/>
                </a:solidFill>
                <a:latin typeface="Consolas" panose="020B0609020204030204" pitchFamily="49" charset="0"/>
              </a:rPr>
              <a:t>ListBoxItem</a:t>
            </a:r>
            <a:r>
              <a:rPr lang="fr-FR" sz="1400" dirty="0">
                <a:solidFill>
                  <a:srgbClr val="0000FF"/>
                </a:solidFill>
                <a:latin typeface="Consolas" panose="020B0609020204030204" pitchFamily="49" charset="0"/>
              </a:rPr>
              <a:t>&gt;</a:t>
            </a:r>
            <a:r>
              <a:rPr lang="fr-FR" sz="1400" dirty="0">
                <a:solidFill>
                  <a:srgbClr val="000000"/>
                </a:solidFill>
                <a:latin typeface="Consolas" panose="020B0609020204030204" pitchFamily="49" charset="0"/>
              </a:rPr>
              <a:t>Spain</a:t>
            </a:r>
            <a:r>
              <a:rPr lang="fr-FR" sz="1400" dirty="0">
                <a:solidFill>
                  <a:srgbClr val="0000FF"/>
                </a:solidFill>
                <a:latin typeface="Consolas" panose="020B0609020204030204" pitchFamily="49" charset="0"/>
              </a:rPr>
              <a:t>&lt;/</a:t>
            </a:r>
            <a:r>
              <a:rPr lang="fr-FR" sz="1400" dirty="0" err="1">
                <a:solidFill>
                  <a:srgbClr val="A31515"/>
                </a:solidFill>
                <a:latin typeface="Consolas" panose="020B0609020204030204" pitchFamily="49" charset="0"/>
              </a:rPr>
              <a:t>ListBoxItem</a:t>
            </a:r>
            <a:r>
              <a:rPr lang="fr-FR" sz="1400" dirty="0">
                <a:solidFill>
                  <a:srgbClr val="0000FF"/>
                </a:solidFill>
                <a:latin typeface="Consolas" panose="020B0609020204030204" pitchFamily="49" charset="0"/>
              </a:rPr>
              <a:t>&gt;</a:t>
            </a: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&lt;</a:t>
            </a:r>
            <a:r>
              <a:rPr lang="fr-FR" sz="1400" dirty="0" err="1">
                <a:solidFill>
                  <a:srgbClr val="A31515"/>
                </a:solidFill>
                <a:latin typeface="Consolas" panose="020B0609020204030204" pitchFamily="49" charset="0"/>
              </a:rPr>
              <a:t>ListBox.RenderTransform</a:t>
            </a:r>
            <a:r>
              <a:rPr lang="fr-FR" sz="1400" dirty="0">
                <a:solidFill>
                  <a:srgbClr val="0000FF"/>
                </a:solidFill>
                <a:latin typeface="Consolas" panose="020B0609020204030204" pitchFamily="49" charset="0"/>
              </a:rPr>
              <a:t>&gt;</a:t>
            </a: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&lt;</a:t>
            </a:r>
            <a:r>
              <a:rPr lang="fr-FR" sz="1400" dirty="0" err="1">
                <a:solidFill>
                  <a:srgbClr val="A31515"/>
                </a:solidFill>
                <a:latin typeface="Consolas" panose="020B0609020204030204" pitchFamily="49" charset="0"/>
              </a:rPr>
              <a:t>RotateTransform</a:t>
            </a:r>
            <a:r>
              <a:rPr lang="fr-FR" sz="1400" dirty="0">
                <a:solidFill>
                  <a:srgbClr val="FF0000"/>
                </a:solidFill>
                <a:latin typeface="Consolas" panose="020B0609020204030204" pitchFamily="49" charset="0"/>
              </a:rPr>
              <a:t> Angle</a:t>
            </a:r>
            <a:r>
              <a:rPr lang="fr-FR" sz="1400" dirty="0">
                <a:solidFill>
                  <a:srgbClr val="0000FF"/>
                </a:solidFill>
                <a:latin typeface="Consolas" panose="020B0609020204030204" pitchFamily="49" charset="0"/>
              </a:rPr>
              <a:t>="-20"</a:t>
            </a:r>
            <a:r>
              <a:rPr lang="fr-FR" sz="1400" dirty="0">
                <a:solidFill>
                  <a:srgbClr val="FF0000"/>
                </a:solidFill>
                <a:latin typeface="Consolas" panose="020B0609020204030204" pitchFamily="49" charset="0"/>
              </a:rPr>
              <a:t> </a:t>
            </a:r>
            <a:r>
              <a:rPr lang="fr-FR" sz="1400" dirty="0" err="1">
                <a:solidFill>
                  <a:srgbClr val="FF0000"/>
                </a:solidFill>
                <a:latin typeface="Consolas" panose="020B0609020204030204" pitchFamily="49" charset="0"/>
              </a:rPr>
              <a:t>CenterX</a:t>
            </a:r>
            <a:r>
              <a:rPr lang="fr-FR" sz="1400" dirty="0">
                <a:solidFill>
                  <a:srgbClr val="0000FF"/>
                </a:solidFill>
                <a:latin typeface="Consolas" panose="020B0609020204030204" pitchFamily="49" charset="0"/>
              </a:rPr>
              <a:t>="50"</a:t>
            </a:r>
            <a:r>
              <a:rPr lang="fr-FR" sz="1400" dirty="0">
                <a:solidFill>
                  <a:srgbClr val="FF0000"/>
                </a:solidFill>
                <a:latin typeface="Consolas" panose="020B0609020204030204" pitchFamily="49" charset="0"/>
              </a:rPr>
              <a:t> </a:t>
            </a:r>
            <a:r>
              <a:rPr lang="fr-FR" sz="1400" dirty="0" err="1">
                <a:solidFill>
                  <a:srgbClr val="FF0000"/>
                </a:solidFill>
                <a:latin typeface="Consolas" panose="020B0609020204030204" pitchFamily="49" charset="0"/>
              </a:rPr>
              <a:t>CenterY</a:t>
            </a:r>
            <a:r>
              <a:rPr lang="fr-FR" sz="1400" dirty="0">
                <a:solidFill>
                  <a:srgbClr val="0000FF"/>
                </a:solidFill>
                <a:latin typeface="Consolas" panose="020B0609020204030204" pitchFamily="49" charset="0"/>
              </a:rPr>
              <a:t>="50" /&gt;</a:t>
            </a: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&lt;/</a:t>
            </a:r>
            <a:r>
              <a:rPr lang="fr-FR" sz="1400" dirty="0" err="1">
                <a:solidFill>
                  <a:srgbClr val="A31515"/>
                </a:solidFill>
                <a:latin typeface="Consolas" panose="020B0609020204030204" pitchFamily="49" charset="0"/>
              </a:rPr>
              <a:t>ListBox.RenderTransform</a:t>
            </a:r>
            <a:r>
              <a:rPr lang="fr-FR" sz="1400" dirty="0">
                <a:solidFill>
                  <a:srgbClr val="0000FF"/>
                </a:solidFill>
                <a:latin typeface="Consolas" panose="020B0609020204030204" pitchFamily="49" charset="0"/>
              </a:rPr>
              <a:t>&gt;</a:t>
            </a: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&lt;/</a:t>
            </a:r>
            <a:r>
              <a:rPr lang="fr-FR" sz="1400" dirty="0" err="1">
                <a:solidFill>
                  <a:srgbClr val="A31515"/>
                </a:solidFill>
                <a:latin typeface="Consolas" panose="020B0609020204030204" pitchFamily="49" charset="0"/>
              </a:rPr>
              <a:t>ListBox</a:t>
            </a:r>
            <a:r>
              <a:rPr lang="fr-FR" sz="1400" dirty="0">
                <a:solidFill>
                  <a:srgbClr val="0000FF"/>
                </a:solidFill>
                <a:latin typeface="Consolas" panose="020B0609020204030204" pitchFamily="49" charset="0"/>
              </a:rPr>
              <a:t>&gt;</a:t>
            </a:r>
          </a:p>
          <a:p>
            <a:r>
              <a:rPr lang="fr-FR" sz="1400" dirty="0">
                <a:solidFill>
                  <a:srgbClr val="0000FF"/>
                </a:solidFill>
                <a:latin typeface="Consolas" panose="020B0609020204030204" pitchFamily="49" charset="0"/>
              </a:rPr>
              <a:t>&lt;/</a:t>
            </a:r>
            <a:r>
              <a:rPr lang="fr-FR" sz="1400" dirty="0" err="1">
                <a:solidFill>
                  <a:srgbClr val="A31515"/>
                </a:solidFill>
                <a:latin typeface="Consolas" panose="020B0609020204030204" pitchFamily="49" charset="0"/>
              </a:rPr>
              <a:t>Canvas</a:t>
            </a:r>
            <a:r>
              <a:rPr lang="fr-FR" sz="1400" dirty="0">
                <a:solidFill>
                  <a:srgbClr val="0000FF"/>
                </a:solidFill>
                <a:latin typeface="Consolas" panose="020B0609020204030204" pitchFamily="49" charset="0"/>
              </a:rPr>
              <a:t>&gt;</a:t>
            </a:r>
            <a:endParaRPr lang="fr-FR" sz="1400" dirty="0"/>
          </a:p>
        </p:txBody>
      </p:sp>
      <p:pic>
        <p:nvPicPr>
          <p:cNvPr id="7" name="Image 6"/>
          <p:cNvPicPr>
            <a:picLocks noChangeAspect="1"/>
          </p:cNvPicPr>
          <p:nvPr/>
        </p:nvPicPr>
        <p:blipFill>
          <a:blip r:embed="rId2"/>
          <a:stretch>
            <a:fillRect/>
          </a:stretch>
        </p:blipFill>
        <p:spPr>
          <a:xfrm>
            <a:off x="1607098" y="2455037"/>
            <a:ext cx="5554717" cy="3722957"/>
          </a:xfrm>
          <a:prstGeom prst="rect">
            <a:avLst/>
          </a:prstGeom>
        </p:spPr>
      </p:pic>
    </p:spTree>
    <p:extLst>
      <p:ext uri="{BB962C8B-B14F-4D97-AF65-F5344CB8AC3E}">
        <p14:creationId xmlns:p14="http://schemas.microsoft.com/office/powerpoint/2010/main" val="335138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transformations (2/4)</a:t>
            </a:r>
          </a:p>
        </p:txBody>
      </p:sp>
      <p:sp>
        <p:nvSpPr>
          <p:cNvPr id="3" name="Espace réservé du contenu 2"/>
          <p:cNvSpPr>
            <a:spLocks noGrp="1"/>
          </p:cNvSpPr>
          <p:nvPr>
            <p:ph idx="1"/>
          </p:nvPr>
        </p:nvSpPr>
        <p:spPr/>
        <p:txBody>
          <a:bodyPr/>
          <a:lstStyle/>
          <a:p>
            <a:r>
              <a:rPr lang="fr-FR" dirty="0"/>
              <a:t>Différentes transformations :</a:t>
            </a:r>
          </a:p>
          <a:p>
            <a:pPr lvl="1"/>
            <a:r>
              <a:rPr lang="fr-FR" dirty="0" err="1"/>
              <a:t>RotateTransform</a:t>
            </a:r>
            <a:r>
              <a:rPr lang="fr-FR" dirty="0"/>
              <a:t> : rotation</a:t>
            </a:r>
          </a:p>
          <a:p>
            <a:pPr lvl="1"/>
            <a:endParaRPr lang="fr-FR" dirty="0"/>
          </a:p>
          <a:p>
            <a:pPr lvl="1"/>
            <a:endParaRPr lang="fr-FR" dirty="0"/>
          </a:p>
          <a:p>
            <a:pPr lvl="1"/>
            <a:endParaRPr lang="fr-FR" dirty="0"/>
          </a:p>
          <a:p>
            <a:pPr lvl="1"/>
            <a:endParaRPr lang="fr-FR" dirty="0"/>
          </a:p>
          <a:p>
            <a:pPr lvl="1"/>
            <a:endParaRPr lang="fr-FR" dirty="0"/>
          </a:p>
          <a:p>
            <a:pPr lvl="1"/>
            <a:r>
              <a:rPr lang="fr-FR" dirty="0" err="1"/>
              <a:t>ScaleTransform</a:t>
            </a:r>
            <a:r>
              <a:rPr lang="fr-FR" dirty="0"/>
              <a:t> : transformation sur les axes x et y</a:t>
            </a:r>
          </a:p>
          <a:p>
            <a:pPr lvl="1"/>
            <a:endParaRPr lang="fr-FR" dirty="0"/>
          </a:p>
          <a:p>
            <a:pPr lvl="1"/>
            <a:endParaRPr lang="fr-FR" dirty="0"/>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19</a:t>
            </a:fld>
            <a:endParaRPr lang="fr-FR" dirty="0"/>
          </a:p>
        </p:txBody>
      </p:sp>
      <p:pic>
        <p:nvPicPr>
          <p:cNvPr id="8" name="Image 7"/>
          <p:cNvPicPr>
            <a:picLocks noChangeAspect="1"/>
          </p:cNvPicPr>
          <p:nvPr/>
        </p:nvPicPr>
        <p:blipFill>
          <a:blip r:embed="rId2"/>
          <a:stretch>
            <a:fillRect/>
          </a:stretch>
        </p:blipFill>
        <p:spPr>
          <a:xfrm>
            <a:off x="3081864" y="2002222"/>
            <a:ext cx="2179410" cy="1765738"/>
          </a:xfrm>
          <a:prstGeom prst="rect">
            <a:avLst/>
          </a:prstGeom>
        </p:spPr>
      </p:pic>
      <p:pic>
        <p:nvPicPr>
          <p:cNvPr id="9" name="Image 8"/>
          <p:cNvPicPr>
            <a:picLocks noChangeAspect="1"/>
          </p:cNvPicPr>
          <p:nvPr/>
        </p:nvPicPr>
        <p:blipFill>
          <a:blip r:embed="rId3"/>
          <a:stretch>
            <a:fillRect/>
          </a:stretch>
        </p:blipFill>
        <p:spPr>
          <a:xfrm>
            <a:off x="3081864" y="4303988"/>
            <a:ext cx="2179410" cy="1775815"/>
          </a:xfrm>
          <a:prstGeom prst="rect">
            <a:avLst/>
          </a:prstGeom>
        </p:spPr>
      </p:pic>
    </p:spTree>
    <p:extLst>
      <p:ext uri="{BB962C8B-B14F-4D97-AF65-F5344CB8AC3E}">
        <p14:creationId xmlns:p14="http://schemas.microsoft.com/office/powerpoint/2010/main" val="168476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Les </a:t>
            </a:r>
            <a:r>
              <a:rPr lang="en-US" dirty="0" err="1"/>
              <a:t>contrôles</a:t>
            </a:r>
            <a:r>
              <a:rPr lang="en-US" dirty="0"/>
              <a:t> </a:t>
            </a:r>
            <a:r>
              <a:rPr lang="en-US" dirty="0" err="1"/>
              <a:t>graphiques</a:t>
            </a:r>
            <a:endParaRPr lang="fr-FR" dirty="0"/>
          </a:p>
        </p:txBody>
      </p:sp>
      <p:sp>
        <p:nvSpPr>
          <p:cNvPr id="3" name="Espace réservé du contenu 2"/>
          <p:cNvSpPr>
            <a:spLocks noGrp="1"/>
          </p:cNvSpPr>
          <p:nvPr>
            <p:ph idx="1"/>
          </p:nvPr>
        </p:nvSpPr>
        <p:spPr/>
        <p:txBody>
          <a:bodyPr>
            <a:normAutofit fontScale="85000" lnSpcReduction="20000"/>
          </a:bodyPr>
          <a:lstStyle/>
          <a:p>
            <a:r>
              <a:rPr lang="fr-FR" sz="2600" dirty="0"/>
              <a:t>Conteneurs (peuvent contenir plusieurs contrôles) :</a:t>
            </a:r>
          </a:p>
          <a:p>
            <a:pPr lvl="1"/>
            <a:r>
              <a:rPr lang="fr-FR" dirty="0" err="1"/>
              <a:t>Grid</a:t>
            </a:r>
            <a:endParaRPr lang="fr-FR" dirty="0"/>
          </a:p>
          <a:p>
            <a:pPr lvl="1"/>
            <a:r>
              <a:rPr lang="fr-FR" dirty="0" err="1"/>
              <a:t>StackPanel</a:t>
            </a:r>
            <a:endParaRPr lang="fr-FR" dirty="0"/>
          </a:p>
          <a:p>
            <a:pPr lvl="1"/>
            <a:r>
              <a:rPr lang="fr-FR" dirty="0" err="1"/>
              <a:t>Canvas</a:t>
            </a:r>
            <a:endParaRPr lang="fr-FR" dirty="0"/>
          </a:p>
          <a:p>
            <a:pPr lvl="1"/>
            <a:r>
              <a:rPr lang="fr-FR" dirty="0"/>
              <a:t>…</a:t>
            </a:r>
            <a:br>
              <a:rPr lang="fr-FR" dirty="0"/>
            </a:br>
            <a:endParaRPr lang="fr-FR" dirty="0"/>
          </a:p>
          <a:p>
            <a:r>
              <a:rPr lang="fr-FR" sz="2600" dirty="0"/>
              <a:t>Listes (définis par une liste de contrôles) :</a:t>
            </a:r>
          </a:p>
          <a:p>
            <a:pPr lvl="1"/>
            <a:r>
              <a:rPr lang="fr-FR" dirty="0" err="1"/>
              <a:t>ListBox</a:t>
            </a:r>
            <a:endParaRPr lang="fr-FR" dirty="0"/>
          </a:p>
          <a:p>
            <a:pPr lvl="1"/>
            <a:r>
              <a:rPr lang="fr-FR" dirty="0" err="1"/>
              <a:t>ListView</a:t>
            </a:r>
            <a:endParaRPr lang="fr-FR" dirty="0"/>
          </a:p>
          <a:p>
            <a:pPr lvl="1"/>
            <a:r>
              <a:rPr lang="fr-FR" dirty="0" err="1"/>
              <a:t>GridView</a:t>
            </a:r>
            <a:endParaRPr lang="fr-FR" dirty="0"/>
          </a:p>
          <a:p>
            <a:pPr lvl="1"/>
            <a:r>
              <a:rPr lang="fr-FR" dirty="0"/>
              <a:t>…</a:t>
            </a:r>
          </a:p>
          <a:p>
            <a:pPr lvl="1"/>
            <a:endParaRPr lang="fr-FR" dirty="0"/>
          </a:p>
          <a:p>
            <a:r>
              <a:rPr lang="fr-FR" sz="2600" dirty="0"/>
              <a:t>Autres (peuvent contenir un seul contrôle) :</a:t>
            </a:r>
          </a:p>
          <a:p>
            <a:pPr lvl="1"/>
            <a:r>
              <a:rPr lang="en-US" dirty="0" err="1"/>
              <a:t>TextBlock</a:t>
            </a:r>
            <a:endParaRPr lang="en-US" dirty="0"/>
          </a:p>
          <a:p>
            <a:pPr lvl="1"/>
            <a:r>
              <a:rPr lang="en-US" dirty="0" err="1"/>
              <a:t>TextBox</a:t>
            </a:r>
            <a:endParaRPr lang="en-US" dirty="0"/>
          </a:p>
          <a:p>
            <a:pPr lvl="1"/>
            <a:r>
              <a:rPr lang="en-US" dirty="0"/>
              <a:t>Button</a:t>
            </a:r>
          </a:p>
          <a:p>
            <a:pPr lvl="1"/>
            <a:r>
              <a:rPr lang="en-US" dirty="0"/>
              <a:t>…</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a:t>
            </a:fld>
            <a:endParaRPr lang="fr-FR" dirty="0"/>
          </a:p>
        </p:txBody>
      </p:sp>
    </p:spTree>
    <p:extLst>
      <p:ext uri="{BB962C8B-B14F-4D97-AF65-F5344CB8AC3E}">
        <p14:creationId xmlns:p14="http://schemas.microsoft.com/office/powerpoint/2010/main" val="425989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transformations (3/4)</a:t>
            </a:r>
          </a:p>
        </p:txBody>
      </p:sp>
      <p:sp>
        <p:nvSpPr>
          <p:cNvPr id="3" name="Espace réservé du contenu 2"/>
          <p:cNvSpPr>
            <a:spLocks noGrp="1"/>
          </p:cNvSpPr>
          <p:nvPr>
            <p:ph idx="1"/>
          </p:nvPr>
        </p:nvSpPr>
        <p:spPr/>
        <p:txBody>
          <a:bodyPr/>
          <a:lstStyle/>
          <a:p>
            <a:r>
              <a:rPr lang="fr-FR" dirty="0"/>
              <a:t>Différentes transformations :</a:t>
            </a:r>
          </a:p>
          <a:p>
            <a:pPr lvl="1"/>
            <a:r>
              <a:rPr lang="fr-FR" dirty="0" err="1"/>
              <a:t>SkewTransform</a:t>
            </a:r>
            <a:r>
              <a:rPr lang="fr-FR" dirty="0"/>
              <a:t> : transformation sur les axes x et y selon un angle</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err="1"/>
              <a:t>TranslateTransform</a:t>
            </a:r>
            <a:r>
              <a:rPr lang="fr-FR" dirty="0"/>
              <a:t> : translation sur x et y</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20</a:t>
            </a:fld>
            <a:endParaRPr lang="fr-FR" dirty="0"/>
          </a:p>
        </p:txBody>
      </p:sp>
      <p:pic>
        <p:nvPicPr>
          <p:cNvPr id="7" name="Image 6"/>
          <p:cNvPicPr>
            <a:picLocks noChangeAspect="1"/>
          </p:cNvPicPr>
          <p:nvPr/>
        </p:nvPicPr>
        <p:blipFill>
          <a:blip r:embed="rId2"/>
          <a:stretch>
            <a:fillRect/>
          </a:stretch>
        </p:blipFill>
        <p:spPr>
          <a:xfrm>
            <a:off x="3179379" y="2155303"/>
            <a:ext cx="2770321" cy="2137196"/>
          </a:xfrm>
          <a:prstGeom prst="rect">
            <a:avLst/>
          </a:prstGeom>
        </p:spPr>
      </p:pic>
    </p:spTree>
    <p:extLst>
      <p:ext uri="{BB962C8B-B14F-4D97-AF65-F5344CB8AC3E}">
        <p14:creationId xmlns:p14="http://schemas.microsoft.com/office/powerpoint/2010/main" val="312627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transformations (4/4)</a:t>
            </a:r>
          </a:p>
        </p:txBody>
      </p:sp>
      <p:sp>
        <p:nvSpPr>
          <p:cNvPr id="3" name="Espace réservé du contenu 2"/>
          <p:cNvSpPr>
            <a:spLocks noGrp="1"/>
          </p:cNvSpPr>
          <p:nvPr>
            <p:ph idx="1"/>
          </p:nvPr>
        </p:nvSpPr>
        <p:spPr/>
        <p:txBody>
          <a:bodyPr/>
          <a:lstStyle/>
          <a:p>
            <a:r>
              <a:rPr lang="fr-FR" dirty="0"/>
              <a:t>Différentes transformations :</a:t>
            </a:r>
          </a:p>
          <a:p>
            <a:pPr lvl="1"/>
            <a:r>
              <a:rPr lang="fr-FR" dirty="0" err="1"/>
              <a:t>MatrixTransform</a:t>
            </a:r>
            <a:r>
              <a:rPr lang="fr-FR" dirty="0"/>
              <a:t> : transformation selon une matrice, qui permet de gérer l’ensemble des transformations en une fois</a:t>
            </a:r>
          </a:p>
          <a:p>
            <a:r>
              <a:rPr lang="fr-FR" dirty="0"/>
              <a:t>On peut combiner ces transformations à l’infini :</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21</a:t>
            </a:fld>
            <a:endParaRPr lang="fr-FR" dirty="0"/>
          </a:p>
        </p:txBody>
      </p:sp>
      <p:sp>
        <p:nvSpPr>
          <p:cNvPr id="6" name="ZoneTexte 5"/>
          <p:cNvSpPr txBox="1"/>
          <p:nvPr/>
        </p:nvSpPr>
        <p:spPr>
          <a:xfrm>
            <a:off x="842469" y="3078515"/>
            <a:ext cx="7991475" cy="3093154"/>
          </a:xfrm>
          <a:prstGeom prst="rect">
            <a:avLst/>
          </a:prstGeom>
          <a:noFill/>
        </p:spPr>
        <p:txBody>
          <a:bodyPr wrap="square" rtlCol="0">
            <a:spAutoFit/>
          </a:bodyPr>
          <a:lstStyle/>
          <a:p>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Canvas</a:t>
            </a:r>
            <a:r>
              <a:rPr lang="fr-FR" sz="1300" dirty="0">
                <a:solidFill>
                  <a:srgbClr val="0000FF"/>
                </a:solidFill>
                <a:latin typeface="Consolas" panose="020B0609020204030204" pitchFamily="49" charset="0"/>
              </a:rPr>
              <a:t>&gt;</a:t>
            </a:r>
          </a:p>
          <a:p>
            <a:r>
              <a:rPr lang="fr-FR" sz="1300" dirty="0">
                <a:solidFill>
                  <a:srgbClr val="000000"/>
                </a:solidFill>
                <a:latin typeface="Consolas" panose="020B0609020204030204" pitchFamily="49" charset="0"/>
              </a:rPr>
              <a:t>    </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ListBox</a:t>
            </a:r>
            <a:r>
              <a:rPr lang="fr-FR" sz="1300" dirty="0">
                <a:solidFill>
                  <a:srgbClr val="FF0000"/>
                </a:solidFill>
                <a:latin typeface="Consolas" panose="020B0609020204030204" pitchFamily="49" charset="0"/>
              </a:rPr>
              <a:t> </a:t>
            </a:r>
            <a:r>
              <a:rPr lang="fr-FR" sz="1300" dirty="0" err="1">
                <a:solidFill>
                  <a:srgbClr val="FF0000"/>
                </a:solidFill>
                <a:latin typeface="Consolas" panose="020B0609020204030204" pitchFamily="49" charset="0"/>
              </a:rPr>
              <a:t>FontSize</a:t>
            </a:r>
            <a:r>
              <a:rPr lang="fr-FR" sz="1300" dirty="0">
                <a:solidFill>
                  <a:srgbClr val="0000FF"/>
                </a:solidFill>
                <a:latin typeface="Consolas" panose="020B0609020204030204" pitchFamily="49" charset="0"/>
              </a:rPr>
              <a:t>="15"</a:t>
            </a:r>
            <a:r>
              <a:rPr lang="fr-FR" sz="1300" dirty="0">
                <a:solidFill>
                  <a:srgbClr val="000000"/>
                </a:solidFill>
                <a:latin typeface="Consolas" panose="020B0609020204030204" pitchFamily="49" charset="0"/>
              </a:rPr>
              <a:t> </a:t>
            </a:r>
          </a:p>
          <a:p>
            <a:r>
              <a:rPr lang="fr-FR" sz="1300" dirty="0">
                <a:solidFill>
                  <a:srgbClr val="000000"/>
                </a:solidFill>
                <a:latin typeface="Consolas" panose="020B0609020204030204" pitchFamily="49" charset="0"/>
              </a:rPr>
              <a:t>            </a:t>
            </a:r>
            <a:r>
              <a:rPr lang="fr-FR" sz="1300" dirty="0">
                <a:solidFill>
                  <a:srgbClr val="FF0000"/>
                </a:solidFill>
                <a:latin typeface="Consolas" panose="020B0609020204030204" pitchFamily="49" charset="0"/>
              </a:rPr>
              <a:t> </a:t>
            </a:r>
            <a:r>
              <a:rPr lang="fr-FR" sz="1300" dirty="0" err="1">
                <a:solidFill>
                  <a:srgbClr val="FF0000"/>
                </a:solidFill>
                <a:latin typeface="Consolas" panose="020B0609020204030204" pitchFamily="49" charset="0"/>
              </a:rPr>
              <a:t>Canvas.Bottom</a:t>
            </a:r>
            <a:r>
              <a:rPr lang="fr-FR" sz="1300" dirty="0">
                <a:solidFill>
                  <a:srgbClr val="0000FF"/>
                </a:solidFill>
                <a:latin typeface="Consolas" panose="020B0609020204030204" pitchFamily="49" charset="0"/>
              </a:rPr>
              <a:t>="140"</a:t>
            </a:r>
            <a:r>
              <a:rPr lang="fr-FR" sz="1300" dirty="0">
                <a:solidFill>
                  <a:srgbClr val="FF0000"/>
                </a:solidFill>
                <a:latin typeface="Consolas" panose="020B0609020204030204" pitchFamily="49" charset="0"/>
              </a:rPr>
              <a:t> </a:t>
            </a:r>
            <a:r>
              <a:rPr lang="fr-FR" sz="1300" dirty="0" err="1">
                <a:solidFill>
                  <a:srgbClr val="FF0000"/>
                </a:solidFill>
                <a:latin typeface="Consolas" panose="020B0609020204030204" pitchFamily="49" charset="0"/>
              </a:rPr>
              <a:t>Canvas.Left</a:t>
            </a:r>
            <a:r>
              <a:rPr lang="fr-FR" sz="1300" dirty="0">
                <a:solidFill>
                  <a:srgbClr val="0000FF"/>
                </a:solidFill>
                <a:latin typeface="Consolas" panose="020B0609020204030204" pitchFamily="49" charset="0"/>
              </a:rPr>
              <a:t>="177"</a:t>
            </a:r>
            <a:r>
              <a:rPr lang="fr-FR"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 </a:t>
            </a:r>
            <a:r>
              <a:rPr lang="en-US" sz="1300" dirty="0" err="1">
                <a:solidFill>
                  <a:srgbClr val="FF0000"/>
                </a:solidFill>
                <a:latin typeface="Consolas" panose="020B0609020204030204" pitchFamily="49" charset="0"/>
              </a:rPr>
              <a:t>Canvas.Right</a:t>
            </a:r>
            <a:r>
              <a:rPr lang="en-US" sz="1300" dirty="0">
                <a:solidFill>
                  <a:srgbClr val="0000FF"/>
                </a:solidFill>
                <a:latin typeface="Consolas" panose="020B0609020204030204" pitchFamily="49" charset="0"/>
              </a:rPr>
              <a:t>="150"</a:t>
            </a:r>
            <a:r>
              <a:rPr lang="en-US" sz="1300" dirty="0">
                <a:solidFill>
                  <a:srgbClr val="FF0000"/>
                </a:solidFill>
                <a:latin typeface="Consolas" panose="020B0609020204030204" pitchFamily="49" charset="0"/>
              </a:rPr>
              <a:t> </a:t>
            </a:r>
            <a:r>
              <a:rPr lang="en-US" sz="1300" dirty="0" err="1">
                <a:solidFill>
                  <a:srgbClr val="FF0000"/>
                </a:solidFill>
                <a:latin typeface="Consolas" panose="020B0609020204030204" pitchFamily="49" charset="0"/>
              </a:rPr>
              <a:t>Canvas.Top</a:t>
            </a:r>
            <a:r>
              <a:rPr lang="en-US" sz="1300" dirty="0">
                <a:solidFill>
                  <a:srgbClr val="0000FF"/>
                </a:solidFill>
                <a:latin typeface="Consolas" panose="020B0609020204030204" pitchFamily="49" charset="0"/>
              </a:rPr>
              <a:t>="88"</a:t>
            </a:r>
          </a:p>
          <a:p>
            <a:r>
              <a:rPr lang="fr-FR" sz="1300" dirty="0">
                <a:solidFill>
                  <a:srgbClr val="000000"/>
                </a:solidFill>
                <a:latin typeface="Consolas" panose="020B0609020204030204" pitchFamily="49" charset="0"/>
              </a:rPr>
              <a:t>            </a:t>
            </a:r>
            <a:r>
              <a:rPr lang="fr-FR" sz="1300" dirty="0">
                <a:solidFill>
                  <a:srgbClr val="FF0000"/>
                </a:solidFill>
                <a:latin typeface="Consolas" panose="020B0609020204030204" pitchFamily="49" charset="0"/>
              </a:rPr>
              <a:t> </a:t>
            </a:r>
            <a:r>
              <a:rPr lang="fr-FR" sz="1300" dirty="0" err="1">
                <a:solidFill>
                  <a:srgbClr val="FF0000"/>
                </a:solidFill>
                <a:latin typeface="Consolas" panose="020B0609020204030204" pitchFamily="49" charset="0"/>
              </a:rPr>
              <a:t>Height</a:t>
            </a:r>
            <a:r>
              <a:rPr lang="fr-FR" sz="1300" dirty="0">
                <a:solidFill>
                  <a:srgbClr val="0000FF"/>
                </a:solidFill>
                <a:latin typeface="Consolas" panose="020B0609020204030204" pitchFamily="49" charset="0"/>
              </a:rPr>
              <a:t>="124"</a:t>
            </a:r>
            <a:r>
              <a:rPr lang="fr-FR" sz="1300" dirty="0">
                <a:solidFill>
                  <a:srgbClr val="FF0000"/>
                </a:solidFill>
                <a:latin typeface="Consolas" panose="020B0609020204030204" pitchFamily="49" charset="0"/>
              </a:rPr>
              <a:t> </a:t>
            </a:r>
            <a:r>
              <a:rPr lang="fr-FR" sz="1300" dirty="0" err="1">
                <a:solidFill>
                  <a:srgbClr val="FF0000"/>
                </a:solidFill>
                <a:latin typeface="Consolas" panose="020B0609020204030204" pitchFamily="49" charset="0"/>
              </a:rPr>
              <a:t>Width</a:t>
            </a:r>
            <a:r>
              <a:rPr lang="fr-FR" sz="1300" dirty="0">
                <a:solidFill>
                  <a:srgbClr val="0000FF"/>
                </a:solidFill>
                <a:latin typeface="Consolas" panose="020B0609020204030204" pitchFamily="49" charset="0"/>
              </a:rPr>
              <a:t>="149"&gt;</a:t>
            </a:r>
          </a:p>
          <a:p>
            <a:r>
              <a:rPr lang="fr-FR" sz="1300" dirty="0">
                <a:solidFill>
                  <a:srgbClr val="000000"/>
                </a:solidFill>
                <a:latin typeface="Consolas" panose="020B0609020204030204" pitchFamily="49" charset="0"/>
              </a:rPr>
              <a:t>        </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ListBoxItem</a:t>
            </a:r>
            <a:r>
              <a:rPr lang="fr-FR" sz="1300" dirty="0">
                <a:solidFill>
                  <a:srgbClr val="FF0000"/>
                </a:solidFill>
                <a:latin typeface="Consolas" panose="020B0609020204030204" pitchFamily="49" charset="0"/>
              </a:rPr>
              <a:t> </a:t>
            </a:r>
            <a:r>
              <a:rPr lang="fr-FR" sz="1300" dirty="0" err="1">
                <a:solidFill>
                  <a:srgbClr val="FF0000"/>
                </a:solidFill>
                <a:latin typeface="Consolas" panose="020B0609020204030204" pitchFamily="49" charset="0"/>
              </a:rPr>
              <a:t>IsSelected</a:t>
            </a:r>
            <a:r>
              <a:rPr lang="fr-FR" sz="1300" dirty="0">
                <a:solidFill>
                  <a:srgbClr val="0000FF"/>
                </a:solidFill>
                <a:latin typeface="Consolas" panose="020B0609020204030204" pitchFamily="49" charset="0"/>
              </a:rPr>
              <a:t>="</a:t>
            </a:r>
            <a:r>
              <a:rPr lang="fr-FR" sz="1300" dirty="0" err="1">
                <a:solidFill>
                  <a:srgbClr val="0000FF"/>
                </a:solidFill>
                <a:latin typeface="Consolas" panose="020B0609020204030204" pitchFamily="49" charset="0"/>
              </a:rPr>
              <a:t>True</a:t>
            </a:r>
            <a:r>
              <a:rPr lang="fr-FR" sz="1300" dirty="0">
                <a:solidFill>
                  <a:srgbClr val="0000FF"/>
                </a:solidFill>
                <a:latin typeface="Consolas" panose="020B0609020204030204" pitchFamily="49" charset="0"/>
              </a:rPr>
              <a:t>"&gt;</a:t>
            </a:r>
            <a:r>
              <a:rPr lang="fr-FR" sz="1300" dirty="0">
                <a:solidFill>
                  <a:srgbClr val="000000"/>
                </a:solidFill>
                <a:latin typeface="Consolas" panose="020B0609020204030204" pitchFamily="49" charset="0"/>
              </a:rPr>
              <a:t>Canada</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ListBoxItem</a:t>
            </a:r>
            <a:r>
              <a:rPr lang="fr-FR" sz="1300" dirty="0">
                <a:solidFill>
                  <a:srgbClr val="0000FF"/>
                </a:solidFill>
                <a:latin typeface="Consolas" panose="020B0609020204030204" pitchFamily="49" charset="0"/>
              </a:rPr>
              <a:t>&gt;</a:t>
            </a:r>
          </a:p>
          <a:p>
            <a:r>
              <a:rPr lang="fr-FR" sz="1300" dirty="0">
                <a:solidFill>
                  <a:srgbClr val="000000"/>
                </a:solidFill>
                <a:latin typeface="Consolas" panose="020B0609020204030204" pitchFamily="49" charset="0"/>
              </a:rPr>
              <a:t>        </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ListBoxItem</a:t>
            </a:r>
            <a:r>
              <a:rPr lang="fr-FR" sz="1300" dirty="0">
                <a:solidFill>
                  <a:srgbClr val="0000FF"/>
                </a:solidFill>
                <a:latin typeface="Consolas" panose="020B0609020204030204" pitchFamily="49" charset="0"/>
              </a:rPr>
              <a:t>&gt;</a:t>
            </a:r>
            <a:r>
              <a:rPr lang="fr-FR" sz="1300" dirty="0">
                <a:solidFill>
                  <a:srgbClr val="000000"/>
                </a:solidFill>
                <a:latin typeface="Consolas" panose="020B0609020204030204" pitchFamily="49" charset="0"/>
              </a:rPr>
              <a:t>Spain</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ListBoxItem</a:t>
            </a:r>
            <a:r>
              <a:rPr lang="fr-FR" sz="1300" dirty="0">
                <a:solidFill>
                  <a:srgbClr val="0000FF"/>
                </a:solidFill>
                <a:latin typeface="Consolas" panose="020B0609020204030204" pitchFamily="49" charset="0"/>
              </a:rPr>
              <a:t>&gt;</a:t>
            </a:r>
          </a:p>
          <a:p>
            <a:r>
              <a:rPr lang="fr-FR" sz="1300" dirty="0">
                <a:solidFill>
                  <a:srgbClr val="000000"/>
                </a:solidFill>
                <a:latin typeface="Consolas" panose="020B0609020204030204" pitchFamily="49" charset="0"/>
              </a:rPr>
              <a:t>        </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ListBox.RenderTransform</a:t>
            </a:r>
            <a:r>
              <a:rPr lang="fr-FR" sz="1300" dirty="0">
                <a:solidFill>
                  <a:srgbClr val="0000FF"/>
                </a:solidFill>
                <a:latin typeface="Consolas" panose="020B0609020204030204" pitchFamily="49" charset="0"/>
              </a:rPr>
              <a:t>&gt;</a:t>
            </a:r>
          </a:p>
          <a:p>
            <a:r>
              <a:rPr lang="fr-FR" sz="1300" dirty="0">
                <a:solidFill>
                  <a:srgbClr val="000000"/>
                </a:solidFill>
                <a:latin typeface="Consolas" panose="020B0609020204030204" pitchFamily="49" charset="0"/>
              </a:rPr>
              <a:t>            </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TransformGroup</a:t>
            </a:r>
            <a:r>
              <a:rPr lang="fr-FR" sz="1300" dirty="0">
                <a:solidFill>
                  <a:srgbClr val="0000FF"/>
                </a:solidFill>
                <a:latin typeface="Consolas" panose="020B0609020204030204" pitchFamily="49" charset="0"/>
              </a:rPr>
              <a:t>&gt;</a:t>
            </a:r>
          </a:p>
          <a:p>
            <a:r>
              <a:rPr lang="fr-FR" sz="1300" dirty="0">
                <a:solidFill>
                  <a:srgbClr val="000000"/>
                </a:solidFill>
                <a:latin typeface="Consolas" panose="020B0609020204030204" pitchFamily="49" charset="0"/>
              </a:rPr>
              <a:t>                </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RotateTransform</a:t>
            </a:r>
            <a:r>
              <a:rPr lang="fr-FR" sz="1300" dirty="0">
                <a:solidFill>
                  <a:srgbClr val="FF0000"/>
                </a:solidFill>
                <a:latin typeface="Consolas" panose="020B0609020204030204" pitchFamily="49" charset="0"/>
              </a:rPr>
              <a:t> Angle</a:t>
            </a:r>
            <a:r>
              <a:rPr lang="fr-FR" sz="1300" dirty="0">
                <a:solidFill>
                  <a:srgbClr val="0000FF"/>
                </a:solidFill>
                <a:latin typeface="Consolas" panose="020B0609020204030204" pitchFamily="49" charset="0"/>
              </a:rPr>
              <a:t>="-20"</a:t>
            </a:r>
            <a:r>
              <a:rPr lang="fr-FR" sz="1300" dirty="0">
                <a:solidFill>
                  <a:srgbClr val="FF0000"/>
                </a:solidFill>
                <a:latin typeface="Consolas" panose="020B0609020204030204" pitchFamily="49" charset="0"/>
              </a:rPr>
              <a:t> </a:t>
            </a:r>
            <a:r>
              <a:rPr lang="fr-FR" sz="1300" dirty="0" err="1">
                <a:solidFill>
                  <a:srgbClr val="FF0000"/>
                </a:solidFill>
                <a:latin typeface="Consolas" panose="020B0609020204030204" pitchFamily="49" charset="0"/>
              </a:rPr>
              <a:t>CenterX</a:t>
            </a:r>
            <a:r>
              <a:rPr lang="fr-FR" sz="1300" dirty="0">
                <a:solidFill>
                  <a:srgbClr val="0000FF"/>
                </a:solidFill>
                <a:latin typeface="Consolas" panose="020B0609020204030204" pitchFamily="49" charset="0"/>
              </a:rPr>
              <a:t>="50"</a:t>
            </a:r>
            <a:r>
              <a:rPr lang="fr-FR" sz="1300" dirty="0">
                <a:solidFill>
                  <a:srgbClr val="FF0000"/>
                </a:solidFill>
                <a:latin typeface="Consolas" panose="020B0609020204030204" pitchFamily="49" charset="0"/>
              </a:rPr>
              <a:t> </a:t>
            </a:r>
            <a:r>
              <a:rPr lang="fr-FR" sz="1300" dirty="0" err="1">
                <a:solidFill>
                  <a:srgbClr val="FF0000"/>
                </a:solidFill>
                <a:latin typeface="Consolas" panose="020B0609020204030204" pitchFamily="49" charset="0"/>
              </a:rPr>
              <a:t>CenterY</a:t>
            </a:r>
            <a:r>
              <a:rPr lang="fr-FR" sz="1300" dirty="0">
                <a:solidFill>
                  <a:srgbClr val="0000FF"/>
                </a:solidFill>
                <a:latin typeface="Consolas" panose="020B0609020204030204" pitchFamily="49" charset="0"/>
              </a:rPr>
              <a:t>="50" /&gt;</a:t>
            </a:r>
          </a:p>
          <a:p>
            <a:r>
              <a:rPr lang="fr-FR" sz="1300" dirty="0">
                <a:solidFill>
                  <a:srgbClr val="000000"/>
                </a:solidFill>
                <a:latin typeface="Consolas" panose="020B0609020204030204" pitchFamily="49" charset="0"/>
              </a:rPr>
              <a:t>                </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TranslateTransform</a:t>
            </a:r>
            <a:r>
              <a:rPr lang="fr-FR" sz="1300" dirty="0">
                <a:solidFill>
                  <a:srgbClr val="FF0000"/>
                </a:solidFill>
                <a:latin typeface="Consolas" panose="020B0609020204030204" pitchFamily="49" charset="0"/>
              </a:rPr>
              <a:t> X</a:t>
            </a:r>
            <a:r>
              <a:rPr lang="fr-FR" sz="1300" dirty="0">
                <a:solidFill>
                  <a:srgbClr val="0000FF"/>
                </a:solidFill>
                <a:latin typeface="Consolas" panose="020B0609020204030204" pitchFamily="49" charset="0"/>
              </a:rPr>
              <a:t>="20"</a:t>
            </a:r>
            <a:r>
              <a:rPr lang="fr-FR" sz="1300" dirty="0">
                <a:solidFill>
                  <a:srgbClr val="FF0000"/>
                </a:solidFill>
                <a:latin typeface="Consolas" panose="020B0609020204030204" pitchFamily="49" charset="0"/>
              </a:rPr>
              <a:t> Y</a:t>
            </a:r>
            <a:r>
              <a:rPr lang="fr-FR" sz="1300" dirty="0">
                <a:solidFill>
                  <a:srgbClr val="0000FF"/>
                </a:solidFill>
                <a:latin typeface="Consolas" panose="020B0609020204030204" pitchFamily="49" charset="0"/>
              </a:rPr>
              <a:t>="0" /&gt;</a:t>
            </a:r>
          </a:p>
          <a:p>
            <a:r>
              <a:rPr lang="fr-FR" sz="1300" dirty="0">
                <a:solidFill>
                  <a:srgbClr val="000000"/>
                </a:solidFill>
                <a:latin typeface="Consolas" panose="020B0609020204030204" pitchFamily="49" charset="0"/>
              </a:rPr>
              <a:t>            </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TransformGroup</a:t>
            </a:r>
            <a:r>
              <a:rPr lang="fr-FR" sz="1300" dirty="0">
                <a:solidFill>
                  <a:srgbClr val="0000FF"/>
                </a:solidFill>
                <a:latin typeface="Consolas" panose="020B0609020204030204" pitchFamily="49" charset="0"/>
              </a:rPr>
              <a:t>&gt;</a:t>
            </a:r>
          </a:p>
          <a:p>
            <a:r>
              <a:rPr lang="fr-FR" sz="1300" dirty="0">
                <a:solidFill>
                  <a:srgbClr val="000000"/>
                </a:solidFill>
                <a:latin typeface="Consolas" panose="020B0609020204030204" pitchFamily="49" charset="0"/>
              </a:rPr>
              <a:t>        </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ListBox.RenderTransform</a:t>
            </a:r>
            <a:r>
              <a:rPr lang="fr-FR" sz="1300" dirty="0">
                <a:solidFill>
                  <a:srgbClr val="0000FF"/>
                </a:solidFill>
                <a:latin typeface="Consolas" panose="020B0609020204030204" pitchFamily="49" charset="0"/>
              </a:rPr>
              <a:t>&gt;</a:t>
            </a:r>
          </a:p>
          <a:p>
            <a:r>
              <a:rPr lang="fr-FR" sz="1300" dirty="0">
                <a:solidFill>
                  <a:srgbClr val="000000"/>
                </a:solidFill>
                <a:latin typeface="Consolas" panose="020B0609020204030204" pitchFamily="49" charset="0"/>
              </a:rPr>
              <a:t>    </a:t>
            </a:r>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ListBox</a:t>
            </a:r>
            <a:r>
              <a:rPr lang="fr-FR" sz="1300" dirty="0">
                <a:solidFill>
                  <a:srgbClr val="0000FF"/>
                </a:solidFill>
                <a:latin typeface="Consolas" panose="020B0609020204030204" pitchFamily="49" charset="0"/>
              </a:rPr>
              <a:t>&gt;</a:t>
            </a:r>
          </a:p>
          <a:p>
            <a:r>
              <a:rPr lang="fr-FR" sz="1300" dirty="0">
                <a:solidFill>
                  <a:srgbClr val="0000FF"/>
                </a:solidFill>
                <a:latin typeface="Consolas" panose="020B0609020204030204" pitchFamily="49" charset="0"/>
              </a:rPr>
              <a:t>&lt;/</a:t>
            </a:r>
            <a:r>
              <a:rPr lang="fr-FR" sz="1300" dirty="0" err="1">
                <a:solidFill>
                  <a:srgbClr val="A31515"/>
                </a:solidFill>
                <a:latin typeface="Consolas" panose="020B0609020204030204" pitchFamily="49" charset="0"/>
              </a:rPr>
              <a:t>Canvas</a:t>
            </a:r>
            <a:r>
              <a:rPr lang="fr-FR" sz="1300" dirty="0">
                <a:solidFill>
                  <a:srgbClr val="0000FF"/>
                </a:solidFill>
                <a:latin typeface="Consolas" panose="020B0609020204030204" pitchFamily="49" charset="0"/>
              </a:rPr>
              <a:t>&gt;</a:t>
            </a:r>
            <a:endParaRPr lang="fr-FR" sz="1300" dirty="0"/>
          </a:p>
        </p:txBody>
      </p:sp>
    </p:spTree>
    <p:extLst>
      <p:ext uri="{BB962C8B-B14F-4D97-AF65-F5344CB8AC3E}">
        <p14:creationId xmlns:p14="http://schemas.microsoft.com/office/powerpoint/2010/main" val="36306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triggers</a:t>
            </a:r>
          </a:p>
        </p:txBody>
      </p:sp>
      <p:sp>
        <p:nvSpPr>
          <p:cNvPr id="3" name="Espace réservé du contenu 2"/>
          <p:cNvSpPr>
            <a:spLocks noGrp="1"/>
          </p:cNvSpPr>
          <p:nvPr>
            <p:ph idx="1"/>
          </p:nvPr>
        </p:nvSpPr>
        <p:spPr/>
        <p:txBody>
          <a:bodyPr/>
          <a:lstStyle/>
          <a:p>
            <a:r>
              <a:rPr lang="fr-FR" dirty="0"/>
              <a:t>Ils permettent de surveiller les valeurs des propriétés pour ajouter des conditions dans les styles et les </a:t>
            </a:r>
            <a:r>
              <a:rPr lang="fr-FR" dirty="0" err="1"/>
              <a:t>templates</a:t>
            </a:r>
            <a:endParaRPr lang="fr-FR" dirty="0"/>
          </a:p>
          <a:p>
            <a:endParaRPr lang="fr-FR" dirty="0"/>
          </a:p>
          <a:p>
            <a:r>
              <a:rPr lang="fr-FR" dirty="0"/>
              <a:t>Il existe 3 types de triggers :</a:t>
            </a:r>
          </a:p>
          <a:p>
            <a:pPr lvl="1"/>
            <a:r>
              <a:rPr lang="fr-FR" dirty="0" err="1"/>
              <a:t>Property</a:t>
            </a:r>
            <a:r>
              <a:rPr lang="fr-FR" dirty="0"/>
              <a:t> triggers : se déclenchent sur une modification d’une propriété </a:t>
            </a:r>
            <a:r>
              <a:rPr lang="fr-FR"/>
              <a:t>d’un contrôle</a:t>
            </a:r>
            <a:endParaRPr lang="fr-FR" dirty="0"/>
          </a:p>
          <a:p>
            <a:pPr lvl="1"/>
            <a:r>
              <a:rPr lang="fr-FR" dirty="0"/>
              <a:t>Data triggers : se déclenchent sur une modification d’une propriété associé grâce au binding (code)</a:t>
            </a:r>
          </a:p>
          <a:p>
            <a:pPr lvl="1"/>
            <a:r>
              <a:rPr lang="fr-FR" dirty="0"/>
              <a:t>Event triggers : se déclenchent lorsqu’un évènement est lancé</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22</a:t>
            </a:fld>
            <a:endParaRPr lang="fr-FR" dirty="0"/>
          </a:p>
        </p:txBody>
      </p:sp>
    </p:spTree>
    <p:extLst>
      <p:ext uri="{BB962C8B-B14F-4D97-AF65-F5344CB8AC3E}">
        <p14:creationId xmlns:p14="http://schemas.microsoft.com/office/powerpoint/2010/main" val="150231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triggers – </a:t>
            </a:r>
            <a:r>
              <a:rPr lang="fr-FR" dirty="0" err="1"/>
              <a:t>Property</a:t>
            </a:r>
            <a:r>
              <a:rPr lang="fr-FR" dirty="0"/>
              <a:t> triggers (1/2)</a:t>
            </a:r>
          </a:p>
        </p:txBody>
      </p:sp>
      <p:sp>
        <p:nvSpPr>
          <p:cNvPr id="3" name="Espace réservé du contenu 2"/>
          <p:cNvSpPr>
            <a:spLocks noGrp="1"/>
          </p:cNvSpPr>
          <p:nvPr>
            <p:ph idx="1"/>
          </p:nvPr>
        </p:nvSpPr>
        <p:spPr/>
        <p:txBody>
          <a:bodyPr>
            <a:normAutofit/>
          </a:bodyPr>
          <a:lstStyle/>
          <a:p>
            <a:r>
              <a:rPr lang="fr-FR" sz="2000" dirty="0"/>
              <a:t>Exemple : changer le style d’un bouton selon son état (standard, focus, survolé)</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23</a:t>
            </a:fld>
            <a:endParaRPr lang="fr-FR" dirty="0"/>
          </a:p>
        </p:txBody>
      </p:sp>
      <p:sp>
        <p:nvSpPr>
          <p:cNvPr id="6" name="ZoneTexte 5"/>
          <p:cNvSpPr txBox="1"/>
          <p:nvPr/>
        </p:nvSpPr>
        <p:spPr>
          <a:xfrm>
            <a:off x="739008" y="1739703"/>
            <a:ext cx="8365671" cy="4616648"/>
          </a:xfrm>
          <a:prstGeom prst="rect">
            <a:avLst/>
          </a:prstGeom>
          <a:noFill/>
        </p:spPr>
        <p:txBody>
          <a:bodyPr wrap="square" rtlCol="0">
            <a:spAutoFit/>
          </a:bodyPr>
          <a:lstStyle/>
          <a:p>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Window.Resources</a:t>
            </a:r>
            <a:r>
              <a:rPr lang="fr-FR" sz="1050" dirty="0">
                <a:solidFill>
                  <a:srgbClr val="0000FF"/>
                </a:solidFill>
                <a:latin typeface="Consolas" panose="020B0609020204030204" pitchFamily="49" charset="0"/>
              </a:rPr>
              <a:t>&gt;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A31515"/>
                </a:solidFill>
                <a:latin typeface="Consolas" panose="020B0609020204030204" pitchFamily="49" charset="0"/>
              </a:rPr>
              <a:t>Style</a:t>
            </a:r>
            <a:r>
              <a:rPr lang="en-US" sz="1050" dirty="0">
                <a:solidFill>
                  <a:srgbClr val="FF0000"/>
                </a:solidFill>
                <a:latin typeface="Consolas" panose="020B0609020204030204" pitchFamily="49" charset="0"/>
              </a:rPr>
              <a:t> x</a:t>
            </a:r>
            <a:r>
              <a:rPr lang="en-US" sz="1050" dirty="0">
                <a:solidFill>
                  <a:srgbClr val="0000FF"/>
                </a:solidFill>
                <a:latin typeface="Consolas" panose="020B0609020204030204" pitchFamily="49" charset="0"/>
              </a:rPr>
              <a:t>:</a:t>
            </a:r>
            <a:r>
              <a:rPr lang="en-US" sz="1050" dirty="0">
                <a:solidFill>
                  <a:srgbClr val="FF0000"/>
                </a:solidFill>
                <a:latin typeface="Consolas" panose="020B0609020204030204" pitchFamily="49" charset="0"/>
              </a:rPr>
              <a:t>Key</a:t>
            </a:r>
            <a:r>
              <a:rPr lang="en-US" sz="1050" dirty="0">
                <a:solidFill>
                  <a:srgbClr val="0000FF"/>
                </a:solidFill>
                <a:latin typeface="Consolas" panose="020B0609020204030204" pitchFamily="49" charset="0"/>
              </a:rPr>
              <a:t>="MonStyleVert"</a:t>
            </a:r>
            <a:r>
              <a:rPr lang="en-US" sz="1050" dirty="0">
                <a:solidFill>
                  <a:srgbClr val="FF0000"/>
                </a:solidFill>
                <a:latin typeface="Consolas" panose="020B0609020204030204" pitchFamily="49" charset="0"/>
              </a:rPr>
              <a:t> </a:t>
            </a:r>
            <a:r>
              <a:rPr lang="en-US" sz="1050" dirty="0" err="1">
                <a:solidFill>
                  <a:srgbClr val="FF0000"/>
                </a:solidFill>
                <a:latin typeface="Consolas" panose="020B0609020204030204" pitchFamily="49" charset="0"/>
              </a:rPr>
              <a:t>TargetType</a:t>
            </a:r>
            <a:r>
              <a:rPr lang="en-US" sz="1050" dirty="0">
                <a:solidFill>
                  <a:srgbClr val="0000FF"/>
                </a:solidFill>
                <a:latin typeface="Consolas" panose="020B0609020204030204" pitchFamily="49" charset="0"/>
              </a:rPr>
              <a:t>="{</a:t>
            </a:r>
            <a:r>
              <a:rPr lang="en-US" sz="1050" dirty="0" err="1">
                <a:solidFill>
                  <a:srgbClr val="A31515"/>
                </a:solidFill>
                <a:latin typeface="Consolas" panose="020B0609020204030204" pitchFamily="49" charset="0"/>
              </a:rPr>
              <a:t>x</a:t>
            </a:r>
            <a:r>
              <a:rPr lang="en-US" sz="1050" dirty="0" err="1">
                <a:solidFill>
                  <a:srgbClr val="0000FF"/>
                </a:solidFill>
                <a:latin typeface="Consolas" panose="020B0609020204030204" pitchFamily="49" charset="0"/>
              </a:rPr>
              <a:t>:</a:t>
            </a:r>
            <a:r>
              <a:rPr lang="en-US" sz="1050" dirty="0" err="1">
                <a:solidFill>
                  <a:srgbClr val="A31515"/>
                </a:solidFill>
                <a:latin typeface="Consolas" panose="020B0609020204030204" pitchFamily="49" charset="0"/>
              </a:rPr>
              <a:t>Type</a:t>
            </a:r>
            <a:r>
              <a:rPr lang="en-US" sz="1050" dirty="0">
                <a:solidFill>
                  <a:srgbClr val="FF0000"/>
                </a:solidFill>
                <a:latin typeface="Consolas" panose="020B0609020204030204" pitchFamily="49" charset="0"/>
              </a:rPr>
              <a:t> Button</a:t>
            </a:r>
            <a:r>
              <a:rPr lang="en-US" sz="1050" dirty="0">
                <a:solidFill>
                  <a:srgbClr val="0000FF"/>
                </a:solidFill>
                <a:latin typeface="Consolas" panose="020B0609020204030204" pitchFamily="49" charset="0"/>
              </a:rPr>
              <a:t>}"&gt;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A31515"/>
                </a:solidFill>
                <a:latin typeface="Consolas" panose="020B0609020204030204" pitchFamily="49" charset="0"/>
              </a:rPr>
              <a:t>Setter</a:t>
            </a:r>
            <a:r>
              <a:rPr lang="en-US" sz="1050" dirty="0">
                <a:solidFill>
                  <a:srgbClr val="FF0000"/>
                </a:solidFill>
                <a:latin typeface="Consolas" panose="020B0609020204030204" pitchFamily="49" charset="0"/>
              </a:rPr>
              <a:t> Property</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Button.Background</a:t>
            </a:r>
            <a:r>
              <a:rPr lang="en-US" sz="1050" dirty="0">
                <a:solidFill>
                  <a:srgbClr val="0000FF"/>
                </a:solidFill>
                <a:latin typeface="Consolas" panose="020B0609020204030204" pitchFamily="49" charset="0"/>
              </a:rPr>
              <a:t>"</a:t>
            </a:r>
            <a:r>
              <a:rPr lang="en-US" sz="1050" dirty="0">
                <a:solidFill>
                  <a:srgbClr val="FF0000"/>
                </a:solidFill>
                <a:latin typeface="Consolas" panose="020B0609020204030204" pitchFamily="49" charset="0"/>
              </a:rPr>
              <a:t> Value</a:t>
            </a:r>
            <a:r>
              <a:rPr lang="en-US" sz="1050" dirty="0">
                <a:solidFill>
                  <a:srgbClr val="0000FF"/>
                </a:solidFill>
                <a:latin typeface="Consolas" panose="020B0609020204030204" pitchFamily="49" charset="0"/>
              </a:rPr>
              <a:t>="Green" /&gt;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A31515"/>
                </a:solidFill>
                <a:latin typeface="Consolas" panose="020B0609020204030204" pitchFamily="49" charset="0"/>
              </a:rPr>
              <a:t>Setter</a:t>
            </a:r>
            <a:r>
              <a:rPr lang="en-US" sz="1050" dirty="0">
                <a:solidFill>
                  <a:srgbClr val="FF0000"/>
                </a:solidFill>
                <a:latin typeface="Consolas" panose="020B0609020204030204" pitchFamily="49" charset="0"/>
              </a:rPr>
              <a:t> Property</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Control.Margin</a:t>
            </a:r>
            <a:r>
              <a:rPr lang="en-US" sz="1050" dirty="0">
                <a:solidFill>
                  <a:srgbClr val="0000FF"/>
                </a:solidFill>
                <a:latin typeface="Consolas" panose="020B0609020204030204" pitchFamily="49" charset="0"/>
              </a:rPr>
              <a:t>"</a:t>
            </a:r>
            <a:r>
              <a:rPr lang="en-US" sz="1050" dirty="0">
                <a:solidFill>
                  <a:srgbClr val="FF0000"/>
                </a:solidFill>
                <a:latin typeface="Consolas" panose="020B0609020204030204" pitchFamily="49" charset="0"/>
              </a:rPr>
              <a:t> Value</a:t>
            </a:r>
            <a:r>
              <a:rPr lang="en-US" sz="1050" dirty="0">
                <a:solidFill>
                  <a:srgbClr val="0000FF"/>
                </a:solidFill>
                <a:latin typeface="Consolas" panose="020B0609020204030204" pitchFamily="49" charset="0"/>
              </a:rPr>
              <a:t>="10" /&gt;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A31515"/>
                </a:solidFill>
                <a:latin typeface="Consolas" panose="020B0609020204030204" pitchFamily="49" charset="0"/>
              </a:rPr>
              <a:t>Setter</a:t>
            </a:r>
            <a:r>
              <a:rPr lang="en-US" sz="1050" dirty="0">
                <a:solidFill>
                  <a:srgbClr val="FF0000"/>
                </a:solidFill>
                <a:latin typeface="Consolas" panose="020B0609020204030204" pitchFamily="49" charset="0"/>
              </a:rPr>
              <a:t> Property</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TextBox.Height</a:t>
            </a:r>
            <a:r>
              <a:rPr lang="en-US" sz="1050" dirty="0">
                <a:solidFill>
                  <a:srgbClr val="0000FF"/>
                </a:solidFill>
                <a:latin typeface="Consolas" panose="020B0609020204030204" pitchFamily="49" charset="0"/>
              </a:rPr>
              <a:t>"</a:t>
            </a:r>
            <a:r>
              <a:rPr lang="en-US" sz="1050" dirty="0">
                <a:solidFill>
                  <a:srgbClr val="FF0000"/>
                </a:solidFill>
                <a:latin typeface="Consolas" panose="020B0609020204030204" pitchFamily="49" charset="0"/>
              </a:rPr>
              <a:t> Value</a:t>
            </a:r>
            <a:r>
              <a:rPr lang="en-US" sz="1050" dirty="0">
                <a:solidFill>
                  <a:srgbClr val="0000FF"/>
                </a:solidFill>
                <a:latin typeface="Consolas" panose="020B0609020204030204" pitchFamily="49" charset="0"/>
              </a:rPr>
              <a:t>="50" /&gt;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Setter</a:t>
            </a:r>
            <a:r>
              <a:rPr lang="fr-FR" sz="1050" dirty="0">
                <a:solidFill>
                  <a:srgbClr val="FF0000"/>
                </a:solidFill>
                <a:latin typeface="Consolas" panose="020B0609020204030204" pitchFamily="49" charset="0"/>
              </a:rPr>
              <a:t> </a:t>
            </a:r>
            <a:r>
              <a:rPr lang="fr-FR" sz="1050" dirty="0" err="1">
                <a:solidFill>
                  <a:srgbClr val="FF0000"/>
                </a:solidFill>
                <a:latin typeface="Consolas" panose="020B0609020204030204" pitchFamily="49" charset="0"/>
              </a:rPr>
              <a:t>Property</a:t>
            </a:r>
            <a:r>
              <a:rPr lang="fr-FR" sz="1050" dirty="0">
                <a:solidFill>
                  <a:srgbClr val="0000FF"/>
                </a:solidFill>
                <a:latin typeface="Consolas" panose="020B0609020204030204" pitchFamily="49" charset="0"/>
              </a:rPr>
              <a:t>="Template"&gt;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Setter.Value</a:t>
            </a:r>
            <a:r>
              <a:rPr lang="fr-FR" sz="1050" dirty="0">
                <a:solidFill>
                  <a:srgbClr val="0000FF"/>
                </a:solidFill>
                <a:latin typeface="Consolas" panose="020B0609020204030204" pitchFamily="49" charset="0"/>
              </a:rPr>
              <a:t>&gt;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err="1">
                <a:solidFill>
                  <a:srgbClr val="A31515"/>
                </a:solidFill>
                <a:latin typeface="Consolas" panose="020B0609020204030204" pitchFamily="49" charset="0"/>
              </a:rPr>
              <a:t>ControlTemplate</a:t>
            </a:r>
            <a:r>
              <a:rPr lang="en-US" sz="1050" dirty="0">
                <a:solidFill>
                  <a:srgbClr val="FF0000"/>
                </a:solidFill>
                <a:latin typeface="Consolas" panose="020B0609020204030204" pitchFamily="49" charset="0"/>
              </a:rPr>
              <a:t> </a:t>
            </a:r>
            <a:r>
              <a:rPr lang="en-US" sz="1050" dirty="0" err="1">
                <a:solidFill>
                  <a:srgbClr val="FF0000"/>
                </a:solidFill>
                <a:latin typeface="Consolas" panose="020B0609020204030204" pitchFamily="49" charset="0"/>
              </a:rPr>
              <a:t>TargetType</a:t>
            </a:r>
            <a:r>
              <a:rPr lang="en-US" sz="1050" dirty="0">
                <a:solidFill>
                  <a:srgbClr val="0000FF"/>
                </a:solidFill>
                <a:latin typeface="Consolas" panose="020B0609020204030204" pitchFamily="49" charset="0"/>
              </a:rPr>
              <a:t>="{</a:t>
            </a:r>
            <a:r>
              <a:rPr lang="en-US" sz="1050" dirty="0" err="1">
                <a:solidFill>
                  <a:srgbClr val="A31515"/>
                </a:solidFill>
                <a:latin typeface="Consolas" panose="020B0609020204030204" pitchFamily="49" charset="0"/>
              </a:rPr>
              <a:t>x</a:t>
            </a:r>
            <a:r>
              <a:rPr lang="en-US" sz="1050" dirty="0" err="1">
                <a:solidFill>
                  <a:srgbClr val="0000FF"/>
                </a:solidFill>
                <a:latin typeface="Consolas" panose="020B0609020204030204" pitchFamily="49" charset="0"/>
              </a:rPr>
              <a:t>:</a:t>
            </a:r>
            <a:r>
              <a:rPr lang="en-US" sz="1050" dirty="0" err="1">
                <a:solidFill>
                  <a:srgbClr val="A31515"/>
                </a:solidFill>
                <a:latin typeface="Consolas" panose="020B0609020204030204" pitchFamily="49" charset="0"/>
              </a:rPr>
              <a:t>Type</a:t>
            </a:r>
            <a:r>
              <a:rPr lang="en-US" sz="1050" dirty="0">
                <a:solidFill>
                  <a:srgbClr val="FF0000"/>
                </a:solidFill>
                <a:latin typeface="Consolas" panose="020B0609020204030204" pitchFamily="49" charset="0"/>
              </a:rPr>
              <a:t> Button</a:t>
            </a:r>
            <a:r>
              <a:rPr lang="en-US"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Border</a:t>
            </a:r>
            <a:r>
              <a:rPr lang="fr-FR" sz="1050" dirty="0">
                <a:solidFill>
                  <a:srgbClr val="FF0000"/>
                </a:solidFill>
                <a:latin typeface="Consolas" panose="020B0609020204030204" pitchFamily="49" charset="0"/>
              </a:rPr>
              <a:t> Background</a:t>
            </a:r>
            <a:r>
              <a:rPr lang="fr-FR" sz="1050" dirty="0">
                <a:solidFill>
                  <a:srgbClr val="0000FF"/>
                </a:solidFill>
                <a:latin typeface="Consolas" panose="020B0609020204030204" pitchFamily="49" charset="0"/>
              </a:rPr>
              <a:t>="{</a:t>
            </a:r>
            <a:r>
              <a:rPr lang="fr-FR" sz="1050" dirty="0" err="1">
                <a:solidFill>
                  <a:srgbClr val="A31515"/>
                </a:solidFill>
                <a:latin typeface="Consolas" panose="020B0609020204030204" pitchFamily="49" charset="0"/>
              </a:rPr>
              <a:t>TemplateBinding</a:t>
            </a:r>
            <a:r>
              <a:rPr lang="fr-FR" sz="1050" dirty="0">
                <a:solidFill>
                  <a:srgbClr val="FF0000"/>
                </a:solidFill>
                <a:latin typeface="Consolas" panose="020B0609020204030204" pitchFamily="49" charset="0"/>
              </a:rPr>
              <a:t> Background</a:t>
            </a:r>
            <a:r>
              <a:rPr lang="fr-FR" sz="1050" dirty="0">
                <a:solidFill>
                  <a:srgbClr val="0000FF"/>
                </a:solidFill>
                <a:latin typeface="Consolas" panose="020B0609020204030204" pitchFamily="49" charset="0"/>
              </a:rPr>
              <a:t>}"</a:t>
            </a:r>
            <a:r>
              <a:rPr lang="fr-FR" sz="1050" dirty="0">
                <a:solidFill>
                  <a:srgbClr val="FF0000"/>
                </a:solidFill>
                <a:latin typeface="Consolas" panose="020B0609020204030204" pitchFamily="49" charset="0"/>
              </a:rPr>
              <a:t> </a:t>
            </a:r>
            <a:r>
              <a:rPr lang="fr-FR" sz="1050" dirty="0" err="1">
                <a:solidFill>
                  <a:srgbClr val="FF0000"/>
                </a:solidFill>
                <a:latin typeface="Consolas" panose="020B0609020204030204" pitchFamily="49" charset="0"/>
              </a:rPr>
              <a:t>BorderBrush</a:t>
            </a:r>
            <a:r>
              <a:rPr lang="fr-FR" sz="1050" dirty="0">
                <a:solidFill>
                  <a:srgbClr val="0000FF"/>
                </a:solidFill>
                <a:latin typeface="Consolas" panose="020B0609020204030204" pitchFamily="49" charset="0"/>
              </a:rPr>
              <a:t>="Black"</a:t>
            </a:r>
            <a:r>
              <a:rPr lang="fr-FR" sz="1050" dirty="0">
                <a:solidFill>
                  <a:srgbClr val="FF0000"/>
                </a:solidFill>
                <a:latin typeface="Consolas" panose="020B0609020204030204" pitchFamily="49" charset="0"/>
              </a:rPr>
              <a:t> </a:t>
            </a:r>
            <a:r>
              <a:rPr lang="fr-FR" sz="1050" dirty="0" err="1">
                <a:solidFill>
                  <a:srgbClr val="FF0000"/>
                </a:solidFill>
                <a:latin typeface="Consolas" panose="020B0609020204030204" pitchFamily="49" charset="0"/>
              </a:rPr>
              <a:t>BorderThickness</a:t>
            </a:r>
            <a:r>
              <a:rPr lang="fr-FR" sz="1050" dirty="0">
                <a:solidFill>
                  <a:srgbClr val="0000FF"/>
                </a:solidFill>
                <a:latin typeface="Consolas" panose="020B0609020204030204" pitchFamily="49" charset="0"/>
              </a:rPr>
              <a:t>="1"&gt;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ContentPresenter</a:t>
            </a:r>
            <a:r>
              <a:rPr lang="fr-FR" sz="1050" dirty="0">
                <a:solidFill>
                  <a:srgbClr val="FF0000"/>
                </a:solidFill>
                <a:latin typeface="Consolas" panose="020B0609020204030204" pitchFamily="49" charset="0"/>
              </a:rPr>
              <a:t> </a:t>
            </a:r>
            <a:r>
              <a:rPr lang="fr-FR" sz="1050" dirty="0" err="1">
                <a:solidFill>
                  <a:srgbClr val="FF0000"/>
                </a:solidFill>
                <a:latin typeface="Consolas" panose="020B0609020204030204" pitchFamily="49" charset="0"/>
              </a:rPr>
              <a:t>HorizontalAlignment</a:t>
            </a:r>
            <a:r>
              <a:rPr lang="fr-FR" sz="1050" dirty="0">
                <a:solidFill>
                  <a:srgbClr val="0000FF"/>
                </a:solidFill>
                <a:latin typeface="Consolas" panose="020B0609020204030204" pitchFamily="49" charset="0"/>
              </a:rPr>
              <a:t>="Center"</a:t>
            </a:r>
            <a:r>
              <a:rPr lang="fr-FR" sz="1050" dirty="0">
                <a:solidFill>
                  <a:srgbClr val="FF0000"/>
                </a:solidFill>
                <a:latin typeface="Consolas" panose="020B0609020204030204" pitchFamily="49" charset="0"/>
              </a:rPr>
              <a:t> </a:t>
            </a:r>
            <a:r>
              <a:rPr lang="fr-FR" sz="1050" dirty="0" err="1">
                <a:solidFill>
                  <a:srgbClr val="FF0000"/>
                </a:solidFill>
                <a:latin typeface="Consolas" panose="020B0609020204030204" pitchFamily="49" charset="0"/>
              </a:rPr>
              <a:t>VerticalAlignment</a:t>
            </a:r>
            <a:r>
              <a:rPr lang="fr-FR" sz="1050" dirty="0">
                <a:solidFill>
                  <a:srgbClr val="0000FF"/>
                </a:solidFill>
                <a:latin typeface="Consolas" panose="020B0609020204030204" pitchFamily="49" charset="0"/>
              </a:rPr>
              <a:t>="Center"/&gt;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Border</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ControlTemplate</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Setter.Value</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Setter</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Style.Triggers</a:t>
            </a:r>
            <a:r>
              <a:rPr lang="fr-FR" sz="1050" dirty="0">
                <a:solidFill>
                  <a:srgbClr val="0000FF"/>
                </a:solidFill>
                <a:latin typeface="Consolas" panose="020B0609020204030204" pitchFamily="49" charset="0"/>
              </a:rPr>
              <a:t>&gt;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A31515"/>
                </a:solidFill>
                <a:latin typeface="Consolas" panose="020B0609020204030204" pitchFamily="49" charset="0"/>
              </a:rPr>
              <a:t>Trigger</a:t>
            </a:r>
            <a:r>
              <a:rPr lang="en-US" sz="1050" dirty="0">
                <a:solidFill>
                  <a:srgbClr val="FF0000"/>
                </a:solidFill>
                <a:latin typeface="Consolas" panose="020B0609020204030204" pitchFamily="49" charset="0"/>
              </a:rPr>
              <a:t> Property</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IsMouseOver</a:t>
            </a:r>
            <a:r>
              <a:rPr lang="en-US" sz="1050" dirty="0">
                <a:solidFill>
                  <a:srgbClr val="0000FF"/>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 Value</a:t>
            </a:r>
            <a:r>
              <a:rPr lang="en-US" sz="1050" dirty="0">
                <a:solidFill>
                  <a:srgbClr val="0000FF"/>
                </a:solidFill>
                <a:latin typeface="Consolas" panose="020B0609020204030204" pitchFamily="49" charset="0"/>
              </a:rPr>
              <a:t>="True"&gt;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A31515"/>
                </a:solidFill>
                <a:latin typeface="Consolas" panose="020B0609020204030204" pitchFamily="49" charset="0"/>
              </a:rPr>
              <a:t>Setter</a:t>
            </a:r>
            <a:r>
              <a:rPr lang="en-US" sz="1050" dirty="0">
                <a:solidFill>
                  <a:srgbClr val="FF0000"/>
                </a:solidFill>
                <a:latin typeface="Consolas" panose="020B0609020204030204" pitchFamily="49" charset="0"/>
              </a:rPr>
              <a:t> Property</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Button.Background</a:t>
            </a:r>
            <a:r>
              <a:rPr lang="en-US" sz="1050" dirty="0">
                <a:solidFill>
                  <a:srgbClr val="0000FF"/>
                </a:solidFill>
                <a:latin typeface="Consolas" panose="020B0609020204030204" pitchFamily="49" charset="0"/>
              </a:rPr>
              <a:t>"</a:t>
            </a:r>
            <a:r>
              <a:rPr lang="en-US" sz="1050" dirty="0">
                <a:solidFill>
                  <a:srgbClr val="FF0000"/>
                </a:solidFill>
                <a:latin typeface="Consolas" panose="020B0609020204030204" pitchFamily="49" charset="0"/>
              </a:rPr>
              <a:t> Value</a:t>
            </a:r>
            <a:r>
              <a:rPr lang="en-US" sz="1050" dirty="0">
                <a:solidFill>
                  <a:srgbClr val="0000FF"/>
                </a:solidFill>
                <a:latin typeface="Consolas" panose="020B0609020204030204" pitchFamily="49" charset="0"/>
              </a:rPr>
              <a:t>="Red" /&gt;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Trigger</a:t>
            </a:r>
            <a:r>
              <a:rPr lang="fr-FR" sz="1050" dirty="0">
                <a:solidFill>
                  <a:srgbClr val="0000FF"/>
                </a:solidFill>
                <a:latin typeface="Consolas" panose="020B0609020204030204" pitchFamily="49" charset="0"/>
              </a:rPr>
              <a:t>&gt;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A31515"/>
                </a:solidFill>
                <a:latin typeface="Consolas" panose="020B0609020204030204" pitchFamily="49" charset="0"/>
              </a:rPr>
              <a:t>Trigger</a:t>
            </a:r>
            <a:r>
              <a:rPr lang="en-US" sz="1050" dirty="0">
                <a:solidFill>
                  <a:srgbClr val="FF0000"/>
                </a:solidFill>
                <a:latin typeface="Consolas" panose="020B0609020204030204" pitchFamily="49" charset="0"/>
              </a:rPr>
              <a:t> Property</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Button.IsFocused</a:t>
            </a:r>
            <a:r>
              <a:rPr lang="en-US" sz="1050" dirty="0">
                <a:solidFill>
                  <a:srgbClr val="0000FF"/>
                </a:solidFill>
                <a:latin typeface="Consolas" panose="020B0609020204030204" pitchFamily="49" charset="0"/>
              </a:rPr>
              <a:t>"</a:t>
            </a:r>
            <a:r>
              <a:rPr lang="en-US" sz="1050" dirty="0">
                <a:solidFill>
                  <a:srgbClr val="FF0000"/>
                </a:solidFill>
                <a:latin typeface="Consolas" panose="020B0609020204030204" pitchFamily="49" charset="0"/>
              </a:rPr>
              <a:t> Value</a:t>
            </a:r>
            <a:r>
              <a:rPr lang="en-US" sz="1050" dirty="0">
                <a:solidFill>
                  <a:srgbClr val="0000FF"/>
                </a:solidFill>
                <a:latin typeface="Consolas" panose="020B0609020204030204" pitchFamily="49" charset="0"/>
              </a:rPr>
              <a:t>="True"&gt;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A31515"/>
                </a:solidFill>
                <a:latin typeface="Consolas" panose="020B0609020204030204" pitchFamily="49" charset="0"/>
              </a:rPr>
              <a:t>Setter</a:t>
            </a:r>
            <a:r>
              <a:rPr lang="en-US" sz="1050" dirty="0">
                <a:solidFill>
                  <a:srgbClr val="FF0000"/>
                </a:solidFill>
                <a:latin typeface="Consolas" panose="020B0609020204030204" pitchFamily="49" charset="0"/>
              </a:rPr>
              <a:t> Property</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Button.Background</a:t>
            </a:r>
            <a:r>
              <a:rPr lang="en-US" sz="1050" dirty="0">
                <a:solidFill>
                  <a:srgbClr val="0000FF"/>
                </a:solidFill>
                <a:latin typeface="Consolas" panose="020B0609020204030204" pitchFamily="49" charset="0"/>
              </a:rPr>
              <a:t>"</a:t>
            </a:r>
            <a:r>
              <a:rPr lang="en-US" sz="1050" dirty="0">
                <a:solidFill>
                  <a:srgbClr val="FF0000"/>
                </a:solidFill>
                <a:latin typeface="Consolas" panose="020B0609020204030204" pitchFamily="49" charset="0"/>
              </a:rPr>
              <a:t> Value</a:t>
            </a:r>
            <a:r>
              <a:rPr lang="en-US" sz="1050" dirty="0">
                <a:solidFill>
                  <a:srgbClr val="0000FF"/>
                </a:solidFill>
                <a:latin typeface="Consolas" panose="020B0609020204030204" pitchFamily="49" charset="0"/>
              </a:rPr>
              <a:t>="Blue" /&gt;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Trigger</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Style.Triggers</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A31515"/>
                </a:solidFill>
                <a:latin typeface="Consolas" panose="020B0609020204030204" pitchFamily="49" charset="0"/>
              </a:rPr>
              <a:t>Style</a:t>
            </a:r>
            <a:r>
              <a:rPr lang="fr-FR" sz="1050" dirty="0">
                <a:solidFill>
                  <a:srgbClr val="0000FF"/>
                </a:solidFill>
                <a:latin typeface="Consolas" panose="020B0609020204030204" pitchFamily="49" charset="0"/>
              </a:rPr>
              <a:t>&gt;</a:t>
            </a:r>
          </a:p>
          <a:p>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Window.Resources</a:t>
            </a:r>
            <a:r>
              <a:rPr lang="fr-FR" sz="1050" dirty="0">
                <a:solidFill>
                  <a:srgbClr val="0000FF"/>
                </a:solidFill>
                <a:latin typeface="Consolas" panose="020B0609020204030204" pitchFamily="49" charset="0"/>
              </a:rPr>
              <a:t>&gt;</a:t>
            </a:r>
          </a:p>
          <a:p>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StackPanel</a:t>
            </a:r>
            <a:r>
              <a:rPr lang="fr-FR" sz="1050" dirty="0">
                <a:solidFill>
                  <a:srgbClr val="0000FF"/>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Button</a:t>
            </a:r>
            <a:r>
              <a:rPr lang="fr-FR" sz="1050" dirty="0">
                <a:solidFill>
                  <a:srgbClr val="000000"/>
                </a:solidFill>
                <a:latin typeface="Consolas" panose="020B0609020204030204" pitchFamily="49" charset="0"/>
              </a:rPr>
              <a:t> </a:t>
            </a:r>
            <a:r>
              <a:rPr lang="fr-FR" sz="1050" dirty="0">
                <a:solidFill>
                  <a:srgbClr val="FF0000"/>
                </a:solidFill>
                <a:latin typeface="Consolas" panose="020B0609020204030204" pitchFamily="49" charset="0"/>
              </a:rPr>
              <a:t> Style</a:t>
            </a:r>
            <a:r>
              <a:rPr lang="fr-FR" sz="1050" dirty="0">
                <a:solidFill>
                  <a:srgbClr val="0000FF"/>
                </a:solidFill>
                <a:latin typeface="Consolas" panose="020B0609020204030204" pitchFamily="49" charset="0"/>
              </a:rPr>
              <a:t>="{</a:t>
            </a:r>
            <a:r>
              <a:rPr lang="fr-FR" sz="1050" dirty="0" err="1">
                <a:solidFill>
                  <a:srgbClr val="A31515"/>
                </a:solidFill>
                <a:latin typeface="Consolas" panose="020B0609020204030204" pitchFamily="49" charset="0"/>
              </a:rPr>
              <a:t>StaticResource</a:t>
            </a:r>
            <a:r>
              <a:rPr lang="fr-FR" sz="1050" dirty="0">
                <a:solidFill>
                  <a:srgbClr val="FF0000"/>
                </a:solidFill>
                <a:latin typeface="Consolas" panose="020B0609020204030204" pitchFamily="49" charset="0"/>
              </a:rPr>
              <a:t> </a:t>
            </a:r>
            <a:r>
              <a:rPr lang="fr-FR" sz="1050" dirty="0" err="1">
                <a:solidFill>
                  <a:srgbClr val="FF0000"/>
                </a:solidFill>
                <a:latin typeface="Consolas" panose="020B0609020204030204" pitchFamily="49" charset="0"/>
              </a:rPr>
              <a:t>MonStyleVert</a:t>
            </a:r>
            <a:r>
              <a:rPr lang="fr-FR" sz="1050" dirty="0">
                <a:solidFill>
                  <a:srgbClr val="0000FF"/>
                </a:solidFill>
                <a:latin typeface="Consolas" panose="020B0609020204030204" pitchFamily="49" charset="0"/>
              </a:rPr>
              <a:t>}" /&gt;</a:t>
            </a:r>
          </a:p>
          <a:p>
            <a:r>
              <a:rPr lang="fr-FR" sz="1050" dirty="0">
                <a:solidFill>
                  <a:srgbClr val="0000FF"/>
                </a:solidFill>
                <a:latin typeface="Consolas" panose="020B0609020204030204" pitchFamily="49" charset="0"/>
              </a:rPr>
              <a:t>&lt;/</a:t>
            </a:r>
            <a:r>
              <a:rPr lang="fr-FR" sz="1050" dirty="0" err="1">
                <a:solidFill>
                  <a:srgbClr val="A31515"/>
                </a:solidFill>
                <a:latin typeface="Consolas" panose="020B0609020204030204" pitchFamily="49" charset="0"/>
              </a:rPr>
              <a:t>StackPanel</a:t>
            </a:r>
            <a:r>
              <a:rPr lang="fr-FR" sz="1050" dirty="0">
                <a:solidFill>
                  <a:srgbClr val="0000FF"/>
                </a:solidFill>
                <a:latin typeface="Consolas" panose="020B0609020204030204" pitchFamily="49" charset="0"/>
              </a:rPr>
              <a:t>&gt;</a:t>
            </a:r>
            <a:endParaRPr lang="fr-FR" sz="1050" dirty="0"/>
          </a:p>
        </p:txBody>
      </p:sp>
    </p:spTree>
    <p:extLst>
      <p:ext uri="{BB962C8B-B14F-4D97-AF65-F5344CB8AC3E}">
        <p14:creationId xmlns:p14="http://schemas.microsoft.com/office/powerpoint/2010/main" val="261220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triggers – </a:t>
            </a:r>
            <a:r>
              <a:rPr lang="fr-FR" dirty="0" err="1"/>
              <a:t>Property</a:t>
            </a:r>
            <a:r>
              <a:rPr lang="fr-FR" dirty="0"/>
              <a:t> triggers (2/2)</a:t>
            </a:r>
          </a:p>
        </p:txBody>
      </p:sp>
      <p:sp>
        <p:nvSpPr>
          <p:cNvPr id="3" name="Espace réservé du contenu 2"/>
          <p:cNvSpPr>
            <a:spLocks noGrp="1"/>
          </p:cNvSpPr>
          <p:nvPr>
            <p:ph idx="1"/>
          </p:nvPr>
        </p:nvSpPr>
        <p:spPr/>
        <p:txBody>
          <a:bodyPr/>
          <a:lstStyle/>
          <a:p>
            <a:r>
              <a:rPr lang="fr-FR" dirty="0" err="1"/>
              <a:t>MultiTrigger</a:t>
            </a:r>
            <a:r>
              <a:rPr lang="fr-FR" dirty="0"/>
              <a:t> permet de surveiller plusieurs propriétés d’un contrôle à la fois (ET logique)</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24</a:t>
            </a:fld>
            <a:endParaRPr lang="fr-FR" dirty="0"/>
          </a:p>
        </p:txBody>
      </p:sp>
      <p:sp>
        <p:nvSpPr>
          <p:cNvPr id="6" name="ZoneTexte 5"/>
          <p:cNvSpPr txBox="1"/>
          <p:nvPr/>
        </p:nvSpPr>
        <p:spPr>
          <a:xfrm>
            <a:off x="849364" y="1949911"/>
            <a:ext cx="7453806" cy="4154984"/>
          </a:xfrm>
          <a:prstGeom prst="rect">
            <a:avLst/>
          </a:prstGeom>
          <a:noFill/>
        </p:spPr>
        <p:txBody>
          <a:bodyPr wrap="square" rtlCol="0">
            <a:spAutoFit/>
          </a:bodyPr>
          <a:lstStyle/>
          <a:p>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Window.Resources</a:t>
            </a:r>
            <a:r>
              <a:rPr lang="fr-FR" sz="1200" dirty="0">
                <a:solidFill>
                  <a:srgbClr val="0000FF"/>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Style</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Key</a:t>
            </a:r>
            <a:r>
              <a:rPr lang="en-US" sz="1200" dirty="0">
                <a:solidFill>
                  <a:srgbClr val="0000FF"/>
                </a:solidFill>
                <a:latin typeface="Consolas" panose="020B0609020204030204" pitchFamily="49" charset="0"/>
              </a:rPr>
              <a:t>="MonStyleVert"</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TargetType</a:t>
            </a:r>
            <a:r>
              <a:rPr lang="en-US" sz="1200" dirty="0">
                <a:solidFill>
                  <a:srgbClr val="0000FF"/>
                </a:solidFill>
                <a:latin typeface="Consolas" panose="020B0609020204030204" pitchFamily="49" charset="0"/>
              </a:rPr>
              <a:t>="{</a:t>
            </a:r>
            <a:r>
              <a:rPr lang="en-US" sz="1200" dirty="0" err="1">
                <a:solidFill>
                  <a:srgbClr val="A31515"/>
                </a:solidFill>
                <a:latin typeface="Consolas" panose="020B0609020204030204" pitchFamily="49" charset="0"/>
              </a:rPr>
              <a:t>x</a:t>
            </a:r>
            <a:r>
              <a:rPr lang="en-US" sz="1200" dirty="0" err="1">
                <a:solidFill>
                  <a:srgbClr val="0000FF"/>
                </a:solidFill>
                <a:latin typeface="Consolas" panose="020B0609020204030204" pitchFamily="49" charset="0"/>
              </a:rPr>
              <a:t>:</a:t>
            </a:r>
            <a:r>
              <a:rPr lang="en-US" sz="1200" dirty="0" err="1">
                <a:solidFill>
                  <a:srgbClr val="A31515"/>
                </a:solidFill>
                <a:latin typeface="Consolas" panose="020B0609020204030204" pitchFamily="49" charset="0"/>
              </a:rPr>
              <a:t>Type</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TextBox</a:t>
            </a:r>
            <a:r>
              <a:rPr lang="en-US" sz="1200" dirty="0">
                <a:solidFill>
                  <a:srgbClr val="0000FF"/>
                </a:solidFill>
                <a:latin typeface="Consolas" panose="020B0609020204030204" pitchFamily="49" charset="0"/>
              </a:rPr>
              <a:t>}"&gt;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Style.Triggers</a:t>
            </a:r>
            <a:r>
              <a:rPr lang="fr-FR" sz="1200" dirty="0">
                <a:solidFill>
                  <a:srgbClr val="0000FF"/>
                </a:solidFill>
                <a:latin typeface="Consolas" panose="020B0609020204030204" pitchFamily="49" charset="0"/>
              </a:rPr>
              <a:t>&gt;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MultiTrigger</a:t>
            </a:r>
            <a:r>
              <a:rPr lang="fr-FR" sz="1200" dirty="0">
                <a:solidFill>
                  <a:srgbClr val="0000FF"/>
                </a:solidFill>
                <a:latin typeface="Consolas" panose="020B0609020204030204" pitchFamily="49" charset="0"/>
              </a:rPr>
              <a:t>&gt;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MultiTrigger.Conditions</a:t>
            </a:r>
            <a:r>
              <a:rPr lang="fr-FR" sz="1200" dirty="0">
                <a:solidFill>
                  <a:srgbClr val="0000FF"/>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Condition</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TextBox.IsFocused</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="True" /&gt;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Condition</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="Text"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="Rose" /&gt;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MultiTrigger.Conditions</a:t>
            </a:r>
            <a:r>
              <a:rPr lang="fr-FR" sz="1200" dirty="0">
                <a:solidFill>
                  <a:srgbClr val="0000FF"/>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Setter</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TextBox.Background</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="Pink" /&gt;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MultiTrigger</a:t>
            </a:r>
            <a:r>
              <a:rPr lang="fr-FR" sz="1200" dirty="0">
                <a:solidFill>
                  <a:srgbClr val="0000FF"/>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Trigger</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TextBox.IsMouseOver</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="True"&gt;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Setter</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TextBox.Background</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="Red" /&gt;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a:solidFill>
                  <a:srgbClr val="A31515"/>
                </a:solidFill>
                <a:latin typeface="Consolas" panose="020B0609020204030204" pitchFamily="49" charset="0"/>
              </a:rPr>
              <a:t>Trigger</a:t>
            </a:r>
            <a:r>
              <a:rPr lang="fr-FR" sz="1200" dirty="0">
                <a:solidFill>
                  <a:srgbClr val="0000FF"/>
                </a:solidFill>
                <a:latin typeface="Consolas" panose="020B0609020204030204" pitchFamily="49" charset="0"/>
              </a:rPr>
              <a:t>&gt;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Style.Triggers</a:t>
            </a:r>
            <a:r>
              <a:rPr lang="fr-FR" sz="1200" dirty="0">
                <a:solidFill>
                  <a:srgbClr val="0000FF"/>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Setter</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TextBox.Background</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="Green" /&gt;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Setter</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TextBox.Margin</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="10" /&gt;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Setter</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TextBox.Height</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="50" /&gt;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a:solidFill>
                  <a:srgbClr val="A31515"/>
                </a:solidFill>
                <a:latin typeface="Consolas" panose="020B0609020204030204" pitchFamily="49" charset="0"/>
              </a:rPr>
              <a:t>Style</a:t>
            </a:r>
            <a:r>
              <a:rPr lang="fr-FR" sz="1200" dirty="0">
                <a:solidFill>
                  <a:srgbClr val="0000FF"/>
                </a:solidFill>
                <a:latin typeface="Consolas" panose="020B0609020204030204" pitchFamily="49" charset="0"/>
              </a:rPr>
              <a:t>&gt;</a:t>
            </a:r>
          </a:p>
          <a:p>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Window.Resources</a:t>
            </a:r>
            <a:r>
              <a:rPr lang="fr-FR" sz="1200" dirty="0">
                <a:solidFill>
                  <a:srgbClr val="0000FF"/>
                </a:solidFill>
                <a:latin typeface="Consolas" panose="020B0609020204030204" pitchFamily="49" charset="0"/>
              </a:rPr>
              <a:t>&gt;</a:t>
            </a:r>
          </a:p>
          <a:p>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StackPanel</a:t>
            </a:r>
            <a:r>
              <a:rPr lang="fr-FR" sz="1200" dirty="0">
                <a:solidFill>
                  <a:srgbClr val="0000FF"/>
                </a:solidFill>
                <a:latin typeface="Consolas" panose="020B0609020204030204" pitchFamily="49" charset="0"/>
              </a:rPr>
              <a:t>&gt;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TextBox</a:t>
            </a:r>
            <a:r>
              <a:rPr lang="fr-FR" sz="1200" dirty="0">
                <a:solidFill>
                  <a:srgbClr val="FF0000"/>
                </a:solidFill>
                <a:latin typeface="Consolas" panose="020B0609020204030204" pitchFamily="49" charset="0"/>
              </a:rPr>
              <a:t> Style</a:t>
            </a:r>
            <a:r>
              <a:rPr lang="fr-FR" sz="1200" dirty="0">
                <a:solidFill>
                  <a:srgbClr val="0000FF"/>
                </a:solidFill>
                <a:latin typeface="Consolas" panose="020B0609020204030204" pitchFamily="49" charset="0"/>
              </a:rPr>
              <a:t>="{</a:t>
            </a:r>
            <a:r>
              <a:rPr lang="fr-FR" sz="1200" dirty="0" err="1">
                <a:solidFill>
                  <a:srgbClr val="A31515"/>
                </a:solidFill>
                <a:latin typeface="Consolas" panose="020B0609020204030204" pitchFamily="49" charset="0"/>
              </a:rPr>
              <a:t>StaticResource</a:t>
            </a:r>
            <a:r>
              <a:rPr lang="fr-FR" sz="1200" dirty="0">
                <a:solidFill>
                  <a:srgbClr val="FF0000"/>
                </a:solidFill>
                <a:latin typeface="Consolas" panose="020B0609020204030204" pitchFamily="49" charset="0"/>
              </a:rPr>
              <a:t> </a:t>
            </a:r>
            <a:r>
              <a:rPr lang="fr-FR" sz="1200" dirty="0" err="1">
                <a:solidFill>
                  <a:srgbClr val="FF0000"/>
                </a:solidFill>
                <a:latin typeface="Consolas" panose="020B0609020204030204" pitchFamily="49" charset="0"/>
              </a:rPr>
              <a:t>MonStyleVert</a:t>
            </a:r>
            <a:r>
              <a:rPr lang="fr-FR" sz="1200" dirty="0">
                <a:solidFill>
                  <a:srgbClr val="0000FF"/>
                </a:solidFill>
                <a:latin typeface="Consolas" panose="020B0609020204030204" pitchFamily="49" charset="0"/>
              </a:rPr>
              <a:t>}" /&gt;</a:t>
            </a:r>
          </a:p>
          <a:p>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StackPanel</a:t>
            </a:r>
            <a:r>
              <a:rPr lang="fr-FR" sz="1200" dirty="0">
                <a:solidFill>
                  <a:srgbClr val="0000FF"/>
                </a:solidFill>
                <a:latin typeface="Consolas" panose="020B0609020204030204" pitchFamily="49" charset="0"/>
              </a:rPr>
              <a:t>&gt;</a:t>
            </a:r>
            <a:endParaRPr lang="fr-FR" sz="1200" dirty="0"/>
          </a:p>
        </p:txBody>
      </p:sp>
    </p:spTree>
    <p:extLst>
      <p:ext uri="{BB962C8B-B14F-4D97-AF65-F5344CB8AC3E}">
        <p14:creationId xmlns:p14="http://schemas.microsoft.com/office/powerpoint/2010/main" val="281574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triggers – Data triggers</a:t>
            </a:r>
          </a:p>
        </p:txBody>
      </p:sp>
      <p:sp>
        <p:nvSpPr>
          <p:cNvPr id="3" name="Espace réservé du contenu 2"/>
          <p:cNvSpPr>
            <a:spLocks noGrp="1"/>
          </p:cNvSpPr>
          <p:nvPr>
            <p:ph idx="1"/>
          </p:nvPr>
        </p:nvSpPr>
        <p:spPr>
          <a:xfrm>
            <a:off x="628650" y="1106172"/>
            <a:ext cx="7886700" cy="5070791"/>
          </a:xfrm>
        </p:spPr>
        <p:txBody>
          <a:bodyPr>
            <a:normAutofit/>
          </a:bodyPr>
          <a:lstStyle/>
          <a:p>
            <a:r>
              <a:rPr lang="fr-FR" sz="2400" dirty="0"/>
              <a:t>Ils fonctionnent de la même manière que les </a:t>
            </a:r>
            <a:r>
              <a:rPr lang="fr-FR" sz="2400" dirty="0" err="1"/>
              <a:t>property</a:t>
            </a:r>
            <a:r>
              <a:rPr lang="fr-FR" sz="2400" dirty="0"/>
              <a:t> triggers, mais s’appliquent sur des propriétés </a:t>
            </a:r>
            <a:r>
              <a:rPr lang="fr-FR" sz="2400" dirty="0" err="1"/>
              <a:t>bindées</a:t>
            </a:r>
            <a:endParaRPr lang="fr-FR" sz="2400" dirty="0"/>
          </a:p>
          <a:p>
            <a:r>
              <a:rPr lang="fr-FR" sz="2400" dirty="0"/>
              <a:t>Exemple :</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25</a:t>
            </a:fld>
            <a:endParaRPr lang="fr-FR" dirty="0"/>
          </a:p>
        </p:txBody>
      </p:sp>
      <p:sp>
        <p:nvSpPr>
          <p:cNvPr id="6" name="ZoneTexte 5"/>
          <p:cNvSpPr txBox="1"/>
          <p:nvPr/>
        </p:nvSpPr>
        <p:spPr>
          <a:xfrm>
            <a:off x="2248293" y="1971823"/>
            <a:ext cx="6895707" cy="4154984"/>
          </a:xfrm>
          <a:prstGeom prst="rect">
            <a:avLst/>
          </a:prstGeom>
          <a:noFill/>
        </p:spPr>
        <p:txBody>
          <a:bodyPr wrap="square" rtlCol="0">
            <a:spAutoFit/>
          </a:bodyPr>
          <a:lstStyle/>
          <a:p>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Window.Resources</a:t>
            </a:r>
            <a:r>
              <a:rPr lang="fr-FR" sz="1200" dirty="0">
                <a:solidFill>
                  <a:srgbClr val="0000FF"/>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Style</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Key</a:t>
            </a:r>
            <a:r>
              <a:rPr lang="en-US" sz="1200" dirty="0">
                <a:solidFill>
                  <a:srgbClr val="0000FF"/>
                </a:solidFill>
                <a:latin typeface="Consolas" panose="020B0609020204030204" pitchFamily="49" charset="0"/>
              </a:rPr>
              <a:t>="MonStyleVert"</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TargetType</a:t>
            </a:r>
            <a:r>
              <a:rPr lang="en-US" sz="1200" dirty="0">
                <a:solidFill>
                  <a:srgbClr val="0000FF"/>
                </a:solidFill>
                <a:latin typeface="Consolas" panose="020B0609020204030204" pitchFamily="49" charset="0"/>
              </a:rPr>
              <a:t>="{</a:t>
            </a:r>
            <a:r>
              <a:rPr lang="en-US" sz="1200" dirty="0" err="1">
                <a:solidFill>
                  <a:srgbClr val="A31515"/>
                </a:solidFill>
                <a:latin typeface="Consolas" panose="020B0609020204030204" pitchFamily="49" charset="0"/>
              </a:rPr>
              <a:t>x</a:t>
            </a:r>
            <a:r>
              <a:rPr lang="en-US" sz="1200" dirty="0" err="1">
                <a:solidFill>
                  <a:srgbClr val="0000FF"/>
                </a:solidFill>
                <a:latin typeface="Consolas" panose="020B0609020204030204" pitchFamily="49" charset="0"/>
              </a:rPr>
              <a:t>:</a:t>
            </a:r>
            <a:r>
              <a:rPr lang="en-US" sz="1200" dirty="0" err="1">
                <a:solidFill>
                  <a:srgbClr val="A31515"/>
                </a:solidFill>
                <a:latin typeface="Consolas" panose="020B0609020204030204" pitchFamily="49" charset="0"/>
              </a:rPr>
              <a:t>Type</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TextBox</a:t>
            </a:r>
            <a:r>
              <a:rPr lang="en-US" sz="1200" dirty="0">
                <a:solidFill>
                  <a:srgbClr val="0000FF"/>
                </a:solidFill>
                <a:latin typeface="Consolas" panose="020B0609020204030204" pitchFamily="49" charset="0"/>
              </a:rPr>
              <a:t>}"&gt;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Style.Triggers</a:t>
            </a:r>
            <a:r>
              <a:rPr lang="fr-FR" sz="1200" dirty="0">
                <a:solidFill>
                  <a:srgbClr val="0000FF"/>
                </a:solidFill>
                <a:latin typeface="Consolas" panose="020B0609020204030204" pitchFamily="49" charset="0"/>
              </a:rPr>
              <a:t>&gt;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MultiDataTrigger</a:t>
            </a:r>
            <a:r>
              <a:rPr lang="fr-FR" sz="1200" dirty="0">
                <a:solidFill>
                  <a:srgbClr val="0000FF"/>
                </a:solidFill>
                <a:latin typeface="Consolas" panose="020B0609020204030204" pitchFamily="49" charset="0"/>
              </a:rPr>
              <a:t>&gt;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MultiDataTrigger.Conditions</a:t>
            </a:r>
            <a:r>
              <a:rPr lang="fr-FR" sz="1200" dirty="0">
                <a:solidFill>
                  <a:srgbClr val="0000FF"/>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Condition</a:t>
            </a:r>
            <a:r>
              <a:rPr lang="en-US" sz="1200" dirty="0">
                <a:solidFill>
                  <a:srgbClr val="FF0000"/>
                </a:solidFill>
                <a:latin typeface="Consolas" panose="020B0609020204030204" pitchFamily="49" charset="0"/>
              </a:rPr>
              <a:t> Binding</a:t>
            </a:r>
            <a:r>
              <a:rPr lang="en-US" sz="1200" dirty="0">
                <a:solidFill>
                  <a:srgbClr val="0000FF"/>
                </a:solidFill>
                <a:latin typeface="Consolas" panose="020B0609020204030204" pitchFamily="49" charset="0"/>
              </a:rPr>
              <a:t>="{</a:t>
            </a:r>
            <a:r>
              <a:rPr lang="en-US" sz="1200" dirty="0">
                <a:solidFill>
                  <a:srgbClr val="A31515"/>
                </a:solidFill>
                <a:latin typeface="Consolas" panose="020B0609020204030204" pitchFamily="49" charset="0"/>
              </a:rPr>
              <a:t>Binding</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maPropriete</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="True" /&gt;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Condition</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="Text"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="Rose" /&gt;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MultiDataTrigger.Conditions</a:t>
            </a:r>
            <a:r>
              <a:rPr lang="fr-FR" sz="1200" dirty="0">
                <a:solidFill>
                  <a:srgbClr val="0000FF"/>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Setter</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TextBox.Background</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="Pink" /&gt;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MultiDataTrigger</a:t>
            </a:r>
            <a:r>
              <a:rPr lang="fr-FR" sz="1200" dirty="0">
                <a:solidFill>
                  <a:srgbClr val="0000FF"/>
                </a:solidFill>
                <a:latin typeface="Consolas" panose="020B0609020204030204" pitchFamily="49" charset="0"/>
              </a:rPr>
              <a:t>&gt;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DataTrigger</a:t>
            </a:r>
            <a:r>
              <a:rPr lang="fr-FR" sz="1200" dirty="0">
                <a:solidFill>
                  <a:srgbClr val="FF0000"/>
                </a:solidFill>
                <a:latin typeface="Consolas" panose="020B0609020204030204" pitchFamily="49" charset="0"/>
              </a:rPr>
              <a:t> Binding</a:t>
            </a:r>
            <a:r>
              <a:rPr lang="fr-FR" sz="1200" dirty="0">
                <a:solidFill>
                  <a:srgbClr val="0000FF"/>
                </a:solidFill>
                <a:latin typeface="Consolas" panose="020B0609020204030204" pitchFamily="49" charset="0"/>
              </a:rPr>
              <a:t>="{</a:t>
            </a:r>
            <a:r>
              <a:rPr lang="fr-FR" sz="1200" dirty="0">
                <a:solidFill>
                  <a:srgbClr val="A31515"/>
                </a:solidFill>
                <a:latin typeface="Consolas" panose="020B0609020204030204" pitchFamily="49" charset="0"/>
              </a:rPr>
              <a:t>Binding</a:t>
            </a:r>
            <a:r>
              <a:rPr lang="fr-FR" sz="1200" dirty="0">
                <a:solidFill>
                  <a:srgbClr val="FF0000"/>
                </a:solidFill>
                <a:latin typeface="Consolas" panose="020B0609020204030204" pitchFamily="49" charset="0"/>
              </a:rPr>
              <a:t> </a:t>
            </a:r>
            <a:r>
              <a:rPr lang="fr-FR" sz="1200" dirty="0" err="1">
                <a:solidFill>
                  <a:srgbClr val="FF0000"/>
                </a:solidFill>
                <a:latin typeface="Consolas" panose="020B0609020204030204" pitchFamily="49" charset="0"/>
              </a:rPr>
              <a:t>maPropriete</a:t>
            </a:r>
            <a:r>
              <a:rPr lang="fr-FR" sz="1200" dirty="0">
                <a:solidFill>
                  <a:srgbClr val="0000FF"/>
                </a:solidFill>
                <a:latin typeface="Consolas" panose="020B0609020204030204" pitchFamily="49" charset="0"/>
              </a:rPr>
              <a:t>}"</a:t>
            </a:r>
            <a:r>
              <a:rPr lang="fr-FR" sz="1200" dirty="0">
                <a:solidFill>
                  <a:srgbClr val="FF0000"/>
                </a:solidFill>
                <a:latin typeface="Consolas" panose="020B0609020204030204" pitchFamily="49" charset="0"/>
              </a:rPr>
              <a:t> Value</a:t>
            </a:r>
            <a:r>
              <a:rPr lang="fr-FR" sz="1200" dirty="0">
                <a:solidFill>
                  <a:srgbClr val="0000FF"/>
                </a:solidFill>
                <a:latin typeface="Consolas" panose="020B0609020204030204" pitchFamily="49" charset="0"/>
              </a:rPr>
              <a:t>="</a:t>
            </a:r>
            <a:r>
              <a:rPr lang="fr-FR" sz="1200" dirty="0" err="1">
                <a:solidFill>
                  <a:srgbClr val="0000FF"/>
                </a:solidFill>
                <a:latin typeface="Consolas" panose="020B0609020204030204" pitchFamily="49" charset="0"/>
              </a:rPr>
              <a:t>True</a:t>
            </a:r>
            <a:r>
              <a:rPr lang="fr-FR" sz="1200" dirty="0">
                <a:solidFill>
                  <a:srgbClr val="0000FF"/>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Setter</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TextBox.Background</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="Red" /&gt;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DataTrigger</a:t>
            </a:r>
            <a:r>
              <a:rPr lang="fr-FR" sz="1200" dirty="0">
                <a:solidFill>
                  <a:srgbClr val="0000FF"/>
                </a:solidFill>
                <a:latin typeface="Consolas" panose="020B0609020204030204" pitchFamily="49" charset="0"/>
              </a:rPr>
              <a:t>&gt;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Style.Triggers</a:t>
            </a:r>
            <a:r>
              <a:rPr lang="fr-FR" sz="1200" dirty="0">
                <a:solidFill>
                  <a:srgbClr val="0000FF"/>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Setter</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TextBox.Background</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="Green" /&gt;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Setter</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TextBox.Margin</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="10" /&gt;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Setter</a:t>
            </a:r>
            <a:r>
              <a:rPr lang="en-US" sz="1200" dirty="0">
                <a:solidFill>
                  <a:srgbClr val="FF0000"/>
                </a:solidFill>
                <a:latin typeface="Consolas" panose="020B0609020204030204" pitchFamily="49" charset="0"/>
              </a:rPr>
              <a:t> Property</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TextBox.Height</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Value</a:t>
            </a:r>
            <a:r>
              <a:rPr lang="en-US" sz="1200" dirty="0">
                <a:solidFill>
                  <a:srgbClr val="0000FF"/>
                </a:solidFill>
                <a:latin typeface="Consolas" panose="020B0609020204030204" pitchFamily="49" charset="0"/>
              </a:rPr>
              <a:t>="50" /&gt;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a:solidFill>
                  <a:srgbClr val="A31515"/>
                </a:solidFill>
                <a:latin typeface="Consolas" panose="020B0609020204030204" pitchFamily="49" charset="0"/>
              </a:rPr>
              <a:t>Style</a:t>
            </a:r>
            <a:r>
              <a:rPr lang="fr-FR" sz="1200" dirty="0">
                <a:solidFill>
                  <a:srgbClr val="0000FF"/>
                </a:solidFill>
                <a:latin typeface="Consolas" panose="020B0609020204030204" pitchFamily="49" charset="0"/>
              </a:rPr>
              <a:t>&gt;</a:t>
            </a:r>
          </a:p>
          <a:p>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Window.Resources</a:t>
            </a:r>
            <a:r>
              <a:rPr lang="fr-FR" sz="1200" dirty="0">
                <a:solidFill>
                  <a:srgbClr val="0000FF"/>
                </a:solidFill>
                <a:latin typeface="Consolas" panose="020B0609020204030204" pitchFamily="49" charset="0"/>
              </a:rPr>
              <a:t>&gt;</a:t>
            </a:r>
          </a:p>
          <a:p>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StackPanel</a:t>
            </a:r>
            <a:r>
              <a:rPr lang="fr-FR" sz="1200" dirty="0">
                <a:solidFill>
                  <a:srgbClr val="0000FF"/>
                </a:solidFill>
                <a:latin typeface="Consolas" panose="020B0609020204030204" pitchFamily="49" charset="0"/>
              </a:rPr>
              <a:t>&gt;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TextBox</a:t>
            </a:r>
            <a:r>
              <a:rPr lang="fr-FR" sz="1200" dirty="0">
                <a:solidFill>
                  <a:srgbClr val="FF0000"/>
                </a:solidFill>
                <a:latin typeface="Consolas" panose="020B0609020204030204" pitchFamily="49" charset="0"/>
              </a:rPr>
              <a:t> Style</a:t>
            </a:r>
            <a:r>
              <a:rPr lang="fr-FR" sz="1200" dirty="0">
                <a:solidFill>
                  <a:srgbClr val="0000FF"/>
                </a:solidFill>
                <a:latin typeface="Consolas" panose="020B0609020204030204" pitchFamily="49" charset="0"/>
              </a:rPr>
              <a:t>="{</a:t>
            </a:r>
            <a:r>
              <a:rPr lang="fr-FR" sz="1200" dirty="0" err="1">
                <a:solidFill>
                  <a:srgbClr val="A31515"/>
                </a:solidFill>
                <a:latin typeface="Consolas" panose="020B0609020204030204" pitchFamily="49" charset="0"/>
              </a:rPr>
              <a:t>StaticResource</a:t>
            </a:r>
            <a:r>
              <a:rPr lang="fr-FR" sz="1200" dirty="0">
                <a:solidFill>
                  <a:srgbClr val="FF0000"/>
                </a:solidFill>
                <a:latin typeface="Consolas" panose="020B0609020204030204" pitchFamily="49" charset="0"/>
              </a:rPr>
              <a:t> </a:t>
            </a:r>
            <a:r>
              <a:rPr lang="fr-FR" sz="1200" dirty="0" err="1">
                <a:solidFill>
                  <a:srgbClr val="FF0000"/>
                </a:solidFill>
                <a:latin typeface="Consolas" panose="020B0609020204030204" pitchFamily="49" charset="0"/>
              </a:rPr>
              <a:t>MonStyleVert</a:t>
            </a:r>
            <a:r>
              <a:rPr lang="fr-FR" sz="1200" dirty="0">
                <a:solidFill>
                  <a:srgbClr val="0000FF"/>
                </a:solidFill>
                <a:latin typeface="Consolas" panose="020B0609020204030204" pitchFamily="49" charset="0"/>
              </a:rPr>
              <a:t>}" /&gt;</a:t>
            </a:r>
          </a:p>
          <a:p>
            <a:r>
              <a:rPr lang="fr-FR" sz="1200" dirty="0">
                <a:solidFill>
                  <a:srgbClr val="0000FF"/>
                </a:solidFill>
                <a:latin typeface="Consolas" panose="020B0609020204030204" pitchFamily="49" charset="0"/>
              </a:rPr>
              <a:t>&lt;/</a:t>
            </a:r>
            <a:r>
              <a:rPr lang="fr-FR" sz="1200" dirty="0" err="1">
                <a:solidFill>
                  <a:srgbClr val="A31515"/>
                </a:solidFill>
                <a:latin typeface="Consolas" panose="020B0609020204030204" pitchFamily="49" charset="0"/>
              </a:rPr>
              <a:t>StackPanel</a:t>
            </a:r>
            <a:r>
              <a:rPr lang="fr-FR" sz="1200" dirty="0">
                <a:solidFill>
                  <a:srgbClr val="0000FF"/>
                </a:solidFill>
                <a:latin typeface="Consolas" panose="020B0609020204030204" pitchFamily="49" charset="0"/>
              </a:rPr>
              <a:t>&gt;</a:t>
            </a:r>
            <a:endParaRPr lang="fr-FR" sz="1200" dirty="0"/>
          </a:p>
        </p:txBody>
      </p:sp>
    </p:spTree>
    <p:extLst>
      <p:ext uri="{BB962C8B-B14F-4D97-AF65-F5344CB8AC3E}">
        <p14:creationId xmlns:p14="http://schemas.microsoft.com/office/powerpoint/2010/main" val="310876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triggers – Event triggers</a:t>
            </a:r>
          </a:p>
        </p:txBody>
      </p:sp>
      <p:sp>
        <p:nvSpPr>
          <p:cNvPr id="3" name="Espace réservé du contenu 2"/>
          <p:cNvSpPr>
            <a:spLocks noGrp="1"/>
          </p:cNvSpPr>
          <p:nvPr>
            <p:ph idx="1"/>
          </p:nvPr>
        </p:nvSpPr>
        <p:spPr>
          <a:xfrm>
            <a:off x="628650" y="1106172"/>
            <a:ext cx="7886700" cy="5070791"/>
          </a:xfrm>
        </p:spPr>
        <p:txBody>
          <a:bodyPr>
            <a:normAutofit/>
          </a:bodyPr>
          <a:lstStyle/>
          <a:p>
            <a:r>
              <a:rPr lang="fr-FR" dirty="0"/>
              <a:t>Ils s’appliquent sur des évènements</a:t>
            </a:r>
          </a:p>
          <a:p>
            <a:r>
              <a:rPr lang="fr-FR" dirty="0"/>
              <a:t>Ils ne permettent pas de modifier la valeur d’une propriété directement, car ils ne fonctionnent qu’avec des </a:t>
            </a:r>
            <a:r>
              <a:rPr lang="fr-FR" dirty="0" err="1"/>
              <a:t>Storyboards</a:t>
            </a:r>
            <a:endParaRPr lang="fr-FR" dirty="0"/>
          </a:p>
          <a:p>
            <a:r>
              <a:rPr lang="fr-FR" dirty="0"/>
              <a:t>Il est possible de s’abonner à un évènement déclenché par un autre contrôle grâce à la propriété </a:t>
            </a:r>
            <a:r>
              <a:rPr lang="fr-FR" dirty="0" err="1"/>
              <a:t>SourceName</a:t>
            </a:r>
            <a:endParaRPr lang="fr-FR" dirty="0"/>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26</a:t>
            </a:fld>
            <a:endParaRPr lang="fr-FR" dirty="0"/>
          </a:p>
        </p:txBody>
      </p:sp>
    </p:spTree>
    <p:extLst>
      <p:ext uri="{BB962C8B-B14F-4D97-AF65-F5344CB8AC3E}">
        <p14:creationId xmlns:p14="http://schemas.microsoft.com/office/powerpoint/2010/main" val="145230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animations</a:t>
            </a:r>
          </a:p>
        </p:txBody>
      </p:sp>
      <p:sp>
        <p:nvSpPr>
          <p:cNvPr id="3" name="Espace réservé du contenu 2"/>
          <p:cNvSpPr>
            <a:spLocks noGrp="1"/>
          </p:cNvSpPr>
          <p:nvPr>
            <p:ph idx="1"/>
          </p:nvPr>
        </p:nvSpPr>
        <p:spPr/>
        <p:txBody>
          <a:bodyPr/>
          <a:lstStyle/>
          <a:p>
            <a:r>
              <a:rPr lang="fr-FR" dirty="0"/>
              <a:t>Une animation est définie par un </a:t>
            </a:r>
            <a:r>
              <a:rPr lang="fr-FR" dirty="0" err="1"/>
              <a:t>storyboard</a:t>
            </a:r>
            <a:endParaRPr lang="fr-FR" dirty="0"/>
          </a:p>
          <a:p>
            <a:r>
              <a:rPr lang="fr-FR" dirty="0"/>
              <a:t>Un </a:t>
            </a:r>
            <a:r>
              <a:rPr lang="fr-FR" dirty="0" err="1"/>
              <a:t>storyboard</a:t>
            </a:r>
            <a:r>
              <a:rPr lang="fr-FR" dirty="0"/>
              <a:t> est une ressource</a:t>
            </a:r>
          </a:p>
          <a:p>
            <a:r>
              <a:rPr lang="fr-FR" dirty="0"/>
              <a:t>2 façon de remplir un </a:t>
            </a:r>
            <a:r>
              <a:rPr lang="fr-FR" dirty="0" err="1"/>
              <a:t>storyboard</a:t>
            </a:r>
            <a:r>
              <a:rPr lang="fr-FR" dirty="0"/>
              <a:t> :</a:t>
            </a:r>
          </a:p>
          <a:p>
            <a:pPr lvl="1"/>
            <a:r>
              <a:rPr lang="fr-FR" dirty="0"/>
              <a:t>Balises de type </a:t>
            </a:r>
            <a:r>
              <a:rPr lang="fr-FR" dirty="0" err="1"/>
              <a:t>From</a:t>
            </a:r>
            <a:r>
              <a:rPr lang="fr-FR" dirty="0"/>
              <a:t> – To</a:t>
            </a:r>
          </a:p>
          <a:p>
            <a:pPr lvl="1"/>
            <a:r>
              <a:rPr lang="fr-FR" dirty="0"/>
              <a:t>Balises de type Key – Frame</a:t>
            </a:r>
          </a:p>
          <a:p>
            <a:pPr lvl="1"/>
            <a:r>
              <a:rPr lang="fr-FR" dirty="0"/>
              <a:t>Les 2 façon peuvent être utilisées conjointement</a:t>
            </a:r>
          </a:p>
          <a:p>
            <a:r>
              <a:rPr lang="fr-FR" dirty="0"/>
              <a:t>Utilisation avec des </a:t>
            </a:r>
            <a:r>
              <a:rPr lang="fr-FR" dirty="0" err="1"/>
              <a:t>event</a:t>
            </a:r>
            <a:r>
              <a:rPr lang="fr-FR" dirty="0"/>
              <a:t> triggers :</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27</a:t>
            </a:fld>
            <a:endParaRPr lang="fr-FR" dirty="0"/>
          </a:p>
        </p:txBody>
      </p:sp>
      <p:sp>
        <p:nvSpPr>
          <p:cNvPr id="6" name="ZoneTexte 5"/>
          <p:cNvSpPr txBox="1"/>
          <p:nvPr/>
        </p:nvSpPr>
        <p:spPr>
          <a:xfrm>
            <a:off x="1052676" y="4222582"/>
            <a:ext cx="4975007" cy="1954381"/>
          </a:xfrm>
          <a:prstGeom prst="rect">
            <a:avLst/>
          </a:prstGeom>
          <a:noFill/>
        </p:spPr>
        <p:txBody>
          <a:bodyPr wrap="square" rtlCol="0">
            <a:spAutoFit/>
          </a:bodyPr>
          <a:lstStyle/>
          <a:p>
            <a:r>
              <a:rPr lang="fr-FR" sz="1100" dirty="0">
                <a:solidFill>
                  <a:srgbClr val="0000FF"/>
                </a:solidFill>
                <a:latin typeface="Consolas" panose="020B0609020204030204" pitchFamily="49" charset="0"/>
              </a:rPr>
              <a:t>&lt;</a:t>
            </a:r>
            <a:r>
              <a:rPr lang="fr-FR" sz="1100" dirty="0" err="1">
                <a:solidFill>
                  <a:srgbClr val="A31515"/>
                </a:solidFill>
                <a:latin typeface="Consolas" panose="020B0609020204030204" pitchFamily="49" charset="0"/>
              </a:rPr>
              <a:t>StackPanel</a:t>
            </a:r>
            <a:r>
              <a:rPr lang="fr-FR" sz="1100" dirty="0">
                <a:solidFill>
                  <a:srgbClr val="0000FF"/>
                </a:solidFill>
                <a:latin typeface="Consolas" panose="020B0609020204030204" pitchFamily="49" charset="0"/>
              </a:rPr>
              <a:t>&gt;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A31515"/>
                </a:solidFill>
                <a:latin typeface="Consolas" panose="020B0609020204030204" pitchFamily="49" charset="0"/>
              </a:rPr>
              <a:t>Button</a:t>
            </a:r>
            <a:r>
              <a:rPr lang="en-US" sz="1100" dirty="0">
                <a:solidFill>
                  <a:srgbClr val="FF0000"/>
                </a:solidFill>
                <a:latin typeface="Consolas" panose="020B0609020204030204" pitchFamily="49" charset="0"/>
              </a:rPr>
              <a:t> Height</a:t>
            </a:r>
            <a:r>
              <a:rPr lang="en-US" sz="1100" dirty="0">
                <a:solidFill>
                  <a:srgbClr val="0000FF"/>
                </a:solidFill>
                <a:latin typeface="Consolas" panose="020B0609020204030204" pitchFamily="49" charset="0"/>
              </a:rPr>
              <a:t>="100"</a:t>
            </a:r>
            <a:r>
              <a:rPr lang="en-US" sz="1100" dirty="0">
                <a:solidFill>
                  <a:srgbClr val="FF0000"/>
                </a:solidFill>
                <a:latin typeface="Consolas" panose="020B0609020204030204" pitchFamily="49" charset="0"/>
              </a:rPr>
              <a:t> Width</a:t>
            </a:r>
            <a:r>
              <a:rPr lang="en-US" sz="1100" dirty="0">
                <a:solidFill>
                  <a:srgbClr val="0000FF"/>
                </a:solidFill>
                <a:latin typeface="Consolas" panose="020B0609020204030204" pitchFamily="49" charset="0"/>
              </a:rPr>
              <a:t>="100"</a:t>
            </a:r>
            <a:r>
              <a:rPr lang="en-US" sz="1100" dirty="0">
                <a:solidFill>
                  <a:srgbClr val="FF0000"/>
                </a:solidFill>
                <a:latin typeface="Consolas" panose="020B0609020204030204" pitchFamily="49" charset="0"/>
              </a:rPr>
              <a:t> x</a:t>
            </a:r>
            <a:r>
              <a:rPr lang="en-US" sz="1100" dirty="0">
                <a:solidFill>
                  <a:srgbClr val="0000FF"/>
                </a:solidFill>
                <a:latin typeface="Consolas" panose="020B0609020204030204" pitchFamily="49" charset="0"/>
              </a:rPr>
              <a:t>:</a:t>
            </a:r>
            <a:r>
              <a:rPr lang="en-US" sz="1100" dirty="0">
                <a:solidFill>
                  <a:srgbClr val="FF0000"/>
                </a:solidFill>
                <a:latin typeface="Consolas" panose="020B0609020204030204" pitchFamily="49" charset="0"/>
              </a:rPr>
              <a:t>Name</a:t>
            </a:r>
            <a:r>
              <a:rPr lang="en-US" sz="1100" dirty="0">
                <a:solidFill>
                  <a:srgbClr val="0000FF"/>
                </a:solidFill>
                <a:latin typeface="Consolas" panose="020B0609020204030204" pitchFamily="49" charset="0"/>
              </a:rPr>
              <a:t>="MonBouton"&gt;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&lt;</a:t>
            </a:r>
            <a:r>
              <a:rPr lang="fr-FR" sz="1100" dirty="0" err="1">
                <a:solidFill>
                  <a:srgbClr val="A31515"/>
                </a:solidFill>
                <a:latin typeface="Consolas" panose="020B0609020204030204" pitchFamily="49" charset="0"/>
              </a:rPr>
              <a:t>Button.Triggers</a:t>
            </a:r>
            <a:r>
              <a:rPr lang="fr-FR" sz="1100" dirty="0">
                <a:solidFill>
                  <a:srgbClr val="0000FF"/>
                </a:solidFill>
                <a:latin typeface="Consolas" panose="020B0609020204030204" pitchFamily="49" charset="0"/>
              </a:rPr>
              <a:t>&gt;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&lt;</a:t>
            </a:r>
            <a:r>
              <a:rPr lang="fr-FR" sz="1100" dirty="0" err="1">
                <a:solidFill>
                  <a:srgbClr val="A31515"/>
                </a:solidFill>
                <a:latin typeface="Consolas" panose="020B0609020204030204" pitchFamily="49" charset="0"/>
              </a:rPr>
              <a:t>EventTrigger</a:t>
            </a:r>
            <a:r>
              <a:rPr lang="fr-FR" sz="1100" dirty="0">
                <a:solidFill>
                  <a:srgbClr val="FF0000"/>
                </a:solidFill>
                <a:latin typeface="Consolas" panose="020B0609020204030204" pitchFamily="49" charset="0"/>
              </a:rPr>
              <a:t> </a:t>
            </a:r>
            <a:r>
              <a:rPr lang="fr-FR" sz="1100" dirty="0" err="1">
                <a:solidFill>
                  <a:srgbClr val="FF0000"/>
                </a:solidFill>
                <a:latin typeface="Consolas" panose="020B0609020204030204" pitchFamily="49" charset="0"/>
              </a:rPr>
              <a:t>RoutedEvent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Button.Click</a:t>
            </a:r>
            <a:r>
              <a:rPr lang="fr-FR" sz="1100" dirty="0">
                <a:solidFill>
                  <a:srgbClr val="0000FF"/>
                </a:solidFill>
                <a:latin typeface="Consolas" panose="020B0609020204030204" pitchFamily="49" charset="0"/>
              </a:rPr>
              <a:t>"&gt;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&lt;</a:t>
            </a:r>
            <a:r>
              <a:rPr lang="fr-FR" sz="1100" dirty="0" err="1">
                <a:solidFill>
                  <a:srgbClr val="A31515"/>
                </a:solidFill>
                <a:latin typeface="Consolas" panose="020B0609020204030204" pitchFamily="49" charset="0"/>
              </a:rPr>
              <a:t>BeginStoryboard</a:t>
            </a:r>
            <a:r>
              <a:rPr lang="fr-FR" sz="1100" dirty="0">
                <a:solidFill>
                  <a:srgbClr val="0000FF"/>
                </a:solidFill>
                <a:latin typeface="Consolas" panose="020B0609020204030204" pitchFamily="49" charset="0"/>
              </a:rPr>
              <a:t>&gt;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&lt;</a:t>
            </a:r>
            <a:r>
              <a:rPr lang="fr-FR" sz="1100" dirty="0" err="1">
                <a:solidFill>
                  <a:srgbClr val="A31515"/>
                </a:solidFill>
                <a:latin typeface="Consolas" panose="020B0609020204030204" pitchFamily="49" charset="0"/>
              </a:rPr>
              <a:t>Storyboard</a:t>
            </a:r>
            <a:r>
              <a:rPr lang="fr-FR" sz="1100" dirty="0">
                <a:solidFill>
                  <a:srgbClr val="0000FF"/>
                </a:solidFill>
                <a:latin typeface="Consolas" panose="020B0609020204030204" pitchFamily="49" charset="0"/>
              </a:rPr>
              <a:t>&gt;&lt;/</a:t>
            </a:r>
            <a:r>
              <a:rPr lang="fr-FR" sz="1100" dirty="0" err="1">
                <a:solidFill>
                  <a:srgbClr val="A31515"/>
                </a:solidFill>
                <a:latin typeface="Consolas" panose="020B0609020204030204" pitchFamily="49" charset="0"/>
              </a:rPr>
              <a:t>Storyboard</a:t>
            </a:r>
            <a:r>
              <a:rPr lang="fr-FR" sz="1100" dirty="0">
                <a:solidFill>
                  <a:srgbClr val="0000FF"/>
                </a:solidFill>
                <a:latin typeface="Consolas" panose="020B0609020204030204" pitchFamily="49" charset="0"/>
              </a:rPr>
              <a:t>&gt;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&lt;/</a:t>
            </a:r>
            <a:r>
              <a:rPr lang="fr-FR" sz="1100" dirty="0" err="1">
                <a:solidFill>
                  <a:srgbClr val="A31515"/>
                </a:solidFill>
                <a:latin typeface="Consolas" panose="020B0609020204030204" pitchFamily="49" charset="0"/>
              </a:rPr>
              <a:t>BeginStoryboard</a:t>
            </a:r>
            <a:r>
              <a:rPr lang="fr-FR" sz="1100" dirty="0">
                <a:solidFill>
                  <a:srgbClr val="0000FF"/>
                </a:solidFill>
                <a:latin typeface="Consolas" panose="020B0609020204030204" pitchFamily="49" charset="0"/>
              </a:rPr>
              <a:t>&gt;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&lt;/</a:t>
            </a:r>
            <a:r>
              <a:rPr lang="fr-FR" sz="1100" dirty="0" err="1">
                <a:solidFill>
                  <a:srgbClr val="A31515"/>
                </a:solidFill>
                <a:latin typeface="Consolas" panose="020B0609020204030204" pitchFamily="49" charset="0"/>
              </a:rPr>
              <a:t>EventTrigger</a:t>
            </a:r>
            <a:r>
              <a:rPr lang="fr-FR" sz="1100" dirty="0">
                <a:solidFill>
                  <a:srgbClr val="0000FF"/>
                </a:solidFill>
                <a:latin typeface="Consolas" panose="020B0609020204030204" pitchFamily="49" charset="0"/>
              </a:rPr>
              <a:t>&gt;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&lt;/</a:t>
            </a:r>
            <a:r>
              <a:rPr lang="fr-FR" sz="1100" dirty="0" err="1">
                <a:solidFill>
                  <a:srgbClr val="A31515"/>
                </a:solidFill>
                <a:latin typeface="Consolas" panose="020B0609020204030204" pitchFamily="49" charset="0"/>
              </a:rPr>
              <a:t>Button.Triggers</a:t>
            </a:r>
            <a:r>
              <a:rPr lang="fr-FR" sz="1100" dirty="0">
                <a:solidFill>
                  <a:srgbClr val="0000FF"/>
                </a:solidFill>
                <a:latin typeface="Consolas" panose="020B0609020204030204" pitchFamily="49" charset="0"/>
              </a:rPr>
              <a:t>&gt;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&lt;/</a:t>
            </a:r>
            <a:r>
              <a:rPr lang="fr-FR" sz="1100" dirty="0" err="1">
                <a:solidFill>
                  <a:srgbClr val="A31515"/>
                </a:solidFill>
                <a:latin typeface="Consolas" panose="020B0609020204030204" pitchFamily="49" charset="0"/>
              </a:rPr>
              <a:t>Button</a:t>
            </a:r>
            <a:r>
              <a:rPr lang="fr-FR" sz="1100" dirty="0">
                <a:solidFill>
                  <a:srgbClr val="0000FF"/>
                </a:solidFill>
                <a:latin typeface="Consolas" panose="020B0609020204030204" pitchFamily="49" charset="0"/>
              </a:rPr>
              <a:t>&gt;</a:t>
            </a:r>
          </a:p>
          <a:p>
            <a:r>
              <a:rPr lang="fr-FR" sz="1100" dirty="0">
                <a:solidFill>
                  <a:srgbClr val="0000FF"/>
                </a:solidFill>
                <a:latin typeface="Consolas" panose="020B0609020204030204" pitchFamily="49" charset="0"/>
              </a:rPr>
              <a:t>&lt;/</a:t>
            </a:r>
            <a:r>
              <a:rPr lang="fr-FR" sz="1100" dirty="0" err="1">
                <a:solidFill>
                  <a:srgbClr val="A31515"/>
                </a:solidFill>
                <a:latin typeface="Consolas" panose="020B0609020204030204" pitchFamily="49" charset="0"/>
              </a:rPr>
              <a:t>StackPanel</a:t>
            </a:r>
            <a:r>
              <a:rPr lang="fr-FR" sz="1100" dirty="0">
                <a:solidFill>
                  <a:srgbClr val="0000FF"/>
                </a:solidFill>
                <a:latin typeface="Consolas" panose="020B0609020204030204" pitchFamily="49" charset="0"/>
              </a:rPr>
              <a:t>&gt;</a:t>
            </a:r>
            <a:endParaRPr lang="fr-FR" sz="1100" dirty="0"/>
          </a:p>
        </p:txBody>
      </p:sp>
    </p:spTree>
    <p:extLst>
      <p:ext uri="{BB962C8B-B14F-4D97-AF65-F5344CB8AC3E}">
        <p14:creationId xmlns:p14="http://schemas.microsoft.com/office/powerpoint/2010/main" val="325403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animations – </a:t>
            </a:r>
            <a:r>
              <a:rPr lang="fr-FR" dirty="0" err="1"/>
              <a:t>From</a:t>
            </a:r>
            <a:r>
              <a:rPr lang="fr-FR" dirty="0"/>
              <a:t> - To</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28</a:t>
            </a:fld>
            <a:endParaRPr lang="fr-FR" dirty="0"/>
          </a:p>
        </p:txBody>
      </p:sp>
      <p:sp>
        <p:nvSpPr>
          <p:cNvPr id="9" name="Espace réservé du contenu 2"/>
          <p:cNvSpPr>
            <a:spLocks noGrp="1"/>
          </p:cNvSpPr>
          <p:nvPr>
            <p:ph idx="1"/>
          </p:nvPr>
        </p:nvSpPr>
        <p:spPr>
          <a:xfrm>
            <a:off x="628650" y="1106172"/>
            <a:ext cx="7886700" cy="5070791"/>
          </a:xfrm>
        </p:spPr>
        <p:txBody>
          <a:bodyPr>
            <a:normAutofit fontScale="77500" lnSpcReduction="20000"/>
          </a:bodyPr>
          <a:lstStyle/>
          <a:p>
            <a:r>
              <a:rPr lang="fr-FR" sz="2400" dirty="0"/>
              <a:t>Les balises de type </a:t>
            </a:r>
            <a:r>
              <a:rPr lang="fr-FR" sz="2400" dirty="0" err="1"/>
              <a:t>From</a:t>
            </a:r>
            <a:r>
              <a:rPr lang="fr-FR" sz="2400" dirty="0"/>
              <a:t> – To modifient la valeur d’une propriété en fonction d’une durée</a:t>
            </a:r>
          </a:p>
          <a:p>
            <a:r>
              <a:rPr lang="fr-FR" sz="2400" dirty="0"/>
              <a:t>Animations existantes :</a:t>
            </a:r>
          </a:p>
          <a:p>
            <a:endParaRPr lang="fr-FR" sz="2400" dirty="0"/>
          </a:p>
          <a:p>
            <a:endParaRPr lang="fr-FR" sz="2400" dirty="0"/>
          </a:p>
          <a:p>
            <a:endParaRPr lang="fr-FR" sz="2400" dirty="0"/>
          </a:p>
          <a:p>
            <a:endParaRPr lang="fr-FR" sz="2400" dirty="0"/>
          </a:p>
          <a:p>
            <a:endParaRPr lang="fr-FR" sz="2400" dirty="0"/>
          </a:p>
          <a:p>
            <a:endParaRPr lang="fr-FR" sz="2400" dirty="0"/>
          </a:p>
          <a:p>
            <a:endParaRPr lang="fr-FR" sz="2400" dirty="0"/>
          </a:p>
          <a:p>
            <a:r>
              <a:rPr lang="fr-FR" sz="2400" dirty="0"/>
              <a:t>Pour chaque balise, il faut préciser :</a:t>
            </a:r>
          </a:p>
          <a:p>
            <a:pPr lvl="1"/>
            <a:r>
              <a:rPr lang="fr-FR" sz="2000" dirty="0"/>
              <a:t>Une durée : Duration</a:t>
            </a:r>
          </a:p>
          <a:p>
            <a:pPr lvl="1"/>
            <a:r>
              <a:rPr lang="fr-FR" sz="2000" dirty="0"/>
              <a:t>La valeur de début : </a:t>
            </a:r>
            <a:r>
              <a:rPr lang="fr-FR" sz="2000" dirty="0" err="1"/>
              <a:t>From</a:t>
            </a:r>
            <a:endParaRPr lang="fr-FR" sz="2000" dirty="0"/>
          </a:p>
          <a:p>
            <a:pPr lvl="1"/>
            <a:r>
              <a:rPr lang="fr-FR" sz="2000" dirty="0"/>
              <a:t>La valeur de fin : To OU une valeur d’incrémentation : By</a:t>
            </a:r>
          </a:p>
          <a:p>
            <a:pPr lvl="1"/>
            <a:r>
              <a:rPr lang="fr-FR" sz="2000" dirty="0"/>
              <a:t>Le contrôle à animer : </a:t>
            </a:r>
            <a:r>
              <a:rPr lang="fr-FR" sz="2000" dirty="0" err="1"/>
              <a:t>TargetName</a:t>
            </a:r>
            <a:endParaRPr lang="fr-FR" sz="2000" dirty="0"/>
          </a:p>
          <a:p>
            <a:pPr lvl="1"/>
            <a:r>
              <a:rPr lang="fr-FR" sz="2000" dirty="0"/>
              <a:t>La propriété à modifier : </a:t>
            </a:r>
            <a:r>
              <a:rPr lang="fr-FR" sz="2000" dirty="0" err="1"/>
              <a:t>TargetProperty</a:t>
            </a:r>
            <a:endParaRPr lang="fr-FR" sz="2400" dirty="0"/>
          </a:p>
          <a:p>
            <a:r>
              <a:rPr lang="fr-FR" sz="2400" dirty="0"/>
              <a:t>Pour être animée, la propriété doit être une </a:t>
            </a:r>
            <a:r>
              <a:rPr lang="fr-FR" sz="2400" dirty="0" err="1"/>
              <a:t>dependency</a:t>
            </a:r>
            <a:r>
              <a:rPr lang="fr-FR" sz="2400" dirty="0"/>
              <a:t> </a:t>
            </a:r>
            <a:r>
              <a:rPr lang="fr-FR" sz="2400" dirty="0" err="1"/>
              <a:t>property</a:t>
            </a:r>
            <a:endParaRPr lang="fr-FR" sz="2400" dirty="0"/>
          </a:p>
        </p:txBody>
      </p:sp>
      <p:graphicFrame>
        <p:nvGraphicFramePr>
          <p:cNvPr id="10" name="Tableau 9"/>
          <p:cNvGraphicFramePr>
            <a:graphicFrameLocks noGrp="1"/>
          </p:cNvGraphicFramePr>
          <p:nvPr/>
        </p:nvGraphicFramePr>
        <p:xfrm>
          <a:off x="870394" y="1959307"/>
          <a:ext cx="7753350" cy="2080479"/>
        </p:xfrm>
        <a:graphic>
          <a:graphicData uri="http://schemas.openxmlformats.org/drawingml/2006/table">
            <a:tbl>
              <a:tblPr firstRow="1" bandRow="1">
                <a:tableStyleId>{5C22544A-7EE6-4342-B048-85BDC9FD1C3A}</a:tableStyleId>
              </a:tblPr>
              <a:tblGrid>
                <a:gridCol w="2016801">
                  <a:extLst>
                    <a:ext uri="{9D8B030D-6E8A-4147-A177-3AD203B41FA5}">
                      <a16:colId xmlns:a16="http://schemas.microsoft.com/office/drawing/2014/main" val="982513256"/>
                    </a:ext>
                  </a:extLst>
                </a:gridCol>
                <a:gridCol w="2578189">
                  <a:extLst>
                    <a:ext uri="{9D8B030D-6E8A-4147-A177-3AD203B41FA5}">
                      <a16:colId xmlns:a16="http://schemas.microsoft.com/office/drawing/2014/main" val="4136420070"/>
                    </a:ext>
                  </a:extLst>
                </a:gridCol>
                <a:gridCol w="3158360">
                  <a:extLst>
                    <a:ext uri="{9D8B030D-6E8A-4147-A177-3AD203B41FA5}">
                      <a16:colId xmlns:a16="http://schemas.microsoft.com/office/drawing/2014/main" val="2285365363"/>
                    </a:ext>
                  </a:extLst>
                </a:gridCol>
              </a:tblGrid>
              <a:tr h="343119">
                <a:tc>
                  <a:txBody>
                    <a:bodyPr/>
                    <a:lstStyle/>
                    <a:p>
                      <a:r>
                        <a:rPr lang="fr-FR" sz="1600" dirty="0"/>
                        <a:t>Balises</a:t>
                      </a:r>
                    </a:p>
                  </a:txBody>
                  <a:tcPr/>
                </a:tc>
                <a:tc>
                  <a:txBody>
                    <a:bodyPr/>
                    <a:lstStyle/>
                    <a:p>
                      <a:r>
                        <a:rPr lang="fr-FR" sz="1600" dirty="0"/>
                        <a:t>Comportement</a:t>
                      </a:r>
                    </a:p>
                  </a:txBody>
                  <a:tcPr/>
                </a:tc>
                <a:tc>
                  <a:txBody>
                    <a:bodyPr/>
                    <a:lstStyle/>
                    <a:p>
                      <a:r>
                        <a:rPr lang="fr-FR" sz="1600" dirty="0"/>
                        <a:t>Exemple</a:t>
                      </a:r>
                    </a:p>
                  </a:txBody>
                  <a:tcPr/>
                </a:tc>
                <a:extLst>
                  <a:ext uri="{0D108BD9-81ED-4DB2-BD59-A6C34878D82A}">
                    <a16:rowId xmlns:a16="http://schemas.microsoft.com/office/drawing/2014/main" val="718660490"/>
                  </a:ext>
                </a:extLst>
              </a:tr>
              <a:tr h="1945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&lt;</a:t>
                      </a:r>
                      <a:r>
                        <a:rPr lang="fr-FR" sz="1600" dirty="0" err="1"/>
                        <a:t>DoubleAnimation</a:t>
                      </a:r>
                      <a:r>
                        <a:rPr lang="fr-FR" sz="1600"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Permet de modifier une propriété de type double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a:t>
                      </a:r>
                      <a:r>
                        <a:rPr lang="fr-FR" sz="1600" dirty="0" err="1"/>
                        <a:t>Height</a:t>
                      </a:r>
                      <a:endParaRPr lang="fr-FR"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a:t>
                      </a:r>
                      <a:r>
                        <a:rPr lang="fr-FR" sz="1600" dirty="0" err="1"/>
                        <a:t>Width</a:t>
                      </a:r>
                      <a:endParaRPr lang="fr-FR" sz="1600" dirty="0"/>
                    </a:p>
                  </a:txBody>
                  <a:tcPr/>
                </a:tc>
                <a:extLst>
                  <a:ext uri="{0D108BD9-81ED-4DB2-BD59-A6C34878D82A}">
                    <a16:rowId xmlns:a16="http://schemas.microsoft.com/office/drawing/2014/main" val="21782713"/>
                  </a:ext>
                </a:extLst>
              </a:tr>
              <a:tr h="343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&lt;</a:t>
                      </a:r>
                      <a:r>
                        <a:rPr lang="fr-FR" sz="1600" dirty="0" err="1"/>
                        <a:t>ColorAnimation</a:t>
                      </a:r>
                      <a:r>
                        <a:rPr lang="fr-FR" sz="1600"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Permet de modifier une propriété de type </a:t>
                      </a:r>
                      <a:r>
                        <a:rPr lang="fr-FR" sz="1600" dirty="0" err="1"/>
                        <a:t>Color</a:t>
                      </a:r>
                      <a:endParaRPr lang="fr-F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-Background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a:t>
                      </a:r>
                      <a:r>
                        <a:rPr lang="fr-FR" sz="1600" dirty="0" err="1"/>
                        <a:t>Foreground</a:t>
                      </a:r>
                      <a:endParaRPr lang="fr-FR" sz="1600" dirty="0"/>
                    </a:p>
                  </a:txBody>
                  <a:tcPr/>
                </a:tc>
                <a:extLst>
                  <a:ext uri="{0D108BD9-81ED-4DB2-BD59-A6C34878D82A}">
                    <a16:rowId xmlns:a16="http://schemas.microsoft.com/office/drawing/2014/main" val="2330128200"/>
                  </a:ext>
                </a:extLst>
              </a:tr>
              <a:tr h="343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&lt;</a:t>
                      </a:r>
                      <a:r>
                        <a:rPr lang="fr-FR" sz="1600" dirty="0" err="1"/>
                        <a:t>PointAnimation</a:t>
                      </a:r>
                      <a:r>
                        <a:rPr lang="fr-FR" sz="1600"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Permet de modifier une propriété de type Point</a:t>
                      </a:r>
                    </a:p>
                  </a:txBody>
                  <a:tcPr/>
                </a:tc>
                <a:tc>
                  <a:txBody>
                    <a:bodyPr/>
                    <a:lstStyle/>
                    <a:p>
                      <a:r>
                        <a:rPr lang="fr-FR" sz="1600" dirty="0"/>
                        <a:t>-Centre d’une forme géométrique</a:t>
                      </a:r>
                    </a:p>
                    <a:p>
                      <a:r>
                        <a:rPr lang="fr-FR" sz="1600" dirty="0"/>
                        <a:t>-Angle d’une image</a:t>
                      </a:r>
                    </a:p>
                  </a:txBody>
                  <a:tcPr/>
                </a:tc>
                <a:extLst>
                  <a:ext uri="{0D108BD9-81ED-4DB2-BD59-A6C34878D82A}">
                    <a16:rowId xmlns:a16="http://schemas.microsoft.com/office/drawing/2014/main" val="471594074"/>
                  </a:ext>
                </a:extLst>
              </a:tr>
            </a:tbl>
          </a:graphicData>
        </a:graphic>
      </p:graphicFrame>
    </p:spTree>
    <p:extLst>
      <p:ext uri="{BB962C8B-B14F-4D97-AF65-F5344CB8AC3E}">
        <p14:creationId xmlns:p14="http://schemas.microsoft.com/office/powerpoint/2010/main" val="39702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9" end="9"/>
                                            </p:txEl>
                                          </p:spTgt>
                                        </p:tgtEl>
                                        <p:attrNameLst>
                                          <p:attrName>style.visibility</p:attrName>
                                        </p:attrNameLst>
                                      </p:cBhvr>
                                      <p:to>
                                        <p:strVal val="visible"/>
                                      </p:to>
                                    </p:set>
                                    <p:animEffect transition="in" filter="fade">
                                      <p:cBhvr>
                                        <p:cTn id="20" dur="500"/>
                                        <p:tgtEl>
                                          <p:spTgt spid="9">
                                            <p:txEl>
                                              <p:pRg st="9" end="9"/>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animEffect transition="in" filter="fade">
                                      <p:cBhvr>
                                        <p:cTn id="23" dur="500"/>
                                        <p:tgtEl>
                                          <p:spTgt spid="9">
                                            <p:txEl>
                                              <p:pRg st="10" end="1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11" end="11"/>
                                            </p:txEl>
                                          </p:spTgt>
                                        </p:tgtEl>
                                        <p:attrNameLst>
                                          <p:attrName>style.visibility</p:attrName>
                                        </p:attrNameLst>
                                      </p:cBhvr>
                                      <p:to>
                                        <p:strVal val="visible"/>
                                      </p:to>
                                    </p:set>
                                    <p:animEffect transition="in" filter="fade">
                                      <p:cBhvr>
                                        <p:cTn id="26" dur="500"/>
                                        <p:tgtEl>
                                          <p:spTgt spid="9">
                                            <p:txEl>
                                              <p:pRg st="11" end="1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xEl>
                                              <p:pRg st="12" end="12"/>
                                            </p:txEl>
                                          </p:spTgt>
                                        </p:tgtEl>
                                        <p:attrNameLst>
                                          <p:attrName>style.visibility</p:attrName>
                                        </p:attrNameLst>
                                      </p:cBhvr>
                                      <p:to>
                                        <p:strVal val="visible"/>
                                      </p:to>
                                    </p:set>
                                    <p:animEffect transition="in" filter="fade">
                                      <p:cBhvr>
                                        <p:cTn id="29" dur="500"/>
                                        <p:tgtEl>
                                          <p:spTgt spid="9">
                                            <p:txEl>
                                              <p:pRg st="12" end="1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xEl>
                                              <p:pRg st="13" end="13"/>
                                            </p:txEl>
                                          </p:spTgt>
                                        </p:tgtEl>
                                        <p:attrNameLst>
                                          <p:attrName>style.visibility</p:attrName>
                                        </p:attrNameLst>
                                      </p:cBhvr>
                                      <p:to>
                                        <p:strVal val="visible"/>
                                      </p:to>
                                    </p:set>
                                    <p:animEffect transition="in" filter="fade">
                                      <p:cBhvr>
                                        <p:cTn id="32" dur="500"/>
                                        <p:tgtEl>
                                          <p:spTgt spid="9">
                                            <p:txEl>
                                              <p:pRg st="13" end="1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xEl>
                                              <p:pRg st="14" end="14"/>
                                            </p:txEl>
                                          </p:spTgt>
                                        </p:tgtEl>
                                        <p:attrNameLst>
                                          <p:attrName>style.visibility</p:attrName>
                                        </p:attrNameLst>
                                      </p:cBhvr>
                                      <p:to>
                                        <p:strVal val="visible"/>
                                      </p:to>
                                    </p:set>
                                    <p:animEffect transition="in" filter="fade">
                                      <p:cBhvr>
                                        <p:cTn id="35" dur="500"/>
                                        <p:tgtEl>
                                          <p:spTgt spid="9">
                                            <p:txEl>
                                              <p:pRg st="14" end="1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xEl>
                                              <p:pRg st="15" end="15"/>
                                            </p:txEl>
                                          </p:spTgt>
                                        </p:tgtEl>
                                        <p:attrNameLst>
                                          <p:attrName>style.visibility</p:attrName>
                                        </p:attrNameLst>
                                      </p:cBhvr>
                                      <p:to>
                                        <p:strVal val="visible"/>
                                      </p:to>
                                    </p:set>
                                    <p:animEffect transition="in" filter="fade">
                                      <p:cBhvr>
                                        <p:cTn id="40" dur="500"/>
                                        <p:tgtEl>
                                          <p:spTgt spid="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 aller plus loin</a:t>
            </a:r>
          </a:p>
        </p:txBody>
      </p:sp>
      <p:sp>
        <p:nvSpPr>
          <p:cNvPr id="3" name="Espace réservé du contenu 2"/>
          <p:cNvSpPr>
            <a:spLocks noGrp="1"/>
          </p:cNvSpPr>
          <p:nvPr>
            <p:ph idx="1"/>
          </p:nvPr>
        </p:nvSpPr>
        <p:spPr/>
        <p:txBody>
          <a:bodyPr/>
          <a:lstStyle/>
          <a:p>
            <a:r>
              <a:rPr lang="fr-FR" dirty="0"/>
              <a:t>Fichier </a:t>
            </a:r>
            <a:r>
              <a:rPr lang="fr-FR" i="1" dirty="0"/>
              <a:t>Graphismes et Multimedia.pdf</a:t>
            </a:r>
          </a:p>
        </p:txBody>
      </p:sp>
      <p:sp>
        <p:nvSpPr>
          <p:cNvPr id="4" name="Espace réservé du pied de page 3"/>
          <p:cNvSpPr>
            <a:spLocks noGrp="1"/>
          </p:cNvSpPr>
          <p:nvPr>
            <p:ph type="ftr" sz="quarter" idx="11"/>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29</a:t>
            </a:fld>
            <a:endParaRPr lang="fr-FR" dirty="0"/>
          </a:p>
        </p:txBody>
      </p:sp>
    </p:spTree>
    <p:extLst>
      <p:ext uri="{BB962C8B-B14F-4D97-AF65-F5344CB8AC3E}">
        <p14:creationId xmlns:p14="http://schemas.microsoft.com/office/powerpoint/2010/main" val="356006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Rendu d’un contrôle</a:t>
            </a:r>
          </a:p>
        </p:txBody>
      </p:sp>
      <p:sp>
        <p:nvSpPr>
          <p:cNvPr id="3" name="Espace réservé du contenu 2"/>
          <p:cNvSpPr>
            <a:spLocks noGrp="1"/>
          </p:cNvSpPr>
          <p:nvPr>
            <p:ph idx="1"/>
          </p:nvPr>
        </p:nvSpPr>
        <p:spPr/>
        <p:txBody>
          <a:bodyPr/>
          <a:lstStyle/>
          <a:p>
            <a:r>
              <a:rPr lang="fr-FR" dirty="0"/>
              <a:t>Il est possible de modifier le rendu d’un contrôle en y ajoutant un contenu spécifique :</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ZoneTexte 4"/>
          <p:cNvSpPr txBox="1"/>
          <p:nvPr/>
        </p:nvSpPr>
        <p:spPr>
          <a:xfrm>
            <a:off x="628650" y="2529840"/>
            <a:ext cx="2768707" cy="1384995"/>
          </a:xfrm>
          <a:prstGeom prst="rect">
            <a:avLst/>
          </a:prstGeom>
          <a:noFill/>
        </p:spPr>
        <p:txBody>
          <a:bodyPr wrap="none" rtlCol="0">
            <a:spAutoFit/>
          </a:bodyPr>
          <a:lstStyle/>
          <a:p>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Button</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Grid.Column</a:t>
            </a:r>
            <a:r>
              <a:rPr lang="fr-FR" sz="1400" dirty="0">
                <a:solidFill>
                  <a:srgbClr val="0000FF"/>
                </a:solidFill>
                <a:highlight>
                  <a:srgbClr val="FFFFFF"/>
                </a:highlight>
                <a:latin typeface="Consolas" panose="020B0609020204030204" pitchFamily="49" charset="0"/>
              </a:rPr>
              <a:t>="1"</a:t>
            </a:r>
          </a:p>
          <a:p>
            <a:r>
              <a:rPr lang="fr-FR" sz="1400" dirty="0">
                <a:solidFill>
                  <a:srgbClr val="000000"/>
                </a:solidFill>
                <a:highlight>
                  <a:srgbClr val="FFFFFF"/>
                </a:highlight>
                <a:latin typeface="Consolas" panose="020B0609020204030204" pitchFamily="49" charset="0"/>
              </a:rPr>
              <a:t>       </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Width</a:t>
            </a:r>
            <a:r>
              <a:rPr lang="fr-FR" sz="1400" dirty="0">
                <a:solidFill>
                  <a:srgbClr val="0000FF"/>
                </a:solidFill>
                <a:highlight>
                  <a:srgbClr val="FFFFFF"/>
                </a:highlight>
                <a:latin typeface="Consolas" panose="020B0609020204030204" pitchFamily="49" charset="0"/>
              </a:rPr>
              <a:t>="138"</a:t>
            </a:r>
          </a:p>
          <a:p>
            <a:r>
              <a:rPr lang="fr-FR" sz="1400" dirty="0">
                <a:solidFill>
                  <a:srgbClr val="000000"/>
                </a:solidFill>
                <a:highlight>
                  <a:srgbClr val="FFFFFF"/>
                </a:highlight>
                <a:latin typeface="Consolas" panose="020B0609020204030204" pitchFamily="49" charset="0"/>
              </a:rPr>
              <a:t>       </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Height</a:t>
            </a:r>
            <a:r>
              <a:rPr lang="fr-FR" sz="1400" dirty="0">
                <a:solidFill>
                  <a:srgbClr val="0000FF"/>
                </a:solidFill>
                <a:highlight>
                  <a:srgbClr val="FFFFFF"/>
                </a:highlight>
                <a:latin typeface="Consolas" panose="020B0609020204030204" pitchFamily="49" charset="0"/>
              </a:rPr>
              <a:t>="75"</a:t>
            </a:r>
          </a:p>
          <a:p>
            <a:r>
              <a:rPr lang="fr-FR" sz="1400" dirty="0">
                <a:solidFill>
                  <a:srgbClr val="000000"/>
                </a:solidFill>
                <a:highlight>
                  <a:srgbClr val="FFFFFF"/>
                </a:highlight>
                <a:latin typeface="Consolas" panose="020B0609020204030204" pitchFamily="49" charset="0"/>
              </a:rPr>
              <a:t>       </a:t>
            </a:r>
            <a:r>
              <a:rPr lang="fr-FR" sz="1400" dirty="0">
                <a:solidFill>
                  <a:srgbClr val="FF0000"/>
                </a:solidFill>
                <a:highlight>
                  <a:srgbClr val="FFFFFF"/>
                </a:highlight>
                <a:latin typeface="Consolas" panose="020B0609020204030204" pitchFamily="49" charset="0"/>
              </a:rPr>
              <a:t> Content</a:t>
            </a:r>
            <a:r>
              <a:rPr lang="fr-FR" sz="1400" dirty="0">
                <a:solidFill>
                  <a:srgbClr val="0000FF"/>
                </a:solidFill>
                <a:highlight>
                  <a:srgbClr val="FFFFFF"/>
                </a:highlight>
                <a:latin typeface="Consolas" panose="020B0609020204030204" pitchFamily="49" charset="0"/>
              </a:rPr>
              <a:t>="Bouton !"</a:t>
            </a:r>
          </a:p>
          <a:p>
            <a:r>
              <a:rPr lang="fr-FR" sz="1400" dirty="0">
                <a:solidFill>
                  <a:srgbClr val="000000"/>
                </a:solidFill>
                <a:highlight>
                  <a:srgbClr val="FFFFFF"/>
                </a:highlight>
                <a:latin typeface="Consolas" panose="020B0609020204030204" pitchFamily="49" charset="0"/>
              </a:rPr>
              <a:t>       </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FontSize</a:t>
            </a:r>
            <a:r>
              <a:rPr lang="fr-FR" sz="1400" dirty="0">
                <a:solidFill>
                  <a:srgbClr val="0000FF"/>
                </a:solidFill>
                <a:highlight>
                  <a:srgbClr val="FFFFFF"/>
                </a:highlight>
                <a:latin typeface="Consolas" panose="020B0609020204030204" pitchFamily="49" charset="0"/>
              </a:rPr>
              <a:t>="25"&gt;</a:t>
            </a:r>
          </a:p>
          <a:p>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Button</a:t>
            </a:r>
            <a:r>
              <a:rPr lang="fr-FR" sz="1400" dirty="0">
                <a:solidFill>
                  <a:srgbClr val="0000FF"/>
                </a:solidFill>
                <a:highlight>
                  <a:srgbClr val="FFFFFF"/>
                </a:highlight>
                <a:latin typeface="Consolas" panose="020B0609020204030204" pitchFamily="49" charset="0"/>
              </a:rPr>
              <a:t>&gt;</a:t>
            </a:r>
            <a:endParaRPr lang="fr-FR" sz="1400" dirty="0"/>
          </a:p>
        </p:txBody>
      </p:sp>
      <p:sp>
        <p:nvSpPr>
          <p:cNvPr id="6" name="ZoneTexte 5"/>
          <p:cNvSpPr txBox="1"/>
          <p:nvPr/>
        </p:nvSpPr>
        <p:spPr>
          <a:xfrm>
            <a:off x="3397357" y="2529840"/>
            <a:ext cx="5352747" cy="2246769"/>
          </a:xfrm>
          <a:prstGeom prst="rect">
            <a:avLst/>
          </a:prstGeom>
          <a:noFill/>
        </p:spPr>
        <p:txBody>
          <a:bodyPr wrap="none" rtlCol="0">
            <a:spAutoFit/>
          </a:bodyPr>
          <a:lstStyle/>
          <a:p>
            <a:r>
              <a:rPr lang="en-US" sz="1400" dirty="0">
                <a:solidFill>
                  <a:srgbClr val="0000FF"/>
                </a:solidFill>
                <a:highlight>
                  <a:srgbClr val="FFFFFF"/>
                </a:highlight>
                <a:latin typeface="Consolas" panose="020B0609020204030204" pitchFamily="49" charset="0"/>
              </a:rPr>
              <a:t>&lt;</a:t>
            </a:r>
            <a:r>
              <a:rPr lang="en-US" sz="1400" dirty="0">
                <a:solidFill>
                  <a:srgbClr val="A31515"/>
                </a:solidFill>
                <a:highlight>
                  <a:srgbClr val="FFFFFF"/>
                </a:highlight>
                <a:latin typeface="Consolas" panose="020B0609020204030204" pitchFamily="49" charset="0"/>
              </a:rPr>
              <a:t>Button</a:t>
            </a:r>
            <a:r>
              <a:rPr lang="en-US" sz="1400" dirty="0">
                <a:solidFill>
                  <a:srgbClr val="FF0000"/>
                </a:solidFill>
                <a:highlight>
                  <a:srgbClr val="FFFFFF"/>
                </a:highlight>
                <a:latin typeface="Consolas" panose="020B0609020204030204" pitchFamily="49" charset="0"/>
              </a:rPr>
              <a:t> </a:t>
            </a:r>
            <a:r>
              <a:rPr lang="en-US" sz="1400" dirty="0" err="1">
                <a:solidFill>
                  <a:srgbClr val="FF0000"/>
                </a:solidFill>
                <a:highlight>
                  <a:srgbClr val="FFFFFF"/>
                </a:highlight>
                <a:latin typeface="Consolas" panose="020B0609020204030204" pitchFamily="49" charset="0"/>
              </a:rPr>
              <a:t>Grid.Column</a:t>
            </a:r>
            <a:r>
              <a:rPr lang="en-US" sz="1400" dirty="0">
                <a:solidFill>
                  <a:srgbClr val="0000FF"/>
                </a:solidFill>
                <a:highlight>
                  <a:srgbClr val="FFFFFF"/>
                </a:highlight>
                <a:latin typeface="Consolas" panose="020B0609020204030204" pitchFamily="49" charset="0"/>
              </a:rPr>
              <a:t>="2"</a:t>
            </a:r>
            <a:r>
              <a:rPr lang="en-US" sz="1400" dirty="0">
                <a:solidFill>
                  <a:srgbClr val="FF0000"/>
                </a:solidFill>
                <a:highlight>
                  <a:srgbClr val="FFFFFF"/>
                </a:highlight>
                <a:latin typeface="Consolas" panose="020B0609020204030204" pitchFamily="49" charset="0"/>
              </a:rPr>
              <a:t> Width</a:t>
            </a:r>
            <a:r>
              <a:rPr lang="en-US" sz="1400" dirty="0">
                <a:solidFill>
                  <a:srgbClr val="0000FF"/>
                </a:solidFill>
                <a:highlight>
                  <a:srgbClr val="FFFFFF"/>
                </a:highlight>
                <a:latin typeface="Consolas" panose="020B0609020204030204" pitchFamily="49" charset="0"/>
              </a:rPr>
              <a:t>="138"</a:t>
            </a:r>
            <a:r>
              <a:rPr lang="en-US" sz="1400" dirty="0">
                <a:solidFill>
                  <a:srgbClr val="FF0000"/>
                </a:solidFill>
                <a:highlight>
                  <a:srgbClr val="FFFFFF"/>
                </a:highlight>
                <a:latin typeface="Consolas" panose="020B0609020204030204" pitchFamily="49" charset="0"/>
              </a:rPr>
              <a:t> Height</a:t>
            </a:r>
            <a:r>
              <a:rPr lang="en-US" sz="1400" dirty="0">
                <a:solidFill>
                  <a:srgbClr val="0000FF"/>
                </a:solidFill>
                <a:highlight>
                  <a:srgbClr val="FFFFFF"/>
                </a:highlight>
                <a:latin typeface="Consolas" panose="020B0609020204030204" pitchFamily="49" charset="0"/>
              </a:rPr>
              <a:t>="75"&gt;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ContentControl</a:t>
            </a:r>
            <a:r>
              <a:rPr lang="fr-FR" sz="1400" dirty="0">
                <a:solidFill>
                  <a:srgbClr val="0000FF"/>
                </a:solidFill>
                <a:highlight>
                  <a:srgbClr val="FFFFFF"/>
                </a:highlight>
                <a:latin typeface="Consolas" panose="020B0609020204030204" pitchFamily="49" charset="0"/>
              </a:rPr>
              <a:t>&gt;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CheckBox</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RenderTransformOrigin</a:t>
            </a:r>
            <a:r>
              <a:rPr lang="fr-FR" sz="1400" dirty="0">
                <a:solidFill>
                  <a:srgbClr val="0000FF"/>
                </a:solidFill>
                <a:highlight>
                  <a:srgbClr val="FFFFFF"/>
                </a:highlight>
                <a:latin typeface="Consolas" panose="020B0609020204030204" pitchFamily="49" charset="0"/>
              </a:rPr>
              <a:t>="0.465,0.5"&gt;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CheckBox.RenderTransform</a:t>
            </a:r>
            <a:r>
              <a:rPr lang="fr-FR" sz="1400" dirty="0">
                <a:solidFill>
                  <a:srgbClr val="0000FF"/>
                </a:solidFill>
                <a:highlight>
                  <a:srgbClr val="FFFFFF"/>
                </a:highlight>
                <a:latin typeface="Consolas" panose="020B0609020204030204" pitchFamily="49" charset="0"/>
              </a:rPr>
              <a:t>&gt;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ScaleTransform</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ScaleX</a:t>
            </a:r>
            <a:r>
              <a:rPr lang="fr-FR" sz="1400" dirty="0">
                <a:solidFill>
                  <a:srgbClr val="0000FF"/>
                </a:solidFill>
                <a:highlight>
                  <a:srgbClr val="FFFFFF"/>
                </a:highlight>
                <a:latin typeface="Consolas" panose="020B0609020204030204" pitchFamily="49" charset="0"/>
              </a:rPr>
              <a:t>="6"</a:t>
            </a:r>
            <a:endParaRPr lang="fr-FR" sz="1400" dirty="0">
              <a:solidFill>
                <a:srgbClr val="FF0000"/>
              </a:solidFill>
              <a:highlight>
                <a:srgbClr val="FFFFFF"/>
              </a:highlight>
              <a:latin typeface="Consolas" panose="020B0609020204030204" pitchFamily="49" charset="0"/>
            </a:endParaRPr>
          </a:p>
          <a:p>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ScaleY</a:t>
            </a:r>
            <a:r>
              <a:rPr lang="fr-FR" sz="1400" dirty="0">
                <a:solidFill>
                  <a:srgbClr val="0000FF"/>
                </a:solidFill>
                <a:highlight>
                  <a:srgbClr val="FFFFFF"/>
                </a:highlight>
                <a:latin typeface="Consolas" panose="020B0609020204030204" pitchFamily="49" charset="0"/>
              </a:rPr>
              <a:t>="3" /&gt;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CheckBox.RenderTransform</a:t>
            </a:r>
            <a:r>
              <a:rPr lang="fr-FR" sz="1400" dirty="0">
                <a:solidFill>
                  <a:srgbClr val="0000FF"/>
                </a:solidFill>
                <a:highlight>
                  <a:srgbClr val="FFFFFF"/>
                </a:highlight>
                <a:latin typeface="Consolas" panose="020B0609020204030204" pitchFamily="49" charset="0"/>
              </a:rPr>
              <a:t>&gt;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CheckBox</a:t>
            </a:r>
            <a:r>
              <a:rPr lang="fr-FR" sz="1400" dirty="0">
                <a:solidFill>
                  <a:srgbClr val="0000FF"/>
                </a:solidFill>
                <a:highlight>
                  <a:srgbClr val="FFFFFF"/>
                </a:highlight>
                <a:latin typeface="Consolas" panose="020B0609020204030204" pitchFamily="49" charset="0"/>
              </a:rPr>
              <a:t>&gt;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ContentControl</a:t>
            </a:r>
            <a:r>
              <a:rPr lang="fr-FR" sz="1400" dirty="0">
                <a:solidFill>
                  <a:srgbClr val="0000FF"/>
                </a:solidFill>
                <a:highlight>
                  <a:srgbClr val="FFFFFF"/>
                </a:highlight>
                <a:latin typeface="Consolas" panose="020B0609020204030204" pitchFamily="49" charset="0"/>
              </a:rPr>
              <a:t>&gt;</a:t>
            </a:r>
          </a:p>
          <a:p>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Button</a:t>
            </a:r>
            <a:r>
              <a:rPr lang="fr-FR" sz="1400" dirty="0">
                <a:solidFill>
                  <a:srgbClr val="0000FF"/>
                </a:solidFill>
                <a:highlight>
                  <a:srgbClr val="FFFFFF"/>
                </a:highlight>
                <a:latin typeface="Consolas" panose="020B0609020204030204" pitchFamily="49" charset="0"/>
              </a:rPr>
              <a:t>&gt;</a:t>
            </a:r>
            <a:endParaRPr lang="fr-FR" sz="1400" dirty="0"/>
          </a:p>
        </p:txBody>
      </p:sp>
      <p:pic>
        <p:nvPicPr>
          <p:cNvPr id="7" name="Image 6"/>
          <p:cNvPicPr>
            <a:picLocks noChangeAspect="1"/>
          </p:cNvPicPr>
          <p:nvPr/>
        </p:nvPicPr>
        <p:blipFill>
          <a:blip r:embed="rId2"/>
          <a:stretch>
            <a:fillRect/>
          </a:stretch>
        </p:blipFill>
        <p:spPr>
          <a:xfrm>
            <a:off x="1204383" y="4130040"/>
            <a:ext cx="956963" cy="540000"/>
          </a:xfrm>
          <a:prstGeom prst="rect">
            <a:avLst/>
          </a:prstGeom>
        </p:spPr>
      </p:pic>
      <p:pic>
        <p:nvPicPr>
          <p:cNvPr id="8" name="Image 7"/>
          <p:cNvPicPr>
            <a:picLocks noChangeAspect="1"/>
          </p:cNvPicPr>
          <p:nvPr/>
        </p:nvPicPr>
        <p:blipFill>
          <a:blip r:embed="rId3"/>
          <a:stretch>
            <a:fillRect/>
          </a:stretch>
        </p:blipFill>
        <p:spPr>
          <a:xfrm>
            <a:off x="5852586" y="4293802"/>
            <a:ext cx="956963" cy="540000"/>
          </a:xfrm>
          <a:prstGeom prst="rect">
            <a:avLst/>
          </a:prstGeom>
        </p:spPr>
      </p:pic>
      <p:pic>
        <p:nvPicPr>
          <p:cNvPr id="9" name="Image 8"/>
          <p:cNvPicPr>
            <a:picLocks noChangeAspect="1"/>
          </p:cNvPicPr>
          <p:nvPr/>
        </p:nvPicPr>
        <p:blipFill>
          <a:blip r:embed="rId4"/>
          <a:stretch>
            <a:fillRect/>
          </a:stretch>
        </p:blipFill>
        <p:spPr>
          <a:xfrm>
            <a:off x="7080020" y="4293802"/>
            <a:ext cx="956963" cy="540000"/>
          </a:xfrm>
          <a:prstGeom prst="rect">
            <a:avLst/>
          </a:prstGeom>
        </p:spPr>
      </p:pic>
      <p:sp>
        <p:nvSpPr>
          <p:cNvPr id="10" name="Espace réservé du numéro de diapositive 9"/>
          <p:cNvSpPr>
            <a:spLocks noGrp="1"/>
          </p:cNvSpPr>
          <p:nvPr>
            <p:ph type="sldNum" sz="quarter" idx="12"/>
          </p:nvPr>
        </p:nvSpPr>
        <p:spPr/>
        <p:txBody>
          <a:bodyPr/>
          <a:lstStyle/>
          <a:p>
            <a:fld id="{3E4A517B-2034-4563-8A19-3BA396951D84}" type="slidenum">
              <a:rPr lang="fr-FR" smtClean="0"/>
              <a:t>3</a:t>
            </a:fld>
            <a:endParaRPr lang="fr-FR" dirty="0"/>
          </a:p>
        </p:txBody>
      </p:sp>
    </p:spTree>
    <p:extLst>
      <p:ext uri="{BB962C8B-B14F-4D97-AF65-F5344CB8AC3E}">
        <p14:creationId xmlns:p14="http://schemas.microsoft.com/office/powerpoint/2010/main" val="21678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Les </a:t>
            </a:r>
            <a:r>
              <a:rPr lang="en-US" dirty="0" err="1"/>
              <a:t>ressources</a:t>
            </a:r>
            <a:r>
              <a:rPr lang="en-US" dirty="0"/>
              <a:t> (1/2)</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t>Une ressource est un objet qui peut être réutilisé dans différents endroits d’une application, par exemple des pinceaux ou des styles. Il est possible de créer et d’utiliser des ressources soit en XAML, soit par du code, ou même en alternant indifféremment entre code et XAML.</a:t>
            </a:r>
          </a:p>
          <a:p>
            <a:r>
              <a:rPr lang="fr-FR" dirty="0"/>
              <a:t>Il est possible de définir des ressources :</a:t>
            </a:r>
          </a:p>
          <a:p>
            <a:pPr lvl="1"/>
            <a:r>
              <a:rPr lang="fr-FR" dirty="0"/>
              <a:t>Sur une page :</a:t>
            </a:r>
          </a:p>
          <a:p>
            <a:pPr marL="1371600" lvl="3" indent="0">
              <a:buNone/>
            </a:pPr>
            <a:r>
              <a:rPr lang="fr-FR" dirty="0">
                <a:solidFill>
                  <a:srgbClr val="0000FF"/>
                </a:solidFill>
                <a:latin typeface="Consolas" panose="020B0609020204030204" pitchFamily="49" charset="0"/>
                <a:cs typeface="Consolas" panose="020B0609020204030204" pitchFamily="49" charset="0"/>
              </a:rPr>
              <a:t>&lt;</a:t>
            </a:r>
            <a:r>
              <a:rPr lang="fr-FR" dirty="0" err="1">
                <a:solidFill>
                  <a:srgbClr val="A31515"/>
                </a:solidFill>
                <a:latin typeface="Consolas" panose="020B0609020204030204" pitchFamily="49" charset="0"/>
                <a:cs typeface="Consolas" panose="020B0609020204030204" pitchFamily="49" charset="0"/>
              </a:rPr>
              <a:t>Page.Resources</a:t>
            </a:r>
            <a:r>
              <a:rPr lang="fr-FR" dirty="0">
                <a:solidFill>
                  <a:srgbClr val="0000FF"/>
                </a:solidFill>
                <a:latin typeface="Consolas" panose="020B0609020204030204" pitchFamily="49" charset="0"/>
                <a:cs typeface="Consolas" panose="020B0609020204030204" pitchFamily="49" charset="0"/>
              </a:rPr>
              <a:t>&gt;&lt;/</a:t>
            </a:r>
            <a:r>
              <a:rPr lang="fr-FR" dirty="0" err="1">
                <a:solidFill>
                  <a:srgbClr val="A31515"/>
                </a:solidFill>
                <a:latin typeface="Consolas" panose="020B0609020204030204" pitchFamily="49" charset="0"/>
                <a:cs typeface="Consolas" panose="020B0609020204030204" pitchFamily="49" charset="0"/>
              </a:rPr>
              <a:t>Page.Resources</a:t>
            </a:r>
            <a:r>
              <a:rPr lang="fr-FR" dirty="0">
                <a:solidFill>
                  <a:srgbClr val="0000FF"/>
                </a:solidFill>
                <a:latin typeface="Consolas" panose="020B0609020204030204" pitchFamily="49" charset="0"/>
                <a:cs typeface="Consolas" panose="020B0609020204030204" pitchFamily="49" charset="0"/>
              </a:rPr>
              <a:t>&gt;</a:t>
            </a:r>
            <a:endParaRPr lang="fr-FR" dirty="0"/>
          </a:p>
          <a:p>
            <a:pPr lvl="1"/>
            <a:r>
              <a:rPr lang="fr-FR" dirty="0"/>
              <a:t>Sur une fenêtre :</a:t>
            </a:r>
          </a:p>
          <a:p>
            <a:pPr marL="1371600" lvl="3" indent="0">
              <a:buNone/>
            </a:pPr>
            <a:r>
              <a:rPr lang="fr-FR" dirty="0">
                <a:solidFill>
                  <a:srgbClr val="0000FF"/>
                </a:solidFill>
                <a:latin typeface="Consolas" panose="020B0609020204030204" pitchFamily="49" charset="0"/>
                <a:cs typeface="Consolas" panose="020B0609020204030204" pitchFamily="49" charset="0"/>
              </a:rPr>
              <a:t>&lt;</a:t>
            </a:r>
            <a:r>
              <a:rPr lang="fr-FR" dirty="0" err="1">
                <a:solidFill>
                  <a:srgbClr val="A31515"/>
                </a:solidFill>
                <a:latin typeface="Consolas" panose="020B0609020204030204" pitchFamily="49" charset="0"/>
                <a:cs typeface="Consolas" panose="020B0609020204030204" pitchFamily="49" charset="0"/>
              </a:rPr>
              <a:t>Window.Resources</a:t>
            </a:r>
            <a:r>
              <a:rPr lang="fr-FR" dirty="0">
                <a:solidFill>
                  <a:srgbClr val="0000FF"/>
                </a:solidFill>
                <a:latin typeface="Consolas" panose="020B0609020204030204" pitchFamily="49" charset="0"/>
                <a:cs typeface="Consolas" panose="020B0609020204030204" pitchFamily="49" charset="0"/>
              </a:rPr>
              <a:t>&gt;&lt;/</a:t>
            </a:r>
            <a:r>
              <a:rPr lang="fr-FR" dirty="0" err="1">
                <a:solidFill>
                  <a:srgbClr val="A31515"/>
                </a:solidFill>
                <a:latin typeface="Consolas" panose="020B0609020204030204" pitchFamily="49" charset="0"/>
                <a:cs typeface="Consolas" panose="020B0609020204030204" pitchFamily="49" charset="0"/>
              </a:rPr>
              <a:t>Window.Resources</a:t>
            </a:r>
            <a:r>
              <a:rPr lang="fr-FR" dirty="0">
                <a:solidFill>
                  <a:srgbClr val="0000FF"/>
                </a:solidFill>
                <a:latin typeface="Consolas" panose="020B0609020204030204" pitchFamily="49" charset="0"/>
                <a:cs typeface="Consolas" panose="020B0609020204030204" pitchFamily="49" charset="0"/>
              </a:rPr>
              <a:t>&gt;</a:t>
            </a:r>
            <a:endParaRPr lang="fr-FR" dirty="0"/>
          </a:p>
          <a:p>
            <a:pPr lvl="1"/>
            <a:r>
              <a:rPr lang="fr-FR" dirty="0"/>
              <a:t>Sur une application (</a:t>
            </a:r>
            <a:r>
              <a:rPr lang="fr-FR" dirty="0" err="1"/>
              <a:t>App.xaml</a:t>
            </a:r>
            <a:r>
              <a:rPr lang="fr-FR" dirty="0"/>
              <a:t>) :</a:t>
            </a:r>
          </a:p>
          <a:p>
            <a:pPr marL="1371600" lvl="3" indent="0">
              <a:buNone/>
            </a:pPr>
            <a:r>
              <a:rPr lang="fr-FR" dirty="0">
                <a:solidFill>
                  <a:srgbClr val="0000FF"/>
                </a:solidFill>
                <a:latin typeface="Consolas" panose="020B0609020204030204" pitchFamily="49" charset="0"/>
                <a:cs typeface="Consolas" panose="020B0609020204030204" pitchFamily="49" charset="0"/>
              </a:rPr>
              <a:t>&lt;</a:t>
            </a:r>
            <a:r>
              <a:rPr lang="fr-FR" dirty="0" err="1">
                <a:solidFill>
                  <a:srgbClr val="A31515"/>
                </a:solidFill>
                <a:latin typeface="Consolas" panose="020B0609020204030204" pitchFamily="49" charset="0"/>
                <a:cs typeface="Consolas" panose="020B0609020204030204" pitchFamily="49" charset="0"/>
              </a:rPr>
              <a:t>Application.Resources</a:t>
            </a:r>
            <a:r>
              <a:rPr lang="fr-FR" dirty="0">
                <a:solidFill>
                  <a:srgbClr val="0000FF"/>
                </a:solidFill>
                <a:latin typeface="Consolas" panose="020B0609020204030204" pitchFamily="49" charset="0"/>
                <a:cs typeface="Consolas" panose="020B0609020204030204" pitchFamily="49" charset="0"/>
              </a:rPr>
              <a:t>&gt;&lt;/</a:t>
            </a:r>
            <a:r>
              <a:rPr lang="fr-FR" dirty="0" err="1">
                <a:solidFill>
                  <a:srgbClr val="A31515"/>
                </a:solidFill>
                <a:latin typeface="Consolas" panose="020B0609020204030204" pitchFamily="49" charset="0"/>
                <a:cs typeface="Consolas" panose="020B0609020204030204" pitchFamily="49" charset="0"/>
              </a:rPr>
              <a:t>Application.Resources</a:t>
            </a:r>
            <a:r>
              <a:rPr lang="fr-FR" dirty="0">
                <a:solidFill>
                  <a:srgbClr val="0000FF"/>
                </a:solidFill>
                <a:latin typeface="Consolas" panose="020B0609020204030204" pitchFamily="49" charset="0"/>
                <a:cs typeface="Consolas" panose="020B0609020204030204" pitchFamily="49" charset="0"/>
              </a:rPr>
              <a:t>&gt;</a:t>
            </a:r>
            <a:endParaRPr lang="fr-FR" dirty="0"/>
          </a:p>
          <a:p>
            <a:pPr lvl="1"/>
            <a:r>
              <a:rPr lang="fr-FR" dirty="0"/>
              <a:t>Dans un dictionnaire (et donc une </a:t>
            </a:r>
            <a:r>
              <a:rPr lang="fr-FR" dirty="0" err="1"/>
              <a:t>assembly</a:t>
            </a:r>
            <a:r>
              <a:rPr lang="fr-FR" dirty="0"/>
              <a:t> à part) :</a:t>
            </a:r>
          </a:p>
          <a:p>
            <a:pPr marL="1371600" lvl="3" indent="0">
              <a:buNone/>
            </a:pPr>
            <a:r>
              <a:rPr lang="fr-FR" dirty="0">
                <a:solidFill>
                  <a:srgbClr val="0000FF"/>
                </a:solidFill>
                <a:latin typeface="Consolas" panose="020B0609020204030204" pitchFamily="49" charset="0"/>
                <a:cs typeface="Consolas" panose="020B0609020204030204" pitchFamily="49" charset="0"/>
              </a:rPr>
              <a:t>&lt;</a:t>
            </a:r>
            <a:r>
              <a:rPr lang="fr-FR" dirty="0" err="1">
                <a:solidFill>
                  <a:srgbClr val="A31515"/>
                </a:solidFill>
                <a:latin typeface="Consolas" panose="020B0609020204030204" pitchFamily="49" charset="0"/>
                <a:cs typeface="Consolas" panose="020B0609020204030204" pitchFamily="49" charset="0"/>
              </a:rPr>
              <a:t>ResourceDictionary</a:t>
            </a:r>
            <a:r>
              <a:rPr lang="fr-FR" dirty="0">
                <a:solidFill>
                  <a:srgbClr val="0000FF"/>
                </a:solidFill>
                <a:latin typeface="Consolas" panose="020B0609020204030204" pitchFamily="49" charset="0"/>
                <a:cs typeface="Consolas" panose="020B0609020204030204" pitchFamily="49" charset="0"/>
              </a:rPr>
              <a:t>&gt;&lt;/</a:t>
            </a:r>
            <a:r>
              <a:rPr lang="fr-FR" dirty="0" err="1">
                <a:solidFill>
                  <a:srgbClr val="A31515"/>
                </a:solidFill>
                <a:latin typeface="Consolas" panose="020B0609020204030204" pitchFamily="49" charset="0"/>
                <a:cs typeface="Consolas" panose="020B0609020204030204" pitchFamily="49" charset="0"/>
              </a:rPr>
              <a:t>ResourceDictionary</a:t>
            </a:r>
            <a:r>
              <a:rPr lang="fr-FR" dirty="0">
                <a:solidFill>
                  <a:srgbClr val="0000FF"/>
                </a:solidFill>
                <a:latin typeface="Consolas" panose="020B0609020204030204" pitchFamily="49" charset="0"/>
                <a:cs typeface="Consolas" panose="020B0609020204030204" pitchFamily="49" charset="0"/>
              </a:rPr>
              <a:t>&gt;</a:t>
            </a:r>
            <a:endParaRPr lang="fr-FR" dirty="0"/>
          </a:p>
          <a:p>
            <a:r>
              <a:rPr lang="fr-FR" dirty="0"/>
              <a:t>Exemple de ressource :</a:t>
            </a:r>
          </a:p>
          <a:p>
            <a:pPr marL="1371600" lvl="3" indent="0">
              <a:buNone/>
            </a:pPr>
            <a:r>
              <a:rPr lang="en-US" dirty="0">
                <a:solidFill>
                  <a:srgbClr val="0000FF"/>
                </a:solidFill>
                <a:latin typeface="Consolas" panose="020B0609020204030204" pitchFamily="49" charset="0"/>
                <a:cs typeface="Consolas" panose="020B0609020204030204" pitchFamily="49" charset="0"/>
              </a:rPr>
              <a:t>&lt;</a:t>
            </a:r>
            <a:r>
              <a:rPr lang="en-US" dirty="0" err="1">
                <a:solidFill>
                  <a:srgbClr val="A31515"/>
                </a:solidFill>
                <a:latin typeface="Consolas" panose="020B0609020204030204" pitchFamily="49" charset="0"/>
                <a:cs typeface="Consolas" panose="020B0609020204030204" pitchFamily="49" charset="0"/>
              </a:rPr>
              <a:t>SolidColorBrush</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x:Key</a:t>
            </a:r>
            <a:r>
              <a:rPr lang="en-US" dirty="0">
                <a:solidFill>
                  <a:srgbClr val="0000FF"/>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MyBrush</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Color</a:t>
            </a:r>
            <a:r>
              <a:rPr lang="en-US" dirty="0">
                <a:solidFill>
                  <a:srgbClr val="0000FF"/>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Gold</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/&gt;</a:t>
            </a:r>
            <a:endParaRPr lang="fr-FR" dirty="0"/>
          </a:p>
          <a:p>
            <a:r>
              <a:rPr lang="fr-FR" dirty="0"/>
              <a:t>Utilisation d’une ressource :</a:t>
            </a:r>
          </a:p>
          <a:p>
            <a:pPr marL="1371600" lvl="3" indent="0">
              <a:buNone/>
            </a:pPr>
            <a:r>
              <a:rPr lang="fr-FR" dirty="0" err="1">
                <a:solidFill>
                  <a:srgbClr val="FF0000"/>
                </a:solidFill>
                <a:latin typeface="Consolas" panose="020B0609020204030204" pitchFamily="49" charset="0"/>
                <a:cs typeface="Consolas" panose="020B0609020204030204" pitchFamily="49" charset="0"/>
              </a:rPr>
              <a:t>BackgroundColor</a:t>
            </a:r>
            <a:r>
              <a:rPr lang="fr-FR" dirty="0">
                <a:solidFill>
                  <a:srgbClr val="0000FF"/>
                </a:solidFill>
                <a:latin typeface="Consolas" panose="020B0609020204030204" pitchFamily="49" charset="0"/>
                <a:cs typeface="Consolas" panose="020B0609020204030204" pitchFamily="49" charset="0"/>
              </a:rPr>
              <a:t>=</a:t>
            </a:r>
            <a:r>
              <a:rPr lang="fr-FR" dirty="0">
                <a:solidFill>
                  <a:srgbClr val="000000"/>
                </a:solidFill>
                <a:latin typeface="Consolas" panose="020B0609020204030204" pitchFamily="49" charset="0"/>
                <a:cs typeface="Consolas" panose="020B0609020204030204" pitchFamily="49" charset="0"/>
              </a:rPr>
              <a:t>"</a:t>
            </a:r>
            <a:r>
              <a:rPr lang="fr-FR" dirty="0">
                <a:solidFill>
                  <a:srgbClr val="0000FF"/>
                </a:solidFill>
                <a:latin typeface="Consolas" panose="020B0609020204030204" pitchFamily="49" charset="0"/>
                <a:cs typeface="Consolas" panose="020B0609020204030204" pitchFamily="49" charset="0"/>
              </a:rPr>
              <a:t>{</a:t>
            </a:r>
            <a:r>
              <a:rPr lang="fr-FR" dirty="0" err="1">
                <a:solidFill>
                  <a:srgbClr val="0000FF"/>
                </a:solidFill>
                <a:latin typeface="Consolas" panose="020B0609020204030204" pitchFamily="49" charset="0"/>
                <a:cs typeface="Consolas" panose="020B0609020204030204" pitchFamily="49" charset="0"/>
              </a:rPr>
              <a:t>StaticResource</a:t>
            </a:r>
            <a:r>
              <a:rPr lang="fr-FR"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MyBrush</a:t>
            </a:r>
            <a:r>
              <a:rPr lang="fr-FR" dirty="0">
                <a:solidFill>
                  <a:srgbClr val="0000FF"/>
                </a:solidFill>
                <a:latin typeface="Consolas" panose="020B0609020204030204" pitchFamily="49" charset="0"/>
                <a:cs typeface="Consolas" panose="020B0609020204030204" pitchFamily="49" charset="0"/>
              </a:rPr>
              <a:t>}</a:t>
            </a:r>
            <a:r>
              <a:rPr lang="fr-FR" dirty="0">
                <a:solidFill>
                  <a:srgbClr val="000000"/>
                </a:solidFill>
                <a:latin typeface="Consolas" panose="020B0609020204030204" pitchFamily="49" charset="0"/>
                <a:cs typeface="Consolas" panose="020B0609020204030204" pitchFamily="49" charset="0"/>
              </a:rPr>
              <a:t>"</a:t>
            </a:r>
            <a:endParaRPr lang="fr-FR" dirty="0"/>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4</a:t>
            </a:fld>
            <a:endParaRPr lang="fr-FR" dirty="0"/>
          </a:p>
        </p:txBody>
      </p:sp>
    </p:spTree>
    <p:extLst>
      <p:ext uri="{BB962C8B-B14F-4D97-AF65-F5344CB8AC3E}">
        <p14:creationId xmlns:p14="http://schemas.microsoft.com/office/powerpoint/2010/main" val="404982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ressources</a:t>
            </a:r>
            <a:r>
              <a:rPr lang="en-US" dirty="0"/>
              <a:t> (2/2)</a:t>
            </a:r>
            <a:endParaRPr lang="fr-FR" dirty="0"/>
          </a:p>
        </p:txBody>
      </p:sp>
      <p:sp>
        <p:nvSpPr>
          <p:cNvPr id="3" name="Espace réservé du contenu 2"/>
          <p:cNvSpPr>
            <a:spLocks noGrp="1"/>
          </p:cNvSpPr>
          <p:nvPr>
            <p:ph idx="1"/>
          </p:nvPr>
        </p:nvSpPr>
        <p:spPr/>
        <p:txBody>
          <a:bodyPr>
            <a:normAutofit/>
          </a:bodyPr>
          <a:lstStyle/>
          <a:p>
            <a:r>
              <a:rPr lang="fr-FR" dirty="0"/>
              <a:t>Types de ressources :</a:t>
            </a:r>
          </a:p>
          <a:p>
            <a:pPr lvl="1"/>
            <a:r>
              <a:rPr lang="fr-FR" b="1" i="1" dirty="0"/>
              <a:t>Statiques :</a:t>
            </a:r>
            <a:r>
              <a:rPr lang="fr-FR" dirty="0"/>
              <a:t> définition d’une clé en recherchant la valeur de cette clé dans tous les dictionnaires de ressources disponibles. Cela se produit pendant le chargement, qui est le moment où le processus de chargement doit affecter la valeur de propriété qui prend la référence de la ressource statique.</a:t>
            </a:r>
          </a:p>
          <a:p>
            <a:pPr lvl="1"/>
            <a:r>
              <a:rPr lang="fr-FR" b="1" i="1" dirty="0"/>
              <a:t>Dynamiques : </a:t>
            </a:r>
            <a:r>
              <a:rPr lang="fr-FR" dirty="0"/>
              <a:t>définition d’une clé en créant une expression, et cette expression reste sans évaluation jusqu'à l'exécution de l'application, moment où l'expression est évaluée et fournit une valeur. Ces ressources sont utiles pour créer des thèmes, mais sont plus gourmandes en termes de ressources système.</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Espace réservé du numéro de diapositive 4"/>
          <p:cNvSpPr>
            <a:spLocks noGrp="1"/>
          </p:cNvSpPr>
          <p:nvPr>
            <p:ph type="sldNum" sz="quarter" idx="12"/>
          </p:nvPr>
        </p:nvSpPr>
        <p:spPr/>
        <p:txBody>
          <a:bodyPr/>
          <a:lstStyle/>
          <a:p>
            <a:fld id="{3E4A517B-2034-4563-8A19-3BA396951D84}" type="slidenum">
              <a:rPr lang="fr-FR" smtClean="0"/>
              <a:t>5</a:t>
            </a:fld>
            <a:endParaRPr lang="fr-FR" dirty="0"/>
          </a:p>
        </p:txBody>
      </p:sp>
    </p:spTree>
    <p:extLst>
      <p:ext uri="{BB962C8B-B14F-4D97-AF65-F5344CB8AC3E}">
        <p14:creationId xmlns:p14="http://schemas.microsoft.com/office/powerpoint/2010/main" val="354686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styles</a:t>
            </a:r>
          </a:p>
        </p:txBody>
      </p:sp>
      <p:sp>
        <p:nvSpPr>
          <p:cNvPr id="3" name="Espace réservé du contenu 2"/>
          <p:cNvSpPr>
            <a:spLocks noGrp="1"/>
          </p:cNvSpPr>
          <p:nvPr>
            <p:ph idx="1"/>
          </p:nvPr>
        </p:nvSpPr>
        <p:spPr>
          <a:xfrm>
            <a:off x="628650" y="1106173"/>
            <a:ext cx="7886700" cy="1605496"/>
          </a:xfrm>
        </p:spPr>
        <p:txBody>
          <a:bodyPr>
            <a:normAutofit fontScale="92500" lnSpcReduction="10000"/>
          </a:bodyPr>
          <a:lstStyle/>
          <a:p>
            <a:r>
              <a:rPr lang="fr-FR" dirty="0"/>
              <a:t>Chaque contrôle est représenté selon des propriétés (graphiques) ; il peuvent donc être stylisés.</a:t>
            </a:r>
            <a:br>
              <a:rPr lang="fr-FR" dirty="0"/>
            </a:br>
            <a:endParaRPr lang="fr-FR" dirty="0"/>
          </a:p>
          <a:p>
            <a:r>
              <a:rPr lang="fr-FR" dirty="0"/>
              <a:t>Même principe que les CSS.</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ZoneTexte 4"/>
          <p:cNvSpPr txBox="1"/>
          <p:nvPr/>
        </p:nvSpPr>
        <p:spPr>
          <a:xfrm>
            <a:off x="1043517" y="2942592"/>
            <a:ext cx="7408333" cy="2631490"/>
          </a:xfrm>
          <a:prstGeom prst="rect">
            <a:avLst/>
          </a:prstGeom>
          <a:noFill/>
        </p:spPr>
        <p:txBody>
          <a:bodyPr wrap="square" rtlCol="0">
            <a:spAutoFit/>
          </a:bodyPr>
          <a:lstStyle/>
          <a:p>
            <a:r>
              <a:rPr lang="fr-FR" sz="1100" dirty="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Text</a:t>
            </a:r>
            <a:r>
              <a:rPr lang="fr-FR" sz="1100" dirty="0">
                <a:solidFill>
                  <a:srgbClr val="0000FF"/>
                </a:solidFill>
                <a:highlight>
                  <a:srgbClr val="FFFFFF"/>
                </a:highlight>
                <a:latin typeface="Consolas" panose="020B0609020204030204" pitchFamily="49" charset="0"/>
              </a:rPr>
              <a:t>="Test de contenu"</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Margin</a:t>
            </a:r>
            <a:r>
              <a:rPr lang="fr-FR" sz="1100" dirty="0">
                <a:solidFill>
                  <a:srgbClr val="0000FF"/>
                </a:solidFill>
                <a:highlight>
                  <a:srgbClr val="FFFFFF"/>
                </a:highlight>
                <a:latin typeface="Consolas" panose="020B0609020204030204" pitchFamily="49" charset="0"/>
              </a:rPr>
              <a:t>="12"</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VerticalAlignment</a:t>
            </a:r>
            <a:r>
              <a:rPr lang="fr-FR" sz="1100" dirty="0">
                <a:solidFill>
                  <a:srgbClr val="0000FF"/>
                </a:solidFill>
                <a:highlight>
                  <a:srgbClr val="FFFFFF"/>
                </a:highlight>
                <a:latin typeface="Consolas" panose="020B0609020204030204" pitchFamily="49" charset="0"/>
              </a:rPr>
              <a:t>="Center"</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Foreground</a:t>
            </a:r>
            <a:r>
              <a:rPr lang="fr-FR" sz="1100" dirty="0">
                <a:solidFill>
                  <a:srgbClr val="0000FF"/>
                </a:solidFill>
                <a:highlight>
                  <a:srgbClr val="FFFFFF"/>
                </a:highlight>
                <a:latin typeface="Consolas" panose="020B0609020204030204" pitchFamily="49" charset="0"/>
              </a:rPr>
              <a:t>="White"</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FontSize</a:t>
            </a:r>
            <a:r>
              <a:rPr lang="fr-FR" sz="1100" dirty="0">
                <a:solidFill>
                  <a:srgbClr val="0000FF"/>
                </a:solidFill>
                <a:highlight>
                  <a:srgbClr val="FFFFFF"/>
                </a:highlight>
                <a:latin typeface="Consolas" panose="020B0609020204030204" pitchFamily="49" charset="0"/>
              </a:rPr>
              <a:t>="40"&gt;</a:t>
            </a:r>
            <a:endParaRPr lang="fr-FR" sz="1100" dirty="0">
              <a:solidFill>
                <a:srgbClr val="000000"/>
              </a:solidFill>
              <a:highlight>
                <a:srgbClr val="FFFFFF"/>
              </a:highlight>
              <a:latin typeface="Consolas" panose="020B0609020204030204" pitchFamily="49" charset="0"/>
            </a:endParaRPr>
          </a:p>
          <a:p>
            <a:r>
              <a:rPr lang="fr-FR" sz="1100" dirty="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a:t>
            </a:r>
            <a:r>
              <a:rPr lang="fr-FR" sz="1100" dirty="0">
                <a:solidFill>
                  <a:srgbClr val="0000FF"/>
                </a:solidFill>
                <a:highlight>
                  <a:srgbClr val="FFFFFF"/>
                </a:highlight>
                <a:latin typeface="Consolas" panose="020B0609020204030204" pitchFamily="49" charset="0"/>
              </a:rPr>
              <a:t>&gt;</a:t>
            </a:r>
          </a:p>
          <a:p>
            <a:endParaRPr lang="fr-FR" sz="1100" dirty="0">
              <a:solidFill>
                <a:srgbClr val="0000FF"/>
              </a:solidFill>
              <a:highlight>
                <a:srgbClr val="FFFFFF"/>
              </a:highlight>
              <a:latin typeface="Consolas" panose="020B0609020204030204" pitchFamily="49" charset="0"/>
            </a:endParaRPr>
          </a:p>
          <a:p>
            <a:endParaRPr lang="fr-FR" sz="1100" dirty="0">
              <a:solidFill>
                <a:srgbClr val="0000FF"/>
              </a:solidFill>
              <a:highlight>
                <a:srgbClr val="FFFFFF"/>
              </a:highlight>
              <a:latin typeface="Consolas" panose="020B0609020204030204" pitchFamily="49" charset="0"/>
            </a:endParaRPr>
          </a:p>
          <a:p>
            <a:r>
              <a:rPr lang="fr-FR" sz="1100" dirty="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Text</a:t>
            </a:r>
            <a:r>
              <a:rPr lang="fr-FR" sz="1100" dirty="0">
                <a:solidFill>
                  <a:srgbClr val="0000FF"/>
                </a:solidFill>
                <a:highlight>
                  <a:srgbClr val="FFFFFF"/>
                </a:highlight>
                <a:latin typeface="Consolas" panose="020B0609020204030204" pitchFamily="49" charset="0"/>
              </a:rPr>
              <a:t>="Test de contenu"&gt;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TextBlock.Style</a:t>
            </a:r>
            <a:r>
              <a:rPr lang="fr-FR" sz="1100" dirty="0">
                <a:solidFill>
                  <a:srgbClr val="0000FF"/>
                </a:solidFill>
                <a:highlight>
                  <a:srgbClr val="FFFFFF"/>
                </a:highlight>
                <a:latin typeface="Consolas" panose="020B0609020204030204" pitchFamily="49" charset="0"/>
              </a:rPr>
              <a:t>&gt;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a:solidFill>
                  <a:srgbClr val="A31515"/>
                </a:solidFill>
                <a:highlight>
                  <a:srgbClr val="FFFFFF"/>
                </a:highlight>
                <a:latin typeface="Consolas" panose="020B0609020204030204" pitchFamily="49" charset="0"/>
              </a:rPr>
              <a:t>Style</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TargetType</a:t>
            </a:r>
            <a:r>
              <a:rPr lang="fr-FR" sz="1100" dirty="0">
                <a:solidFill>
                  <a:srgbClr val="0000FF"/>
                </a:solidFill>
                <a:highlight>
                  <a:srgbClr val="FFFFFF"/>
                </a:highlight>
                <a:latin typeface="Consolas" panose="020B0609020204030204" pitchFamily="49" charset="0"/>
              </a:rPr>
              <a:t>="</a:t>
            </a:r>
            <a:r>
              <a:rPr lang="fr-FR" sz="1100" dirty="0" err="1">
                <a:solidFill>
                  <a:srgbClr val="0000FF"/>
                </a:solidFill>
                <a:highlight>
                  <a:srgbClr val="FFFFFF"/>
                </a:highlight>
                <a:latin typeface="Consolas" panose="020B0609020204030204" pitchFamily="49" charset="0"/>
              </a:rPr>
              <a:t>TextBlock</a:t>
            </a:r>
            <a:r>
              <a:rPr lang="fr-FR" sz="1100" dirty="0">
                <a:solidFill>
                  <a:srgbClr val="0000FF"/>
                </a:solidFill>
                <a:highlight>
                  <a:srgbClr val="FFFFFF"/>
                </a:highlight>
                <a:latin typeface="Consolas" panose="020B0609020204030204" pitchFamily="49" charset="0"/>
              </a:rPr>
              <a:t>"&gt;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a:solidFill>
                  <a:srgbClr val="A31515"/>
                </a:solidFill>
                <a:highlight>
                  <a:srgbClr val="FFFFFF"/>
                </a:highlight>
                <a:latin typeface="Consolas" panose="020B0609020204030204" pitchFamily="49" charset="0"/>
              </a:rPr>
              <a:t>Setter</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Property</a:t>
            </a:r>
            <a:r>
              <a:rPr lang="fr-FR" sz="1100" dirty="0">
                <a:solidFill>
                  <a:srgbClr val="0000FF"/>
                </a:solidFill>
                <a:highlight>
                  <a:srgbClr val="FFFFFF"/>
                </a:highlight>
                <a:latin typeface="Consolas" panose="020B0609020204030204" pitchFamily="49" charset="0"/>
              </a:rPr>
              <a:t>="</a:t>
            </a:r>
            <a:r>
              <a:rPr lang="fr-FR" sz="1100" dirty="0" err="1">
                <a:solidFill>
                  <a:srgbClr val="0000FF"/>
                </a:solidFill>
                <a:highlight>
                  <a:srgbClr val="FFFFFF"/>
                </a:highlight>
                <a:latin typeface="Consolas" panose="020B0609020204030204" pitchFamily="49" charset="0"/>
              </a:rPr>
              <a:t>Margin</a:t>
            </a:r>
            <a:r>
              <a:rPr lang="fr-FR" sz="1100" dirty="0">
                <a:solidFill>
                  <a:srgbClr val="0000FF"/>
                </a:solidFill>
                <a:highlight>
                  <a:srgbClr val="FFFFFF"/>
                </a:highlight>
                <a:latin typeface="Consolas" panose="020B0609020204030204" pitchFamily="49" charset="0"/>
              </a:rPr>
              <a:t>"</a:t>
            </a:r>
            <a:r>
              <a:rPr lang="fr-FR" sz="1100" dirty="0">
                <a:solidFill>
                  <a:srgbClr val="FF0000"/>
                </a:solidFill>
                <a:highlight>
                  <a:srgbClr val="FFFFFF"/>
                </a:highlight>
                <a:latin typeface="Consolas" panose="020B0609020204030204" pitchFamily="49" charset="0"/>
              </a:rPr>
              <a:t> Value</a:t>
            </a:r>
            <a:r>
              <a:rPr lang="fr-FR" sz="1100" dirty="0">
                <a:solidFill>
                  <a:srgbClr val="0000FF"/>
                </a:solidFill>
                <a:highlight>
                  <a:srgbClr val="FFFFFF"/>
                </a:highlight>
                <a:latin typeface="Consolas" panose="020B0609020204030204" pitchFamily="49" charset="0"/>
              </a:rPr>
              <a:t>="12"&gt;&lt;/</a:t>
            </a:r>
            <a:r>
              <a:rPr lang="fr-FR" sz="1100" dirty="0">
                <a:solidFill>
                  <a:srgbClr val="A31515"/>
                </a:solidFill>
                <a:highlight>
                  <a:srgbClr val="FFFFFF"/>
                </a:highlight>
                <a:latin typeface="Consolas" panose="020B0609020204030204" pitchFamily="49" charset="0"/>
              </a:rPr>
              <a:t>Setter</a:t>
            </a:r>
            <a:r>
              <a:rPr lang="fr-FR" sz="1100" dirty="0">
                <a:solidFill>
                  <a:srgbClr val="0000FF"/>
                </a:solidFill>
                <a:highlight>
                  <a:srgbClr val="FFFFFF"/>
                </a:highlight>
                <a:latin typeface="Consolas" panose="020B0609020204030204" pitchFamily="49" charset="0"/>
              </a:rPr>
              <a:t>&gt;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a:solidFill>
                  <a:srgbClr val="A31515"/>
                </a:solidFill>
                <a:highlight>
                  <a:srgbClr val="FFFFFF"/>
                </a:highlight>
                <a:latin typeface="Consolas" panose="020B0609020204030204" pitchFamily="49" charset="0"/>
              </a:rPr>
              <a:t>Setter</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Property</a:t>
            </a:r>
            <a:r>
              <a:rPr lang="fr-FR" sz="1100" dirty="0">
                <a:solidFill>
                  <a:srgbClr val="0000FF"/>
                </a:solidFill>
                <a:highlight>
                  <a:srgbClr val="FFFFFF"/>
                </a:highlight>
                <a:latin typeface="Consolas" panose="020B0609020204030204" pitchFamily="49" charset="0"/>
              </a:rPr>
              <a:t>="</a:t>
            </a:r>
            <a:r>
              <a:rPr lang="fr-FR" sz="1100" dirty="0" err="1">
                <a:solidFill>
                  <a:srgbClr val="0000FF"/>
                </a:solidFill>
                <a:highlight>
                  <a:srgbClr val="FFFFFF"/>
                </a:highlight>
                <a:latin typeface="Consolas" panose="020B0609020204030204" pitchFamily="49" charset="0"/>
              </a:rPr>
              <a:t>VerticalAlignment</a:t>
            </a:r>
            <a:r>
              <a:rPr lang="fr-FR" sz="1100" dirty="0">
                <a:solidFill>
                  <a:srgbClr val="0000FF"/>
                </a:solidFill>
                <a:highlight>
                  <a:srgbClr val="FFFFFF"/>
                </a:highlight>
                <a:latin typeface="Consolas" panose="020B0609020204030204" pitchFamily="49" charset="0"/>
              </a:rPr>
              <a:t>"</a:t>
            </a:r>
            <a:r>
              <a:rPr lang="fr-FR" sz="1100" dirty="0">
                <a:solidFill>
                  <a:srgbClr val="FF0000"/>
                </a:solidFill>
                <a:highlight>
                  <a:srgbClr val="FFFFFF"/>
                </a:highlight>
                <a:latin typeface="Consolas" panose="020B0609020204030204" pitchFamily="49" charset="0"/>
              </a:rPr>
              <a:t> Value</a:t>
            </a:r>
            <a:r>
              <a:rPr lang="fr-FR" sz="1100" dirty="0">
                <a:solidFill>
                  <a:srgbClr val="0000FF"/>
                </a:solidFill>
                <a:highlight>
                  <a:srgbClr val="FFFFFF"/>
                </a:highlight>
                <a:latin typeface="Consolas" panose="020B0609020204030204" pitchFamily="49" charset="0"/>
              </a:rPr>
              <a:t>="Center"&gt;&lt;/</a:t>
            </a:r>
            <a:r>
              <a:rPr lang="fr-FR" sz="1100" dirty="0">
                <a:solidFill>
                  <a:srgbClr val="A31515"/>
                </a:solidFill>
                <a:highlight>
                  <a:srgbClr val="FFFFFF"/>
                </a:highlight>
                <a:latin typeface="Consolas" panose="020B0609020204030204" pitchFamily="49" charset="0"/>
              </a:rPr>
              <a:t>Setter</a:t>
            </a:r>
            <a:r>
              <a:rPr lang="fr-FR" sz="1100" dirty="0">
                <a:solidFill>
                  <a:srgbClr val="0000FF"/>
                </a:solidFill>
                <a:highlight>
                  <a:srgbClr val="FFFFFF"/>
                </a:highlight>
                <a:latin typeface="Consolas" panose="020B0609020204030204" pitchFamily="49" charset="0"/>
              </a:rPr>
              <a:t>&gt;</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A31515"/>
                </a:solidFill>
                <a:highlight>
                  <a:srgbClr val="FFFFFF"/>
                </a:highlight>
                <a:latin typeface="Consolas" panose="020B0609020204030204" pitchFamily="49" charset="0"/>
              </a:rPr>
              <a:t>Setter</a:t>
            </a:r>
            <a:r>
              <a:rPr lang="en-US" sz="1100" dirty="0">
                <a:solidFill>
                  <a:srgbClr val="FF0000"/>
                </a:solidFill>
                <a:highlight>
                  <a:srgbClr val="FFFFFF"/>
                </a:highlight>
                <a:latin typeface="Consolas" panose="020B0609020204030204" pitchFamily="49" charset="0"/>
              </a:rPr>
              <a:t> Property</a:t>
            </a:r>
            <a:r>
              <a:rPr lang="en-US" sz="1100" dirty="0">
                <a:solidFill>
                  <a:srgbClr val="0000FF"/>
                </a:solidFill>
                <a:highlight>
                  <a:srgbClr val="FFFFFF"/>
                </a:highlight>
                <a:latin typeface="Consolas" panose="020B0609020204030204" pitchFamily="49" charset="0"/>
              </a:rPr>
              <a:t>="Foreground"</a:t>
            </a:r>
            <a:r>
              <a:rPr lang="en-US" sz="1100" dirty="0">
                <a:solidFill>
                  <a:srgbClr val="FF0000"/>
                </a:solidFill>
                <a:highlight>
                  <a:srgbClr val="FFFFFF"/>
                </a:highlight>
                <a:latin typeface="Consolas" panose="020B0609020204030204" pitchFamily="49" charset="0"/>
              </a:rPr>
              <a:t> Value</a:t>
            </a:r>
            <a:r>
              <a:rPr lang="en-US" sz="1100" dirty="0">
                <a:solidFill>
                  <a:srgbClr val="0000FF"/>
                </a:solidFill>
                <a:highlight>
                  <a:srgbClr val="FFFFFF"/>
                </a:highlight>
                <a:latin typeface="Consolas" panose="020B0609020204030204" pitchFamily="49" charset="0"/>
              </a:rPr>
              <a:t>="White"&gt;&lt;/</a:t>
            </a:r>
            <a:r>
              <a:rPr lang="en-US" sz="1100" dirty="0">
                <a:solidFill>
                  <a:srgbClr val="A31515"/>
                </a:solidFill>
                <a:highlight>
                  <a:srgbClr val="FFFFFF"/>
                </a:highlight>
                <a:latin typeface="Consolas" panose="020B0609020204030204" pitchFamily="49" charset="0"/>
              </a:rPr>
              <a:t>Setter</a:t>
            </a:r>
            <a:r>
              <a:rPr lang="en-US" sz="1100" dirty="0">
                <a:solidFill>
                  <a:srgbClr val="0000FF"/>
                </a:solidFill>
                <a:highlight>
                  <a:srgbClr val="FFFFFF"/>
                </a:highlight>
                <a:latin typeface="Consolas" panose="020B0609020204030204" pitchFamily="49" charset="0"/>
              </a:rPr>
              <a:t>&gt;</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A31515"/>
                </a:solidFill>
                <a:highlight>
                  <a:srgbClr val="FFFFFF"/>
                </a:highlight>
                <a:latin typeface="Consolas" panose="020B0609020204030204" pitchFamily="49" charset="0"/>
              </a:rPr>
              <a:t>Setter</a:t>
            </a:r>
            <a:r>
              <a:rPr lang="en-US" sz="1100" dirty="0">
                <a:solidFill>
                  <a:srgbClr val="FF0000"/>
                </a:solidFill>
                <a:highlight>
                  <a:srgbClr val="FFFFFF"/>
                </a:highlight>
                <a:latin typeface="Consolas" panose="020B0609020204030204" pitchFamily="49" charset="0"/>
              </a:rPr>
              <a:t> Property</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FontSize</a:t>
            </a:r>
            <a:r>
              <a:rPr lang="en-US" sz="1100" dirty="0">
                <a:solidFill>
                  <a:srgbClr val="0000FF"/>
                </a:solidFill>
                <a:highlight>
                  <a:srgbClr val="FFFFFF"/>
                </a:highlight>
                <a:latin typeface="Consolas" panose="020B0609020204030204" pitchFamily="49" charset="0"/>
              </a:rPr>
              <a:t>"</a:t>
            </a:r>
            <a:r>
              <a:rPr lang="en-US" sz="1100" dirty="0">
                <a:solidFill>
                  <a:srgbClr val="FF0000"/>
                </a:solidFill>
                <a:highlight>
                  <a:srgbClr val="FFFFFF"/>
                </a:highlight>
                <a:latin typeface="Consolas" panose="020B0609020204030204" pitchFamily="49" charset="0"/>
              </a:rPr>
              <a:t> Value</a:t>
            </a:r>
            <a:r>
              <a:rPr lang="en-US" sz="1100" dirty="0">
                <a:solidFill>
                  <a:srgbClr val="0000FF"/>
                </a:solidFill>
                <a:highlight>
                  <a:srgbClr val="FFFFFF"/>
                </a:highlight>
                <a:latin typeface="Consolas" panose="020B0609020204030204" pitchFamily="49" charset="0"/>
              </a:rPr>
              <a:t>="40"&gt;&lt;/</a:t>
            </a:r>
            <a:r>
              <a:rPr lang="en-US" sz="1100" dirty="0">
                <a:solidFill>
                  <a:srgbClr val="A31515"/>
                </a:solidFill>
                <a:highlight>
                  <a:srgbClr val="FFFFFF"/>
                </a:highlight>
                <a:latin typeface="Consolas" panose="020B0609020204030204" pitchFamily="49" charset="0"/>
              </a:rPr>
              <a:t>Setter</a:t>
            </a:r>
            <a:r>
              <a:rPr lang="en-US" sz="1100" dirty="0">
                <a:solidFill>
                  <a:srgbClr val="0000FF"/>
                </a:solidFill>
                <a:highlight>
                  <a:srgbClr val="FFFFFF"/>
                </a:highlight>
                <a:latin typeface="Consolas" panose="020B0609020204030204" pitchFamily="49" charset="0"/>
              </a:rPr>
              <a:t>&gt;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a:solidFill>
                  <a:srgbClr val="A31515"/>
                </a:solidFill>
                <a:highlight>
                  <a:srgbClr val="FFFFFF"/>
                </a:highlight>
                <a:latin typeface="Consolas" panose="020B0609020204030204" pitchFamily="49" charset="0"/>
              </a:rPr>
              <a:t>Style</a:t>
            </a:r>
            <a:r>
              <a:rPr lang="fr-FR" sz="1100" dirty="0">
                <a:solidFill>
                  <a:srgbClr val="0000FF"/>
                </a:solidFill>
                <a:highlight>
                  <a:srgbClr val="FFFFFF"/>
                </a:highlight>
                <a:latin typeface="Consolas" panose="020B0609020204030204" pitchFamily="49" charset="0"/>
              </a:rPr>
              <a:t>&gt;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TextBlock.Style</a:t>
            </a:r>
            <a:r>
              <a:rPr lang="fr-FR" sz="1100" dirty="0">
                <a:solidFill>
                  <a:srgbClr val="0000FF"/>
                </a:solidFill>
                <a:highlight>
                  <a:srgbClr val="FFFFFF"/>
                </a:highlight>
                <a:latin typeface="Consolas" panose="020B0609020204030204" pitchFamily="49" charset="0"/>
              </a:rPr>
              <a:t>&gt;</a:t>
            </a:r>
          </a:p>
          <a:p>
            <a:r>
              <a:rPr lang="fr-FR" sz="1100" dirty="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a:t>
            </a:r>
            <a:r>
              <a:rPr lang="fr-FR" sz="1100" dirty="0">
                <a:solidFill>
                  <a:srgbClr val="0000FF"/>
                </a:solidFill>
                <a:highlight>
                  <a:srgbClr val="FFFFFF"/>
                </a:highlight>
                <a:latin typeface="Consolas" panose="020B0609020204030204" pitchFamily="49" charset="0"/>
              </a:rPr>
              <a:t>&gt;</a:t>
            </a:r>
            <a:endParaRPr lang="fr-FR" sz="1100" dirty="0"/>
          </a:p>
        </p:txBody>
      </p:sp>
      <p:sp>
        <p:nvSpPr>
          <p:cNvPr id="6" name="Flèche courbée vers la droite 5"/>
          <p:cNvSpPr/>
          <p:nvPr/>
        </p:nvSpPr>
        <p:spPr>
          <a:xfrm>
            <a:off x="628650" y="3247392"/>
            <a:ext cx="414867" cy="762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Espace réservé du numéro de diapositive 6"/>
          <p:cNvSpPr>
            <a:spLocks noGrp="1"/>
          </p:cNvSpPr>
          <p:nvPr>
            <p:ph type="sldNum" sz="quarter" idx="12"/>
          </p:nvPr>
        </p:nvSpPr>
        <p:spPr/>
        <p:txBody>
          <a:bodyPr/>
          <a:lstStyle/>
          <a:p>
            <a:fld id="{3E4A517B-2034-4563-8A19-3BA396951D84}" type="slidenum">
              <a:rPr lang="fr-FR" smtClean="0"/>
              <a:t>6</a:t>
            </a:fld>
            <a:endParaRPr lang="fr-FR" dirty="0"/>
          </a:p>
        </p:txBody>
      </p:sp>
    </p:spTree>
    <p:extLst>
      <p:ext uri="{BB962C8B-B14F-4D97-AF65-F5344CB8AC3E}">
        <p14:creationId xmlns:p14="http://schemas.microsoft.com/office/powerpoint/2010/main" val="309906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Utilisation des styles</a:t>
            </a:r>
          </a:p>
        </p:txBody>
      </p:sp>
      <p:sp>
        <p:nvSpPr>
          <p:cNvPr id="3" name="Espace réservé du contenu 2"/>
          <p:cNvSpPr>
            <a:spLocks noGrp="1"/>
          </p:cNvSpPr>
          <p:nvPr>
            <p:ph idx="1"/>
          </p:nvPr>
        </p:nvSpPr>
        <p:spPr/>
        <p:txBody>
          <a:bodyPr/>
          <a:lstStyle/>
          <a:p>
            <a:r>
              <a:rPr lang="fr-FR" dirty="0"/>
              <a:t>Comme en CSS, les styles peuvent être déclarés une seule et unique fois en ressources, selon la portée voulue.</a:t>
            </a:r>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ZoneTexte 4"/>
          <p:cNvSpPr txBox="1"/>
          <p:nvPr/>
        </p:nvSpPr>
        <p:spPr>
          <a:xfrm>
            <a:off x="457200" y="2346960"/>
            <a:ext cx="4801314" cy="2723823"/>
          </a:xfrm>
          <a:prstGeom prst="rect">
            <a:avLst/>
          </a:prstGeom>
          <a:noFill/>
        </p:spPr>
        <p:txBody>
          <a:bodyPr wrap="none" rtlCol="0">
            <a:spAutoFit/>
          </a:bodyPr>
          <a:lstStyle/>
          <a:p>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Page.Resources</a:t>
            </a:r>
            <a:r>
              <a:rPr lang="fr-FR" sz="900" dirty="0">
                <a:solidFill>
                  <a:srgbClr val="0000FF"/>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err="1">
                <a:solidFill>
                  <a:srgbClr val="A31515"/>
                </a:solidFill>
                <a:highlight>
                  <a:srgbClr val="FFFFFF"/>
                </a:highlight>
                <a:latin typeface="Consolas" panose="020B0609020204030204" pitchFamily="49" charset="0"/>
              </a:rPr>
              <a:t>SolidColorBrush</a:t>
            </a:r>
            <a:r>
              <a:rPr lang="en-US" sz="900" dirty="0">
                <a:solidFill>
                  <a:srgbClr val="FF0000"/>
                </a:solidFill>
                <a:highlight>
                  <a:srgbClr val="FFFFFF"/>
                </a:highlight>
                <a:latin typeface="Consolas" panose="020B0609020204030204" pitchFamily="49" charset="0"/>
              </a:rPr>
              <a:t> x</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Key</a:t>
            </a:r>
            <a:r>
              <a:rPr lang="en-US" sz="900" dirty="0">
                <a:solidFill>
                  <a:srgbClr val="0000FF"/>
                </a:solidFill>
                <a:highlight>
                  <a:srgbClr val="FFFFFF"/>
                </a:highlight>
                <a:latin typeface="Consolas" panose="020B0609020204030204" pitchFamily="49" charset="0"/>
              </a:rPr>
              <a:t>="MyBrush"</a:t>
            </a:r>
            <a:r>
              <a:rPr lang="en-US" sz="900" dirty="0">
                <a:solidFill>
                  <a:srgbClr val="FF0000"/>
                </a:solidFill>
                <a:highlight>
                  <a:srgbClr val="FFFFFF"/>
                </a:highlight>
                <a:latin typeface="Consolas" panose="020B0609020204030204" pitchFamily="49" charset="0"/>
              </a:rPr>
              <a:t> Color</a:t>
            </a:r>
            <a:r>
              <a:rPr lang="en-US" sz="900" dirty="0">
                <a:solidFill>
                  <a:srgbClr val="0000FF"/>
                </a:solidFill>
                <a:highlight>
                  <a:srgbClr val="FFFFFF"/>
                </a:highlight>
                <a:latin typeface="Consolas" panose="020B0609020204030204" pitchFamily="49" charset="0"/>
              </a:rPr>
              <a:t>="Gold"/&gt;</a:t>
            </a:r>
            <a:endParaRPr lang="fr-FR" sz="900" dirty="0">
              <a:solidFill>
                <a:srgbClr val="0000FF"/>
              </a:solidFill>
              <a:highlight>
                <a:srgbClr val="FFFFFF"/>
              </a:highlight>
              <a:latin typeface="Consolas" panose="020B0609020204030204" pitchFamily="49" charset="0"/>
            </a:endParaRPr>
          </a:p>
          <a:p>
            <a:r>
              <a:rPr lang="en-US" sz="900" dirty="0">
                <a:solidFill>
                  <a:srgbClr val="0000FF"/>
                </a:solidFill>
                <a:highlight>
                  <a:srgbClr val="FFFFFF"/>
                </a:highlight>
                <a:latin typeface="Consolas" panose="020B0609020204030204" pitchFamily="49" charset="0"/>
              </a:rPr>
              <a:t>    &lt;</a:t>
            </a:r>
            <a:r>
              <a:rPr lang="en-US" sz="900" dirty="0">
                <a:solidFill>
                  <a:srgbClr val="A31515"/>
                </a:solidFill>
                <a:highlight>
                  <a:srgbClr val="FFFFFF"/>
                </a:highlight>
                <a:latin typeface="Consolas" panose="020B0609020204030204" pitchFamily="49" charset="0"/>
              </a:rPr>
              <a:t>Style</a:t>
            </a:r>
            <a:r>
              <a:rPr lang="en-US" sz="900" dirty="0">
                <a:solidFill>
                  <a:srgbClr val="FF0000"/>
                </a:solidFill>
                <a:highlight>
                  <a:srgbClr val="FFFFFF"/>
                </a:highlight>
                <a:latin typeface="Consolas" panose="020B0609020204030204" pitchFamily="49" charset="0"/>
              </a:rPr>
              <a:t> </a:t>
            </a:r>
            <a:r>
              <a:rPr lang="en-US" sz="900" dirty="0" err="1">
                <a:solidFill>
                  <a:srgbClr val="FF0000"/>
                </a:solidFill>
                <a:highlight>
                  <a:srgbClr val="FFFFFF"/>
                </a:highlight>
                <a:latin typeface="Consolas" panose="020B0609020204030204" pitchFamily="49" charset="0"/>
              </a:rPr>
              <a:t>TargetType</a:t>
            </a:r>
            <a:r>
              <a:rPr lang="en-US" sz="900" dirty="0">
                <a:solidFill>
                  <a:srgbClr val="0000FF"/>
                </a:solidFill>
                <a:highlight>
                  <a:srgbClr val="FFFFFF"/>
                </a:highlight>
                <a:latin typeface="Consolas" panose="020B0609020204030204" pitchFamily="49" charset="0"/>
              </a:rPr>
              <a:t>="Border"</a:t>
            </a:r>
            <a:r>
              <a:rPr lang="en-US" sz="900" dirty="0">
                <a:solidFill>
                  <a:srgbClr val="FF0000"/>
                </a:solidFill>
                <a:highlight>
                  <a:srgbClr val="FFFFFF"/>
                </a:highlight>
                <a:latin typeface="Consolas" panose="020B0609020204030204" pitchFamily="49" charset="0"/>
              </a:rPr>
              <a:t> x</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Key</a:t>
            </a:r>
            <a:r>
              <a:rPr lang="en-US" sz="900" dirty="0">
                <a:solidFill>
                  <a:srgbClr val="0000FF"/>
                </a:solidFill>
                <a:highlight>
                  <a:srgbClr val="FFFFFF"/>
                </a:highlight>
                <a:latin typeface="Consolas" panose="020B0609020204030204" pitchFamily="49" charset="0"/>
              </a:rPr>
              <a:t>="PageBackground"&gt;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="Background"</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="Blue"/&gt;</a:t>
            </a:r>
          </a:p>
          <a:p>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a:solidFill>
                  <a:srgbClr val="A31515"/>
                </a:solidFill>
                <a:highlight>
                  <a:srgbClr val="FFFFFF"/>
                </a:highlight>
                <a:latin typeface="Consolas" panose="020B0609020204030204" pitchFamily="49" charset="0"/>
              </a:rPr>
              <a:t>Style</a:t>
            </a:r>
            <a:r>
              <a:rPr lang="fr-FR" sz="900" dirty="0">
                <a:solidFill>
                  <a:srgbClr val="0000FF"/>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Style</a:t>
            </a:r>
            <a:r>
              <a:rPr lang="en-US" sz="900" dirty="0">
                <a:solidFill>
                  <a:srgbClr val="FF0000"/>
                </a:solidFill>
                <a:highlight>
                  <a:srgbClr val="FFFFFF"/>
                </a:highlight>
                <a:latin typeface="Consolas" panose="020B0609020204030204" pitchFamily="49" charset="0"/>
              </a:rPr>
              <a:t> </a:t>
            </a:r>
            <a:r>
              <a:rPr lang="en-US" sz="900" dirty="0" err="1">
                <a:solidFill>
                  <a:srgbClr val="FF0000"/>
                </a:solidFill>
                <a:highlight>
                  <a:srgbClr val="FFFFFF"/>
                </a:highlight>
                <a:latin typeface="Consolas" panose="020B0609020204030204" pitchFamily="49" charset="0"/>
              </a:rPr>
              <a:t>TargetType</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TextBlock</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x</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Key</a:t>
            </a:r>
            <a:r>
              <a:rPr lang="en-US" sz="900" dirty="0">
                <a:solidFill>
                  <a:srgbClr val="0000FF"/>
                </a:solidFill>
                <a:highlight>
                  <a:srgbClr val="FFFFFF"/>
                </a:highlight>
                <a:latin typeface="Consolas" panose="020B0609020204030204" pitchFamily="49" charset="0"/>
              </a:rPr>
              <a:t>="TitleText"&gt;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FontSize</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="18"/&gt;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="Foreground"</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="#4E87D4"/&gt;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FontFamily</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="Trebuchet MS"/&gt;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="Margin"</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="0,40,10,10"/&gt;</a:t>
            </a:r>
          </a:p>
          <a:p>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a:solidFill>
                  <a:srgbClr val="A31515"/>
                </a:solidFill>
                <a:highlight>
                  <a:srgbClr val="FFFFFF"/>
                </a:highlight>
                <a:latin typeface="Consolas" panose="020B0609020204030204" pitchFamily="49" charset="0"/>
              </a:rPr>
              <a:t>Style</a:t>
            </a:r>
            <a:r>
              <a:rPr lang="fr-FR" sz="900" dirty="0">
                <a:solidFill>
                  <a:srgbClr val="0000FF"/>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Style</a:t>
            </a:r>
            <a:r>
              <a:rPr lang="en-US" sz="900" dirty="0">
                <a:solidFill>
                  <a:srgbClr val="FF0000"/>
                </a:solidFill>
                <a:highlight>
                  <a:srgbClr val="FFFFFF"/>
                </a:highlight>
                <a:latin typeface="Consolas" panose="020B0609020204030204" pitchFamily="49" charset="0"/>
              </a:rPr>
              <a:t> </a:t>
            </a:r>
            <a:r>
              <a:rPr lang="en-US" sz="900" dirty="0" err="1">
                <a:solidFill>
                  <a:srgbClr val="FF0000"/>
                </a:solidFill>
                <a:highlight>
                  <a:srgbClr val="FFFFFF"/>
                </a:highlight>
                <a:latin typeface="Consolas" panose="020B0609020204030204" pitchFamily="49" charset="0"/>
              </a:rPr>
              <a:t>TargetType</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TextBlock</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x</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Key</a:t>
            </a:r>
            <a:r>
              <a:rPr lang="en-US" sz="900" dirty="0">
                <a:solidFill>
                  <a:srgbClr val="0000FF"/>
                </a:solidFill>
                <a:highlight>
                  <a:srgbClr val="FFFFFF"/>
                </a:highlight>
                <a:latin typeface="Consolas" panose="020B0609020204030204" pitchFamily="49" charset="0"/>
              </a:rPr>
              <a:t>="Label"&gt;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FontSize</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="8"/&gt;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="Foreground"</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StaticResource</a:t>
            </a:r>
            <a:r>
              <a:rPr lang="en-US" sz="900" dirty="0">
                <a:solidFill>
                  <a:srgbClr val="FF0000"/>
                </a:solidFill>
                <a:highlight>
                  <a:srgbClr val="FFFFFF"/>
                </a:highlight>
                <a:latin typeface="Consolas" panose="020B0609020204030204" pitchFamily="49" charset="0"/>
              </a:rPr>
              <a:t> </a:t>
            </a:r>
            <a:r>
              <a:rPr lang="en-US" sz="900" dirty="0" err="1">
                <a:solidFill>
                  <a:srgbClr val="FF0000"/>
                </a:solidFill>
                <a:highlight>
                  <a:srgbClr val="FFFFFF"/>
                </a:highlight>
                <a:latin typeface="Consolas" panose="020B0609020204030204" pitchFamily="49" charset="0"/>
              </a:rPr>
              <a:t>MyBrush</a:t>
            </a:r>
            <a:r>
              <a:rPr lang="en-US" sz="900" dirty="0">
                <a:solidFill>
                  <a:srgbClr val="0000FF"/>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FontFamily</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="Arial"/&gt;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FontWeight</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="Bold"/&gt;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="Margin"</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="0,3,10,0"/&gt;</a:t>
            </a:r>
          </a:p>
          <a:p>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a:solidFill>
                  <a:srgbClr val="A31515"/>
                </a:solidFill>
                <a:highlight>
                  <a:srgbClr val="FFFFFF"/>
                </a:highlight>
                <a:latin typeface="Consolas" panose="020B0609020204030204" pitchFamily="49" charset="0"/>
              </a:rPr>
              <a:t>Style</a:t>
            </a:r>
            <a:r>
              <a:rPr lang="fr-FR" sz="900" dirty="0">
                <a:solidFill>
                  <a:srgbClr val="0000FF"/>
                </a:solidFill>
                <a:highlight>
                  <a:srgbClr val="FFFFFF"/>
                </a:highlight>
                <a:latin typeface="Consolas" panose="020B0609020204030204" pitchFamily="49" charset="0"/>
              </a:rPr>
              <a:t>&gt;</a:t>
            </a:r>
          </a:p>
          <a:p>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Page.Resources</a:t>
            </a:r>
            <a:r>
              <a:rPr lang="fr-FR" sz="900" dirty="0">
                <a:solidFill>
                  <a:srgbClr val="0000FF"/>
                </a:solidFill>
                <a:highlight>
                  <a:srgbClr val="FFFFFF"/>
                </a:highlight>
                <a:latin typeface="Consolas" panose="020B0609020204030204" pitchFamily="49" charset="0"/>
              </a:rPr>
              <a:t>&gt;</a:t>
            </a:r>
          </a:p>
        </p:txBody>
      </p:sp>
      <p:sp>
        <p:nvSpPr>
          <p:cNvPr id="6" name="ZoneTexte 5"/>
          <p:cNvSpPr txBox="1"/>
          <p:nvPr/>
        </p:nvSpPr>
        <p:spPr>
          <a:xfrm>
            <a:off x="4038600" y="4632960"/>
            <a:ext cx="4993675" cy="1477328"/>
          </a:xfrm>
          <a:prstGeom prst="rect">
            <a:avLst/>
          </a:prstGeom>
          <a:noFill/>
        </p:spPr>
        <p:txBody>
          <a:bodyPr wrap="none" rtlCol="0">
            <a:spAutoFit/>
          </a:bodyPr>
          <a:lstStyle/>
          <a:p>
            <a:pPr lvl="0"/>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StackPanel</a:t>
            </a:r>
            <a:r>
              <a:rPr lang="fr-FR" sz="900" dirty="0">
                <a:solidFill>
                  <a:srgbClr val="0000FF"/>
                </a:solidFill>
                <a:highlight>
                  <a:srgbClr val="FFFFFF"/>
                </a:highlight>
                <a:latin typeface="Consolas" panose="020B0609020204030204" pitchFamily="49" charset="0"/>
              </a:rPr>
              <a:t>&gt;</a:t>
            </a:r>
          </a:p>
          <a:p>
            <a:pPr lvl="0"/>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a:solidFill>
                  <a:srgbClr val="A31515"/>
                </a:solidFill>
                <a:highlight>
                  <a:srgbClr val="FFFFFF"/>
                </a:highlight>
                <a:latin typeface="Consolas" panose="020B0609020204030204" pitchFamily="49" charset="0"/>
              </a:rPr>
              <a:t>Border</a:t>
            </a:r>
            <a:r>
              <a:rPr lang="fr-FR" sz="900" dirty="0">
                <a:solidFill>
                  <a:srgbClr val="FF0000"/>
                </a:solidFill>
                <a:highlight>
                  <a:srgbClr val="FFFFFF"/>
                </a:highlight>
                <a:latin typeface="Consolas" panose="020B0609020204030204" pitchFamily="49" charset="0"/>
              </a:rPr>
              <a:t> Style</a:t>
            </a:r>
            <a:r>
              <a:rPr lang="fr-FR" sz="900" dirty="0">
                <a:solidFill>
                  <a:srgbClr val="0000FF"/>
                </a:solidFill>
                <a:highlight>
                  <a:srgbClr val="FFFFFF"/>
                </a:highlight>
                <a:latin typeface="Consolas" panose="020B0609020204030204" pitchFamily="49" charset="0"/>
              </a:rPr>
              <a:t>="{</a:t>
            </a:r>
            <a:r>
              <a:rPr lang="fr-FR" sz="900" dirty="0" err="1">
                <a:solidFill>
                  <a:srgbClr val="A31515"/>
                </a:solidFill>
                <a:highlight>
                  <a:srgbClr val="FFFFFF"/>
                </a:highlight>
                <a:latin typeface="Consolas" panose="020B0609020204030204" pitchFamily="49" charset="0"/>
              </a:rPr>
              <a:t>StaticResource</a:t>
            </a:r>
            <a:r>
              <a:rPr lang="fr-FR" sz="900" dirty="0">
                <a:solidFill>
                  <a:srgbClr val="FF0000"/>
                </a:solidFill>
                <a:highlight>
                  <a:srgbClr val="FFFFFF"/>
                </a:highlight>
                <a:latin typeface="Consolas" panose="020B0609020204030204" pitchFamily="49" charset="0"/>
              </a:rPr>
              <a:t> </a:t>
            </a:r>
            <a:r>
              <a:rPr lang="fr-FR" sz="900" dirty="0" err="1">
                <a:solidFill>
                  <a:srgbClr val="FF0000"/>
                </a:solidFill>
                <a:highlight>
                  <a:srgbClr val="FFFFFF"/>
                </a:highlight>
                <a:latin typeface="Consolas" panose="020B0609020204030204" pitchFamily="49" charset="0"/>
              </a:rPr>
              <a:t>PageBackground</a:t>
            </a:r>
            <a:r>
              <a:rPr lang="fr-FR" sz="900" dirty="0">
                <a:solidFill>
                  <a:srgbClr val="0000FF"/>
                </a:solidFill>
                <a:highlight>
                  <a:srgbClr val="FFFFFF"/>
                </a:highlight>
                <a:latin typeface="Consolas" panose="020B0609020204030204" pitchFamily="49" charset="0"/>
              </a:rPr>
              <a:t>}"&gt;</a:t>
            </a:r>
          </a:p>
          <a:p>
            <a:pPr lvl="0"/>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StackPanel</a:t>
            </a:r>
            <a:r>
              <a:rPr lang="fr-FR" sz="900" dirty="0">
                <a:solidFill>
                  <a:srgbClr val="0000FF"/>
                </a:solidFill>
                <a:highlight>
                  <a:srgbClr val="FFFFFF"/>
                </a:highlight>
                <a:latin typeface="Consolas" panose="020B0609020204030204" pitchFamily="49" charset="0"/>
              </a:rPr>
              <a:t>&gt;</a:t>
            </a:r>
          </a:p>
          <a:p>
            <a:pPr lvl="0"/>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err="1">
                <a:solidFill>
                  <a:srgbClr val="A31515"/>
                </a:solidFill>
                <a:highlight>
                  <a:srgbClr val="FFFFFF"/>
                </a:highlight>
                <a:latin typeface="Consolas" panose="020B0609020204030204" pitchFamily="49" charset="0"/>
              </a:rPr>
              <a:t>TextBlock</a:t>
            </a:r>
            <a:r>
              <a:rPr lang="en-US" sz="900" dirty="0">
                <a:solidFill>
                  <a:srgbClr val="FF0000"/>
                </a:solidFill>
                <a:highlight>
                  <a:srgbClr val="FFFFFF"/>
                </a:highlight>
                <a:latin typeface="Consolas" panose="020B0609020204030204" pitchFamily="49" charset="0"/>
              </a:rPr>
              <a:t> Style</a:t>
            </a:r>
            <a:r>
              <a:rPr lang="en-US" sz="900" dirty="0">
                <a:solidFill>
                  <a:srgbClr val="0000FF"/>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StaticResource</a:t>
            </a:r>
            <a:r>
              <a:rPr lang="en-US" sz="900" dirty="0">
                <a:solidFill>
                  <a:srgbClr val="FF0000"/>
                </a:solidFill>
                <a:highlight>
                  <a:srgbClr val="FFFFFF"/>
                </a:highlight>
                <a:latin typeface="Consolas" panose="020B0609020204030204" pitchFamily="49" charset="0"/>
              </a:rPr>
              <a:t> </a:t>
            </a:r>
            <a:r>
              <a:rPr lang="en-US" sz="900" dirty="0" err="1">
                <a:solidFill>
                  <a:srgbClr val="FF0000"/>
                </a:solidFill>
                <a:highlight>
                  <a:srgbClr val="FFFFFF"/>
                </a:highlight>
                <a:latin typeface="Consolas" panose="020B0609020204030204" pitchFamily="49" charset="0"/>
              </a:rPr>
              <a:t>TitleText</a:t>
            </a:r>
            <a:r>
              <a:rPr lang="en-US" sz="900" dirty="0">
                <a:solidFill>
                  <a:srgbClr val="0000FF"/>
                </a:solidFill>
                <a:highlight>
                  <a:srgbClr val="FFFFFF"/>
                </a:highlight>
                <a:latin typeface="Consolas" panose="020B0609020204030204" pitchFamily="49" charset="0"/>
              </a:rPr>
              <a:t>}"&gt;</a:t>
            </a:r>
            <a:r>
              <a:rPr lang="en-US" sz="900" dirty="0">
                <a:solidFill>
                  <a:srgbClr val="000000"/>
                </a:solidFill>
                <a:highlight>
                  <a:srgbClr val="FFFFFF"/>
                </a:highlight>
                <a:latin typeface="Consolas" panose="020B0609020204030204" pitchFamily="49" charset="0"/>
              </a:rPr>
              <a:t>Title</a:t>
            </a:r>
            <a:r>
              <a:rPr lang="en-US" sz="900" dirty="0">
                <a:solidFill>
                  <a:srgbClr val="0000FF"/>
                </a:solidFill>
                <a:highlight>
                  <a:srgbClr val="FFFFFF"/>
                </a:highlight>
                <a:latin typeface="Consolas" panose="020B0609020204030204" pitchFamily="49" charset="0"/>
              </a:rPr>
              <a:t>&lt;/</a:t>
            </a:r>
            <a:r>
              <a:rPr lang="en-US" sz="900" dirty="0" err="1">
                <a:solidFill>
                  <a:srgbClr val="A31515"/>
                </a:solidFill>
                <a:highlight>
                  <a:srgbClr val="FFFFFF"/>
                </a:highlight>
                <a:latin typeface="Consolas" panose="020B0609020204030204" pitchFamily="49" charset="0"/>
              </a:rPr>
              <a:t>TextBlock</a:t>
            </a:r>
            <a:r>
              <a:rPr lang="en-US" sz="900" dirty="0">
                <a:solidFill>
                  <a:srgbClr val="0000FF"/>
                </a:solidFill>
                <a:highlight>
                  <a:srgbClr val="FFFFFF"/>
                </a:highlight>
                <a:latin typeface="Consolas" panose="020B0609020204030204" pitchFamily="49" charset="0"/>
              </a:rPr>
              <a:t>&gt;</a:t>
            </a:r>
          </a:p>
          <a:p>
            <a:pPr lvl="0"/>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TextBlock</a:t>
            </a:r>
            <a:r>
              <a:rPr lang="fr-FR" sz="900" dirty="0">
                <a:solidFill>
                  <a:srgbClr val="FF0000"/>
                </a:solidFill>
                <a:highlight>
                  <a:srgbClr val="FFFFFF"/>
                </a:highlight>
                <a:latin typeface="Consolas" panose="020B0609020204030204" pitchFamily="49" charset="0"/>
              </a:rPr>
              <a:t> Style</a:t>
            </a:r>
            <a:r>
              <a:rPr lang="fr-FR" sz="900" dirty="0">
                <a:solidFill>
                  <a:srgbClr val="0000FF"/>
                </a:solidFill>
                <a:highlight>
                  <a:srgbClr val="FFFFFF"/>
                </a:highlight>
                <a:latin typeface="Consolas" panose="020B0609020204030204" pitchFamily="49" charset="0"/>
              </a:rPr>
              <a:t>="{</a:t>
            </a:r>
            <a:r>
              <a:rPr lang="fr-FR" sz="900" dirty="0" err="1">
                <a:solidFill>
                  <a:srgbClr val="A31515"/>
                </a:solidFill>
                <a:highlight>
                  <a:srgbClr val="FFFFFF"/>
                </a:highlight>
                <a:latin typeface="Consolas" panose="020B0609020204030204" pitchFamily="49" charset="0"/>
              </a:rPr>
              <a:t>StaticResource</a:t>
            </a:r>
            <a:r>
              <a:rPr lang="fr-FR" sz="900" dirty="0">
                <a:solidFill>
                  <a:srgbClr val="FF0000"/>
                </a:solidFill>
                <a:highlight>
                  <a:srgbClr val="FFFFFF"/>
                </a:highlight>
                <a:latin typeface="Consolas" panose="020B0609020204030204" pitchFamily="49" charset="0"/>
              </a:rPr>
              <a:t> Label</a:t>
            </a:r>
            <a:r>
              <a:rPr lang="fr-FR" sz="900" dirty="0">
                <a:solidFill>
                  <a:srgbClr val="0000FF"/>
                </a:solidFill>
                <a:highlight>
                  <a:srgbClr val="FFFFFF"/>
                </a:highlight>
                <a:latin typeface="Consolas" panose="020B0609020204030204" pitchFamily="49" charset="0"/>
              </a:rPr>
              <a:t>}"&gt;</a:t>
            </a:r>
            <a:r>
              <a:rPr lang="fr-FR" sz="900" dirty="0">
                <a:solidFill>
                  <a:srgbClr val="000000"/>
                </a:solidFill>
                <a:highlight>
                  <a:srgbClr val="FFFFFF"/>
                </a:highlight>
                <a:latin typeface="Consolas" panose="020B0609020204030204" pitchFamily="49" charset="0"/>
              </a:rPr>
              <a:t>Label</a:t>
            </a:r>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TextBlock</a:t>
            </a:r>
            <a:r>
              <a:rPr lang="fr-FR" sz="900" dirty="0">
                <a:solidFill>
                  <a:srgbClr val="0000FF"/>
                </a:solidFill>
                <a:highlight>
                  <a:srgbClr val="FFFFFF"/>
                </a:highlight>
                <a:latin typeface="Consolas" panose="020B0609020204030204" pitchFamily="49" charset="0"/>
              </a:rPr>
              <a:t>&gt;</a:t>
            </a:r>
          </a:p>
          <a:p>
            <a:pPr lvl="0"/>
            <a:r>
              <a:rPr lang="fr-FR" sz="900" dirty="0">
                <a:solidFill>
                  <a:srgbClr val="0000FF"/>
                </a:solidFill>
                <a:highlight>
                  <a:srgbClr val="FFFFFF"/>
                </a:highlight>
                <a:latin typeface="Consolas" panose="020B0609020204030204" pitchFamily="49" charset="0"/>
              </a:rPr>
              <a:t>        &lt;/</a:t>
            </a:r>
            <a:r>
              <a:rPr lang="fr-FR" sz="900" dirty="0" err="1">
                <a:solidFill>
                  <a:srgbClr val="A31515"/>
                </a:solidFill>
                <a:highlight>
                  <a:srgbClr val="FFFFFF"/>
                </a:highlight>
                <a:latin typeface="Consolas" panose="020B0609020204030204" pitchFamily="49" charset="0"/>
              </a:rPr>
              <a:t>StackPanel</a:t>
            </a:r>
            <a:r>
              <a:rPr lang="fr-FR" sz="900" dirty="0">
                <a:solidFill>
                  <a:srgbClr val="0000FF"/>
                </a:solidFill>
                <a:highlight>
                  <a:srgbClr val="FFFFFF"/>
                </a:highlight>
                <a:latin typeface="Consolas" panose="020B0609020204030204" pitchFamily="49" charset="0"/>
              </a:rPr>
              <a:t>&gt;</a:t>
            </a:r>
          </a:p>
          <a:p>
            <a:pPr lvl="0"/>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a:solidFill>
                  <a:srgbClr val="A31515"/>
                </a:solidFill>
                <a:highlight>
                  <a:srgbClr val="FFFFFF"/>
                </a:highlight>
                <a:latin typeface="Consolas" panose="020B0609020204030204" pitchFamily="49" charset="0"/>
              </a:rPr>
              <a:t>Border</a:t>
            </a:r>
            <a:r>
              <a:rPr lang="fr-FR" sz="900" dirty="0">
                <a:solidFill>
                  <a:srgbClr val="0000FF"/>
                </a:solidFill>
                <a:highlight>
                  <a:srgbClr val="FFFFFF"/>
                </a:highlight>
                <a:latin typeface="Consolas" panose="020B0609020204030204" pitchFamily="49" charset="0"/>
              </a:rPr>
              <a:t>&gt;</a:t>
            </a:r>
          </a:p>
          <a:p>
            <a:pPr lvl="0"/>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StackPanel</a:t>
            </a:r>
            <a:r>
              <a:rPr lang="fr-FR" sz="900" dirty="0">
                <a:solidFill>
                  <a:srgbClr val="0000FF"/>
                </a:solidFill>
                <a:highlight>
                  <a:srgbClr val="FFFFFF"/>
                </a:highlight>
                <a:latin typeface="Consolas" panose="020B0609020204030204" pitchFamily="49" charset="0"/>
              </a:rPr>
              <a:t>&gt;</a:t>
            </a:r>
            <a:endParaRPr lang="fr-FR" sz="900" dirty="0">
              <a:solidFill>
                <a:prstClr val="black"/>
              </a:solidFill>
            </a:endParaRPr>
          </a:p>
          <a:p>
            <a:endParaRPr lang="fr-FR" dirty="0"/>
          </a:p>
        </p:txBody>
      </p:sp>
      <p:sp>
        <p:nvSpPr>
          <p:cNvPr id="7" name="Espace réservé du numéro de diapositive 6"/>
          <p:cNvSpPr>
            <a:spLocks noGrp="1"/>
          </p:cNvSpPr>
          <p:nvPr>
            <p:ph type="sldNum" sz="quarter" idx="12"/>
          </p:nvPr>
        </p:nvSpPr>
        <p:spPr/>
        <p:txBody>
          <a:bodyPr/>
          <a:lstStyle/>
          <a:p>
            <a:fld id="{3E4A517B-2034-4563-8A19-3BA396951D84}" type="slidenum">
              <a:rPr lang="fr-FR" smtClean="0"/>
              <a:t>7</a:t>
            </a:fld>
            <a:endParaRPr lang="fr-FR" dirty="0"/>
          </a:p>
        </p:txBody>
      </p:sp>
    </p:spTree>
    <p:extLst>
      <p:ext uri="{BB962C8B-B14F-4D97-AF65-F5344CB8AC3E}">
        <p14:creationId xmlns:p14="http://schemas.microsoft.com/office/powerpoint/2010/main" val="408305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Styles par défaut</a:t>
            </a:r>
          </a:p>
        </p:txBody>
      </p:sp>
      <p:sp>
        <p:nvSpPr>
          <p:cNvPr id="3" name="Espace réservé du contenu 2"/>
          <p:cNvSpPr>
            <a:spLocks noGrp="1"/>
          </p:cNvSpPr>
          <p:nvPr>
            <p:ph idx="1"/>
          </p:nvPr>
        </p:nvSpPr>
        <p:spPr>
          <a:xfrm>
            <a:off x="628650" y="1106173"/>
            <a:ext cx="7886700" cy="1614168"/>
          </a:xfrm>
        </p:spPr>
        <p:txBody>
          <a:bodyPr>
            <a:normAutofit fontScale="92500" lnSpcReduction="20000"/>
          </a:bodyPr>
          <a:lstStyle/>
          <a:p>
            <a:r>
              <a:rPr lang="fr-FR" dirty="0"/>
              <a:t>Il existe des styles par défaut fournis par le </a:t>
            </a:r>
            <a:r>
              <a:rPr lang="fr-FR" dirty="0" err="1"/>
              <a:t>framework</a:t>
            </a:r>
            <a:r>
              <a:rPr lang="fr-FR" dirty="0"/>
              <a:t> (standard graphique).</a:t>
            </a:r>
          </a:p>
          <a:p>
            <a:r>
              <a:rPr lang="fr-FR" dirty="0"/>
              <a:t>Il est possible de définir des styles par défaut qui s’appliqueront automatiquement à tous les contrôles (sur la portée choisie).</a:t>
            </a:r>
          </a:p>
          <a:p>
            <a:endParaRPr lang="fr-FR" dirty="0"/>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ZoneTexte 4"/>
          <p:cNvSpPr txBox="1"/>
          <p:nvPr/>
        </p:nvSpPr>
        <p:spPr>
          <a:xfrm>
            <a:off x="457200" y="2720340"/>
            <a:ext cx="4980851" cy="3323987"/>
          </a:xfrm>
          <a:prstGeom prst="rect">
            <a:avLst/>
          </a:prstGeom>
          <a:noFill/>
        </p:spPr>
        <p:txBody>
          <a:bodyPr wrap="none" rtlCol="0">
            <a:spAutoFit/>
          </a:bodyPr>
          <a:lstStyle/>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Page.Resources</a:t>
            </a:r>
            <a:r>
              <a:rPr lang="fr-FR" sz="1000" dirty="0">
                <a:solidFill>
                  <a:srgbClr val="0000FF"/>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Style</a:t>
            </a:r>
            <a:r>
              <a:rPr lang="en-US" sz="1000" dirty="0">
                <a:solidFill>
                  <a:srgbClr val="FF0000"/>
                </a:solidFill>
                <a:highlight>
                  <a:srgbClr val="FFFFFF"/>
                </a:highlight>
                <a:latin typeface="Consolas" panose="020B0609020204030204" pitchFamily="49" charset="0"/>
              </a:rPr>
              <a:t> x</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Key</a:t>
            </a:r>
            <a:r>
              <a:rPr lang="en-US" sz="1000" dirty="0">
                <a:solidFill>
                  <a:srgbClr val="0000FF"/>
                </a:solidFill>
                <a:highlight>
                  <a:srgbClr val="FFFFFF"/>
                </a:highlight>
                <a:latin typeface="Consolas" panose="020B0609020204030204" pitchFamily="49" charset="0"/>
              </a:rPr>
              <a:t>="PurpleStyle"</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TargetType</a:t>
            </a:r>
            <a:r>
              <a:rPr lang="en-US" sz="1000" dirty="0">
                <a:solidFill>
                  <a:srgbClr val="0000FF"/>
                </a:solidFill>
                <a:highlight>
                  <a:srgbClr val="FFFFFF"/>
                </a:highlight>
                <a:latin typeface="Consolas" panose="020B0609020204030204" pitchFamily="49" charset="0"/>
              </a:rPr>
              <a:t>="Button"&gt;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Property</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FontFamily</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Value</a:t>
            </a:r>
            <a:r>
              <a:rPr lang="fr-FR" sz="1000" dirty="0">
                <a:solidFill>
                  <a:srgbClr val="0000FF"/>
                </a:solidFill>
                <a:highlight>
                  <a:srgbClr val="FFFFFF"/>
                </a:highlight>
                <a:latin typeface="Consolas" panose="020B0609020204030204" pitchFamily="49" charset="0"/>
              </a:rPr>
              <a:t>="Lucida Sans Unicode"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FontStyle</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="Italic"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FontSize</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="14"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="Foreground"</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MediumOrchid</a:t>
            </a:r>
            <a:r>
              <a:rPr lang="en-US" sz="1000" dirty="0">
                <a:solidFill>
                  <a:srgbClr val="0000FF"/>
                </a:solidFill>
                <a:highlight>
                  <a:srgbClr val="FFFFFF"/>
                </a:highlight>
                <a:latin typeface="Consolas" panose="020B0609020204030204" pitchFamily="49" charset="0"/>
              </a:rPr>
              <a:t>"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TargetType</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Button</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Property</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FontFamily</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Value</a:t>
            </a:r>
            <a:r>
              <a:rPr lang="fr-FR" sz="1000" dirty="0">
                <a:solidFill>
                  <a:srgbClr val="0000FF"/>
                </a:solidFill>
                <a:highlight>
                  <a:srgbClr val="FFFFFF"/>
                </a:highlight>
                <a:latin typeface="Consolas" panose="020B0609020204030204" pitchFamily="49" charset="0"/>
              </a:rPr>
              <a:t>="Lucida Sans Unicode"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FontStyle</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="Italic"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FontSize</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="14"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Property</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RenderTransform</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Setter.Value</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RotateTransform</a:t>
            </a:r>
            <a:r>
              <a:rPr lang="fr-FR" sz="1000" dirty="0">
                <a:solidFill>
                  <a:srgbClr val="FF0000"/>
                </a:solidFill>
                <a:highlight>
                  <a:srgbClr val="FFFFFF"/>
                </a:highlight>
                <a:latin typeface="Consolas" panose="020B0609020204030204" pitchFamily="49" charset="0"/>
              </a:rPr>
              <a:t> Angle</a:t>
            </a:r>
            <a:r>
              <a:rPr lang="fr-FR" sz="1000" dirty="0">
                <a:solidFill>
                  <a:srgbClr val="0000FF"/>
                </a:solidFill>
                <a:highlight>
                  <a:srgbClr val="FFFFFF"/>
                </a:highlight>
                <a:latin typeface="Consolas" panose="020B0609020204030204" pitchFamily="49" charset="0"/>
              </a:rPr>
              <a:t>="25"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Setter.Value</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Property</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BorderBrush</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Value</a:t>
            </a:r>
            <a:r>
              <a:rPr lang="fr-FR" sz="1000" dirty="0">
                <a:solidFill>
                  <a:srgbClr val="0000FF"/>
                </a:solidFill>
                <a:highlight>
                  <a:srgbClr val="FFFFFF"/>
                </a:highlight>
                <a:latin typeface="Consolas" panose="020B0609020204030204" pitchFamily="49" charset="0"/>
              </a:rPr>
              <a:t>="Orange"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BorderThickness</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="2"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="Foreground"</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="Orange"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0000FF"/>
                </a:solidFill>
                <a:highlight>
                  <a:srgbClr val="FFFFFF"/>
                </a:highlight>
                <a:latin typeface="Consolas" panose="020B0609020204030204" pitchFamily="49" charset="0"/>
              </a:rPr>
              <a:t>&gt;</a:t>
            </a:r>
          </a:p>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Page.Resources</a:t>
            </a:r>
            <a:r>
              <a:rPr lang="fr-FR" sz="1000" dirty="0">
                <a:solidFill>
                  <a:srgbClr val="0000FF"/>
                </a:solidFill>
                <a:highlight>
                  <a:srgbClr val="FFFFFF"/>
                </a:highlight>
                <a:latin typeface="Consolas" panose="020B0609020204030204" pitchFamily="49" charset="0"/>
              </a:rPr>
              <a:t>&gt;</a:t>
            </a:r>
          </a:p>
        </p:txBody>
      </p:sp>
      <p:sp>
        <p:nvSpPr>
          <p:cNvPr id="6" name="ZoneTexte 5"/>
          <p:cNvSpPr txBox="1"/>
          <p:nvPr/>
        </p:nvSpPr>
        <p:spPr>
          <a:xfrm>
            <a:off x="4862525" y="5082540"/>
            <a:ext cx="3993401" cy="861774"/>
          </a:xfrm>
          <a:prstGeom prst="rect">
            <a:avLst/>
          </a:prstGeom>
          <a:noFill/>
        </p:spPr>
        <p:txBody>
          <a:bodyPr wrap="none" rtlCol="0">
            <a:spAutoFit/>
          </a:bodyPr>
          <a:lstStyle/>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Grid</a:t>
            </a:r>
            <a:r>
              <a:rPr lang="fr-FR" sz="1000" dirty="0">
                <a:solidFill>
                  <a:srgbClr val="FF0000"/>
                </a:solidFill>
                <a:highlight>
                  <a:srgbClr val="FFFFFF"/>
                </a:highlight>
                <a:latin typeface="Consolas" panose="020B0609020204030204" pitchFamily="49" charset="0"/>
              </a:rPr>
              <a:t> x</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Name</a:t>
            </a:r>
            <a:r>
              <a:rPr lang="fr-FR" sz="1000" dirty="0">
                <a:solidFill>
                  <a:srgbClr val="0000FF"/>
                </a:solidFill>
                <a:highlight>
                  <a:srgbClr val="FFFFFF"/>
                </a:highlight>
                <a:latin typeface="Consolas" panose="020B0609020204030204" pitchFamily="49" charset="0"/>
              </a:rPr>
              <a:t>="LayoutRoot"&gt;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Button</a:t>
            </a:r>
            <a:r>
              <a:rPr lang="en-US" sz="1000" dirty="0">
                <a:solidFill>
                  <a:srgbClr val="FF0000"/>
                </a:solidFill>
                <a:highlight>
                  <a:srgbClr val="FFFFFF"/>
                </a:highlight>
                <a:latin typeface="Consolas" panose="020B0609020204030204" pitchFamily="49" charset="0"/>
              </a:rPr>
              <a:t> Content</a:t>
            </a:r>
            <a:r>
              <a:rPr lang="en-US" sz="1000" dirty="0">
                <a:solidFill>
                  <a:srgbClr val="0000FF"/>
                </a:solidFill>
                <a:highlight>
                  <a:srgbClr val="FFFFFF"/>
                </a:highlight>
                <a:latin typeface="Consolas" panose="020B0609020204030204" pitchFamily="49" charset="0"/>
              </a:rPr>
              <a:t>="Button"</a:t>
            </a:r>
            <a:r>
              <a:rPr lang="en-US" sz="1000" dirty="0">
                <a:solidFill>
                  <a:srgbClr val="FF0000"/>
                </a:solidFill>
                <a:highlight>
                  <a:srgbClr val="FFFFFF"/>
                </a:highlight>
                <a:latin typeface="Consolas" panose="020B0609020204030204" pitchFamily="49" charset="0"/>
              </a:rPr>
              <a:t> Height</a:t>
            </a:r>
            <a:r>
              <a:rPr lang="en-US" sz="1000" dirty="0">
                <a:solidFill>
                  <a:srgbClr val="0000FF"/>
                </a:solidFill>
                <a:highlight>
                  <a:srgbClr val="FFFFFF"/>
                </a:highlight>
                <a:latin typeface="Consolas" panose="020B0609020204030204" pitchFamily="49" charset="0"/>
              </a:rPr>
              <a:t>="23"</a:t>
            </a:r>
            <a:r>
              <a:rPr lang="en-US" sz="1000" dirty="0">
                <a:solidFill>
                  <a:srgbClr val="FF0000"/>
                </a:solidFill>
                <a:highlight>
                  <a:srgbClr val="FFFFFF"/>
                </a:highlight>
                <a:latin typeface="Consolas" panose="020B0609020204030204" pitchFamily="49" charset="0"/>
              </a:rPr>
              <a:t> Width</a:t>
            </a:r>
            <a:r>
              <a:rPr lang="en-US" sz="1000" dirty="0">
                <a:solidFill>
                  <a:srgbClr val="0000FF"/>
                </a:solidFill>
                <a:highlight>
                  <a:srgbClr val="FFFFFF"/>
                </a:highlight>
                <a:latin typeface="Consolas" panose="020B0609020204030204" pitchFamily="49" charset="0"/>
              </a:rPr>
              <a:t>="75"</a:t>
            </a:r>
            <a:endParaRPr lang="en-US" sz="1000" dirty="0">
              <a:solidFill>
                <a:srgbClr val="FF0000"/>
              </a:solidFill>
              <a:highlight>
                <a:srgbClr val="FFFFFF"/>
              </a:highlight>
              <a:latin typeface="Consolas" panose="020B0609020204030204" pitchFamily="49" charset="0"/>
            </a:endParaRPr>
          </a:p>
          <a:p>
            <a:r>
              <a:rPr lang="en-US" sz="1000" dirty="0">
                <a:solidFill>
                  <a:srgbClr val="FF0000"/>
                </a:solidFill>
                <a:highlight>
                  <a:srgbClr val="FFFFFF"/>
                </a:highlight>
                <a:latin typeface="Consolas" panose="020B0609020204030204" pitchFamily="49" charset="0"/>
              </a:rPr>
              <a:t>            Style</a:t>
            </a:r>
            <a:r>
              <a:rPr lang="en-US" sz="1000" dirty="0">
                <a:solidFill>
                  <a:srgbClr val="0000FF"/>
                </a:solidFill>
                <a:highlight>
                  <a:srgbClr val="FFFFFF"/>
                </a:highlight>
                <a:latin typeface="Consolas" panose="020B0609020204030204" pitchFamily="49" charset="0"/>
              </a:rPr>
              <a:t>="{</a:t>
            </a:r>
            <a:r>
              <a:rPr lang="en-US" sz="1000" dirty="0" err="1">
                <a:solidFill>
                  <a:srgbClr val="A31515"/>
                </a:solidFill>
                <a:highlight>
                  <a:srgbClr val="FFFFFF"/>
                </a:highlight>
                <a:latin typeface="Consolas" panose="020B0609020204030204" pitchFamily="49" charset="0"/>
              </a:rPr>
              <a:t>StaticResource</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PurpleStyle</a:t>
            </a:r>
            <a:r>
              <a:rPr lang="en-US" sz="1000" dirty="0">
                <a:solidFill>
                  <a:srgbClr val="0000FF"/>
                </a:solidFill>
                <a:highlight>
                  <a:srgbClr val="FFFFFF"/>
                </a:highlight>
                <a:latin typeface="Consolas" panose="020B0609020204030204" pitchFamily="49" charset="0"/>
              </a:rPr>
              <a:t>}"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Button</a:t>
            </a:r>
            <a:r>
              <a:rPr lang="en-US" sz="1000" dirty="0">
                <a:solidFill>
                  <a:srgbClr val="FF0000"/>
                </a:solidFill>
                <a:highlight>
                  <a:srgbClr val="FFFFFF"/>
                </a:highlight>
                <a:latin typeface="Consolas" panose="020B0609020204030204" pitchFamily="49" charset="0"/>
              </a:rPr>
              <a:t> Content</a:t>
            </a:r>
            <a:r>
              <a:rPr lang="en-US" sz="1000" dirty="0">
                <a:solidFill>
                  <a:srgbClr val="0000FF"/>
                </a:solidFill>
                <a:highlight>
                  <a:srgbClr val="FFFFFF"/>
                </a:highlight>
                <a:latin typeface="Consolas" panose="020B0609020204030204" pitchFamily="49" charset="0"/>
              </a:rPr>
              <a:t>="Button"</a:t>
            </a:r>
            <a:r>
              <a:rPr lang="en-US" sz="1000" dirty="0">
                <a:solidFill>
                  <a:srgbClr val="FF0000"/>
                </a:solidFill>
                <a:highlight>
                  <a:srgbClr val="FFFFFF"/>
                </a:highlight>
                <a:latin typeface="Consolas" panose="020B0609020204030204" pitchFamily="49" charset="0"/>
              </a:rPr>
              <a:t> Height</a:t>
            </a:r>
            <a:r>
              <a:rPr lang="en-US" sz="1000" dirty="0">
                <a:solidFill>
                  <a:srgbClr val="0000FF"/>
                </a:solidFill>
                <a:highlight>
                  <a:srgbClr val="FFFFFF"/>
                </a:highlight>
                <a:latin typeface="Consolas" panose="020B0609020204030204" pitchFamily="49" charset="0"/>
              </a:rPr>
              <a:t>="23"</a:t>
            </a:r>
            <a:r>
              <a:rPr lang="en-US" sz="1000" dirty="0">
                <a:solidFill>
                  <a:srgbClr val="FF0000"/>
                </a:solidFill>
                <a:highlight>
                  <a:srgbClr val="FFFFFF"/>
                </a:highlight>
                <a:latin typeface="Consolas" panose="020B0609020204030204" pitchFamily="49" charset="0"/>
              </a:rPr>
              <a:t> Width</a:t>
            </a:r>
            <a:r>
              <a:rPr lang="en-US" sz="1000" dirty="0">
                <a:solidFill>
                  <a:srgbClr val="0000FF"/>
                </a:solidFill>
                <a:highlight>
                  <a:srgbClr val="FFFFFF"/>
                </a:highlight>
                <a:latin typeface="Consolas" panose="020B0609020204030204" pitchFamily="49" charset="0"/>
              </a:rPr>
              <a:t>="75" /&gt;</a:t>
            </a:r>
          </a:p>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Grid</a:t>
            </a:r>
            <a:r>
              <a:rPr lang="fr-FR" sz="1000" dirty="0">
                <a:solidFill>
                  <a:srgbClr val="0000FF"/>
                </a:solidFill>
                <a:highlight>
                  <a:srgbClr val="FFFFFF"/>
                </a:highlight>
                <a:latin typeface="Consolas" panose="020B0609020204030204" pitchFamily="49" charset="0"/>
              </a:rPr>
              <a:t>&gt;</a:t>
            </a:r>
            <a:endParaRPr lang="fr-FR" sz="1000" dirty="0"/>
          </a:p>
        </p:txBody>
      </p:sp>
      <p:sp>
        <p:nvSpPr>
          <p:cNvPr id="7" name="Espace réservé du numéro de diapositive 6"/>
          <p:cNvSpPr>
            <a:spLocks noGrp="1"/>
          </p:cNvSpPr>
          <p:nvPr>
            <p:ph type="sldNum" sz="quarter" idx="12"/>
          </p:nvPr>
        </p:nvSpPr>
        <p:spPr/>
        <p:txBody>
          <a:bodyPr/>
          <a:lstStyle/>
          <a:p>
            <a:fld id="{3E4A517B-2034-4563-8A19-3BA396951D84}" type="slidenum">
              <a:rPr lang="fr-FR" smtClean="0"/>
              <a:t>8</a:t>
            </a:fld>
            <a:endParaRPr lang="fr-FR" dirty="0"/>
          </a:p>
        </p:txBody>
      </p:sp>
    </p:spTree>
    <p:extLst>
      <p:ext uri="{BB962C8B-B14F-4D97-AF65-F5344CB8AC3E}">
        <p14:creationId xmlns:p14="http://schemas.microsoft.com/office/powerpoint/2010/main" val="253543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Héritage de styles</a:t>
            </a:r>
          </a:p>
        </p:txBody>
      </p:sp>
      <p:sp>
        <p:nvSpPr>
          <p:cNvPr id="3" name="Espace réservé du contenu 2"/>
          <p:cNvSpPr>
            <a:spLocks noGrp="1"/>
          </p:cNvSpPr>
          <p:nvPr>
            <p:ph idx="1"/>
          </p:nvPr>
        </p:nvSpPr>
        <p:spPr/>
        <p:txBody>
          <a:bodyPr/>
          <a:lstStyle/>
          <a:p>
            <a:r>
              <a:rPr lang="fr-FR" dirty="0"/>
              <a:t>Les styles peuvent hériter les uns des autres.</a:t>
            </a:r>
          </a:p>
        </p:txBody>
      </p:sp>
      <p:sp>
        <p:nvSpPr>
          <p:cNvPr id="4" name="Espace réservé du pied de page 3"/>
          <p:cNvSpPr>
            <a:spLocks noGrp="1"/>
          </p:cNvSpPr>
          <p:nvPr>
            <p:ph type="ftr" sz="quarter" idx="11"/>
          </p:nvPr>
        </p:nvSpPr>
        <p:spPr/>
        <p:txBody>
          <a:bodyPr/>
          <a:lstStyle/>
          <a:p>
            <a:r>
              <a:rPr lang="fr-FR"/>
              <a:t>© Tous droits réservés</a:t>
            </a:r>
          </a:p>
        </p:txBody>
      </p:sp>
      <p:sp>
        <p:nvSpPr>
          <p:cNvPr id="5" name="ZoneTexte 4"/>
          <p:cNvSpPr txBox="1"/>
          <p:nvPr/>
        </p:nvSpPr>
        <p:spPr>
          <a:xfrm>
            <a:off x="978747" y="1852933"/>
            <a:ext cx="6744154" cy="3323987"/>
          </a:xfrm>
          <a:prstGeom prst="rect">
            <a:avLst/>
          </a:prstGeom>
          <a:noFill/>
        </p:spPr>
        <p:txBody>
          <a:bodyPr wrap="none" rtlCol="0">
            <a:spAutoFit/>
          </a:bodyPr>
          <a:lstStyle/>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Page.Resources</a:t>
            </a:r>
            <a:r>
              <a:rPr lang="fr-FR" sz="1000" dirty="0">
                <a:solidFill>
                  <a:srgbClr val="0000FF"/>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Style</a:t>
            </a:r>
            <a:r>
              <a:rPr lang="en-US" sz="1000" dirty="0">
                <a:solidFill>
                  <a:srgbClr val="FF0000"/>
                </a:solidFill>
                <a:highlight>
                  <a:srgbClr val="FFFFFF"/>
                </a:highlight>
                <a:latin typeface="Consolas" panose="020B0609020204030204" pitchFamily="49" charset="0"/>
              </a:rPr>
              <a:t> x</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Key</a:t>
            </a:r>
            <a:r>
              <a:rPr lang="en-US" sz="1000" dirty="0">
                <a:solidFill>
                  <a:srgbClr val="0000FF"/>
                </a:solidFill>
                <a:highlight>
                  <a:srgbClr val="FFFFFF"/>
                </a:highlight>
                <a:latin typeface="Consolas" panose="020B0609020204030204" pitchFamily="49" charset="0"/>
              </a:rPr>
              <a:t>="BasicStyle"</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TargetType</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ContentControl</a:t>
            </a:r>
            <a:r>
              <a:rPr lang="en-US" sz="1000" dirty="0">
                <a:solidFill>
                  <a:srgbClr val="0000FF"/>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="Width"</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="100"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="Height"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="30"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0000FF"/>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Style</a:t>
            </a:r>
            <a:r>
              <a:rPr lang="en-US" sz="1000" dirty="0">
                <a:solidFill>
                  <a:srgbClr val="FF0000"/>
                </a:solidFill>
                <a:highlight>
                  <a:srgbClr val="FFFFFF"/>
                </a:highlight>
                <a:latin typeface="Consolas" panose="020B0609020204030204" pitchFamily="49" charset="0"/>
              </a:rPr>
              <a:t> x</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Key</a:t>
            </a:r>
            <a:r>
              <a:rPr lang="en-US" sz="1000" dirty="0">
                <a:solidFill>
                  <a:srgbClr val="0000FF"/>
                </a:solidFill>
                <a:highlight>
                  <a:srgbClr val="FFFFFF"/>
                </a:highlight>
                <a:latin typeface="Consolas" panose="020B0609020204030204" pitchFamily="49" charset="0"/>
              </a:rPr>
              <a:t>="ButtonStyle"</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TargetType</a:t>
            </a:r>
            <a:r>
              <a:rPr lang="en-US" sz="1000" dirty="0">
                <a:solidFill>
                  <a:srgbClr val="0000FF"/>
                </a:solidFill>
                <a:highlight>
                  <a:srgbClr val="FFFFFF"/>
                </a:highlight>
                <a:latin typeface="Consolas" panose="020B0609020204030204" pitchFamily="49" charset="0"/>
              </a:rPr>
              <a:t>="Button"</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BasedOn</a:t>
            </a:r>
            <a:r>
              <a:rPr lang="en-US" sz="1000" dirty="0">
                <a:solidFill>
                  <a:srgbClr val="0000FF"/>
                </a:solidFill>
                <a:highlight>
                  <a:srgbClr val="FFFFFF"/>
                </a:highlight>
                <a:latin typeface="Consolas" panose="020B0609020204030204" pitchFamily="49" charset="0"/>
              </a:rPr>
              <a:t>="{</a:t>
            </a:r>
            <a:r>
              <a:rPr lang="en-US" sz="1000" dirty="0" err="1">
                <a:solidFill>
                  <a:srgbClr val="A31515"/>
                </a:solidFill>
                <a:highlight>
                  <a:srgbClr val="FFFFFF"/>
                </a:highlight>
                <a:latin typeface="Consolas" panose="020B0609020204030204" pitchFamily="49" charset="0"/>
              </a:rPr>
              <a:t>StaticResource</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BasicStyle</a:t>
            </a:r>
            <a:r>
              <a:rPr lang="en-US"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Property</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BorderBrush</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Value</a:t>
            </a:r>
            <a:r>
              <a:rPr lang="fr-FR" sz="1000" dirty="0">
                <a:solidFill>
                  <a:srgbClr val="0000FF"/>
                </a:solidFill>
                <a:highlight>
                  <a:srgbClr val="FFFFFF"/>
                </a:highlight>
                <a:latin typeface="Consolas" panose="020B0609020204030204" pitchFamily="49" charset="0"/>
              </a:rPr>
              <a:t>="Orange"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BorderThickness</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="2"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="Foreground"</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="Orange"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FF0000"/>
                </a:solidFill>
                <a:highlight>
                  <a:srgbClr val="FFFFFF"/>
                </a:highlight>
                <a:latin typeface="Consolas" panose="020B0609020204030204" pitchFamily="49" charset="0"/>
              </a:rPr>
              <a:t> x</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Key</a:t>
            </a:r>
            <a:r>
              <a:rPr lang="fr-FR" sz="1000" dirty="0">
                <a:solidFill>
                  <a:srgbClr val="0000FF"/>
                </a:solidFill>
                <a:highlight>
                  <a:srgbClr val="FFFFFF"/>
                </a:highlight>
                <a:latin typeface="Consolas" panose="020B0609020204030204" pitchFamily="49" charset="0"/>
              </a:rPr>
              <a:t>="CheckBoxStyle"</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TargetType</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CheckBox</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BasedOn</a:t>
            </a:r>
            <a:r>
              <a:rPr lang="fr-FR" sz="1000" dirty="0">
                <a:solidFill>
                  <a:srgbClr val="0000FF"/>
                </a:solidFill>
                <a:highlight>
                  <a:srgbClr val="FFFFFF"/>
                </a:highlight>
                <a:latin typeface="Consolas" panose="020B0609020204030204" pitchFamily="49" charset="0"/>
              </a:rPr>
              <a:t>="{</a:t>
            </a:r>
            <a:r>
              <a:rPr lang="fr-FR" sz="1000" dirty="0" err="1">
                <a:solidFill>
                  <a:srgbClr val="A31515"/>
                </a:solidFill>
                <a:highlight>
                  <a:srgbClr val="FFFFFF"/>
                </a:highlight>
                <a:latin typeface="Consolas" panose="020B0609020204030204" pitchFamily="49" charset="0"/>
              </a:rPr>
              <a:t>StaticResource</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BasicStyle</a:t>
            </a:r>
            <a:r>
              <a:rPr lang="fr-FR" sz="1000" dirty="0">
                <a:solidFill>
                  <a:srgbClr val="0000FF"/>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BorderBrush</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="Green"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BorderThickness</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="2"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="Foreground"</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="Green"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0000FF"/>
                </a:solidFill>
                <a:highlight>
                  <a:srgbClr val="FFFFFF"/>
                </a:highlight>
                <a:latin typeface="Consolas" panose="020B0609020204030204" pitchFamily="49" charset="0"/>
              </a:rPr>
              <a:t>&gt;</a:t>
            </a:r>
          </a:p>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Page.Resources</a:t>
            </a:r>
            <a:r>
              <a:rPr lang="fr-FR" sz="1000" dirty="0">
                <a:solidFill>
                  <a:srgbClr val="0000FF"/>
                </a:solidFill>
                <a:highlight>
                  <a:srgbClr val="FFFFFF"/>
                </a:highlight>
                <a:latin typeface="Consolas" panose="020B0609020204030204" pitchFamily="49" charset="0"/>
              </a:rPr>
              <a:t>&gt;</a:t>
            </a:r>
          </a:p>
          <a:p>
            <a:endParaRPr lang="fr-FR" sz="1000" dirty="0">
              <a:solidFill>
                <a:srgbClr val="0000FF"/>
              </a:solidFill>
              <a:highlight>
                <a:srgbClr val="FFFFFF"/>
              </a:highlight>
              <a:latin typeface="Consolas" panose="020B0609020204030204" pitchFamily="49" charset="0"/>
            </a:endParaRPr>
          </a:p>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Grid</a:t>
            </a:r>
            <a:r>
              <a:rPr lang="fr-FR" sz="1000" dirty="0">
                <a:solidFill>
                  <a:srgbClr val="FF0000"/>
                </a:solidFill>
                <a:highlight>
                  <a:srgbClr val="FFFFFF"/>
                </a:highlight>
                <a:latin typeface="Consolas" panose="020B0609020204030204" pitchFamily="49" charset="0"/>
              </a:rPr>
              <a:t> Background</a:t>
            </a:r>
            <a:r>
              <a:rPr lang="fr-FR" sz="1000" dirty="0">
                <a:solidFill>
                  <a:srgbClr val="0000FF"/>
                </a:solidFill>
                <a:highlight>
                  <a:srgbClr val="FFFFFF"/>
                </a:highlight>
                <a:latin typeface="Consolas" panose="020B0609020204030204" pitchFamily="49" charset="0"/>
              </a:rPr>
              <a:t>="White"&gt;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Button</a:t>
            </a:r>
            <a:r>
              <a:rPr lang="fr-FR" sz="1000" dirty="0">
                <a:solidFill>
                  <a:srgbClr val="FF0000"/>
                </a:solidFill>
                <a:highlight>
                  <a:srgbClr val="FFFFFF"/>
                </a:highlight>
                <a:latin typeface="Consolas" panose="020B0609020204030204" pitchFamily="49" charset="0"/>
              </a:rPr>
              <a:t> Content</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Button</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Style</a:t>
            </a:r>
            <a:r>
              <a:rPr lang="fr-FR" sz="1000" dirty="0">
                <a:solidFill>
                  <a:srgbClr val="0000FF"/>
                </a:solidFill>
                <a:highlight>
                  <a:srgbClr val="FFFFFF"/>
                </a:highlight>
                <a:latin typeface="Consolas" panose="020B0609020204030204" pitchFamily="49" charset="0"/>
              </a:rPr>
              <a:t>="{</a:t>
            </a:r>
            <a:r>
              <a:rPr lang="fr-FR" sz="1000" dirty="0" err="1">
                <a:solidFill>
                  <a:srgbClr val="A31515"/>
                </a:solidFill>
                <a:highlight>
                  <a:srgbClr val="FFFFFF"/>
                </a:highlight>
                <a:latin typeface="Consolas" panose="020B0609020204030204" pitchFamily="49" charset="0"/>
              </a:rPr>
              <a:t>StaticResource</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ButtonStyle</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CheckBox</a:t>
            </a:r>
            <a:r>
              <a:rPr lang="fr-FR" sz="1000" dirty="0">
                <a:solidFill>
                  <a:srgbClr val="FF0000"/>
                </a:solidFill>
                <a:highlight>
                  <a:srgbClr val="FFFFFF"/>
                </a:highlight>
                <a:latin typeface="Consolas" panose="020B0609020204030204" pitchFamily="49" charset="0"/>
              </a:rPr>
              <a:t> Content</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CheckBox</a:t>
            </a:r>
            <a:r>
              <a:rPr lang="fr-FR" sz="1000" dirty="0">
                <a:solidFill>
                  <a:srgbClr val="0000FF"/>
                </a:solidFill>
                <a:highlight>
                  <a:srgbClr val="FFFFFF"/>
                </a:highlight>
                <a:latin typeface="Consolas" panose="020B0609020204030204" pitchFamily="49" charset="0"/>
              </a:rPr>
              <a:t>"</a:t>
            </a:r>
            <a:r>
              <a:rPr lang="fr-FR" sz="1000" dirty="0">
                <a:solidFill>
                  <a:srgbClr val="000000"/>
                </a:solidFill>
                <a:highlight>
                  <a:srgbClr val="FFFFFF"/>
                </a:highlight>
                <a:latin typeface="Consolas" panose="020B0609020204030204" pitchFamily="49" charset="0"/>
              </a:rPr>
              <a:t> </a:t>
            </a:r>
            <a:r>
              <a:rPr lang="fr-FR" sz="1000" dirty="0">
                <a:solidFill>
                  <a:srgbClr val="FF0000"/>
                </a:solidFill>
                <a:highlight>
                  <a:srgbClr val="FFFFFF"/>
                </a:highlight>
                <a:latin typeface="Consolas" panose="020B0609020204030204" pitchFamily="49" charset="0"/>
              </a:rPr>
              <a:t> Style</a:t>
            </a:r>
            <a:r>
              <a:rPr lang="fr-FR" sz="1000" dirty="0">
                <a:solidFill>
                  <a:srgbClr val="0000FF"/>
                </a:solidFill>
                <a:highlight>
                  <a:srgbClr val="FFFFFF"/>
                </a:highlight>
                <a:latin typeface="Consolas" panose="020B0609020204030204" pitchFamily="49" charset="0"/>
              </a:rPr>
              <a:t>="{</a:t>
            </a:r>
            <a:r>
              <a:rPr lang="fr-FR" sz="1000" dirty="0" err="1">
                <a:solidFill>
                  <a:srgbClr val="A31515"/>
                </a:solidFill>
                <a:highlight>
                  <a:srgbClr val="FFFFFF"/>
                </a:highlight>
                <a:latin typeface="Consolas" panose="020B0609020204030204" pitchFamily="49" charset="0"/>
              </a:rPr>
              <a:t>StaticResource</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CheckBoxStyle</a:t>
            </a:r>
            <a:r>
              <a:rPr lang="fr-FR" sz="1000" dirty="0">
                <a:solidFill>
                  <a:srgbClr val="0000FF"/>
                </a:solidFill>
                <a:highlight>
                  <a:srgbClr val="FFFFFF"/>
                </a:highlight>
                <a:latin typeface="Consolas" panose="020B0609020204030204" pitchFamily="49" charset="0"/>
              </a:rPr>
              <a:t>}"/&gt;</a:t>
            </a:r>
          </a:p>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Grid</a:t>
            </a:r>
            <a:r>
              <a:rPr lang="fr-FR" sz="1000" dirty="0">
                <a:solidFill>
                  <a:srgbClr val="0000FF"/>
                </a:solidFill>
                <a:highlight>
                  <a:srgbClr val="FFFFFF"/>
                </a:highlight>
                <a:latin typeface="Consolas" panose="020B0609020204030204" pitchFamily="49" charset="0"/>
              </a:rPr>
              <a:t>&gt;</a:t>
            </a:r>
            <a:endParaRPr lang="fr-FR" sz="1000" dirty="0"/>
          </a:p>
        </p:txBody>
      </p:sp>
      <p:sp>
        <p:nvSpPr>
          <p:cNvPr id="6" name="Espace réservé du numéro de diapositive 5"/>
          <p:cNvSpPr>
            <a:spLocks noGrp="1"/>
          </p:cNvSpPr>
          <p:nvPr>
            <p:ph type="sldNum" sz="quarter" idx="12"/>
          </p:nvPr>
        </p:nvSpPr>
        <p:spPr/>
        <p:txBody>
          <a:bodyPr/>
          <a:lstStyle/>
          <a:p>
            <a:fld id="{3E4A517B-2034-4563-8A19-3BA396951D84}" type="slidenum">
              <a:rPr lang="fr-FR" smtClean="0"/>
              <a:t>9</a:t>
            </a:fld>
            <a:endParaRPr lang="fr-FR" dirty="0"/>
          </a:p>
        </p:txBody>
      </p:sp>
    </p:spTree>
    <p:extLst>
      <p:ext uri="{BB962C8B-B14F-4D97-AF65-F5344CB8AC3E}">
        <p14:creationId xmlns:p14="http://schemas.microsoft.com/office/powerpoint/2010/main" val="20438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nalisé 1">
      <a:majorFont>
        <a:latin typeface="Verdana"/>
        <a:ea typeface=""/>
        <a:cs typeface=""/>
      </a:majorFont>
      <a:minorFont>
        <a:latin typeface="Calibri Light"/>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609</TotalTime>
  <Words>3441</Words>
  <Application>Microsoft Office PowerPoint</Application>
  <PresentationFormat>Affichage à l'écran (4:3)</PresentationFormat>
  <Paragraphs>485</Paragraphs>
  <Slides>29</Slides>
  <Notes>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29</vt:i4>
      </vt:variant>
    </vt:vector>
  </HeadingPairs>
  <TitlesOfParts>
    <vt:vector size="36" baseType="lpstr">
      <vt:lpstr>Arial</vt:lpstr>
      <vt:lpstr>Calibri</vt:lpstr>
      <vt:lpstr>Calibri Light</vt:lpstr>
      <vt:lpstr>Consolas</vt:lpstr>
      <vt:lpstr>Verdana</vt:lpstr>
      <vt:lpstr>Conception personnalisée</vt:lpstr>
      <vt:lpstr>Thème Office</vt:lpstr>
      <vt:lpstr>Présentation PowerPoint</vt:lpstr>
      <vt:lpstr>Les contrôles graphiques</vt:lpstr>
      <vt:lpstr>Rendu d’un contrôle</vt:lpstr>
      <vt:lpstr>Les ressources (1/2)</vt:lpstr>
      <vt:lpstr>Les ressources (2/2)</vt:lpstr>
      <vt:lpstr>Les styles</vt:lpstr>
      <vt:lpstr>Utilisation des styles</vt:lpstr>
      <vt:lpstr>Styles par défaut</vt:lpstr>
      <vt:lpstr>Héritage de styles</vt:lpstr>
      <vt:lpstr>Les templates (1/3)</vt:lpstr>
      <vt:lpstr>Les templates (2/3)</vt:lpstr>
      <vt:lpstr>Les templates (3/3)</vt:lpstr>
      <vt:lpstr>Pour aller plus loin</vt:lpstr>
      <vt:lpstr>Les images</vt:lpstr>
      <vt:lpstr>Les formes géométriques</vt:lpstr>
      <vt:lpstr>Musiques et vidéos</vt:lpstr>
      <vt:lpstr>Les modèles 3D</vt:lpstr>
      <vt:lpstr>Les transformations (1/4)</vt:lpstr>
      <vt:lpstr>Les transformations (2/4)</vt:lpstr>
      <vt:lpstr>Les transformations (3/4)</vt:lpstr>
      <vt:lpstr>Les transformations (4/4)</vt:lpstr>
      <vt:lpstr>Les triggers</vt:lpstr>
      <vt:lpstr>Les triggers – Property triggers (1/2)</vt:lpstr>
      <vt:lpstr>Les triggers – Property triggers (2/2)</vt:lpstr>
      <vt:lpstr>Les triggers – Data triggers</vt:lpstr>
      <vt:lpstr>Les triggers – Event triggers</vt:lpstr>
      <vt:lpstr>Les animations</vt:lpstr>
      <vt:lpstr>Les animations – From - To</vt:lpstr>
      <vt:lpstr>Pour aller plus loin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1</dc:title>
  <dc:creator>Loïc Montagne</dc:creator>
  <cp:lastModifiedBy>Loïc Montagne</cp:lastModifiedBy>
  <cp:revision>69</cp:revision>
  <dcterms:created xsi:type="dcterms:W3CDTF">2016-02-01T21:21:25Z</dcterms:created>
  <dcterms:modified xsi:type="dcterms:W3CDTF">2020-02-27T07:15:07Z</dcterms:modified>
</cp:coreProperties>
</file>