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0" r:id="rId2"/>
  </p:sldMasterIdLst>
  <p:notesMasterIdLst>
    <p:notesMasterId r:id="rId13"/>
  </p:notesMasterIdLst>
  <p:sldIdLst>
    <p:sldId id="258" r:id="rId3"/>
    <p:sldId id="297" r:id="rId4"/>
    <p:sldId id="305" r:id="rId5"/>
    <p:sldId id="299" r:id="rId6"/>
    <p:sldId id="298" r:id="rId7"/>
    <p:sldId id="300" r:id="rId8"/>
    <p:sldId id="301" r:id="rId9"/>
    <p:sldId id="306" r:id="rId10"/>
    <p:sldId id="307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89B9D"/>
    <a:srgbClr val="303030"/>
    <a:srgbClr val="7C7E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9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A41FC-1811-43F8-8E9F-EBA90AD3BA24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749C-3A01-4BA5-9F6B-0F598D8B0A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">
    <p:bg>
      <p:bgPr>
        <a:gradFill>
          <a:gsLst>
            <a:gs pos="41000">
              <a:srgbClr val="202021"/>
            </a:gs>
            <a:gs pos="53000">
              <a:srgbClr val="303132"/>
            </a:gs>
            <a:gs pos="100000">
              <a:srgbClr val="7C7E80"/>
            </a:gs>
            <a:gs pos="0">
              <a:schemeClr val="tx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 userDrawn="1"/>
        </p:nvSpPr>
        <p:spPr>
          <a:xfrm>
            <a:off x="0" y="4882385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rgbClr val="989B9D"/>
                </a:solidFill>
              </a:rPr>
              <a:t>Loïc Montagne</a:t>
            </a:r>
          </a:p>
          <a:p>
            <a:pPr algn="ctr"/>
            <a:r>
              <a:rPr lang="fr-FR" sz="2000" dirty="0">
                <a:solidFill>
                  <a:srgbClr val="989B9D"/>
                </a:solidFill>
              </a:rPr>
              <a:t>Maître de conférence</a:t>
            </a:r>
          </a:p>
          <a:p>
            <a:pPr algn="ctr"/>
            <a:r>
              <a:rPr lang="fr-FR" sz="2000" dirty="0">
                <a:solidFill>
                  <a:srgbClr val="989B9D"/>
                </a:solidFill>
              </a:rPr>
              <a:t>loic.montagne@univ-lyon1.fr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0" y="2414904"/>
            <a:ext cx="9143999" cy="1158877"/>
          </a:xfrm>
          <a:solidFill>
            <a:srgbClr val="989B9D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0" y="3573781"/>
            <a:ext cx="9144000" cy="929640"/>
          </a:xfrm>
          <a:solidFill>
            <a:srgbClr val="989B9D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+mj-lt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42" y="167390"/>
            <a:ext cx="4685714" cy="18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6921" y="6356351"/>
            <a:ext cx="2057400" cy="365125"/>
          </a:xfrm>
        </p:spPr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0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8680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67230"/>
            <a:ext cx="3868340" cy="422243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8680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67230"/>
            <a:ext cx="3887391" cy="422243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28650" y="212727"/>
            <a:ext cx="7886700" cy="64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89B9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66168"/>
            <a:ext cx="4629150" cy="51133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66168"/>
            <a:ext cx="2949178" cy="51133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66168"/>
            <a:ext cx="4629150" cy="511333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66168"/>
            <a:ext cx="2949178" cy="51133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640714"/>
          </a:xfrm>
        </p:spPr>
        <p:txBody>
          <a:bodyPr/>
          <a:lstStyle>
            <a:lvl1pPr>
              <a:defRPr>
                <a:solidFill>
                  <a:srgbClr val="989B9D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Tous droits réservés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373C-5635-48FC-8B9F-069353E75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6172"/>
            <a:ext cx="7886700" cy="507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517B-2034-4563-8A19-3BA396951D8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256020"/>
            <a:ext cx="9144000" cy="6019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" y="6304922"/>
            <a:ext cx="1310147" cy="5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ySql.Data.EntityFrameworkCore" TargetMode="External"/><Relationship Id="rId7" Type="http://schemas.openxmlformats.org/officeDocument/2006/relationships/hyperlink" Target="https://www.nuget.org/packages/Microsoft.EntityFrameworkCore.InMemory" TargetMode="External"/><Relationship Id="rId2" Type="http://schemas.openxmlformats.org/officeDocument/2006/relationships/hyperlink" Target="https://www.nuget.org/packages/Microsoft.EntityFrameworkCore.Sql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EntityFrameworkCore.SqlServerCompact40" TargetMode="External"/><Relationship Id="rId5" Type="http://schemas.openxmlformats.org/officeDocument/2006/relationships/hyperlink" Target="https://www.nuget.org/packages/Microsoft.EntityFrameworkCore.SQLite" TargetMode="External"/><Relationship Id="rId4" Type="http://schemas.openxmlformats.org/officeDocument/2006/relationships/hyperlink" Target="https://www.nuget.org/packages/Npgsql.EntityFrameworkCore.PostgreSQ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efcore/fluent-api-in-entity-framework-core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Cours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4070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55D1-021B-4C40-BF63-E9C9CF6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B27843-B71B-41EF-86E6-CA24DD69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756" y="1106488"/>
            <a:ext cx="7350487" cy="507047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703B9F-1B3B-41B6-B58C-0F8E2D22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6DA752-CF1C-41DE-BEFB-2539906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C8C6A-C868-4D76-8B49-3B5B0DC8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483BB-6870-4803-8FD2-EFF2A551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EF </a:t>
            </a:r>
            <a:r>
              <a:rPr lang="fr-FR" dirty="0" err="1"/>
              <a:t>Core</a:t>
            </a:r>
            <a:r>
              <a:rPr lang="fr-FR" dirty="0"/>
              <a:t> est un </a:t>
            </a:r>
            <a:r>
              <a:rPr lang="fr-FR" dirty="0" err="1"/>
              <a:t>object-relational</a:t>
            </a:r>
            <a:r>
              <a:rPr lang="fr-FR" dirty="0"/>
              <a:t> mapper (ORM) : </a:t>
            </a:r>
          </a:p>
          <a:p>
            <a:pPr lvl="1"/>
            <a:r>
              <a:rPr lang="fr-FR" dirty="0"/>
              <a:t>il permet aux développeurs de travailler avec des données orientées objet (création des liens entre les objets définis dans l’application et les données stockées dans une source de données relationnelle)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EF </a:t>
            </a:r>
            <a:r>
              <a:rPr lang="fr-FR" dirty="0" err="1"/>
              <a:t>Core</a:t>
            </a:r>
            <a:r>
              <a:rPr lang="fr-FR" dirty="0"/>
              <a:t> permet de :</a:t>
            </a:r>
          </a:p>
          <a:p>
            <a:pPr lvl="1"/>
            <a:r>
              <a:rPr lang="fr-FR" dirty="0"/>
              <a:t>associer un modèle objet à une base de données</a:t>
            </a:r>
            <a:endParaRPr lang="en-US" dirty="0"/>
          </a:p>
          <a:p>
            <a:pPr lvl="1"/>
            <a:r>
              <a:rPr lang="fr-FR" dirty="0"/>
              <a:t>créer des bases de données et maintenir le schéma avec les modifications apportées au modèle</a:t>
            </a:r>
            <a:endParaRPr lang="en-US" dirty="0"/>
          </a:p>
          <a:p>
            <a:pPr lvl="1"/>
            <a:r>
              <a:rPr lang="fr-FR" dirty="0"/>
              <a:t>générer des requêtes SQL et les exécuter sur la base de données</a:t>
            </a:r>
            <a:endParaRPr lang="en-US" dirty="0"/>
          </a:p>
          <a:p>
            <a:pPr lvl="1"/>
            <a:r>
              <a:rPr lang="en-US" dirty="0" err="1"/>
              <a:t>gérer</a:t>
            </a:r>
            <a:r>
              <a:rPr lang="en-US" dirty="0"/>
              <a:t> les transactions</a:t>
            </a:r>
          </a:p>
          <a:p>
            <a:pPr lvl="1"/>
            <a:r>
              <a:rPr lang="fr-FR" dirty="0"/>
              <a:t>garder une trace des objets qui ont déjà été récupérés (cache)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2C6B3-1BBE-49E9-99BF-8407AC30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914A94-013D-4833-AEC6-18AE78DC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DA0F1-4181-47B5-9351-4E69C5F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01BD3-5310-44FF-AFF6-9913D9AD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Bases de données gérées 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2B61B6-E89C-4D64-808F-1D7C567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DF6007-5C47-4F54-AB15-B2CC6BA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646A4D5-4DAC-49C2-87F5-F30FA3947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64630"/>
              </p:ext>
            </p:extLst>
          </p:nvPr>
        </p:nvGraphicFramePr>
        <p:xfrm>
          <a:off x="1522452" y="1912350"/>
          <a:ext cx="6386876" cy="332889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89552">
                  <a:extLst>
                    <a:ext uri="{9D8B030D-6E8A-4147-A177-3AD203B41FA5}">
                      <a16:colId xmlns:a16="http://schemas.microsoft.com/office/drawing/2014/main" val="1107669502"/>
                    </a:ext>
                  </a:extLst>
                </a:gridCol>
                <a:gridCol w="4697324">
                  <a:extLst>
                    <a:ext uri="{9D8B030D-6E8A-4147-A177-3AD203B41FA5}">
                      <a16:colId xmlns:a16="http://schemas.microsoft.com/office/drawing/2014/main" val="874986361"/>
                    </a:ext>
                  </a:extLst>
                </a:gridCol>
              </a:tblGrid>
              <a:tr h="217946">
                <a:tc>
                  <a:txBody>
                    <a:bodyPr/>
                    <a:lstStyle/>
                    <a:p>
                      <a:pPr algn="l" fontAlgn="b"/>
                      <a:r>
                        <a:rPr lang="fr-FR" sz="1700">
                          <a:effectLst/>
                        </a:rPr>
                        <a:t>Database </a:t>
                      </a:r>
                    </a:p>
                  </a:txBody>
                  <a:tcPr marL="22906" marR="22906" marT="22906" marB="2290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700">
                          <a:effectLst/>
                        </a:rPr>
                        <a:t>NuGet Package </a:t>
                      </a:r>
                    </a:p>
                  </a:txBody>
                  <a:tcPr marL="22906" marR="22906" marT="22906" marB="22906" anchor="b"/>
                </a:tc>
                <a:extLst>
                  <a:ext uri="{0D108BD9-81ED-4DB2-BD59-A6C34878D82A}">
                    <a16:rowId xmlns:a16="http://schemas.microsoft.com/office/drawing/2014/main" val="42526661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>
                          <a:effectLst/>
                        </a:rPr>
                        <a:t>SQL Server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 err="1">
                          <a:effectLst/>
                          <a:hlinkClick r:id="rId2"/>
                        </a:rPr>
                        <a:t>Microsoft.EntityFrameworkCore.SqlServer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14144794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>
                          <a:effectLst/>
                        </a:rPr>
                        <a:t>MySQL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 err="1">
                          <a:effectLst/>
                          <a:hlinkClick r:id="rId3"/>
                        </a:rPr>
                        <a:t>MySql.Data.EntityFrameworkCore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131399662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PostgreSQL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 err="1">
                          <a:effectLst/>
                          <a:hlinkClick r:id="rId4"/>
                        </a:rPr>
                        <a:t>Npgsql.EntityFrameworkCore.PostgreSQL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234558034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SQLite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 err="1">
                          <a:effectLst/>
                          <a:hlinkClick r:id="rId5"/>
                        </a:rPr>
                        <a:t>Microsoft.EntityFrameworkCore.SQLite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363812783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SQL Compact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>
                          <a:effectLst/>
                          <a:hlinkClick r:id="rId6"/>
                        </a:rPr>
                        <a:t>EntityFrameworkCore.SqlServerCompact40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12124774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In-memory </a:t>
                      </a:r>
                    </a:p>
                  </a:txBody>
                  <a:tcPr marL="22906" marR="22906" marT="22906" marB="2290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u="none" strike="noStrike" dirty="0" err="1">
                          <a:effectLst/>
                          <a:hlinkClick r:id="rId7"/>
                        </a:rPr>
                        <a:t>Microsoft.EntityFrameworkCore.InMemory</a:t>
                      </a:r>
                      <a:r>
                        <a:rPr lang="fr-FR" sz="1700" dirty="0">
                          <a:effectLst/>
                        </a:rPr>
                        <a:t> </a:t>
                      </a:r>
                    </a:p>
                  </a:txBody>
                  <a:tcPr marL="22906" marR="22906" marT="22906" marB="22906" anchor="ctr"/>
                </a:tc>
                <a:extLst>
                  <a:ext uri="{0D108BD9-81ED-4DB2-BD59-A6C34878D82A}">
                    <a16:rowId xmlns:a16="http://schemas.microsoft.com/office/drawing/2014/main" val="193251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BEEA0-6FA8-4C80-A857-1F092BEF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Migrations :</a:t>
            </a:r>
          </a:p>
          <a:p>
            <a:pPr lvl="1"/>
            <a:r>
              <a:rPr lang="fr-FR" dirty="0"/>
              <a:t>Les migrations permettent de faire le lien entre les classes et le modèle relationnel à un instant 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Elles sont générées automatiquement via des lignes de commandes (console </a:t>
            </a:r>
            <a:r>
              <a:rPr lang="fr-FR" dirty="0" err="1"/>
              <a:t>NuGet</a:t>
            </a:r>
            <a:r>
              <a:rPr lang="fr-FR" dirty="0"/>
              <a:t>) :</a:t>
            </a:r>
          </a:p>
          <a:p>
            <a:pPr lvl="2"/>
            <a:r>
              <a:rPr lang="fr-FR" dirty="0" err="1"/>
              <a:t>add</a:t>
            </a:r>
            <a:r>
              <a:rPr lang="fr-FR" dirty="0"/>
              <a:t>-migration</a:t>
            </a:r>
          </a:p>
          <a:p>
            <a:pPr lvl="2"/>
            <a:r>
              <a:rPr lang="fr-FR" dirty="0" err="1"/>
              <a:t>remove</a:t>
            </a:r>
            <a:r>
              <a:rPr lang="fr-FR" dirty="0"/>
              <a:t>-migration</a:t>
            </a:r>
          </a:p>
          <a:p>
            <a:r>
              <a:rPr lang="fr-FR" dirty="0"/>
              <a:t>Packages </a:t>
            </a:r>
            <a:r>
              <a:rPr lang="fr-FR" dirty="0" err="1"/>
              <a:t>NuGet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Microsoft.EntityFrameworkCore.Tools</a:t>
            </a:r>
            <a:r>
              <a:rPr lang="fr-FR" dirty="0"/>
              <a:t> (inclus les lignes de commande)</a:t>
            </a:r>
          </a:p>
          <a:p>
            <a:pPr lvl="1"/>
            <a:r>
              <a:rPr lang="fr-FR" dirty="0" err="1"/>
              <a:t>Microsoft.EntityFrameworkCore.Sqlite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75B029-899F-40AE-AA3A-58A5A50E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51" y="2221611"/>
            <a:ext cx="5734850" cy="8478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7C6FE7B-3468-4B51-9928-1DAE39A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DA3AA-13CA-4BE6-9E87-F19653C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E39742-F860-4109-8C20-C66A98C2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02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3A271-2AEE-4A80-8781-F79B6E29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29FBE-078D-4D80-B831-6D4BD911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95" y="1106172"/>
            <a:ext cx="8549873" cy="507079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Définition du modèle :</a:t>
            </a:r>
          </a:p>
          <a:p>
            <a:pPr lvl="1"/>
            <a:r>
              <a:rPr lang="fr-FR" dirty="0"/>
              <a:t>Une classe représente une table, une instance de cette classe représente une ligne dans la table</a:t>
            </a:r>
          </a:p>
          <a:p>
            <a:pPr lvl="1"/>
            <a:r>
              <a:rPr lang="fr-FR" dirty="0"/>
              <a:t>Les </a:t>
            </a:r>
            <a:r>
              <a:rPr lang="fr-FR" b="1" u="sng" dirty="0"/>
              <a:t>propriétés</a:t>
            </a:r>
            <a:r>
              <a:rPr lang="fr-FR" dirty="0"/>
              <a:t> représentent les colonnes de la table</a:t>
            </a:r>
          </a:p>
          <a:p>
            <a:pPr lvl="1"/>
            <a:r>
              <a:rPr lang="fr-FR" dirty="0"/>
              <a:t>Les propriétés peuvent être associées à des attributs :</a:t>
            </a:r>
          </a:p>
          <a:p>
            <a:pPr lvl="2"/>
            <a:r>
              <a:rPr lang="fr-FR" dirty="0"/>
              <a:t>Key : la propriété est la clé primaire</a:t>
            </a:r>
          </a:p>
          <a:p>
            <a:pPr lvl="2"/>
            <a:r>
              <a:rPr lang="fr-FR" dirty="0" err="1"/>
              <a:t>DatabaseGenerated</a:t>
            </a:r>
            <a:r>
              <a:rPr lang="fr-FR" dirty="0"/>
              <a:t>(</a:t>
            </a:r>
            <a:r>
              <a:rPr lang="fr-FR" dirty="0" err="1"/>
              <a:t>DatabaseGeneratedOption.Identity</a:t>
            </a:r>
            <a:r>
              <a:rPr lang="fr-FR" dirty="0"/>
              <a:t>) : la propriété est un champ auto-incrémenté</a:t>
            </a:r>
          </a:p>
          <a:p>
            <a:pPr lvl="2"/>
            <a:r>
              <a:rPr lang="fr-FR" dirty="0" err="1"/>
              <a:t>Required</a:t>
            </a:r>
            <a:r>
              <a:rPr lang="fr-FR" dirty="0"/>
              <a:t> : la propriété ne peut pas être NULL et est obligatoire</a:t>
            </a:r>
          </a:p>
          <a:p>
            <a:pPr lvl="2"/>
            <a:r>
              <a:rPr lang="fr-FR" dirty="0" err="1"/>
              <a:t>NotMapped</a:t>
            </a:r>
            <a:r>
              <a:rPr lang="fr-FR" dirty="0"/>
              <a:t> : la propriété n’est pas associée à la table</a:t>
            </a:r>
          </a:p>
          <a:p>
            <a:pPr lvl="2"/>
            <a:r>
              <a:rPr lang="fr-FR" dirty="0" err="1"/>
              <a:t>ForeignKey</a:t>
            </a:r>
            <a:r>
              <a:rPr lang="fr-FR" dirty="0"/>
              <a:t>("</a:t>
            </a:r>
            <a:r>
              <a:rPr lang="fr-FR" dirty="0" err="1"/>
              <a:t>KeyPropertyName</a:t>
            </a:r>
            <a:r>
              <a:rPr lang="fr-FR" dirty="0"/>
              <a:t>") : la propriété est une clé étrangère</a:t>
            </a:r>
          </a:p>
          <a:p>
            <a:pPr lvl="2"/>
            <a:r>
              <a:rPr lang="fr-FR" dirty="0" err="1"/>
              <a:t>InverseProperty</a:t>
            </a:r>
            <a:r>
              <a:rPr lang="fr-FR" dirty="0"/>
              <a:t>("</a:t>
            </a:r>
            <a:r>
              <a:rPr lang="fr-FR" dirty="0" err="1"/>
              <a:t>ForeignKeyPropertyName</a:t>
            </a:r>
            <a:r>
              <a:rPr lang="fr-FR" dirty="0"/>
              <a:t>") : la propriété correspond à une clé étrangère d’une autre classe</a:t>
            </a:r>
          </a:p>
          <a:p>
            <a:endParaRPr lang="fr-FR" dirty="0"/>
          </a:p>
          <a:p>
            <a:r>
              <a:rPr lang="fr-FR" dirty="0"/>
              <a:t>Remarques :</a:t>
            </a:r>
          </a:p>
          <a:p>
            <a:pPr lvl="1"/>
            <a:r>
              <a:rPr lang="fr-FR" dirty="0"/>
              <a:t>Il est impossible de définir des </a:t>
            </a:r>
            <a:r>
              <a:rPr lang="fr-FR"/>
              <a:t>clés primaires </a:t>
            </a:r>
            <a:r>
              <a:rPr lang="fr-FR" dirty="0"/>
              <a:t>composées par ce moyen</a:t>
            </a:r>
          </a:p>
          <a:p>
            <a:pPr lvl="1"/>
            <a:r>
              <a:rPr lang="fr-FR" dirty="0"/>
              <a:t>Tous les attributs ne sont pas obligatoires, et les informations associées peuvent être définies ailleurs (</a:t>
            </a:r>
            <a:r>
              <a:rPr lang="fr-FR" dirty="0" err="1"/>
              <a:t>cf</a:t>
            </a:r>
            <a:r>
              <a:rPr lang="fr-FR" dirty="0"/>
              <a:t> Fluent API)</a:t>
            </a:r>
          </a:p>
          <a:p>
            <a:pPr lvl="2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1318E3-E597-460A-8AE5-C7EC28C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4288C3-8484-42BF-ACA0-D8EAA5C0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18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D286E-5A05-4A11-A1D3-3BAB7B8F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726DD-B9AD-463F-956E-8ACD1D96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/>
              <a:t>DbContext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Une classe doit dériver de la classe </a:t>
            </a:r>
            <a:r>
              <a:rPr lang="fr-FR" dirty="0" err="1"/>
              <a:t>DbContext</a:t>
            </a:r>
            <a:r>
              <a:rPr lang="fr-FR" dirty="0"/>
              <a:t> ; elle définit la structure de la base de données</a:t>
            </a:r>
          </a:p>
          <a:p>
            <a:pPr lvl="1"/>
            <a:r>
              <a:rPr lang="fr-FR" dirty="0"/>
              <a:t>Cette classe contient une propriété de type </a:t>
            </a:r>
            <a:r>
              <a:rPr lang="fr-FR" dirty="0" err="1"/>
              <a:t>DbSet</a:t>
            </a:r>
            <a:r>
              <a:rPr lang="fr-FR" dirty="0"/>
              <a:t>&lt;T&gt; par table</a:t>
            </a:r>
          </a:p>
          <a:p>
            <a:pPr lvl="1"/>
            <a:r>
              <a:rPr lang="fr-FR" dirty="0"/>
              <a:t>Cette classe propose des méthodes </a:t>
            </a:r>
            <a:r>
              <a:rPr lang="fr-FR" dirty="0" err="1"/>
              <a:t>surchargeables</a:t>
            </a:r>
            <a:r>
              <a:rPr lang="fr-FR" dirty="0"/>
              <a:t> pour paramétrer la base de données</a:t>
            </a:r>
          </a:p>
          <a:p>
            <a:r>
              <a:rPr lang="fr-FR" dirty="0"/>
              <a:t>Fluent API :</a:t>
            </a:r>
          </a:p>
          <a:p>
            <a:pPr lvl="1"/>
            <a:r>
              <a:rPr lang="fr-FR" dirty="0"/>
              <a:t>On peut définir la structure de la base de données à un seul et unique endroit (à la place ou en même temps que les attributs)</a:t>
            </a:r>
          </a:p>
          <a:p>
            <a:pPr lvl="1"/>
            <a:r>
              <a:rPr lang="fr-FR" dirty="0"/>
              <a:t>Cela se fait dans la surcharge de la fonction </a:t>
            </a:r>
            <a:r>
              <a:rPr lang="fr-FR" dirty="0" err="1"/>
              <a:t>OnModelCreating</a:t>
            </a:r>
            <a:endParaRPr lang="fr-FR" dirty="0"/>
          </a:p>
          <a:p>
            <a:pPr lvl="1"/>
            <a:r>
              <a:rPr lang="fr-FR" dirty="0"/>
              <a:t>Voir : </a:t>
            </a:r>
            <a:r>
              <a:rPr lang="fr-FR" dirty="0">
                <a:hlinkClick r:id="rId2"/>
              </a:rPr>
              <a:t>http://www.entityframeworktutorial.net/efcore/fluent-api-in-entity-framework-core.aspx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29EDA7-01F7-4D82-AE4C-E4396F04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4D96A-8108-4D64-A814-309441C8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E8001-C2B9-4672-A5D6-29BAD881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FBF97-2205-4E98-8AAA-4C2639DE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base de données :</a:t>
            </a:r>
          </a:p>
          <a:p>
            <a:pPr lvl="1"/>
            <a:r>
              <a:rPr lang="fr-FR" dirty="0"/>
              <a:t>Lors du lancement de l’application, on instancie un objet du type du </a:t>
            </a:r>
            <a:r>
              <a:rPr lang="fr-FR" dirty="0" err="1"/>
              <a:t>DbContext</a:t>
            </a:r>
            <a:r>
              <a:rPr lang="fr-FR" dirty="0"/>
              <a:t>, et on appelle la fonction </a:t>
            </a:r>
            <a:r>
              <a:rPr lang="fr-FR" dirty="0" err="1"/>
              <a:t>MigrateAsync</a:t>
            </a:r>
            <a:r>
              <a:rPr lang="fr-FR" dirty="0"/>
              <a:t>() de cette instance</a:t>
            </a:r>
          </a:p>
          <a:p>
            <a:r>
              <a:rPr lang="fr-FR" dirty="0"/>
              <a:t>Accès aux données :</a:t>
            </a:r>
          </a:p>
          <a:p>
            <a:pPr lvl="1"/>
            <a:r>
              <a:rPr lang="fr-FR" dirty="0"/>
              <a:t>Les propriétés de type </a:t>
            </a:r>
            <a:r>
              <a:rPr lang="fr-FR" dirty="0" err="1"/>
              <a:t>DbSet</a:t>
            </a:r>
            <a:r>
              <a:rPr lang="fr-FR" dirty="0"/>
              <a:t>&lt;T&gt; offrent toutes les méthodes nécessaires à l’accès, à l’ajout, à la modification ou à la suppression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63780-8F67-4FC5-83B8-E239EC12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EAEB0-8DED-4282-BC90-F69D1310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1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D56FB-712E-40E0-BB10-ED285F7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BA8999F-AD9D-4B9E-AC5C-9512D76C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396" y="1374726"/>
            <a:ext cx="4352925" cy="23431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DD80C-64CD-404F-ABD2-A43F6EF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DA38EC-1A72-4636-A6F7-B33E197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6EC481-1F82-4B0A-8FC3-522F3B1B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6" y="1374726"/>
            <a:ext cx="4217437" cy="25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D56FB-712E-40E0-BB10-ED285F7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DD80C-64CD-404F-ABD2-A43F6EF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 Tous droits réservés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DA38EC-1A72-4636-A6F7-B33E197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517B-2034-4563-8A19-3BA396951D84}" type="slidenum">
              <a:rPr lang="fr-FR" smtClean="0"/>
              <a:t>9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428D0F-31AD-4CA2-879F-B1AFB698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28" y="1274020"/>
            <a:ext cx="6910912" cy="48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2472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Verdana"/>
        <a:ea typeface=""/>
        <a:cs typeface=""/>
      </a:majorFont>
      <a:minorFont>
        <a:latin typeface="Calibri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585</Words>
  <Application>Microsoft Office PowerPoint</Application>
  <PresentationFormat>Affichage à l'écran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Conception personnalisée</vt:lpstr>
      <vt:lpstr>Thème Office</vt:lpstr>
      <vt:lpstr>Présentation PowerPoint</vt:lpstr>
      <vt:lpstr>Entity Framework Core</vt:lpstr>
      <vt:lpstr>Entity Framework Core</vt:lpstr>
      <vt:lpstr>Entity Framework Core</vt:lpstr>
      <vt:lpstr>Entity Framework Core</vt:lpstr>
      <vt:lpstr>Entity Framework Core</vt:lpstr>
      <vt:lpstr>Entity Framework Core</vt:lpstr>
      <vt:lpstr>Entity Framework Core</vt:lpstr>
      <vt:lpstr>Entity Framework Core</vt:lpstr>
      <vt:lpstr>Entity Framework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Loïc Montagne</dc:creator>
  <cp:lastModifiedBy>Loïc Montagne</cp:lastModifiedBy>
  <cp:revision>101</cp:revision>
  <dcterms:created xsi:type="dcterms:W3CDTF">2016-02-01T21:21:25Z</dcterms:created>
  <dcterms:modified xsi:type="dcterms:W3CDTF">2019-04-02T06:05:28Z</dcterms:modified>
</cp:coreProperties>
</file>