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MOk8/m/ThItJSHInuOLUCEtJR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>
            <p:ph idx="2" type="pic"/>
          </p:nvPr>
        </p:nvSpPr>
        <p:spPr>
          <a:xfrm>
            <a:off x="1159842" y="0"/>
            <a:ext cx="6749353" cy="47536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1343025" y="1042859"/>
            <a:ext cx="6457950" cy="495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mailto:mmartinezc@pontevedra.uned.es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mmartinezc@pontevedra.uned.es" TargetMode="External"/><Relationship Id="rId4" Type="http://schemas.openxmlformats.org/officeDocument/2006/relationships/image" Target="../media/image4.jpg"/><Relationship Id="rId5" Type="http://schemas.openxmlformats.org/officeDocument/2006/relationships/hyperlink" Target="mailto:alarranagaj@pontevedra.uned.es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mailto:mmartinezc@pontevedra.uned.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mailto:mmartinezc@pontevedra.uned.es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mailto:mmartinezc@pontevedra.uned.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hyperlink" Target="mailto:mmartinezc@pontevedra.uned.es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mailto:mmartinezc@pontevedra.uned.es" TargetMode="External"/><Relationship Id="rId5" Type="http://schemas.openxmlformats.org/officeDocument/2006/relationships/hyperlink" Target="https://www.kaggle.com/fedesoriano/the-boston-houseprice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-1207151" y="-900670"/>
            <a:ext cx="1761956" cy="1804796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5"/>
          <p:cNvSpPr/>
          <p:nvPr/>
        </p:nvSpPr>
        <p:spPr>
          <a:xfrm>
            <a:off x="1234732" y="-900670"/>
            <a:ext cx="1907827" cy="173287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-1258109" y="1462950"/>
            <a:ext cx="1867232" cy="180479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54062" y="281803"/>
            <a:ext cx="1776326" cy="1681559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97" name="Google Shape;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96" y="798644"/>
            <a:ext cx="1150657" cy="5537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 txBox="1"/>
          <p:nvPr/>
        </p:nvSpPr>
        <p:spPr>
          <a:xfrm>
            <a:off x="2667794" y="3797674"/>
            <a:ext cx="3808412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Miguel Martínez Comesaña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8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15 de Febrero de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evos cursos online y presenciales en Securízame: Python para Sysadmins y  Pentesters |" id="99" name="Google Shape;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9268" y="109968"/>
            <a:ext cx="1091607" cy="109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ción de características en Google Colaborative Part I | by Jonathan  Quiza | Ciencia y Datos | Medium" id="100" name="Google Shape;10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69398" y="1304637"/>
            <a:ext cx="1320540" cy="5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1585457" y="1902032"/>
            <a:ext cx="5973086" cy="15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4560"/>
              </a:buClr>
              <a:buSzPts val="5500"/>
              <a:buFont typeface="Calibri"/>
              <a:buNone/>
            </a:pPr>
            <a:r>
              <a:rPr b="1" i="0" lang="es-ES" sz="55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PYTHON AVANZADO</a:t>
            </a:r>
            <a:endParaRPr b="0" i="0" sz="5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/>
          <p:nvPr/>
        </p:nvSpPr>
        <p:spPr>
          <a:xfrm>
            <a:off x="-1207151" y="-900670"/>
            <a:ext cx="1761956" cy="1804796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234732" y="-900670"/>
            <a:ext cx="1907827" cy="173287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-1258109" y="1462950"/>
            <a:ext cx="1867232" cy="180479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54062" y="281803"/>
            <a:ext cx="1776326" cy="1681559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2667794" y="3530192"/>
            <a:ext cx="3808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Miguel Martínez Comesaña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8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245" name="Google Shape;2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896" y="798644"/>
            <a:ext cx="1150657" cy="5537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2667794" y="4370870"/>
            <a:ext cx="38084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Ana Larrañaga Janeiro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alarranagaj@pontevedra.uned.es</a:t>
            </a:r>
            <a:endParaRPr b="1" i="0" sz="18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evos cursos online y presenciales en Securízame: Python para Sysadmins y  Pentesters |" id="247" name="Google Shape;2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9268" y="109968"/>
            <a:ext cx="1091607" cy="109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ción de características en Google Colaborative Part I | by Jonathan  Quiza | Ciencia y Datos | Medium" id="248" name="Google Shape;24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9398" y="1304637"/>
            <a:ext cx="1320540" cy="5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1585457" y="1625525"/>
            <a:ext cx="5973086" cy="15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4560"/>
              </a:buClr>
              <a:buSzPts val="5500"/>
              <a:buFont typeface="Calibri"/>
              <a:buNone/>
            </a:pPr>
            <a:r>
              <a:rPr b="1" i="0" lang="es-ES" sz="55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PYTHON AVANZADO</a:t>
            </a:r>
            <a:endParaRPr b="0" i="0" sz="5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5032751" y="3279195"/>
            <a:ext cx="583747" cy="340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2008930" y="1120130"/>
            <a:ext cx="5988850" cy="443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ES" sz="3800">
                <a:latin typeface="Calibri"/>
                <a:ea typeface="Calibri"/>
                <a:cs typeface="Calibri"/>
                <a:sym typeface="Calibri"/>
              </a:rPr>
              <a:t>Día 1. Revisión y aplicaciones de Python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439190" y="2320317"/>
            <a:ext cx="2066400" cy="2066400"/>
          </a:xfrm>
          <a:custGeom>
            <a:rect b="b" l="l" r="r" t="t"/>
            <a:pathLst>
              <a:path extrusionOk="0" h="21600" w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643599">
            <a:off x="2534790" y="197617"/>
            <a:ext cx="6623201" cy="6451757"/>
          </a:xfrm>
          <a:custGeom>
            <a:rect b="b" l="l" r="r" t="t"/>
            <a:pathLst>
              <a:path extrusionOk="0" h="21600" w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cap="flat" cmpd="sng" w="12700">
            <a:solidFill>
              <a:schemeClr val="dk1">
                <a:alpha val="901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834361" y="2134700"/>
            <a:ext cx="5835900" cy="415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Curso Python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(POO)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 y terminología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Primera clase y primer método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 en clases</a:t>
            </a:r>
            <a:endParaRPr/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 relacionales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Scrapping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5032751" y="3279195"/>
            <a:ext cx="583747" cy="340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2025768" y="398396"/>
            <a:ext cx="5843224" cy="42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 PRÁCTICO Nº1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2175" y="6076701"/>
            <a:ext cx="40119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del </a:t>
            </a:r>
            <a:r>
              <a:rPr b="1" i="0" lang="es-E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08/03/2022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2175" y="6366546"/>
            <a:ext cx="660185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PARA ENVIAR ENTREGA</a:t>
            </a: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s-ES" sz="16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6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076190" y="1414742"/>
            <a:ext cx="7640780" cy="2492950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Creación de una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exija más de dos valores (Ej: name, age, etc) y con algún método (función).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3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esa clase con los datos exigidos.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Aplicar un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(función dentro de la clase) a los 3 objetos creados.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dos clases que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hereden los atributos de la clase padre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pero que indiquen dos “grupos” diferentes.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método que sobrescriba alguno de los métodos de la clase padre. 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795377" y="949802"/>
            <a:ext cx="1553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076190" y="4189882"/>
            <a:ext cx="7640780" cy="1292621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Bases de datos: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una </a:t>
            </a: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relacional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Rellenarla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3 elementos concretos (datos en las clases que forman la tabla).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consulta en ella (</a:t>
            </a: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263467" y="1270000"/>
            <a:ext cx="575733" cy="5232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263465" y="4060368"/>
            <a:ext cx="575733" cy="5231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-1207151" y="-900670"/>
            <a:ext cx="1761956" cy="1804796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234732" y="-900670"/>
            <a:ext cx="1907827" cy="173287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-1258109" y="1462950"/>
            <a:ext cx="1867232" cy="180479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4062" y="281803"/>
            <a:ext cx="1776326" cy="1681559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96" y="798644"/>
            <a:ext cx="1150657" cy="5537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2667794" y="3590253"/>
            <a:ext cx="3808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Miguel Martínez Comesaña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ES" sz="1800" u="sng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8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16 de Febrero de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evos cursos online y presenciales en Securízame: Python para Sysadmins y  Pentesters |"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9268" y="109968"/>
            <a:ext cx="1091607" cy="109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ción de características en Google Colaborative Part I | by Jonathan  Quiza | Ciencia y Datos | Medium" id="150" name="Google Shape;15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69398" y="1304637"/>
            <a:ext cx="1320540" cy="5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 txBox="1"/>
          <p:nvPr/>
        </p:nvSpPr>
        <p:spPr>
          <a:xfrm>
            <a:off x="1585457" y="1726349"/>
            <a:ext cx="5973086" cy="15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4560"/>
              </a:buClr>
              <a:buSzPts val="5500"/>
              <a:buFont typeface="Calibri"/>
              <a:buNone/>
            </a:pPr>
            <a:r>
              <a:rPr b="1" i="0" lang="es-ES" sz="55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PYTHON AVANZADO</a:t>
            </a:r>
            <a:endParaRPr b="0" i="0" sz="5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5032751" y="3279195"/>
            <a:ext cx="583747" cy="340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>
            <a:off x="1168633" y="325395"/>
            <a:ext cx="74601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ES" sz="3800">
                <a:latin typeface="Calibri"/>
                <a:ea typeface="Calibri"/>
                <a:cs typeface="Calibri"/>
                <a:sym typeface="Calibri"/>
              </a:rPr>
              <a:t>Día 2. Procesado de Lenguaje Natural y Procesado de Imagen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/>
          <p:nvPr/>
        </p:nvSpPr>
        <p:spPr>
          <a:xfrm>
            <a:off x="454223" y="2247798"/>
            <a:ext cx="2066400" cy="2066400"/>
          </a:xfrm>
          <a:custGeom>
            <a:rect b="b" l="l" r="r" t="t"/>
            <a:pathLst>
              <a:path extrusionOk="0" h="21600" w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 rot="-643599">
            <a:off x="2534790" y="197617"/>
            <a:ext cx="6623201" cy="6451757"/>
          </a:xfrm>
          <a:custGeom>
            <a:rect b="b" l="l" r="r" t="t"/>
            <a:pathLst>
              <a:path extrusionOk="0" h="21600" w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cap="flat" cmpd="sng" w="12700">
            <a:solidFill>
              <a:schemeClr val="dk1">
                <a:alpha val="901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2792826" y="1677500"/>
            <a:ext cx="5835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 de Lenguaje Natural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básicos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 de Imagen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básicos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2025768" y="530571"/>
            <a:ext cx="5843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 PRÁCTICO Nº2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32175" y="6076701"/>
            <a:ext cx="40119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del </a:t>
            </a:r>
            <a:r>
              <a:rPr b="1" i="0" lang="es-E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08/03/2022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32175" y="6366546"/>
            <a:ext cx="660185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PARA ENVIAR ENTREGA</a:t>
            </a: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s-ES" sz="16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6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6"/>
          <p:cNvGrpSpPr/>
          <p:nvPr/>
        </p:nvGrpSpPr>
        <p:grpSpPr>
          <a:xfrm>
            <a:off x="1076200" y="889000"/>
            <a:ext cx="7762967" cy="3377250"/>
            <a:chOff x="1076200" y="1270000"/>
            <a:chExt cx="7762967" cy="3377250"/>
          </a:xfrm>
        </p:grpSpPr>
        <p:sp>
          <p:nvSpPr>
            <p:cNvPr id="183" name="Google Shape;183;p6"/>
            <p:cNvSpPr txBox="1"/>
            <p:nvPr/>
          </p:nvSpPr>
          <p:spPr>
            <a:xfrm>
              <a:off x="1076200" y="1414750"/>
              <a:ext cx="7640700" cy="3232500"/>
            </a:xfrm>
            <a:prstGeom prst="rect">
              <a:avLst/>
            </a:prstGeom>
            <a:solidFill>
              <a:srgbClr val="DDEAF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lang="es-ES" sz="1600" u="sng">
                  <a:latin typeface="Calibri"/>
                  <a:ea typeface="Calibri"/>
                  <a:cs typeface="Calibri"/>
                  <a:sym typeface="Calibri"/>
                </a:rPr>
                <a:t>ROCESADO DE LENGUAJE NATURAL</a:t>
              </a:r>
              <a:r>
                <a:rPr b="1" i="0" lang="es-E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Para esta tarea se pide que </a:t>
              </a:r>
              <a:r>
                <a:rPr lang="es-ES" sz="1600" u="sng">
                  <a:solidFill>
                    <a:srgbClr val="284560"/>
                  </a:solidFill>
                  <a:latin typeface="Calibri"/>
                  <a:ea typeface="Calibri"/>
                  <a:cs typeface="Calibri"/>
                  <a:sym typeface="Calibri"/>
                </a:rPr>
                <a:t>utilizando el mismo dataset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que en el ejercicio hecho en clase (</a:t>
              </a:r>
              <a:r>
                <a:rPr i="1" lang="es-ES" sz="1600">
                  <a:latin typeface="Calibri"/>
                  <a:ea typeface="Calibri"/>
                  <a:cs typeface="Calibri"/>
                  <a:sym typeface="Calibri"/>
                </a:rPr>
                <a:t>sentiment_dataset.csv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) se realice un análisis análogo para entrenar un modelo de Naive Bayes. Será necesario: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Seleccionar un </a:t>
              </a: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tramo de datos diferente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al utilizado en clase. Seleccionar la cantidad de información que se considere necesaria.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Demostrar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que el balanceo de los datos se ha hecho correctamente.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Eliminar caracteres innecesarios y stopwords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Tokenizar y lematizar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las palabras que componen los tweets.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Entrenar y evaluar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el modelo escogido.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Calibri"/>
                <a:buChar char="○"/>
              </a:pPr>
              <a:r>
                <a:rPr i="1" lang="es-ES" sz="1600">
                  <a:latin typeface="Calibri"/>
                  <a:ea typeface="Calibri"/>
                  <a:cs typeface="Calibri"/>
                  <a:sym typeface="Calibri"/>
                </a:rPr>
                <a:t>OPCIONAL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: Seleccionar otro modelo y comparar resultados.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8263467" y="1270000"/>
              <a:ext cx="575700" cy="5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1076200" y="4400950"/>
            <a:ext cx="7762967" cy="1592075"/>
            <a:chOff x="1076200" y="4400950"/>
            <a:chExt cx="7762967" cy="1592075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1076200" y="4484625"/>
              <a:ext cx="7640700" cy="1508400"/>
            </a:xfrm>
            <a:prstGeom prst="rect">
              <a:avLst/>
            </a:prstGeom>
            <a:solidFill>
              <a:srgbClr val="DDEAF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ES" sz="16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lang="es-ES" sz="1600" u="sng">
                  <a:latin typeface="Calibri"/>
                  <a:ea typeface="Calibri"/>
                  <a:cs typeface="Calibri"/>
                  <a:sym typeface="Calibri"/>
                </a:rPr>
                <a:t>ROCESADO DE IMAGEN</a:t>
              </a:r>
              <a:r>
                <a:rPr b="1" i="0" lang="es-E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Para esta tarea se pide que utilizando la imagen “Tarea.jpg”, se </a:t>
              </a:r>
              <a:r>
                <a:rPr b="1" lang="es-ES" sz="1600" u="sng">
                  <a:latin typeface="Calibri"/>
                  <a:ea typeface="Calibri"/>
                  <a:cs typeface="Calibri"/>
                  <a:sym typeface="Calibri"/>
                </a:rPr>
                <a:t>recorte </a:t>
              </a: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el área donde aparece la fruta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y se </a:t>
              </a: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detecte el </a:t>
              </a:r>
              <a:r>
                <a:rPr b="1" lang="es-ES" sz="1600" u="sng">
                  <a:latin typeface="Calibri"/>
                  <a:ea typeface="Calibri"/>
                  <a:cs typeface="Calibri"/>
                  <a:sym typeface="Calibri"/>
                </a:rPr>
                <a:t>contorno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de la misma. Finalmente, se pide el </a:t>
              </a: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valor al </a:t>
              </a:r>
              <a:r>
                <a:rPr b="1" lang="es-ES" sz="1600" u="sng">
                  <a:latin typeface="Calibri"/>
                  <a:ea typeface="Calibri"/>
                  <a:cs typeface="Calibri"/>
                  <a:sym typeface="Calibri"/>
                </a:rPr>
                <a:t>área</a:t>
              </a: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contenida por el contorno de la fruta.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-2413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urier New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8263467" y="4400950"/>
              <a:ext cx="575700" cy="52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s-ES" sz="2800"/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207151" y="-900670"/>
            <a:ext cx="1761956" cy="1804796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1234732" y="-900670"/>
            <a:ext cx="1907827" cy="173287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-1258109" y="1462950"/>
            <a:ext cx="1867232" cy="180479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062" y="281803"/>
            <a:ext cx="1776326" cy="1681559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96" y="798644"/>
            <a:ext cx="1150657" cy="55379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2667794" y="3797674"/>
            <a:ext cx="3808412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Miguel Martínez Comesaña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8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17 de Febrero de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uevos cursos online y presenciales en Securízame: Python para Sysadmins y  Pentesters |" id="199" name="Google Shape;19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9268" y="109968"/>
            <a:ext cx="1091607" cy="109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ción de características en Google Colaborative Part I | by Jonathan  Quiza | Ciencia y Datos | Medium" id="200" name="Google Shape;20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69398" y="1304637"/>
            <a:ext cx="1320540" cy="5836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1585457" y="1902032"/>
            <a:ext cx="5973086" cy="15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4560"/>
              </a:buClr>
              <a:buSzPts val="5500"/>
              <a:buFont typeface="Calibri"/>
              <a:buNone/>
            </a:pPr>
            <a:r>
              <a:rPr b="1" i="0" lang="es-ES" sz="55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PYTHON AVANZADO</a:t>
            </a:r>
            <a:endParaRPr b="0" i="0" sz="5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585457" y="1888329"/>
            <a:ext cx="5973086" cy="154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4560"/>
              </a:buClr>
              <a:buSzPts val="5500"/>
              <a:buFont typeface="Calibri"/>
              <a:buNone/>
            </a:pPr>
            <a:r>
              <a:rPr b="1" i="0" lang="es-ES" sz="5500" u="none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</a:rPr>
              <a:t>PYTHON AVANZADO</a:t>
            </a:r>
            <a:endParaRPr b="0" i="0" sz="55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/>
        </p:nvSpPr>
        <p:spPr>
          <a:xfrm>
            <a:off x="5032751" y="3279195"/>
            <a:ext cx="583747" cy="340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1612900" y="648047"/>
            <a:ext cx="6797005" cy="1422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s-ES" sz="3800">
                <a:latin typeface="Calibri"/>
                <a:ea typeface="Calibri"/>
                <a:cs typeface="Calibri"/>
                <a:sym typeface="Calibri"/>
              </a:rPr>
              <a:t>Día 3. Machine Learning y puesta en marcha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541281" y="2416330"/>
            <a:ext cx="2066400" cy="2066400"/>
          </a:xfrm>
          <a:custGeom>
            <a:rect b="b" l="l" r="r" t="t"/>
            <a:pathLst>
              <a:path extrusionOk="0" h="21600" w="2160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 rot="-643599">
            <a:off x="2534790" y="197617"/>
            <a:ext cx="6623201" cy="6451757"/>
          </a:xfrm>
          <a:custGeom>
            <a:rect b="b" l="l" r="r" t="t"/>
            <a:pathLst>
              <a:path extrusionOk="0" h="21600" w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noFill/>
          <a:ln cap="flat" cmpd="sng" w="12700">
            <a:solidFill>
              <a:schemeClr val="dk1">
                <a:alpha val="901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2756059" y="2006600"/>
            <a:ext cx="583590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Librerías específicas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Pre-procesado de datos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de outliers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Primeros modelos de regresión y clasificación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neuronal</a:t>
            </a:r>
            <a:endParaRPr/>
          </a:p>
          <a:p>
            <a:pPr indent="0" lvl="1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Puesta en marcha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 e instalación de una IDE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de un entorno virtual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de librerías necesarias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/>
        </p:nvSpPr>
        <p:spPr>
          <a:xfrm>
            <a:off x="5032751" y="3279195"/>
            <a:ext cx="583747" cy="340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39190" y="504652"/>
            <a:ext cx="729442" cy="1433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 rot="-5400000">
            <a:off x="-343643" y="978928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71758" y="325389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-5400000">
            <a:off x="925265" y="-303560"/>
            <a:ext cx="920840" cy="849008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-307728" y="-319676"/>
            <a:ext cx="863690" cy="881240"/>
          </a:xfrm>
          <a:custGeom>
            <a:rect b="b" l="l" r="r" t="t"/>
            <a:pathLst>
              <a:path extrusionOk="0" h="20465" w="20465">
                <a:moveTo>
                  <a:pt x="18764" y="6107"/>
                </a:moveTo>
                <a:cubicBezTo>
                  <a:pt x="21033" y="8376"/>
                  <a:pt x="21033" y="12090"/>
                  <a:pt x="18764" y="14359"/>
                </a:cubicBezTo>
                <a:lnTo>
                  <a:pt x="14359" y="18764"/>
                </a:lnTo>
                <a:cubicBezTo>
                  <a:pt x="12090" y="21033"/>
                  <a:pt x="8376" y="21033"/>
                  <a:pt x="6107" y="18764"/>
                </a:cubicBezTo>
                <a:lnTo>
                  <a:pt x="1702" y="14359"/>
                </a:lnTo>
                <a:cubicBezTo>
                  <a:pt x="-567" y="12090"/>
                  <a:pt x="-567" y="8376"/>
                  <a:pt x="1702" y="6107"/>
                </a:cubicBezTo>
                <a:lnTo>
                  <a:pt x="6107" y="1702"/>
                </a:lnTo>
                <a:cubicBezTo>
                  <a:pt x="8376" y="-567"/>
                  <a:pt x="12090" y="-567"/>
                  <a:pt x="14359" y="1702"/>
                </a:cubicBezTo>
                <a:lnTo>
                  <a:pt x="18764" y="6107"/>
                </a:lnTo>
                <a:close/>
                <a:moveTo>
                  <a:pt x="18764" y="6107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ntevedra"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23" y="612022"/>
            <a:ext cx="555910" cy="26430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2025768" y="398396"/>
            <a:ext cx="5843224" cy="42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 PRÁCTICO Nº3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32175" y="6076701"/>
            <a:ext cx="40119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ENTREGA: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del </a:t>
            </a:r>
            <a:r>
              <a:rPr b="1" i="0" lang="es-E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08/03/2022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32175" y="6366546"/>
            <a:ext cx="660185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 PARA ENVIAR ENTREGA</a:t>
            </a: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s-ES" sz="1600" u="sng" cap="none" strike="noStrike">
                <a:solidFill>
                  <a:srgbClr val="2845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mmartinezc@pontevedra.uned.es</a:t>
            </a:r>
            <a:endParaRPr b="1" i="0" sz="1600" u="none" cap="none" strike="noStrike">
              <a:solidFill>
                <a:srgbClr val="2845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1126990" y="1607830"/>
            <a:ext cx="7640780" cy="3970277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datos (una de las opciones):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b="0" i="1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Precios_casas.csv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s-ES" sz="1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README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Clasificación: </a:t>
            </a:r>
            <a:r>
              <a:rPr b="0" i="1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Tipos_cristal.csv</a:t>
            </a:r>
            <a:endParaRPr/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 preprocesado de datos: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codificación de datos (</a:t>
            </a:r>
            <a:r>
              <a:rPr b="1" i="1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encoding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missing values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detección de outliers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Crear, entrenar y comparar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rendimiento de 2 de los algoritmos vistos en clase (Regresión Lineal/ Logística, Random Forest, Support Vector Machine o Red Neuronal).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No hace falta buscar los mejores hiperparámetros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Comparación en base a alguna métrica y algún gráfico.</a:t>
            </a:r>
            <a:endParaRPr/>
          </a:p>
          <a:p>
            <a:pPr indent="-241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2018-10-10T15:27:56Z</dcterms:created>
  <dc:creator>Usuario de Microsoft Office</dc:creator>
</cp:coreProperties>
</file>