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05" r:id="rId5"/>
    <p:sldMasterId id="2147483724" r:id="rId6"/>
  </p:sldMasterIdLst>
  <p:notesMasterIdLst>
    <p:notesMasterId r:id="rId15"/>
  </p:notesMasterIdLst>
  <p:handoutMasterIdLst>
    <p:handoutMasterId r:id="rId16"/>
  </p:handoutMasterIdLst>
  <p:sldIdLst>
    <p:sldId id="7150" r:id="rId7"/>
    <p:sldId id="7148" r:id="rId8"/>
    <p:sldId id="7151" r:id="rId9"/>
    <p:sldId id="7152" r:id="rId10"/>
    <p:sldId id="7153" r:id="rId11"/>
    <p:sldId id="7154" r:id="rId12"/>
    <p:sldId id="7156" r:id="rId13"/>
    <p:sldId id="7155" r:id="rId14"/>
  </p:sldIdLst>
  <p:sldSz cx="12192000" cy="6858000"/>
  <p:notesSz cx="9928225" cy="6797675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an Gledec" initials="GG" lastIdx="1" clrIdx="0">
    <p:extLst>
      <p:ext uri="{19B8F6BF-5375-455C-9EA6-DF929625EA0E}">
        <p15:presenceInfo xmlns:p15="http://schemas.microsoft.com/office/powerpoint/2012/main" userId="S::gledec@fer.hr::9f499ba0-be08-44a8-8a6f-8eab7220b7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000"/>
    <a:srgbClr val="474747"/>
    <a:srgbClr val="00003F"/>
    <a:srgbClr val="00002D"/>
    <a:srgbClr val="3B3B3B"/>
    <a:srgbClr val="BFBFBF"/>
    <a:srgbClr val="EBEAE8"/>
    <a:srgbClr val="363636"/>
    <a:srgbClr val="02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D482-B69E-4DD5-B941-11BCE126FA1D}" type="datetimeFigureOut">
              <a:rPr lang="hr-HR" smtClean="0"/>
              <a:t>28.5.2023.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03FDB-A49B-43CE-9AFA-BC3A4EE4CC8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7345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6C0-2A61-4948-B38C-965D33F4E329}" type="datetimeFigureOut">
              <a:rPr lang="hr-HR" smtClean="0"/>
              <a:t>28.5.2023.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0032A-A6F4-4220-9ADA-2AE7933DC1F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05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952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2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28.5.2023.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371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28.5.2023.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077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28.5.2023.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610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28.5.2023.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02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28.5.2023.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207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28.5.2023.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0893D3-A974-4966-83AF-23172AC765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9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85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6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5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2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2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76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4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65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28.5.2023.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5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28.5.2023.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3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28.5.2023.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28.5.2023.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7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28.5.2023.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28.5.2023.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747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4D50A-555D-4946-8317-8EFE07552F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0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88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2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6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791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0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2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433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5502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08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11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9702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4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531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79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7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001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7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28.5.2023.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ECE7DB-22F7-453C-9042-3A7E76D70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9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0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/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81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74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550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058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943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49" r:id="rId3"/>
    <p:sldLayoutId id="2147483661" r:id="rId4"/>
    <p:sldLayoutId id="2147483662" r:id="rId5"/>
    <p:sldLayoutId id="2147483678" r:id="rId6"/>
    <p:sldLayoutId id="2147483660" r:id="rId7"/>
    <p:sldLayoutId id="2147483650" r:id="rId8"/>
    <p:sldLayoutId id="2147483704" r:id="rId9"/>
    <p:sldLayoutId id="2147483703" r:id="rId10"/>
    <p:sldLayoutId id="2147483651" r:id="rId11"/>
    <p:sldLayoutId id="2147483652" r:id="rId12"/>
    <p:sldLayoutId id="2147483653" r:id="rId13"/>
    <p:sldLayoutId id="2147483654" r:id="rId14"/>
    <p:sldLayoutId id="2147483656" r:id="rId15"/>
    <p:sldLayoutId id="2147483657" r:id="rId16"/>
    <p:sldLayoutId id="214748369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831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pPr/>
              <a:t>28.5.2023.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1224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23FD6CF-3521-4D35-BD35-CB4211E0B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6816" y="1574402"/>
            <a:ext cx="7268934" cy="107070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CB000"/>
                </a:solidFill>
              </a:rPr>
              <a:t>Projektni</a:t>
            </a:r>
            <a:r>
              <a:rPr lang="hr-HR" dirty="0">
                <a:solidFill>
                  <a:srgbClr val="ECB000"/>
                </a:solidFill>
              </a:rPr>
              <a:t> rad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FBB6D6-236C-4929-A6E4-A06E042F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816" y="629819"/>
            <a:ext cx="7272822" cy="1212573"/>
          </a:xfrm>
        </p:spPr>
        <p:txBody>
          <a:bodyPr>
            <a:normAutofit/>
          </a:bodyPr>
          <a:lstStyle/>
          <a:p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Uvod u računalno </a:t>
            </a:r>
            <a:r>
              <a:rPr lang="hr-HR" sz="2000" dirty="0"/>
              <a:t>modeliranje</a:t>
            </a:r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 programskom jeziku Julia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16374DEA-83B1-4CBC-8123-069E6D88AA0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46" b="-36846"/>
          <a:stretch/>
        </p:blipFill>
        <p:spPr>
          <a:xfrm>
            <a:off x="176048" y="-1213944"/>
            <a:ext cx="4018383" cy="5972174"/>
          </a:xfr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B206DA74-2CB3-4FD9-A83B-8772C9226775}"/>
              </a:ext>
            </a:extLst>
          </p:cNvPr>
          <p:cNvSpPr txBox="1">
            <a:spLocks/>
          </p:cNvSpPr>
          <p:nvPr/>
        </p:nvSpPr>
        <p:spPr>
          <a:xfrm>
            <a:off x="4422757" y="2877860"/>
            <a:ext cx="7149627" cy="65314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lang="hr-HR" sz="3200" kern="120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i="1" dirty="0"/>
              <a:t>Modeliranje širenje COVID lažnih vijesti na Twitteru uoči pandemije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5956B8C-FFC1-4A73-ABAD-502A2651CE68}"/>
              </a:ext>
            </a:extLst>
          </p:cNvPr>
          <p:cNvSpPr txBox="1">
            <a:spLocks/>
          </p:cNvSpPr>
          <p:nvPr/>
        </p:nvSpPr>
        <p:spPr>
          <a:xfrm>
            <a:off x="4446816" y="4566471"/>
            <a:ext cx="7268934" cy="107070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lang="hr-HR" sz="3200" kern="120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/>
              <a:t>Eloise Habek</a:t>
            </a:r>
          </a:p>
          <a:p>
            <a:r>
              <a:rPr lang="hr-HR" sz="2400" dirty="0"/>
              <a:t>5.6.2023.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010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E9C1E3AA-6C3B-415E-8BB3-F8F65CE70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Opis zadatka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Pristup i rješenje problema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Implementacija u </a:t>
            </a:r>
            <a:r>
              <a:rPr lang="hr-HR" sz="2400" dirty="0" err="1"/>
              <a:t>Julii</a:t>
            </a: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Rezultati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Zaključak</a:t>
            </a:r>
          </a:p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E687CC10-C248-472D-9EBC-87F27299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58810"/>
          </a:xfrm>
        </p:spPr>
        <p:txBody>
          <a:bodyPr>
            <a:normAutofit/>
          </a:bodyPr>
          <a:lstStyle/>
          <a:p>
            <a:r>
              <a:rPr lang="hr-HR" sz="4000" dirty="0"/>
              <a:t>Sadržaj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E132D4B-F561-4555-AE87-5D80CCFCDB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61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38358"/>
            <a:ext cx="9724293" cy="4046628"/>
          </a:xfrm>
        </p:spPr>
        <p:txBody>
          <a:bodyPr>
            <a:normAutofit fontScale="85000" lnSpcReduction="20000"/>
          </a:bodyPr>
          <a:lstStyle/>
          <a:p>
            <a:r>
              <a:rPr lang="hr-HR" sz="2400" dirty="0"/>
              <a:t>Širenje COVID -19 lažnih vijesti uoči pandemije na Twitteru, specifično teorija zavjere „5GCoronavirus”</a:t>
            </a:r>
          </a:p>
          <a:p>
            <a:r>
              <a:rPr lang="hr-HR" sz="2400" dirty="0"/>
              <a:t>Ova teorija zavjere je zaživljela u periodu siječnja 2020. do kolovoza 2020. na Twitteru</a:t>
            </a:r>
          </a:p>
          <a:p>
            <a:r>
              <a:rPr lang="hr-HR" sz="2400" dirty="0"/>
              <a:t>Tijek faza:</a:t>
            </a:r>
          </a:p>
          <a:p>
            <a:r>
              <a:rPr lang="hr-HR" sz="2400" dirty="0"/>
              <a:t>Osoba je podložna da dođe u kontakt s dotičnom objavom koja širi lažne vijesti. </a:t>
            </a:r>
          </a:p>
          <a:p>
            <a:r>
              <a:rPr lang="hr-HR" sz="2400" dirty="0"/>
              <a:t>Ona dođe u kontakt te dalje prosljeđuje i šalje objavu drugima.</a:t>
            </a:r>
          </a:p>
          <a:p>
            <a:r>
              <a:rPr lang="hr-HR" sz="2400" dirty="0"/>
              <a:t>Osoba zaboravi/prestaje širiti lažnu vijest na Twitteru</a:t>
            </a:r>
          </a:p>
          <a:p>
            <a:r>
              <a:rPr lang="hr-HR" sz="2400" dirty="0"/>
              <a:t>Cilj:</a:t>
            </a:r>
          </a:p>
          <a:p>
            <a:r>
              <a:rPr lang="hr-HR" sz="2400" dirty="0"/>
              <a:t>- odrediti stope zaraze i oporavka takve da je model što točniji kad ga se usporedi s stvarnim podacima</a:t>
            </a:r>
          </a:p>
          <a:p>
            <a:r>
              <a:rPr lang="hr-HR" sz="2400" dirty="0"/>
              <a:t>- implementirati i reproducirati na svoj način neki model koji će opisivati pojavu širenja lažnih vijesti na društvenoj mreži Twitter</a:t>
            </a:r>
          </a:p>
          <a:p>
            <a:r>
              <a:rPr lang="hr-HR" sz="2400" dirty="0">
                <a:sym typeface="Wingdings" panose="05000000000000000000" pitchFamily="2" charset="2"/>
              </a:rPr>
              <a:t>Poznati podaci (VRLO OKVIRNI): 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994"/>
            <a:ext cx="9244693" cy="1288886"/>
          </a:xfrm>
        </p:spPr>
        <p:txBody>
          <a:bodyPr>
            <a:normAutofit/>
          </a:bodyPr>
          <a:lstStyle/>
          <a:p>
            <a:r>
              <a:rPr lang="hr-HR" sz="4000" dirty="0"/>
              <a:t>Opis zadatka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3</a:t>
            </a:fld>
            <a:endParaRPr lang="hr-HR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1F82F4-70FD-E978-0DA6-ED941790C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599743"/>
              </p:ext>
            </p:extLst>
          </p:nvPr>
        </p:nvGraphicFramePr>
        <p:xfrm>
          <a:off x="3133417" y="5384986"/>
          <a:ext cx="4861052" cy="7315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51433">
                  <a:extLst>
                    <a:ext uri="{9D8B030D-6E8A-4147-A177-3AD203B41FA5}">
                      <a16:colId xmlns:a16="http://schemas.microsoft.com/office/drawing/2014/main" val="3786782913"/>
                    </a:ext>
                  </a:extLst>
                </a:gridCol>
                <a:gridCol w="1055900">
                  <a:extLst>
                    <a:ext uri="{9D8B030D-6E8A-4147-A177-3AD203B41FA5}">
                      <a16:colId xmlns:a16="http://schemas.microsoft.com/office/drawing/2014/main" val="1095647165"/>
                    </a:ext>
                  </a:extLst>
                </a:gridCol>
                <a:gridCol w="1112492">
                  <a:extLst>
                    <a:ext uri="{9D8B030D-6E8A-4147-A177-3AD203B41FA5}">
                      <a16:colId xmlns:a16="http://schemas.microsoft.com/office/drawing/2014/main" val="798352873"/>
                    </a:ext>
                  </a:extLst>
                </a:gridCol>
                <a:gridCol w="1541227">
                  <a:extLst>
                    <a:ext uri="{9D8B030D-6E8A-4147-A177-3AD203B41FA5}">
                      <a16:colId xmlns:a16="http://schemas.microsoft.com/office/drawing/2014/main" val="992221630"/>
                    </a:ext>
                  </a:extLst>
                </a:gridCol>
              </a:tblGrid>
              <a:tr h="333768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S (0)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I (0)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R (0)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N (milion)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202557"/>
                  </a:ext>
                </a:extLst>
              </a:tr>
              <a:tr h="333768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7060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2937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approx. 9999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46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0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865243"/>
            <a:ext cx="9140688" cy="3849757"/>
          </a:xfrm>
        </p:spPr>
        <p:txBody>
          <a:bodyPr>
            <a:normAutofit fontScale="85000" lnSpcReduction="20000"/>
          </a:bodyPr>
          <a:lstStyle/>
          <a:p>
            <a:r>
              <a:rPr lang="hr-HR" sz="2400" dirty="0"/>
              <a:t>Analiza svakog epidemiološkog modela (SIR, SEIR, SIRS)</a:t>
            </a:r>
          </a:p>
          <a:p>
            <a:r>
              <a:rPr lang="hr-HR" sz="2400" dirty="0"/>
              <a:t>- SIR model – pogodan za analizu specifičnih pokreta i trendova</a:t>
            </a:r>
          </a:p>
          <a:p>
            <a:r>
              <a:rPr lang="hr-HR" sz="2400" dirty="0"/>
              <a:t>Pretpostavke:</a:t>
            </a:r>
          </a:p>
          <a:p>
            <a:r>
              <a:rPr lang="hr-HR" sz="2400" dirty="0"/>
              <a:t>- migracije, stope smrtnosti i rodnosti ne utječu na model jer analiziramo širenje na globalnoj razini preko tehnologije</a:t>
            </a:r>
          </a:p>
          <a:p>
            <a:r>
              <a:rPr lang="hr-HR" sz="2400" dirty="0"/>
              <a:t>- homogenost –&gt; svi su jednako podložni</a:t>
            </a:r>
          </a:p>
          <a:p>
            <a:r>
              <a:rPr lang="hr-HR" sz="2400" dirty="0"/>
              <a:t>- konstantna stopa zarazenosti i oporavka</a:t>
            </a:r>
          </a:p>
          <a:p>
            <a:r>
              <a:rPr lang="hr-HR" sz="2400" dirty="0"/>
              <a:t>Ograničenja:</a:t>
            </a:r>
          </a:p>
          <a:p>
            <a:r>
              <a:rPr lang="hr-HR" sz="2400" dirty="0"/>
              <a:t>- ne uzima u obzir da netko neće nikada prošiti lažnu vijest (intervencije)</a:t>
            </a:r>
          </a:p>
          <a:p>
            <a:r>
              <a:rPr lang="hr-HR" sz="2400" dirty="0"/>
              <a:t>- ne uzima u obzir dobnu skupinu</a:t>
            </a:r>
          </a:p>
          <a:p>
            <a:r>
              <a:rPr lang="hr-HR" sz="2400" dirty="0"/>
              <a:t>- veliki dio epidemiološke analize je upravo obrada i sakupljanje podataka, dok je moj projekt preuzeo podatke od već napravljene analize podataka dostupne na internetu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Pristup i rješenje problema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978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2133599"/>
            <a:ext cx="5257799" cy="2989385"/>
          </a:xfrm>
        </p:spPr>
        <p:txBody>
          <a:bodyPr>
            <a:normAutofit fontScale="85000" lnSpcReduction="20000"/>
          </a:bodyPr>
          <a:lstStyle/>
          <a:p>
            <a:r>
              <a:rPr lang="hr-HR" sz="2400" dirty="0"/>
              <a:t>- jednostavan kod, najviše posla u pokušaju pronalaska podataka</a:t>
            </a:r>
          </a:p>
          <a:p>
            <a:r>
              <a:rPr lang="hr-HR" sz="2400" dirty="0"/>
              <a:t>Koje ste funkcije koristili? </a:t>
            </a:r>
          </a:p>
          <a:p>
            <a:r>
              <a:rPr lang="hr-HR" sz="2400" dirty="0"/>
              <a:t>- funckija u kojoj navodimo diferencijalne jednadžbe</a:t>
            </a:r>
          </a:p>
          <a:p>
            <a:r>
              <a:rPr lang="hr-HR" sz="2400" dirty="0"/>
              <a:t>Pronalazak stabilizirajuće stope:</a:t>
            </a:r>
          </a:p>
          <a:p>
            <a:r>
              <a:rPr lang="hr-HR" sz="2400" dirty="0"/>
              <a:t>- metoda pokušaj pogreška -&gt; poznata su svojstva kretanja sustava na temelju kojih određujem stope</a:t>
            </a:r>
          </a:p>
          <a:p>
            <a:pPr lvl="1"/>
            <a:r>
              <a:rPr lang="hr-HR" sz="2400" dirty="0"/>
              <a:t>- ispitivanjem for petalja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Implementacija u </a:t>
            </a:r>
            <a:r>
              <a:rPr lang="hr-HR" sz="4000" dirty="0" err="1"/>
              <a:t>Julii</a:t>
            </a:r>
            <a:endParaRPr lang="hr-HR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5</a:t>
            </a:fld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4CFA6-8AC3-A0DA-0477-C60DBA3E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749" y="1212061"/>
            <a:ext cx="5744599" cy="443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04800"/>
            <a:ext cx="6561992" cy="4977339"/>
          </a:xfrm>
        </p:spPr>
        <p:txBody>
          <a:bodyPr>
            <a:noAutofit/>
          </a:bodyPr>
          <a:lstStyle/>
          <a:p>
            <a:r>
              <a:rPr lang="hr-HR" dirty="0"/>
              <a:t>Pregled rezultata i njihova analiza</a:t>
            </a:r>
          </a:p>
          <a:p>
            <a:r>
              <a:rPr lang="hr-HR" dirty="0"/>
              <a:t>Maks. broj zaraženih = 1167.266</a:t>
            </a:r>
          </a:p>
          <a:p>
            <a:r>
              <a:rPr lang="hr-HR" dirty="0"/>
              <a:t>Pronalazila sam stopu na temelju poznate činjenice da je došlo do maksimalne količine „zaraženih” nakon otp 70 dana, te da je veća od 680</a:t>
            </a:r>
          </a:p>
          <a:p>
            <a:r>
              <a:rPr lang="hr-HR" dirty="0"/>
              <a:t>Gamma veća -&gt; sustav se sporije (kasnije) razrješava, s manjim maksimumom</a:t>
            </a:r>
          </a:p>
          <a:p>
            <a:r>
              <a:rPr lang="hr-HR" dirty="0"/>
              <a:t>Beta veći -&gt; sustav ima intenzivni kratki vijek (ranije počinje), maksimum je veći</a:t>
            </a:r>
          </a:p>
          <a:p>
            <a:r>
              <a:rPr lang="hr-HR" dirty="0"/>
              <a:t>Do stabilizacije sustava dolazi nakon 7 mjeseci (210), što se poklapa s prestankom popularnosti teorije zavjere na Twitteru</a:t>
            </a:r>
          </a:p>
          <a:p>
            <a:r>
              <a:rPr lang="hr-HR" dirty="0"/>
              <a:t>Uvedena stopa fact-checker utjecaja (alpha), na slici je postavljena na 1/700, povećanjem stope alpha se cijeli sustav stabilizira puno brže</a:t>
            </a:r>
          </a:p>
          <a:p>
            <a:endParaRPr lang="hr-H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122"/>
            <a:ext cx="9244693" cy="1288886"/>
          </a:xfrm>
        </p:spPr>
        <p:txBody>
          <a:bodyPr>
            <a:normAutofit/>
          </a:bodyPr>
          <a:lstStyle/>
          <a:p>
            <a:r>
              <a:rPr lang="hr-HR" sz="4000" dirty="0"/>
              <a:t>Rezultati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6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EA3F20-2258-DA0B-E3EA-25170C27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193" y="164124"/>
            <a:ext cx="4791807" cy="3194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FC8EF5-5A42-D7A3-118D-6CB900013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192" y="3405554"/>
            <a:ext cx="4791807" cy="31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1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CFDA-1BA8-EF13-6ACA-3209D44423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7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BFF0E-696E-FFC8-16CA-48F1EB1D4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64" y="0"/>
            <a:ext cx="6183036" cy="4122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75E801-5731-BD9C-9058-5679EF0B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0" y="1867663"/>
            <a:ext cx="5817704" cy="3878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30310-7156-5178-1356-4803FE09391D}"/>
              </a:ext>
            </a:extLst>
          </p:cNvPr>
          <p:cNvSpPr txBox="1"/>
          <p:nvPr/>
        </p:nvSpPr>
        <p:spPr>
          <a:xfrm>
            <a:off x="9548191" y="3937359"/>
            <a:ext cx="26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alpha = 50/700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A6ACA-3F64-6001-074C-68C88DC676B9}"/>
              </a:ext>
            </a:extLst>
          </p:cNvPr>
          <p:cNvSpPr txBox="1"/>
          <p:nvPr/>
        </p:nvSpPr>
        <p:spPr>
          <a:xfrm>
            <a:off x="3717234" y="5746132"/>
            <a:ext cx="26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alpha = 3/700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2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983922"/>
            <a:ext cx="8208949" cy="3434863"/>
          </a:xfrm>
        </p:spPr>
        <p:txBody>
          <a:bodyPr>
            <a:normAutofit fontScale="85000" lnSpcReduction="20000"/>
          </a:bodyPr>
          <a:lstStyle/>
          <a:p>
            <a:r>
              <a:rPr lang="hr-HR" sz="2400" dirty="0"/>
              <a:t>Jesu li rezultati primjenjivi?</a:t>
            </a:r>
          </a:p>
          <a:p>
            <a:pPr marL="342900" indent="-342900">
              <a:buFontTx/>
              <a:buChar char="-"/>
            </a:pPr>
            <a:r>
              <a:rPr lang="hr-HR" sz="2400" dirty="0"/>
              <a:t>Da i ne</a:t>
            </a:r>
          </a:p>
          <a:p>
            <a:pPr marL="342900" indent="-342900">
              <a:buFontTx/>
              <a:buChar char="-"/>
            </a:pPr>
            <a:r>
              <a:rPr lang="hr-HR" sz="2400" dirty="0"/>
              <a:t>Nedostatak informacija na internetu o ovom specifičnom problemu</a:t>
            </a:r>
          </a:p>
          <a:p>
            <a:pPr marL="342900" indent="-342900">
              <a:buFontTx/>
              <a:buChar char="-"/>
            </a:pPr>
            <a:r>
              <a:rPr lang="hr-HR" sz="2400" dirty="0"/>
              <a:t>Mnoge pretpostavke učinjene</a:t>
            </a:r>
          </a:p>
          <a:p>
            <a:pPr marL="342900" indent="-342900">
              <a:buFontTx/>
              <a:buChar char="-"/>
            </a:pPr>
            <a:r>
              <a:rPr lang="hr-HR" sz="2400" dirty="0"/>
              <a:t>Moguće uz pristup ispravnim podacima </a:t>
            </a:r>
          </a:p>
          <a:p>
            <a:r>
              <a:rPr lang="hr-HR" sz="2400" dirty="0"/>
              <a:t>Je li moguće proširiti model i na koji način?</a:t>
            </a:r>
          </a:p>
          <a:p>
            <a:pPr marL="342900" indent="-342900">
              <a:buFontTx/>
              <a:buChar char="-"/>
            </a:pPr>
            <a:r>
              <a:rPr lang="hr-HR" sz="2400" dirty="0"/>
              <a:t>Uzimanje u obzir dobne skupine</a:t>
            </a:r>
          </a:p>
          <a:p>
            <a:pPr marL="342900" indent="-342900">
              <a:buFontTx/>
              <a:buChar char="-"/>
            </a:pPr>
            <a:r>
              <a:rPr lang="hr-HR" sz="2400" dirty="0"/>
              <a:t>Uzimati u obzir da neki neće uopće širiti lažnu vijest</a:t>
            </a:r>
          </a:p>
          <a:p>
            <a:pPr marL="342900" indent="-342900">
              <a:buFontTx/>
              <a:buChar char="-"/>
            </a:pPr>
            <a:r>
              <a:rPr lang="hr-HR" sz="2400" dirty="0"/>
              <a:t>Uvesti dodatnu skupinu ljudi koji će ili nastaviti širiti vijest ili zaustaviti širenje i otići direktno u skupinu oporavljenih bez da su zaraženi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Zaključak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8</a:t>
            </a:fld>
            <a:endParaRPr lang="hr-H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1DC97-3C2C-1DDD-33B6-081436A442E6}"/>
              </a:ext>
            </a:extLst>
          </p:cNvPr>
          <p:cNvSpPr txBox="1"/>
          <p:nvPr/>
        </p:nvSpPr>
        <p:spPr>
          <a:xfrm>
            <a:off x="5622963" y="5586909"/>
            <a:ext cx="6167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Izvor: </a:t>
            </a:r>
            <a:r>
              <a:rPr lang="en-US" sz="11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Kauk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J, </a:t>
            </a:r>
            <a:r>
              <a:rPr lang="en-US" sz="11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Kreysa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H, </a:t>
            </a:r>
            <a:r>
              <a:rPr lang="en-US" sz="11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Schweinberger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SR. Understanding and countering the spread of conspiracy theories in social networks: Evidence from epidemiological models of Twitter data. </a:t>
            </a:r>
            <a:r>
              <a:rPr lang="en-US" sz="11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PLoS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One. 2021 Aug 12;16(8):e0256179. </a:t>
            </a:r>
            <a:r>
              <a:rPr lang="en-US" sz="11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doi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: 10.1371/journal.pone.0256179. PMID: 34383860; PMCID: PMC8360523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2743254"/>
      </p:ext>
    </p:extLst>
  </p:cSld>
  <p:clrMapOvr>
    <a:masterClrMapping/>
  </p:clrMapOvr>
</p:sld>
</file>

<file path=ppt/theme/theme1.xml><?xml version="1.0" encoding="utf-8"?>
<a:theme xmlns:a="http://schemas.openxmlformats.org/drawingml/2006/main" name="FER Dark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4A78737296D44B9C0FDA063D431BDD" ma:contentTypeVersion="12" ma:contentTypeDescription="Stvaranje novog dokumenta." ma:contentTypeScope="" ma:versionID="5505016d88c2a2c2e94c43cb1a42ccef">
  <xsd:schema xmlns:xsd="http://www.w3.org/2001/XMLSchema" xmlns:xs="http://www.w3.org/2001/XMLSchema" xmlns:p="http://schemas.microsoft.com/office/2006/metadata/properties" xmlns:ns2="6a5cec3c-b857-4d55-a661-1a8fdc8fcb3c" xmlns:ns3="37ec1f5e-67c4-41fc-8f61-d37ccb2c36a1" targetNamespace="http://schemas.microsoft.com/office/2006/metadata/properties" ma:root="true" ma:fieldsID="d67f394a37e9e525bab642c8b2e81708" ns2:_="" ns3:_="">
    <xsd:import namespace="6a5cec3c-b857-4d55-a661-1a8fdc8fcb3c"/>
    <xsd:import namespace="37ec1f5e-67c4-41fc-8f61-d37ccb2c3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cec3c-b857-4d55-a661-1a8fdc8fc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c1f5e-67c4-41fc-8f61-d37ccb2c3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FBDF57-F604-4647-A6CF-70CDC37C9C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389E1F-108A-4E97-A066-6DC7E134E74F}">
  <ds:schemaRefs>
    <ds:schemaRef ds:uri="37ec1f5e-67c4-41fc-8f61-d37ccb2c36a1"/>
    <ds:schemaRef ds:uri="6a5cec3c-b857-4d55-a661-1a8fdc8fcb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D1F5157-3899-4EC7-8C94-B90B2C6E4F3C}">
  <ds:schemaRefs>
    <ds:schemaRef ds:uri="37ec1f5e-67c4-41fc-8f61-d37ccb2c36a1"/>
    <ds:schemaRef ds:uri="6a5cec3c-b857-4d55-a661-1a8fdc8fcb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Words>590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Roboto</vt:lpstr>
      <vt:lpstr>Roobert</vt:lpstr>
      <vt:lpstr>FER Dark</vt:lpstr>
      <vt:lpstr>FER_Light</vt:lpstr>
      <vt:lpstr>1_FER_Light</vt:lpstr>
      <vt:lpstr>Uvod u računalno modeliranje u programskom jeziku Julia</vt:lpstr>
      <vt:lpstr>Sadržaj</vt:lpstr>
      <vt:lpstr>Opis zadatka</vt:lpstr>
      <vt:lpstr>Pristup i rješenje problema</vt:lpstr>
      <vt:lpstr>Implementacija u Julii</vt:lpstr>
      <vt:lpstr>Rezultati</vt:lpstr>
      <vt:lpstr>PowerPoint Presentation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Eloise Habek</cp:lastModifiedBy>
  <cp:revision>187</cp:revision>
  <cp:lastPrinted>2021-01-13T09:31:57Z</cp:lastPrinted>
  <dcterms:created xsi:type="dcterms:W3CDTF">2020-04-30T08:26:07Z</dcterms:created>
  <dcterms:modified xsi:type="dcterms:W3CDTF">2023-05-28T16:48:27Z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0x0101005F4A78737296D44B9C0FDA063D431BDD</vt:lpwstr>
  </property>
</Properties>
</file>