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2" r:id="rId3"/>
    <p:sldId id="263" r:id="rId4"/>
    <p:sldId id="264" r:id="rId5"/>
    <p:sldId id="265" r:id="rId6"/>
    <p:sldId id="267" r:id="rId7"/>
    <p:sldId id="268" r:id="rId8"/>
    <p:sldId id="271" r:id="rId9"/>
    <p:sldId id="269" r:id="rId10"/>
    <p:sldId id="261" r:id="rId11"/>
    <p:sldId id="273" r:id="rId12"/>
    <p:sldId id="274" r:id="rId13"/>
    <p:sldId id="279" r:id="rId14"/>
    <p:sldId id="280" r:id="rId15"/>
    <p:sldId id="277" r:id="rId16"/>
    <p:sldId id="278" r:id="rId17"/>
    <p:sldId id="285" r:id="rId18"/>
    <p:sldId id="284" r:id="rId19"/>
    <p:sldId id="282" r:id="rId20"/>
    <p:sldId id="283" r:id="rId21"/>
    <p:sldId id="287" r:id="rId22"/>
    <p:sldId id="289" r:id="rId23"/>
    <p:sldId id="291" r:id="rId24"/>
    <p:sldId id="281" r:id="rId25"/>
    <p:sldId id="272" r:id="rId26"/>
    <p:sldId id="288" r:id="rId27"/>
    <p:sldId id="286" r:id="rId28"/>
    <p:sldId id="290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10/02/2021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10/02/2021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10/02/2021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10/02/2021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10/02/2021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10/02/2021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10/02/2021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10/02/2021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10/02/2021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10/02/2021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10/02/2021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10/02/2021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10/02/2021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10/02/2021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2800" dirty="0">
                <a:solidFill>
                  <a:schemeClr val="tx1"/>
                </a:solidFill>
              </a:rPr>
              <a:t>EPC : Réseau de neurones artificiels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Eloise</a:t>
            </a:r>
          </a:p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21/01/2021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590266"/>
            <a:ext cx="10058400" cy="1371600"/>
          </a:xfrm>
        </p:spPr>
        <p:txBody>
          <a:bodyPr rtlCol="0">
            <a:noAutofit/>
          </a:bodyPr>
          <a:lstStyle/>
          <a:p>
            <a:pPr algn="ctr" rtl="0"/>
            <a:r>
              <a:rPr lang="fr" sz="96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2800" dirty="0">
                <a:solidFill>
                  <a:schemeClr val="tx1"/>
                </a:solidFill>
              </a:rPr>
              <a:t>EPC : Réseau de neurones artificiels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Eloise</a:t>
            </a:r>
          </a:p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12/02/2021</a:t>
            </a:r>
          </a:p>
        </p:txBody>
      </p:sp>
    </p:spTree>
    <p:extLst>
      <p:ext uri="{BB962C8B-B14F-4D97-AF65-F5344CB8AC3E}">
        <p14:creationId xmlns:p14="http://schemas.microsoft.com/office/powerpoint/2010/main" val="86707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DD2C8-03E2-48E7-895D-C0736466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D43CF-CD2C-4615-9144-E99EE02D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Résultats du modèle séquentiel précédent</a:t>
            </a:r>
          </a:p>
          <a:p>
            <a:pPr marL="891540" lvl="2" indent="-342900">
              <a:buFont typeface="+mj-lt"/>
              <a:buAutoNum type="arabicPeriod"/>
            </a:pPr>
            <a:endParaRPr lang="fr-FR" sz="1500" dirty="0"/>
          </a:p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Résultats du modèle fonctionnel lié au séquentiel précédent</a:t>
            </a:r>
          </a:p>
          <a:p>
            <a:pPr marL="891540" lvl="2" indent="-342900">
              <a:buFont typeface="+mj-lt"/>
              <a:buAutoNum type="arabicPeriod"/>
            </a:pPr>
            <a:endParaRPr lang="fr-FR" sz="1500" dirty="0"/>
          </a:p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Analyse PCA et statistiques de données</a:t>
            </a:r>
          </a:p>
          <a:p>
            <a:pPr marL="891540" lvl="2" indent="-342900">
              <a:buFont typeface="+mj-lt"/>
              <a:buAutoNum type="arabicPeriod"/>
            </a:pPr>
            <a:endParaRPr lang="fr-FR" sz="1500" dirty="0"/>
          </a:p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Présentation de deux modèles fonctionnels</a:t>
            </a:r>
          </a:p>
          <a:p>
            <a:pPr marL="891540" lvl="2" indent="-342900">
              <a:buFont typeface="+mj-lt"/>
              <a:buAutoNum type="arabicPeriod"/>
            </a:pPr>
            <a:endParaRPr lang="fr-FR" sz="1500" dirty="0"/>
          </a:p>
          <a:p>
            <a:pPr marL="891540" lvl="2" indent="-342900">
              <a:buFont typeface="+mj-lt"/>
              <a:buAutoNum type="arabicPeriod"/>
            </a:pPr>
            <a:endParaRPr lang="fr-FR" sz="1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25E81-4F27-40DF-8066-8F3D466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165298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41A40-2D5A-478E-9218-07E4AA25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d’entrainements type par type] (</a:t>
            </a:r>
            <a:r>
              <a:rPr lang="fr-FR" i="1" dirty="0">
                <a:solidFill>
                  <a:srgbClr val="FF0000"/>
                </a:solidFill>
              </a:rPr>
              <a:t>Gap 21.275589%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C3520-23B4-4D3B-8493-896A98F9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8866" y="2083263"/>
            <a:ext cx="4910328" cy="640080"/>
          </a:xfrm>
        </p:spPr>
        <p:txBody>
          <a:bodyPr>
            <a:normAutofit fontScale="92500"/>
          </a:bodyPr>
          <a:lstStyle/>
          <a:p>
            <a:pPr algn="ctr"/>
            <a:r>
              <a:rPr lang="fr-FR" dirty="0"/>
              <a:t>Les 30 instances de plus petites valeurs </a:t>
            </a:r>
            <a:r>
              <a:rPr lang="fr-FR" dirty="0" err="1"/>
              <a:t>opt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DA615C-D1C4-4151-9DE9-E4293A33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3/10</a:t>
            </a:r>
            <a:endParaRPr lang="en-US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909D6627-83A6-4405-A35D-3961D3A7BEE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3370954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C40C1368-B657-4B62-9B98-DCE90832B535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57919004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10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8D99F-801D-468C-8EBF-D10076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d’entrainements type par type] (</a:t>
            </a:r>
            <a:r>
              <a:rPr lang="fr-FR" i="1" dirty="0">
                <a:solidFill>
                  <a:srgbClr val="FF0000"/>
                </a:solidFill>
              </a:rPr>
              <a:t>Gap 21.275589%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E72F1-F814-4D2E-AA1E-6407CD3B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2250" y="2112963"/>
            <a:ext cx="5266944" cy="640080"/>
          </a:xfrm>
        </p:spPr>
        <p:txBody>
          <a:bodyPr>
            <a:normAutofit fontScale="92500"/>
          </a:bodyPr>
          <a:lstStyle/>
          <a:p>
            <a:r>
              <a:rPr lang="fr-FR" dirty="0"/>
              <a:t>Les 30 instances de plus grandes valeurs </a:t>
            </a:r>
            <a:r>
              <a:rPr lang="fr-FR" dirty="0" err="1"/>
              <a:t>opt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3D5183-AA19-4B11-9271-3FC6D11B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4/10</a:t>
            </a:r>
            <a:endParaRPr lang="en-US" dirty="0"/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55F9F842-399B-4405-B403-7D7E5F6C414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4525332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6FB38AA-6590-4265-B0EE-B86A9145CAB2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45420429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60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50CF6-E0C1-49BF-8595-04AA9AAF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de tests type par type] (</a:t>
            </a:r>
            <a:r>
              <a:rPr lang="fr-FR" i="1" dirty="0">
                <a:solidFill>
                  <a:srgbClr val="FF0000"/>
                </a:solidFill>
              </a:rPr>
              <a:t>Gap 23.270536%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097586-6EAE-481E-8362-6E634233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5/10</a:t>
            </a:r>
            <a:endParaRPr lang="en-US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DE30D46-08A9-4DFE-BAEE-EA9236C9ED7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9246297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D23B0389-883D-4412-B721-B24848764414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46612713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81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155ED-40DD-4172-872B-FD26162F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de tests type par type] (</a:t>
            </a:r>
            <a:r>
              <a:rPr lang="fr-FR" i="1" dirty="0">
                <a:solidFill>
                  <a:srgbClr val="FF0000"/>
                </a:solidFill>
              </a:rPr>
              <a:t>Gap 23.270536%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C3A4B3-9E0D-467F-AE80-D2E5B1D1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6/10</a:t>
            </a:r>
            <a:endParaRPr lang="en-US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5A221EE-7430-43F0-B5B2-31CFE100E59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8881014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6B27C3DF-6986-49EF-A8CD-809ABE87EFDD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29794163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13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B8D1-2BED-451D-9C6A-3B796EFC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d’entrainements type par type] (</a:t>
            </a:r>
            <a:r>
              <a:rPr lang="fr-FR" i="1" dirty="0">
                <a:solidFill>
                  <a:srgbClr val="FF0000"/>
                </a:solidFill>
              </a:rPr>
              <a:t>Gap 17.847235%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DE8F5A-C1CE-4DD8-91C1-50EF6931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7/10</a:t>
            </a:r>
            <a:endParaRPr lang="en-US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FE62E1E0-22F7-4C95-82B7-646819F9BB2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4134957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B45FAAA4-4E43-43AF-8A05-6BF8D2410EA0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0294237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5B1C44B-E246-4DA7-B78B-5133A89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8866" y="2083263"/>
            <a:ext cx="4910328" cy="640080"/>
          </a:xfrm>
        </p:spPr>
        <p:txBody>
          <a:bodyPr>
            <a:normAutofit fontScale="92500"/>
          </a:bodyPr>
          <a:lstStyle/>
          <a:p>
            <a:pPr algn="ctr"/>
            <a:r>
              <a:rPr lang="fr-FR" dirty="0"/>
              <a:t>Les 30 instances de plus petites valeurs </a:t>
            </a:r>
            <a:r>
              <a:rPr lang="fr-FR" dirty="0" err="1"/>
              <a:t>opt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56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DAB8E-58F4-4947-8480-88BD7DF5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d’entrainements type par type] (</a:t>
            </a:r>
            <a:r>
              <a:rPr lang="fr-FR" i="1" dirty="0">
                <a:solidFill>
                  <a:srgbClr val="FF0000"/>
                </a:solidFill>
              </a:rPr>
              <a:t>Gap 17.847235%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7E8A42-492E-4ABC-82D5-000E05B2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9/10</a:t>
            </a:r>
            <a:endParaRPr lang="en-US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5CAEDA02-7EEE-4DBD-BE55-27DBE271FD7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8295099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A5BA48B6-BAA9-4FA0-8E29-863C6FB9FB89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2034275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B6B19A5-09A9-43FE-8B97-592B5B739F82}"/>
              </a:ext>
            </a:extLst>
          </p:cNvPr>
          <p:cNvSpPr txBox="1">
            <a:spLocks/>
          </p:cNvSpPr>
          <p:nvPr/>
        </p:nvSpPr>
        <p:spPr>
          <a:xfrm>
            <a:off x="3522250" y="2112963"/>
            <a:ext cx="5266944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30 instances de plus grandes valeurs </a:t>
            </a:r>
            <a:r>
              <a:rPr lang="fr-FR" dirty="0" err="1"/>
              <a:t>opt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9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A3777-479A-44CA-BF67-576FC43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de tests type par type] (</a:t>
            </a:r>
            <a:r>
              <a:rPr lang="fr-FR" i="1" dirty="0">
                <a:solidFill>
                  <a:srgbClr val="FF0000"/>
                </a:solidFill>
              </a:rPr>
              <a:t>Gap 23.270536%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F964B-CBBD-4B08-A9F8-824C59487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E2F0AA-3568-4C83-AB98-586E0CA80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8D91D1-10AC-432B-B300-8A48DE0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10/10</a:t>
            </a:r>
            <a:endParaRPr lang="en-US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C49A318-45F1-411B-A702-C51E8CD4502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4293072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826D209B-2FB1-4FD1-AA5F-66CD18B4AEE4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14662086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17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DD2C8-03E2-48E7-895D-C0736466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D43CF-CD2C-4615-9144-E99EE02D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Génération des données</a:t>
            </a:r>
          </a:p>
          <a:p>
            <a:pPr marL="891540" lvl="2" indent="-342900">
              <a:buFont typeface="+mj-lt"/>
              <a:buAutoNum type="arabicPeriod"/>
            </a:pPr>
            <a:endParaRPr lang="fr-FR" sz="1500" dirty="0"/>
          </a:p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Composantes d’un réseau de neurones</a:t>
            </a:r>
          </a:p>
          <a:p>
            <a:pPr marL="891540" lvl="2" indent="-342900">
              <a:buFont typeface="+mj-lt"/>
              <a:buAutoNum type="arabicPeriod"/>
            </a:pPr>
            <a:endParaRPr lang="fr-FR" sz="1500" dirty="0"/>
          </a:p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EPC production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Prétraitements des données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500" dirty="0"/>
              <a:t>Modèle de réseau de neurones artificiels : modèle séquentiel fully-connected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500" dirty="0"/>
              <a:t>Résultats</a:t>
            </a:r>
          </a:p>
          <a:p>
            <a:pPr lvl="4">
              <a:buFont typeface="Arial" panose="020B0604020202020204" pitchFamily="34" charset="0"/>
              <a:buChar char="•"/>
            </a:pPr>
            <a:endParaRPr lang="fr-FR" sz="1500" dirty="0"/>
          </a:p>
          <a:p>
            <a:pPr marL="891540" lvl="2" indent="-342900">
              <a:buFont typeface="+mj-lt"/>
              <a:buAutoNum type="arabicPeriod"/>
            </a:pPr>
            <a:r>
              <a:rPr lang="fr-FR" sz="1500" dirty="0"/>
              <a:t>Tuning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25E81-4F27-40DF-8066-8F3D466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951209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A493F-87D8-4D66-AD3E-6994C519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de tests type par type] (</a:t>
            </a:r>
            <a:r>
              <a:rPr lang="fr-FR" i="1" dirty="0">
                <a:solidFill>
                  <a:srgbClr val="FF0000"/>
                </a:solidFill>
              </a:rPr>
              <a:t>Gap 23.270536%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C1323-A5FD-474C-AED7-14DB72146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F2E9A4-B127-4EAA-A276-6938AD34B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1F6BC5-BFA7-4C08-BB06-AB5110D1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10/02/2021</a:t>
            </a:fld>
            <a:endParaRPr lang="en-US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7D21DB89-42EF-4DF2-B8CC-4B7CB1C4DE4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2445413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4210E209-E509-465A-B836-F834E111CF9A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5219008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98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C9B5538-8AE6-4340-B1AD-9382560D90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8491" y="237744"/>
            <a:ext cx="6956416" cy="6382512"/>
          </a:xfr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E887E-8C8C-4238-9980-F21EA050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10/02/2021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A686B47-3F58-47FD-9E56-B082F478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pPr marL="548640" lvl="2" algn="ctr"/>
            <a:r>
              <a:rPr lang="fr-FR" sz="2400" dirty="0"/>
              <a:t>Modèle fonctionnel lié au séquentiel précédent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1743F0B-D9F5-40A2-A631-47F084D8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3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100E9-1AAE-4254-B68B-BC418377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Résultats </a:t>
            </a:r>
            <a:r>
              <a:rPr lang="fr-FR" sz="4000" dirty="0"/>
              <a:t>du modèle fonctionnel lié au séquentiel précédent sur données de test(type par type)</a:t>
            </a:r>
            <a:br>
              <a:rPr lang="fr-FR" sz="4000" dirty="0"/>
            </a:br>
            <a:r>
              <a:rPr lang="fr-FR" sz="4000" dirty="0">
                <a:solidFill>
                  <a:srgbClr val="FF0000"/>
                </a:solidFill>
              </a:rPr>
              <a:t>Gap 31.9437%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BEE0E6-6818-4FFF-94BD-1A5F99017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723562-6831-4119-A518-A32E92CE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8D8FAF-EF8D-4575-8D34-EA8BFE12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10/02/2021</a:t>
            </a:fld>
            <a:endParaRPr lang="en-US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7468DD0-1E17-4085-81B8-5FF1E8036AE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6799113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EBA7FA7-56A7-4845-A395-2FB5EF7B1FAA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88724385"/>
              </p:ext>
            </p:extLst>
          </p:nvPr>
        </p:nvGraphicFramePr>
        <p:xfrm>
          <a:off x="6681788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908" imgH="3295344" progId="AcroExch.Document.DC">
                  <p:embed/>
                </p:oleObj>
              </mc:Choice>
              <mc:Fallback>
                <p:oleObj name="Acrobat Document" r:id="rId4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788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13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9B963-A54F-4B60-AB45-C52FEE51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D503A-CB73-44BE-B364-F28C42B2C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A8A41F-B0CD-4D3D-85DC-29D002A31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7C1376-1BEE-4607-BEDB-837B5714D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A8EB04-36F1-44E6-875B-37164DB09A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D7FC5E-D21C-4537-B94D-E701C6D3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10/02/2021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D9343-80D0-4CC9-BA4A-432DC8F1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PCA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ED05C3-646F-4679-9516-DBD4C0533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705B4A-4B4E-467E-87EE-8C8B411D3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B110F1-AD46-4648-B3A6-D5BF0956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10/02/2021</a:t>
            </a:fld>
            <a:endParaRPr lang="en-US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85D7FF32-FC0A-4F5C-A6C5-120762C578C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3390321"/>
              </p:ext>
            </p:extLst>
          </p:nvPr>
        </p:nvGraphicFramePr>
        <p:xfrm>
          <a:off x="1293813" y="2792413"/>
          <a:ext cx="4214812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908" imgH="3295344" progId="AcroExch.Document.DC">
                  <p:embed/>
                </p:oleObj>
              </mc:Choice>
              <mc:Fallback>
                <p:oleObj name="Acrobat Document" r:id="rId2" imgW="4390908" imgH="32953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813" y="2792413"/>
                        <a:ext cx="4214812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B83E4854-1F61-4968-9952-537BEECD7FE3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06166261"/>
              </p:ext>
            </p:extLst>
          </p:nvPr>
        </p:nvGraphicFramePr>
        <p:xfrm>
          <a:off x="7207250" y="2792413"/>
          <a:ext cx="3163888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358" imgH="8229407" progId="AcroExch.Document.DC">
                  <p:embed/>
                </p:oleObj>
              </mc:Choice>
              <mc:Fallback>
                <p:oleObj name="Acrobat Document" r:id="rId4" imgW="8229358" imgH="822940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250" y="2792413"/>
                        <a:ext cx="3163888" cy="316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64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B60156B-AA5E-46BF-ABE1-8A8E65C9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statistique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83E602-3FE4-4C15-B2E4-4464CECB1F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8850"/>
            <a:ext cx="4663440" cy="3497579"/>
          </a:xfrm>
          <a:noFill/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66E0C57-A53A-4350-8034-A31B2B325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228453"/>
            <a:ext cx="4664075" cy="3498056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7B201-7809-49CD-B216-C03FC207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10/02/2021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30ED90F-37D7-49F3-9B1C-DAB07B3F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739640" cy="1371600"/>
          </a:xfrm>
        </p:spPr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fonctionnel</a:t>
            </a:r>
            <a:r>
              <a:rPr lang="en-US" dirty="0"/>
              <a:t>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02851-BEF7-4218-88E4-CE136E79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357094"/>
            <a:ext cx="4663440" cy="32410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3">
                <a:extLst>
                  <a:ext uri="{FF2B5EF4-FFF2-40B4-BE49-F238E27FC236}">
                    <a16:creationId xmlns:a16="http://schemas.microsoft.com/office/drawing/2014/main" id="{997B70F1-FBFE-4D88-837F-93D13555724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329184"/>
                <a:ext cx="4663440" cy="6071616"/>
              </a:xfrm>
            </p:spPr>
            <p:txBody>
              <a:bodyPr>
                <a:normAutofit fontScale="25000" lnSpcReduction="20000"/>
              </a:bodyPr>
              <a:lstStyle/>
              <a:p>
                <a:pPr marL="0" lvl="0" indent="0">
                  <a:lnSpc>
                    <a:spcPct val="107000"/>
                  </a:lnSpc>
                  <a:spcBef>
                    <a:spcPts val="1200"/>
                  </a:spcBef>
                  <a:buNone/>
                </a:pPr>
                <a:r>
                  <a:rPr lang="fr-FR" sz="3600" b="1" kern="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Données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périodes 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1…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2 périodes fictives 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0, 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:r>
                  <a:rPr lang="fr-FR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coûts fixes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sup>
                    </m:sSubSup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coûts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bSup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rendements 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recharges + 2 recharges fictives (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qui modélisent les niveaux de départ et d’arrivée de la citerne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𝐶𝐴𝑃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capacité du réservoir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quantité à recharger par le véhicule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fenêtres de temps pour les recharges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𝑁𝐵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𝑎𝑐𝑡𝑢𝑒𝑙𝑙𝑒𝑚𝑒𝑛𝑡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longueurs des fenêtres (</a:t>
                </a:r>
                <a:r>
                  <a:rPr lang="fr-FR" sz="3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NB. dans les instances actuelles on suppose connaître exactement les périodes de recharge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∀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=1…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=1…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fr-FR" sz="3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NB. actuellement on aura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∈1…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=1..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(=&gt; permet de se ramener à un vecteur indicé sur les périodes)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paramètre pour construire le réseau de neurones (dans un premier temps on prendra 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=+∞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Bef>
                    <a:spcPts val="1200"/>
                  </a:spcBef>
                  <a:buNone/>
                </a:pPr>
                <a:r>
                  <a:rPr lang="fr-FR" sz="3600" b="1" kern="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Sorties du réseau 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=1…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« production période 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»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=1…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« allumage usine période 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»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=1…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nary>
                      <m:naryPr>
                        <m:chr m:val="∑"/>
                        <m:supHide m:val="on"/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probabilité période </a:t>
                </a: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d’être la période de dernière recharge 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Bef>
                    <a:spcPts val="1200"/>
                  </a:spcBef>
                  <a:buNone/>
                </a:pPr>
                <a:r>
                  <a:rPr lang="fr-FR" sz="3600" b="1" kern="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Fonction d’erreur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𝐸𝑟𝑟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avec 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coût théorique de la solution </a:t>
                </a:r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sup>
                                </m:sSubSup>
                                <m:r>
                                  <a:rPr lang="fr-FR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FR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3" name="Content Placeholder 3">
                <a:extLst>
                  <a:ext uri="{FF2B5EF4-FFF2-40B4-BE49-F238E27FC236}">
                    <a16:creationId xmlns:a16="http://schemas.microsoft.com/office/drawing/2014/main" id="{997B70F1-FBFE-4D88-837F-93D135557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329184"/>
                <a:ext cx="4663440" cy="6071616"/>
              </a:xfrm>
              <a:blipFill>
                <a:blip r:embed="rId3"/>
                <a:stretch>
                  <a:fillRect t="-201" b="-59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7C03B-E776-41F1-BEE6-8C87DCF8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69880" y="6163056"/>
            <a:ext cx="12166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22E52E25-1182-4E86-836C-7D703787597C}" type="datetime1">
              <a:rPr lang="fr-FR" smtClean="0"/>
              <a:pPr rtl="0">
                <a:spcAft>
                  <a:spcPts val="600"/>
                </a:spcAft>
              </a:pPr>
              <a:t>10/02/2021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092E303-E87A-4B9E-BC15-C74B674EDA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437608"/>
            <a:ext cx="7696201" cy="3982783"/>
          </a:xfr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9D203-0F7E-4F74-B949-15C32E80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10/02/2021</a:t>
            </a:fld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DACB191-48E0-4540-BB92-881111FF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fonctionnel</a:t>
            </a:r>
            <a:r>
              <a:rPr lang="en-US" dirty="0"/>
              <a:t> 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903752F-9CF2-4FCF-868A-9391864B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590266"/>
            <a:ext cx="10058400" cy="1371600"/>
          </a:xfrm>
        </p:spPr>
        <p:txBody>
          <a:bodyPr rtlCol="0">
            <a:noAutofit/>
          </a:bodyPr>
          <a:lstStyle/>
          <a:p>
            <a:pPr algn="ctr" rtl="0"/>
            <a:r>
              <a:rPr lang="fr" sz="96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877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CC02F-3B3F-416E-844F-568905E0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0" lvl="2" algn="l"/>
            <a:r>
              <a:rPr lang="fr-FR" sz="4000" dirty="0"/>
              <a:t>Génération des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0015D-7279-4B9F-8D10-AF89A1F07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Caractéristiques des instances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A28B5E-793E-4345-8BC5-4640191C5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N, TMAX, V_0, C^Veh, p, alpha, beta, Cout^F, E_0, C^Tank</a:t>
            </a:r>
          </a:p>
          <a:p>
            <a:r>
              <a:rPr lang="fr-FR" dirty="0"/>
              <a:t>Nombre d’instances : 2 550</a:t>
            </a:r>
          </a:p>
          <a:p>
            <a:r>
              <a:rPr lang="fr-FR" dirty="0"/>
              <a:t>Min = 5, Max = 224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A4726A3-2867-4052-B3C2-E1B3151F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Exemple d’instance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C7CF670-C40F-41D5-A798-2349891005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06655" y="2871153"/>
            <a:ext cx="758079" cy="31638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C1645-5C82-4A8D-9DA4-D2815D7B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3/11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A679E6B-1032-462C-B3A4-EFB67A60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752" y="2774554"/>
            <a:ext cx="377264" cy="36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6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F0F7C-0BB2-48A4-B901-8237A265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Quelques paramètres d’un réseau de neurones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03739-3BD5-419F-B08A-16BA956E8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436" y="2014194"/>
            <a:ext cx="4663440" cy="374904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Arial" panose="020B0604020202020204" pitchFamily="34" charset="0"/>
              </a:rPr>
              <a:t>la topologie du réseau;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Arial" panose="020B0604020202020204" pitchFamily="34" charset="0"/>
              </a:rPr>
              <a:t>la fonction d’agrégation (somme pondérée,…)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Arial" panose="020B0604020202020204" pitchFamily="34" charset="0"/>
              </a:rPr>
              <a:t>la fonction d’activation (RELU, </a:t>
            </a:r>
            <a:r>
              <a:rPr lang="fr-FR" b="0" i="0" strike="noStrike" dirty="0">
                <a:effectLst/>
                <a:latin typeface="Arial" panose="020B0604020202020204" pitchFamily="34" charset="0"/>
              </a:rPr>
              <a:t>sigmoïde</a:t>
            </a:r>
            <a:r>
              <a:rPr lang="fr-FR" b="0" i="0" dirty="0">
                <a:effectLst/>
                <a:latin typeface="Arial" panose="020B0604020202020204" pitchFamily="34" charset="0"/>
              </a:rPr>
              <a:t>, identité…)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Arial" panose="020B0604020202020204" pitchFamily="34" charset="0"/>
              </a:rPr>
              <a:t>l’</a:t>
            </a:r>
            <a:r>
              <a:rPr lang="fr-FR" b="0" i="0" strike="noStrike" dirty="0">
                <a:effectLst/>
                <a:latin typeface="Arial" panose="020B0604020202020204" pitchFamily="34" charset="0"/>
              </a:rPr>
              <a:t> algorithme</a:t>
            </a:r>
            <a:r>
              <a:rPr lang="fr-FR" b="0" i="0" dirty="0">
                <a:effectLst/>
                <a:latin typeface="Arial" panose="020B0604020202020204" pitchFamily="34" charset="0"/>
              </a:rPr>
              <a:t> d’apprentissage (</a:t>
            </a:r>
            <a:r>
              <a:rPr lang="fr-FR" b="0" i="0" strike="noStrike" dirty="0">
                <a:effectLst/>
                <a:latin typeface="Arial" panose="020B0604020202020204" pitchFamily="34" charset="0"/>
              </a:rPr>
              <a:t>rétropropagation du gradient</a:t>
            </a:r>
            <a:r>
              <a:rPr lang="fr-FR" b="0" i="0" dirty="0">
                <a:effectLst/>
                <a:latin typeface="Arial" panose="020B0604020202020204" pitchFamily="34" charset="0"/>
              </a:rPr>
              <a:t>, …) et 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epochs</a:t>
            </a:r>
            <a:r>
              <a:rPr lang="fr-FR" b="0" i="0" dirty="0">
                <a:effectLst/>
                <a:latin typeface="Arial" panose="020B0604020202020204" pitchFamily="34" charset="0"/>
              </a:rPr>
              <a:t> 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l</a:t>
            </a:r>
            <a:r>
              <a:rPr lang="fr-FR" b="0" i="0" dirty="0">
                <a:effectLst/>
                <a:latin typeface="Arial" panose="020B0604020202020204" pitchFamily="34" charset="0"/>
              </a:rPr>
              <a:t>e traitement par lots 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batch_size)</a:t>
            </a:r>
            <a:r>
              <a:rPr lang="fr-FR" b="0" i="0" dirty="0">
                <a:effectLst/>
                <a:latin typeface="Arial" panose="020B0604020202020204" pitchFamily="34" charset="0"/>
              </a:rPr>
              <a:t>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la fonction d’erreur (mean_square_error)</a:t>
            </a:r>
            <a:endParaRPr lang="fr-FR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9DC1749-5C0D-4329-A72A-CE0ABBC07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344085"/>
            <a:ext cx="4664075" cy="326679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152FB-8D3A-45DF-8F20-1B22ACAB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4/10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CDBEA-10CE-4DB3-8C63-0F29D04A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EPC production : </a:t>
            </a:r>
            <a:r>
              <a:rPr lang="fr-FR" sz="4000" dirty="0"/>
              <a:t>Prétraitements des données et division des données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F25372-926A-43E8-B101-9134D2FB61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455070"/>
            <a:ext cx="4663440" cy="778200"/>
          </a:xfrm>
          <a:noFill/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3C98B481-C99A-405D-B6EB-2FFDF0B9D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9900" y="2014194"/>
            <a:ext cx="4305300" cy="173355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A0D3B-BBC4-4BAC-84CB-3E82AFF3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5/10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B4F73E7-C237-4472-923A-61CDF334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643447"/>
            <a:ext cx="4663440" cy="591527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B763CE-64C5-4EEB-A832-267933407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4301490"/>
            <a:ext cx="2730633" cy="16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78E64-284C-4ED7-AA4F-0C964F58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642594"/>
            <a:ext cx="10110216" cy="1371600"/>
          </a:xfrm>
        </p:spPr>
        <p:txBody>
          <a:bodyPr anchor="ctr">
            <a:normAutofit/>
          </a:bodyPr>
          <a:lstStyle/>
          <a:p>
            <a:r>
              <a:rPr lang="fr-FR" sz="3100" dirty="0"/>
              <a:t>EPC production : Modèle de réseau de neurones artificiels -&gt; modèle séquentiel fully-connected </a:t>
            </a:r>
            <a:r>
              <a:rPr lang="fr-FR" sz="2700" i="1" dirty="0"/>
              <a:t>           </a:t>
            </a:r>
            <a:r>
              <a:rPr lang="fr-FR" sz="2700" b="1" i="1" u="sng" dirty="0"/>
              <a:t>période par période (2617)</a:t>
            </a:r>
            <a:r>
              <a:rPr lang="fr-FR" sz="2700" b="1" i="1" dirty="0"/>
              <a:t>                </a:t>
            </a:r>
            <a:r>
              <a:rPr lang="fr-FR" sz="2700" b="1" i="1" u="sng" dirty="0"/>
              <a:t>type par type(2649)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2CEB098-4B11-445C-B9A5-6E2A32219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44340" y="2103120"/>
            <a:ext cx="3508360" cy="3749040"/>
          </a:xfrm>
          <a:noFill/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9B54E2F-B4B5-493B-A38C-62E39F1453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8" y="2103438"/>
            <a:ext cx="3507469" cy="37480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AF676-7547-4759-A4B5-B5EF0D5B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6/10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B50E0-F56D-4806-B640-03DADF94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fr-FR" dirty="0"/>
              <a:t>EPC production : Résultats [avec données période par période] (</a:t>
            </a:r>
            <a:r>
              <a:rPr lang="fr-FR" i="1" dirty="0">
                <a:solidFill>
                  <a:srgbClr val="FF0000"/>
                </a:solidFill>
              </a:rPr>
              <a:t>Gap 20.03975%</a:t>
            </a:r>
            <a:r>
              <a:rPr lang="fr-FR" i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6B26290-42AC-4627-BA4B-585D4C7F48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8850"/>
            <a:ext cx="4663440" cy="3497579"/>
          </a:xfrm>
          <a:noFill/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2E21B87-B6C2-4936-A398-66C0AAB269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228453"/>
            <a:ext cx="4664075" cy="3498056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B5AAFF-769C-4FE9-9998-7CCC8671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>
                <a:solidFill>
                  <a:schemeClr val="accent2"/>
                </a:solidFill>
              </a:rPr>
              <a:t>1</a:t>
            </a:r>
            <a:r>
              <a:rPr lang="fr-FR" dirty="0"/>
              <a:t>: 7/10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9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12639-A949-42A1-9F18-73F22226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EPC production : Résultats [avec données type par type] (</a:t>
            </a:r>
            <a:r>
              <a:rPr lang="fr-FR" i="1" dirty="0">
                <a:solidFill>
                  <a:srgbClr val="FF0000"/>
                </a:solidFill>
              </a:rPr>
              <a:t>Gap 23.270536%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CC37016-F6B2-4E9F-A589-363F4EE884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8453"/>
            <a:ext cx="4664075" cy="3498056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0015463-567F-402D-82BB-C24340199A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228453"/>
            <a:ext cx="4664075" cy="3498056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1EF278-A920-4A8E-B11F-DE6B6F84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2 : 7</a:t>
            </a:r>
            <a:r>
              <a:rPr lang="fr-FR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7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E9E78-6755-4AD3-975B-0E632B02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Tuning</a:t>
            </a: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BB5B0CA3-5AB9-4202-AA40-36FEE52A6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85" y="1661532"/>
            <a:ext cx="10899031" cy="4768327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77D52-FF95-4F79-86CC-B902878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8/10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748</Words>
  <Application>Microsoft Office PowerPoint</Application>
  <PresentationFormat>Grand écran</PresentationFormat>
  <Paragraphs>108</Paragraphs>
  <Slides>28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Century Gothic</vt:lpstr>
      <vt:lpstr>Consolas</vt:lpstr>
      <vt:lpstr>Garamond</vt:lpstr>
      <vt:lpstr>Symbol</vt:lpstr>
      <vt:lpstr>SavonVTI</vt:lpstr>
      <vt:lpstr>Acrobat Document</vt:lpstr>
      <vt:lpstr>Adobe Acrobat Document</vt:lpstr>
      <vt:lpstr>EPC : Réseau de neurones artificiels</vt:lpstr>
      <vt:lpstr>Plan</vt:lpstr>
      <vt:lpstr>Génération des données</vt:lpstr>
      <vt:lpstr>Quelques paramètres d’un réseau de neurones</vt:lpstr>
      <vt:lpstr>EPC production : Prétraitements des données et division des données</vt:lpstr>
      <vt:lpstr>EPC production : Modèle de réseau de neurones artificiels -&gt; modèle séquentiel fully-connected            période par période (2617)                type par type(2649)</vt:lpstr>
      <vt:lpstr>EPC production : Résultats [avec données période par période] (Gap 20.03975%)</vt:lpstr>
      <vt:lpstr>EPC production : Résultats [avec données type par type] (Gap 23.270536%)</vt:lpstr>
      <vt:lpstr>Tuning</vt:lpstr>
      <vt:lpstr>Merci</vt:lpstr>
      <vt:lpstr>EPC : Réseau de neurones artificiels</vt:lpstr>
      <vt:lpstr>Plan</vt:lpstr>
      <vt:lpstr>EPC production : Résultats [avec données d’entrainements type par type] (Gap 21.275589%)</vt:lpstr>
      <vt:lpstr>EPC production : Résultats [avec données d’entrainements type par type] (Gap 21.275589%)</vt:lpstr>
      <vt:lpstr>EPC production : Résultats [avec données de tests type par type] (Gap 23.270536%)</vt:lpstr>
      <vt:lpstr>EPC production : Résultats [avec données de tests type par type] (Gap 23.270536%)</vt:lpstr>
      <vt:lpstr>EPC production : Résultats [avec données d’entrainements type par type] (Gap 17.847235%)</vt:lpstr>
      <vt:lpstr>EPC production : Résultats [avec données d’entrainements type par type] (Gap 17.847235%)</vt:lpstr>
      <vt:lpstr>EPC production : Résultats [avec données de tests type par type] (Gap 23.270536%)</vt:lpstr>
      <vt:lpstr>EPC production : Résultats [avec données de tests type par type] (Gap 23.270536%)</vt:lpstr>
      <vt:lpstr>Modèle fonctionnel lié au séquentiel précédent</vt:lpstr>
      <vt:lpstr>Résultats du modèle fonctionnel lié au séquentiel précédent sur données de test(type par type) Gap 31.9437%</vt:lpstr>
      <vt:lpstr>Présentation PowerPoint</vt:lpstr>
      <vt:lpstr>Analyse PCA</vt:lpstr>
      <vt:lpstr>Analyse statistique</vt:lpstr>
      <vt:lpstr>Modèle fonctionnel 1</vt:lpstr>
      <vt:lpstr>Modèle fonctionnel 2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EPC : Réseau de neurones artificiels</dc:title>
  <dc:creator>Eloise Yollande MOLE</dc:creator>
  <cp:lastModifiedBy>Eloise Yollande MOLE</cp:lastModifiedBy>
  <cp:revision>12</cp:revision>
  <dcterms:created xsi:type="dcterms:W3CDTF">2021-01-20T19:47:52Z</dcterms:created>
  <dcterms:modified xsi:type="dcterms:W3CDTF">2021-02-10T15:35:37Z</dcterms:modified>
</cp:coreProperties>
</file>