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4" r:id="rId9"/>
    <p:sldId id="262" r:id="rId10"/>
    <p:sldId id="276" r:id="rId11"/>
    <p:sldId id="263" r:id="rId12"/>
    <p:sldId id="277" r:id="rId13"/>
    <p:sldId id="279" r:id="rId14"/>
    <p:sldId id="285" r:id="rId15"/>
    <p:sldId id="280" r:id="rId16"/>
    <p:sldId id="281" r:id="rId17"/>
    <p:sldId id="282" r:id="rId18"/>
    <p:sldId id="283" r:id="rId19"/>
    <p:sldId id="284" r:id="rId20"/>
    <p:sldId id="275" r:id="rId21"/>
  </p:sldIdLst>
  <p:sldSz cx="12192000" cy="6858000"/>
  <p:notesSz cx="6797675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711C9-48C5-463C-9692-F2FC81CED0EB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D5B5E-41A7-4536-93D9-074305A0B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05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8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5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1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8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75D-3C5D-4744-BAC6-03C91981AE16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B9F6-838B-4B36-A6C1-53C0739F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HISTORY OF INFORMATION </a:t>
            </a:r>
            <a:r>
              <a:rPr lang="en-US" b="1" dirty="0" smtClean="0"/>
              <a:t>TECHNOLOGY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Information </a:t>
            </a:r>
            <a:r>
              <a:rPr lang="tr-TR" dirty="0" err="1" smtClean="0"/>
              <a:t>Technology</a:t>
            </a:r>
            <a:r>
              <a:rPr lang="tr-TR" dirty="0" smtClean="0"/>
              <a:t> in Business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Society</a:t>
            </a:r>
            <a:r>
              <a:rPr lang="tr-TR" dirty="0" smtClean="0"/>
              <a:t>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0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2. </a:t>
            </a:r>
            <a:r>
              <a:rPr lang="en-US" b="1" dirty="0"/>
              <a:t>The Mechanical Age: 1450 – 1840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Punch</a:t>
            </a:r>
            <a:r>
              <a:rPr lang="tr-TR" sz="3600" dirty="0" smtClean="0"/>
              <a:t> </a:t>
            </a:r>
            <a:r>
              <a:rPr lang="tr-TR" sz="3600" dirty="0" err="1"/>
              <a:t>cards</a:t>
            </a:r>
            <a:r>
              <a:rPr lang="tr-TR" sz="3600" dirty="0"/>
              <a:t> is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another</a:t>
            </a:r>
            <a:r>
              <a:rPr lang="tr-TR" sz="3600" dirty="0"/>
              <a:t> </a:t>
            </a:r>
            <a:r>
              <a:rPr lang="tr-TR" sz="3600" dirty="0" err="1"/>
              <a:t>development</a:t>
            </a:r>
            <a:r>
              <a:rPr lang="tr-TR" sz="3600" dirty="0"/>
              <a:t> in </a:t>
            </a:r>
            <a:r>
              <a:rPr lang="tr-TR" sz="3600" dirty="0" err="1"/>
              <a:t>this</a:t>
            </a:r>
            <a:r>
              <a:rPr lang="tr-TR" sz="3600" dirty="0"/>
              <a:t> </a:t>
            </a:r>
            <a:r>
              <a:rPr lang="tr-TR" sz="3600" dirty="0" err="1"/>
              <a:t>era</a:t>
            </a:r>
            <a:r>
              <a:rPr lang="tr-TR" sz="3600" dirty="0" smtClean="0"/>
              <a:t>.</a:t>
            </a:r>
          </a:p>
          <a:p>
            <a:pPr lvl="1"/>
            <a:r>
              <a:rPr lang="tr-TR" sz="2800" dirty="0" err="1" smtClean="0"/>
              <a:t>Introduced</a:t>
            </a:r>
            <a:r>
              <a:rPr lang="tr-TR" sz="2800" dirty="0" smtClean="0"/>
              <a:t> in 1801</a:t>
            </a:r>
          </a:p>
          <a:p>
            <a:pPr lvl="1"/>
            <a:r>
              <a:rPr lang="tr-TR" sz="2800" dirty="0" err="1" smtClean="0"/>
              <a:t>Binary</a:t>
            </a:r>
            <a:r>
              <a:rPr lang="tr-TR" sz="2800" dirty="0" smtClean="0"/>
              <a:t> </a:t>
            </a:r>
            <a:r>
              <a:rPr lang="tr-TR" sz="2800" dirty="0" err="1" smtClean="0"/>
              <a:t>logic</a:t>
            </a:r>
            <a:endParaRPr lang="tr-TR" sz="2800" dirty="0" smtClean="0"/>
          </a:p>
          <a:p>
            <a:pPr lvl="1"/>
            <a:r>
              <a:rPr lang="tr-TR" sz="2800" dirty="0" err="1" smtClean="0"/>
              <a:t>Fixed</a:t>
            </a:r>
            <a:r>
              <a:rPr lang="tr-TR" sz="2800" dirty="0" smtClean="0"/>
              <a:t> program </a:t>
            </a:r>
            <a:r>
              <a:rPr lang="tr-TR" sz="2800" dirty="0" err="1" smtClean="0"/>
              <a:t>operating</a:t>
            </a:r>
            <a:r>
              <a:rPr lang="tr-TR" sz="2800" dirty="0" smtClean="0"/>
              <a:t> in </a:t>
            </a:r>
            <a:r>
              <a:rPr lang="tr-TR" sz="2800" dirty="0" err="1" smtClean="0"/>
              <a:t>real</a:t>
            </a:r>
            <a:r>
              <a:rPr lang="tr-TR" sz="2800" dirty="0" smtClean="0"/>
              <a:t> time.</a:t>
            </a:r>
            <a:endParaRPr lang="tr-TR" sz="2800" dirty="0"/>
          </a:p>
          <a:p>
            <a:endParaRPr lang="en-US" sz="3200" dirty="0"/>
          </a:p>
        </p:txBody>
      </p:sp>
      <p:pic>
        <p:nvPicPr>
          <p:cNvPr id="4" name="Picture 2" descr="Hollerith's machine, detai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65" y="3886882"/>
            <a:ext cx="2639475" cy="24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unch card worke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001" y="3402965"/>
            <a:ext cx="4375044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1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3. </a:t>
            </a:r>
            <a:r>
              <a:rPr lang="en-US" b="1" dirty="0" smtClean="0"/>
              <a:t>The Electromechanical Age: 1840 - 1940.</a:t>
            </a:r>
            <a:r>
              <a:rPr lang="tr-TR" b="1" dirty="0" smtClean="0"/>
              <a:t> - </a:t>
            </a:r>
            <a:r>
              <a:rPr lang="tr-TR" b="1" dirty="0" err="1" smtClean="0"/>
              <a:t>Communication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advance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era</a:t>
            </a:r>
            <a:r>
              <a:rPr lang="tr-TR" dirty="0" smtClean="0"/>
              <a:t> is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electricity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developments</a:t>
            </a:r>
            <a:r>
              <a:rPr lang="tr-TR" dirty="0" smtClean="0"/>
              <a:t> in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beginnings</a:t>
            </a:r>
            <a:r>
              <a:rPr lang="tr-TR" dirty="0" smtClean="0"/>
              <a:t> of </a:t>
            </a:r>
            <a:r>
              <a:rPr lang="tr-TR" dirty="0" err="1" smtClean="0"/>
              <a:t>communication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Telegraph</a:t>
            </a:r>
            <a:r>
              <a:rPr lang="tr-TR" dirty="0" smtClean="0"/>
              <a:t> (</a:t>
            </a:r>
            <a:r>
              <a:rPr lang="tr-TR" dirty="0" err="1" smtClean="0"/>
              <a:t>early</a:t>
            </a:r>
            <a:r>
              <a:rPr lang="tr-TR" dirty="0" smtClean="0"/>
              <a:t> 1800s), </a:t>
            </a:r>
            <a:r>
              <a:rPr lang="tr-TR" dirty="0" err="1" smtClean="0"/>
              <a:t>radio</a:t>
            </a:r>
            <a:endParaRPr lang="tr-TR" dirty="0" smtClean="0"/>
          </a:p>
          <a:p>
            <a:pPr lvl="1"/>
            <a:r>
              <a:rPr lang="tr-TR" dirty="0" err="1" smtClean="0"/>
              <a:t>Morse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pPr lvl="1"/>
            <a:r>
              <a:rPr lang="tr-TR" dirty="0" smtClean="0"/>
              <a:t>Telephone (</a:t>
            </a:r>
            <a:r>
              <a:rPr lang="tr-TR" dirty="0" err="1" smtClean="0"/>
              <a:t>examples</a:t>
            </a:r>
            <a:r>
              <a:rPr lang="tr-TR" dirty="0" smtClean="0"/>
              <a:t> in 1876, 1930, 1970 </a:t>
            </a:r>
            <a:r>
              <a:rPr lang="tr-TR" dirty="0" err="1" smtClean="0"/>
              <a:t>respectively</a:t>
            </a:r>
            <a:r>
              <a:rPr lang="tr-TR" dirty="0" smtClean="0"/>
              <a:t>).</a:t>
            </a:r>
          </a:p>
          <a:p>
            <a:pPr marL="457200" lvl="1" indent="0">
              <a:buNone/>
            </a:pPr>
            <a:endParaRPr lang="tr-TR" dirty="0" smtClean="0"/>
          </a:p>
        </p:txBody>
      </p:sp>
      <p:pic>
        <p:nvPicPr>
          <p:cNvPr id="4" name="Picture 2" descr="phones in 1876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4001294"/>
            <a:ext cx="3175000" cy="27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hones in the 1930s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859" y="4017486"/>
            <a:ext cx="3402059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hones in the 1970s ile ilgili görsel sonuc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95" y="4001294"/>
            <a:ext cx="3075305" cy="23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6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3. </a:t>
            </a:r>
            <a:r>
              <a:rPr lang="tr-TR" b="1" dirty="0" err="1" smtClean="0"/>
              <a:t>Electromechanical</a:t>
            </a:r>
            <a:r>
              <a:rPr lang="tr-TR" b="1" dirty="0" smtClean="0"/>
              <a:t> Computing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 </a:t>
            </a:r>
            <a:r>
              <a:rPr lang="en-US" b="1" dirty="0"/>
              <a:t>International Business Machines Corporation (IBM).</a:t>
            </a:r>
            <a:r>
              <a:rPr lang="tr-TR" b="1" dirty="0"/>
              <a:t/>
            </a:r>
            <a:br>
              <a:rPr lang="tr-TR" b="1" dirty="0"/>
            </a:br>
            <a:r>
              <a:rPr lang="tr-TR" b="1" dirty="0"/>
              <a:t>Mark </a:t>
            </a:r>
            <a:r>
              <a:rPr lang="tr-TR" b="1" dirty="0" smtClean="0"/>
              <a:t>I </a:t>
            </a:r>
            <a:r>
              <a:rPr lang="tr-TR" b="1" dirty="0" err="1" smtClean="0"/>
              <a:t>around</a:t>
            </a:r>
            <a:r>
              <a:rPr lang="tr-TR" b="1" dirty="0" smtClean="0"/>
              <a:t> 1940</a:t>
            </a:r>
          </a:p>
          <a:p>
            <a:r>
              <a:rPr lang="tr-TR" b="1" dirty="0" err="1" smtClean="0"/>
              <a:t>Programmed</a:t>
            </a:r>
            <a:r>
              <a:rPr lang="tr-TR" b="1" dirty="0" smtClean="0"/>
              <a:t> </a:t>
            </a:r>
            <a:r>
              <a:rPr lang="tr-TR" b="1" dirty="0" err="1" smtClean="0"/>
              <a:t>by</a:t>
            </a:r>
            <a:r>
              <a:rPr lang="tr-TR" b="1" dirty="0" smtClean="0"/>
              <a:t> </a:t>
            </a:r>
            <a:r>
              <a:rPr lang="tr-TR" b="1" dirty="0" err="1" smtClean="0"/>
              <a:t>using</a:t>
            </a:r>
            <a:r>
              <a:rPr lang="tr-TR" b="1" dirty="0" smtClean="0"/>
              <a:t> </a:t>
            </a:r>
            <a:r>
              <a:rPr lang="tr-TR" b="1" dirty="0" err="1" smtClean="0"/>
              <a:t>punch</a:t>
            </a:r>
            <a:r>
              <a:rPr lang="tr-TR" b="1" dirty="0" smtClean="0"/>
              <a:t> </a:t>
            </a:r>
            <a:r>
              <a:rPr lang="tr-TR" b="1" dirty="0" err="1" smtClean="0"/>
              <a:t>cards</a:t>
            </a:r>
            <a:r>
              <a:rPr lang="tr-TR" b="1" dirty="0" smtClean="0"/>
              <a:t> (</a:t>
            </a:r>
            <a:r>
              <a:rPr lang="tr-TR" b="1" dirty="0" err="1" smtClean="0"/>
              <a:t>no</a:t>
            </a:r>
            <a:r>
              <a:rPr lang="tr-TR" b="1" dirty="0" smtClean="0"/>
              <a:t> </a:t>
            </a:r>
            <a:r>
              <a:rPr lang="tr-TR" b="1" dirty="0" err="1" smtClean="0"/>
              <a:t>storing</a:t>
            </a:r>
            <a:r>
              <a:rPr lang="tr-TR" b="1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2" descr="Mar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3271520"/>
            <a:ext cx="8947150" cy="29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19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 smtClean="0"/>
              <a:t>Mark I -1942  (</a:t>
            </a:r>
            <a:r>
              <a:rPr lang="tr-TR" sz="3600" b="1" dirty="0" err="1" smtClean="0"/>
              <a:t>for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the</a:t>
            </a:r>
            <a:r>
              <a:rPr lang="tr-TR" sz="3600" b="1" dirty="0" smtClean="0"/>
              <a:t> WW II)</a:t>
            </a:r>
            <a:endParaRPr lang="en-US" sz="3600" b="1" dirty="0"/>
          </a:p>
        </p:txBody>
      </p:sp>
      <p:pic>
        <p:nvPicPr>
          <p:cNvPr id="10242" name="Picture 2" descr="Mark 1 paper tape contrap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17" y="1990408"/>
            <a:ext cx="4187952" cy="361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Mark 1 paper tape (detail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735" y="2467610"/>
            <a:ext cx="3400425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28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4</a:t>
            </a:r>
            <a:r>
              <a:rPr lang="en-US" b="1" dirty="0" smtClean="0"/>
              <a:t>. </a:t>
            </a:r>
            <a:r>
              <a:rPr lang="en-US" b="1" dirty="0"/>
              <a:t>The Electro</a:t>
            </a:r>
            <a:r>
              <a:rPr lang="tr-TR" b="1" dirty="0" err="1"/>
              <a:t>nic</a:t>
            </a:r>
            <a:r>
              <a:rPr lang="en-US" b="1" dirty="0"/>
              <a:t> Age: 1</a:t>
            </a:r>
            <a:r>
              <a:rPr lang="tr-TR" b="1" dirty="0"/>
              <a:t>940</a:t>
            </a:r>
            <a:r>
              <a:rPr lang="en-US" b="1" dirty="0"/>
              <a:t>.</a:t>
            </a:r>
            <a:r>
              <a:rPr lang="tr-TR" b="1" dirty="0"/>
              <a:t> –  </a:t>
            </a:r>
            <a:r>
              <a:rPr lang="tr-TR" b="1" dirty="0" err="1"/>
              <a:t>present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currently</a:t>
            </a:r>
            <a:r>
              <a:rPr lang="tr-TR" dirty="0" smtClean="0"/>
              <a:t> </a:t>
            </a:r>
            <a:r>
              <a:rPr lang="tr-TR" dirty="0" err="1" smtClean="0"/>
              <a:t>living</a:t>
            </a:r>
            <a:r>
              <a:rPr lang="tr-TR" dirty="0" smtClean="0"/>
              <a:t> in.</a:t>
            </a:r>
          </a:p>
          <a:p>
            <a:r>
              <a:rPr lang="tr-TR" dirty="0" smtClean="0"/>
              <a:t>ENIAC –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en-US" dirty="0"/>
              <a:t>high-speed, digital computer capable of being reprogrammed to solve a full range of computing </a:t>
            </a:r>
            <a:r>
              <a:rPr lang="en-US" dirty="0" smtClean="0"/>
              <a:t>problems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vacuum</a:t>
            </a:r>
            <a:r>
              <a:rPr lang="tr-TR" dirty="0" smtClean="0"/>
              <a:t> </a:t>
            </a:r>
            <a:r>
              <a:rPr lang="tr-TR" dirty="0" err="1" smtClean="0"/>
              <a:t>tubes</a:t>
            </a:r>
            <a:r>
              <a:rPr lang="tr-TR" dirty="0" smtClean="0"/>
              <a:t> –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mechanical</a:t>
            </a:r>
            <a:r>
              <a:rPr lang="tr-TR" dirty="0" smtClean="0"/>
              <a:t> </a:t>
            </a:r>
            <a:r>
              <a:rPr lang="tr-TR" dirty="0" err="1" smtClean="0"/>
              <a:t>devices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No </a:t>
            </a:r>
            <a:r>
              <a:rPr lang="tr-TR" dirty="0" err="1" smtClean="0"/>
              <a:t>storage</a:t>
            </a:r>
            <a:r>
              <a:rPr lang="tr-TR" dirty="0" smtClean="0"/>
              <a:t> of </a:t>
            </a:r>
            <a:r>
              <a:rPr lang="tr-TR" dirty="0" err="1" smtClean="0"/>
              <a:t>programs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stored</a:t>
            </a:r>
            <a:r>
              <a:rPr lang="tr-TR" dirty="0" smtClean="0"/>
              <a:t> program </a:t>
            </a:r>
            <a:r>
              <a:rPr lang="tr-TR" dirty="0" err="1" smtClean="0"/>
              <a:t>computer</a:t>
            </a:r>
            <a:r>
              <a:rPr lang="tr-TR" dirty="0" smtClean="0"/>
              <a:t>(s): </a:t>
            </a:r>
            <a:r>
              <a:rPr lang="en-US" dirty="0"/>
              <a:t>The University of Manchester Mark I and The EDSAC in Cambridge in </a:t>
            </a:r>
            <a:r>
              <a:rPr lang="en-US" dirty="0" smtClean="0"/>
              <a:t>1949</a:t>
            </a:r>
            <a:r>
              <a:rPr lang="tr-TR" dirty="0" smtClean="0"/>
              <a:t>.</a:t>
            </a:r>
          </a:p>
          <a:p>
            <a:r>
              <a:rPr lang="en-US" dirty="0"/>
              <a:t>The First General-Purpose Computer for </a:t>
            </a:r>
            <a:r>
              <a:rPr lang="en-US" i="1" dirty="0"/>
              <a:t>Commercial Use</a:t>
            </a:r>
            <a:r>
              <a:rPr lang="en-US" dirty="0"/>
              <a:t>: Universal Automatic Computer (UNIVAC)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1710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Four Generations of Digital </a:t>
            </a:r>
            <a:r>
              <a:rPr lang="en-US" b="1" dirty="0" smtClean="0"/>
              <a:t>Computing</a:t>
            </a:r>
            <a:r>
              <a:rPr lang="tr-TR" b="1" dirty="0" smtClean="0"/>
              <a:t>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55040"/>
          </a:xfrm>
        </p:spPr>
        <p:txBody>
          <a:bodyPr/>
          <a:lstStyle/>
          <a:p>
            <a:r>
              <a:rPr lang="tr-TR" dirty="0" smtClean="0"/>
              <a:t>1. </a:t>
            </a:r>
            <a:r>
              <a:rPr lang="tr-TR" dirty="0" err="1" smtClean="0"/>
              <a:t>The</a:t>
            </a:r>
            <a:r>
              <a:rPr lang="tr-TR" dirty="0" smtClean="0"/>
              <a:t> First </a:t>
            </a:r>
            <a:r>
              <a:rPr lang="tr-TR" dirty="0" err="1" smtClean="0"/>
              <a:t>Generation</a:t>
            </a:r>
            <a:r>
              <a:rPr lang="tr-TR" dirty="0" smtClean="0"/>
              <a:t> (1951 – 1958)</a:t>
            </a:r>
          </a:p>
          <a:p>
            <a:pPr lvl="1"/>
            <a:r>
              <a:rPr lang="tr-TR" dirty="0" err="1" smtClean="0"/>
              <a:t>Vacuum</a:t>
            </a:r>
            <a:r>
              <a:rPr lang="tr-TR" dirty="0" smtClean="0"/>
              <a:t> </a:t>
            </a:r>
            <a:r>
              <a:rPr lang="tr-TR" dirty="0" err="1" smtClean="0"/>
              <a:t>Tubes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punch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– </a:t>
            </a:r>
            <a:r>
              <a:rPr lang="tr-TR" dirty="0" err="1" smtClean="0"/>
              <a:t>used</a:t>
            </a:r>
            <a:r>
              <a:rPr lang="tr-TR" dirty="0" smtClean="0"/>
              <a:t> in ENIAC </a:t>
            </a:r>
            <a:r>
              <a:rPr lang="tr-TR" dirty="0" err="1" smtClean="0"/>
              <a:t>and</a:t>
            </a:r>
            <a:r>
              <a:rPr lang="tr-TR" dirty="0" smtClean="0"/>
              <a:t> Mark I</a:t>
            </a:r>
          </a:p>
          <a:p>
            <a:pPr lvl="1"/>
            <a:endParaRPr lang="en-US" dirty="0"/>
          </a:p>
        </p:txBody>
      </p:sp>
      <p:pic>
        <p:nvPicPr>
          <p:cNvPr id="11268" name="Picture 4" descr="Vacuum tub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229292"/>
            <a:ext cx="413385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7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Second </a:t>
            </a:r>
            <a:r>
              <a:rPr lang="tr-TR" dirty="0" err="1" smtClean="0"/>
              <a:t>Generation</a:t>
            </a:r>
            <a:r>
              <a:rPr lang="tr-TR" dirty="0" smtClean="0"/>
              <a:t> (1959 -1963)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4412" y="1818640"/>
            <a:ext cx="8915400" cy="975360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Vacuum</a:t>
            </a:r>
            <a:r>
              <a:rPr lang="tr-TR" dirty="0" smtClean="0"/>
              <a:t> </a:t>
            </a:r>
            <a:r>
              <a:rPr lang="tr-TR" dirty="0" err="1" smtClean="0"/>
              <a:t>Tubes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Transistors</a:t>
            </a:r>
            <a:endParaRPr lang="tr-TR" dirty="0" smtClean="0"/>
          </a:p>
          <a:p>
            <a:r>
              <a:rPr lang="tr-TR" dirty="0" err="1" smtClean="0"/>
              <a:t>Punch</a:t>
            </a:r>
            <a:r>
              <a:rPr lang="tr-TR" dirty="0" smtClean="0"/>
              <a:t> </a:t>
            </a:r>
            <a:r>
              <a:rPr lang="tr-TR" dirty="0" err="1" smtClean="0"/>
              <a:t>Cards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Magnetic</a:t>
            </a:r>
            <a:r>
              <a:rPr lang="tr-TR" dirty="0" smtClean="0"/>
              <a:t> </a:t>
            </a:r>
            <a:r>
              <a:rPr lang="tr-TR" dirty="0" err="1" smtClean="0"/>
              <a:t>Tapes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</p:txBody>
      </p:sp>
      <p:pic>
        <p:nvPicPr>
          <p:cNvPr id="12292" name="Picture 4" descr="= 40 1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495" y="3058161"/>
            <a:ext cx="5229225" cy="35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6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Third </a:t>
            </a:r>
            <a:r>
              <a:rPr lang="tr-TR" dirty="0" err="1" smtClean="0"/>
              <a:t>Generation</a:t>
            </a:r>
            <a:r>
              <a:rPr lang="tr-TR" dirty="0" smtClean="0"/>
              <a:t> (1964 -1979)</a:t>
            </a:r>
            <a:br>
              <a:rPr lang="tr-TR" dirty="0" smtClean="0"/>
            </a:br>
            <a:r>
              <a:rPr lang="tr-TR" dirty="0" err="1" smtClean="0"/>
              <a:t>Integrated</a:t>
            </a:r>
            <a:r>
              <a:rPr lang="tr-TR" dirty="0" smtClean="0"/>
              <a:t> </a:t>
            </a:r>
            <a:r>
              <a:rPr lang="tr-TR" dirty="0" err="1" smtClean="0"/>
              <a:t>Circuits</a:t>
            </a:r>
            <a:endParaRPr lang="en-US" dirty="0"/>
          </a:p>
        </p:txBody>
      </p:sp>
      <p:pic>
        <p:nvPicPr>
          <p:cNvPr id="14342" name="Picture 6" descr="integrated circuit ile ilgili görsel sonuc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143" y="2143760"/>
            <a:ext cx="5903960" cy="395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Fourth</a:t>
            </a:r>
            <a:r>
              <a:rPr lang="tr-TR" dirty="0" smtClean="0"/>
              <a:t> </a:t>
            </a:r>
            <a:r>
              <a:rPr lang="tr-TR" dirty="0" err="1" smtClean="0"/>
              <a:t>Generation</a:t>
            </a:r>
            <a:r>
              <a:rPr lang="tr-TR" dirty="0" smtClean="0"/>
              <a:t> (1979 – </a:t>
            </a:r>
            <a:r>
              <a:rPr lang="tr-TR" dirty="0" err="1" smtClean="0"/>
              <a:t>present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>
          <a:xfrm>
            <a:off x="2589213" y="4354046"/>
            <a:ext cx="5091748" cy="1555864"/>
          </a:xfrm>
        </p:spPr>
        <p:txBody>
          <a:bodyPr/>
          <a:lstStyle/>
          <a:p>
            <a:r>
              <a:rPr lang="tr-TR" dirty="0" err="1" smtClean="0"/>
              <a:t>Apple’s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Mac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Graphical</a:t>
            </a:r>
            <a:r>
              <a:rPr lang="tr-TR" dirty="0" smtClean="0"/>
              <a:t> User </a:t>
            </a:r>
            <a:r>
              <a:rPr lang="tr-TR" dirty="0" err="1" smtClean="0"/>
              <a:t>Interface</a:t>
            </a:r>
            <a:r>
              <a:rPr lang="tr-TR" dirty="0" smtClean="0"/>
              <a:t> (GUI)</a:t>
            </a:r>
            <a:endParaRPr lang="en-US" dirty="0"/>
          </a:p>
        </p:txBody>
      </p:sp>
      <p:pic>
        <p:nvPicPr>
          <p:cNvPr id="15362" name="Picture 2" descr="Apple Mac 198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738" y="3051175"/>
            <a:ext cx="3751262" cy="37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0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four</a:t>
            </a:r>
            <a:r>
              <a:rPr lang="tr-TR" dirty="0" smtClean="0"/>
              <a:t> </a:t>
            </a:r>
            <a:r>
              <a:rPr lang="tr-TR" dirty="0" err="1" smtClean="0"/>
              <a:t>generations</a:t>
            </a:r>
            <a:r>
              <a:rPr lang="tr-TR" dirty="0" smtClean="0"/>
              <a:t> of </a:t>
            </a:r>
            <a:r>
              <a:rPr lang="tr-TR" dirty="0" err="1" smtClean="0"/>
              <a:t>digital</a:t>
            </a:r>
            <a:r>
              <a:rPr lang="tr-TR" dirty="0" smtClean="0"/>
              <a:t> </a:t>
            </a:r>
            <a:r>
              <a:rPr lang="tr-TR" dirty="0" err="1" smtClean="0"/>
              <a:t>computing</a:t>
            </a:r>
            <a:endParaRPr lang="en-US" dirty="0"/>
          </a:p>
        </p:txBody>
      </p:sp>
      <p:pic>
        <p:nvPicPr>
          <p:cNvPr id="13314" name="Picture 2" descr="vacuum tube and transistor ile ilgili görsel sonuc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7204" y="2474754"/>
            <a:ext cx="5042535" cy="377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History</a:t>
            </a:r>
            <a:r>
              <a:rPr lang="tr-TR" b="1" dirty="0" smtClean="0"/>
              <a:t> of Information </a:t>
            </a:r>
            <a:r>
              <a:rPr lang="tr-TR" b="1" dirty="0" err="1" smtClean="0"/>
              <a:t>Technology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There</a:t>
            </a:r>
            <a:r>
              <a:rPr lang="tr-TR" sz="3600" dirty="0" smtClean="0"/>
              <a:t> </a:t>
            </a:r>
            <a:r>
              <a:rPr lang="tr-TR" sz="3600" dirty="0" err="1" smtClean="0"/>
              <a:t>are</a:t>
            </a:r>
            <a:r>
              <a:rPr lang="tr-TR" sz="3600" dirty="0" smtClean="0"/>
              <a:t> 4 main </a:t>
            </a:r>
            <a:r>
              <a:rPr lang="tr-TR" sz="3600" dirty="0" err="1" smtClean="0"/>
              <a:t>eras</a:t>
            </a:r>
            <a:r>
              <a:rPr lang="tr-TR" sz="3600" dirty="0" smtClean="0"/>
              <a:t> in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history</a:t>
            </a:r>
            <a:r>
              <a:rPr lang="tr-TR" sz="3600" dirty="0" smtClean="0"/>
              <a:t> of IT:</a:t>
            </a:r>
          </a:p>
          <a:p>
            <a:pPr lvl="1"/>
            <a:r>
              <a:rPr lang="tr-TR" sz="3200" dirty="0" err="1" smtClean="0"/>
              <a:t>The</a:t>
            </a:r>
            <a:r>
              <a:rPr lang="tr-TR" sz="3200" dirty="0" smtClean="0"/>
              <a:t> </a:t>
            </a:r>
            <a:r>
              <a:rPr lang="en-US" sz="3200" err="1" smtClean="0"/>
              <a:t>Premechanical</a:t>
            </a:r>
            <a:r>
              <a:rPr lang="en-US" sz="3200" smtClean="0"/>
              <a:t> Age</a:t>
            </a:r>
            <a:r>
              <a:rPr lang="tr-TR" sz="3200" smtClean="0"/>
              <a:t>: 3000 BC  and 1450 AD</a:t>
            </a:r>
            <a:endParaRPr lang="en-US" sz="3200" dirty="0"/>
          </a:p>
          <a:p>
            <a:pPr lvl="1"/>
            <a:r>
              <a:rPr lang="en-US" sz="3200" dirty="0"/>
              <a:t>The Mechanical Age: 1450 – 1840</a:t>
            </a:r>
          </a:p>
          <a:p>
            <a:pPr lvl="1"/>
            <a:r>
              <a:rPr lang="en-US" sz="3200" dirty="0"/>
              <a:t>The Electromechanical Age: 1840 - 1940</a:t>
            </a:r>
            <a:r>
              <a:rPr lang="en-US" sz="3200" dirty="0" smtClean="0"/>
              <a:t>.</a:t>
            </a:r>
            <a:endParaRPr lang="tr-TR" sz="3200" dirty="0" smtClean="0"/>
          </a:p>
          <a:p>
            <a:pPr lvl="1"/>
            <a:r>
              <a:rPr lang="en-US" sz="3200" dirty="0"/>
              <a:t>The Electronic Age: 1940 - Present.</a:t>
            </a:r>
          </a:p>
        </p:txBody>
      </p:sp>
    </p:spTree>
    <p:extLst>
      <p:ext uri="{BB962C8B-B14F-4D97-AF65-F5344CB8AC3E}">
        <p14:creationId xmlns:p14="http://schemas.microsoft.com/office/powerpoint/2010/main" val="3950614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Laudon</a:t>
            </a:r>
            <a:r>
              <a:rPr lang="tr-TR" dirty="0"/>
              <a:t> K. </a:t>
            </a:r>
            <a:r>
              <a:rPr lang="tr-TR" dirty="0" err="1"/>
              <a:t>And</a:t>
            </a:r>
            <a:r>
              <a:rPr lang="tr-TR" dirty="0"/>
              <a:t> J. </a:t>
            </a:r>
            <a:r>
              <a:rPr lang="tr-TR" dirty="0" err="1"/>
              <a:t>Laudon</a:t>
            </a:r>
            <a:r>
              <a:rPr lang="tr-TR" dirty="0"/>
              <a:t>, </a:t>
            </a:r>
            <a:r>
              <a:rPr lang="tr-TR" i="1" dirty="0"/>
              <a:t>Management Information </a:t>
            </a:r>
            <a:r>
              <a:rPr lang="tr-TR" i="1" dirty="0" err="1"/>
              <a:t>Systems</a:t>
            </a:r>
            <a:r>
              <a:rPr lang="tr-TR" i="1" dirty="0"/>
              <a:t> </a:t>
            </a:r>
            <a:r>
              <a:rPr lang="tr-TR" i="1" dirty="0" err="1"/>
              <a:t>Managing</a:t>
            </a:r>
            <a:r>
              <a:rPr lang="tr-TR" i="1" dirty="0"/>
              <a:t>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Digital</a:t>
            </a:r>
            <a:r>
              <a:rPr lang="tr-TR" i="1" dirty="0"/>
              <a:t> </a:t>
            </a:r>
            <a:r>
              <a:rPr lang="tr-TR" i="1" dirty="0" err="1"/>
              <a:t>Firm</a:t>
            </a:r>
            <a:r>
              <a:rPr lang="tr-TR" dirty="0"/>
              <a:t>, 12th Ed.,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2012.</a:t>
            </a:r>
          </a:p>
          <a:p>
            <a:r>
              <a:rPr lang="tr-TR" dirty="0" err="1"/>
              <a:t>Baltzan</a:t>
            </a:r>
            <a:r>
              <a:rPr lang="tr-TR" dirty="0"/>
              <a:t>, P., </a:t>
            </a:r>
            <a:r>
              <a:rPr lang="tr-TR" i="1" dirty="0"/>
              <a:t>Business </a:t>
            </a:r>
            <a:r>
              <a:rPr lang="tr-TR" i="1" dirty="0" err="1"/>
              <a:t>Driven</a:t>
            </a:r>
            <a:r>
              <a:rPr lang="tr-TR" i="1" dirty="0"/>
              <a:t> Information </a:t>
            </a:r>
            <a:r>
              <a:rPr lang="tr-TR" i="1" dirty="0" err="1"/>
              <a:t>Systems</a:t>
            </a:r>
            <a:r>
              <a:rPr lang="tr-TR" dirty="0"/>
              <a:t>, 4th. Ed., </a:t>
            </a:r>
            <a:r>
              <a:rPr lang="tr-TR" dirty="0" err="1"/>
              <a:t>McGraw</a:t>
            </a:r>
            <a:r>
              <a:rPr lang="tr-TR" dirty="0"/>
              <a:t> </a:t>
            </a:r>
            <a:r>
              <a:rPr lang="tr-TR" dirty="0" err="1"/>
              <a:t>Hill</a:t>
            </a:r>
            <a:r>
              <a:rPr lang="tr-TR" dirty="0"/>
              <a:t>, 2014.</a:t>
            </a:r>
          </a:p>
          <a:p>
            <a:r>
              <a:rPr lang="tr-TR" dirty="0" err="1"/>
              <a:t>Valacich</a:t>
            </a:r>
            <a:r>
              <a:rPr lang="tr-TR" dirty="0"/>
              <a:t>, J </a:t>
            </a:r>
            <a:r>
              <a:rPr lang="tr-TR" dirty="0" err="1"/>
              <a:t>and</a:t>
            </a:r>
            <a:r>
              <a:rPr lang="tr-TR" dirty="0"/>
              <a:t> C. </a:t>
            </a:r>
            <a:r>
              <a:rPr lang="tr-TR" dirty="0" err="1"/>
              <a:t>Schneider</a:t>
            </a:r>
            <a:r>
              <a:rPr lang="tr-TR" dirty="0"/>
              <a:t>, </a:t>
            </a:r>
            <a:r>
              <a:rPr lang="tr-TR" i="1" dirty="0"/>
              <a:t>Information </a:t>
            </a:r>
            <a:r>
              <a:rPr lang="tr-TR" i="1" dirty="0" err="1"/>
              <a:t>Systems</a:t>
            </a:r>
            <a:r>
              <a:rPr lang="tr-TR" i="1" dirty="0"/>
              <a:t> </a:t>
            </a:r>
            <a:r>
              <a:rPr lang="tr-TR" i="1" dirty="0" err="1"/>
              <a:t>Today</a:t>
            </a:r>
            <a:r>
              <a:rPr lang="tr-TR" i="1" dirty="0"/>
              <a:t> </a:t>
            </a:r>
            <a:r>
              <a:rPr lang="tr-TR" i="1" dirty="0" err="1"/>
              <a:t>Managing</a:t>
            </a:r>
            <a:r>
              <a:rPr lang="tr-TR" i="1" dirty="0"/>
              <a:t> in </a:t>
            </a:r>
            <a:r>
              <a:rPr lang="tr-TR" i="1" dirty="0" err="1"/>
              <a:t>the</a:t>
            </a:r>
            <a:r>
              <a:rPr lang="tr-TR" i="1" dirty="0"/>
              <a:t> </a:t>
            </a:r>
            <a:r>
              <a:rPr lang="tr-TR" i="1" dirty="0" err="1"/>
              <a:t>Digital</a:t>
            </a:r>
            <a:r>
              <a:rPr lang="tr-TR" i="1" dirty="0"/>
              <a:t> World, </a:t>
            </a:r>
            <a:r>
              <a:rPr lang="tr-TR" dirty="0"/>
              <a:t>5th Ed.,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2012.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2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1. </a:t>
            </a:r>
            <a:r>
              <a:rPr lang="tr-TR" b="1" dirty="0" err="1" smtClean="0"/>
              <a:t>The</a:t>
            </a:r>
            <a:r>
              <a:rPr lang="tr-TR" b="1" dirty="0" smtClean="0"/>
              <a:t> </a:t>
            </a:r>
            <a:r>
              <a:rPr lang="tr-TR" b="1" dirty="0" err="1" smtClean="0"/>
              <a:t>Premechnical</a:t>
            </a:r>
            <a:r>
              <a:rPr lang="tr-TR" b="1" dirty="0" smtClean="0"/>
              <a:t> Age</a:t>
            </a:r>
            <a:endParaRPr lang="en-US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It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earliest</a:t>
            </a:r>
            <a:r>
              <a:rPr lang="tr-TR" dirty="0" smtClean="0"/>
              <a:t> </a:t>
            </a:r>
            <a:r>
              <a:rPr lang="tr-TR" dirty="0" err="1" smtClean="0"/>
              <a:t>age</a:t>
            </a:r>
            <a:r>
              <a:rPr lang="tr-TR" dirty="0" smtClean="0"/>
              <a:t> of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err="1" smtClean="0"/>
              <a:t>technology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years</a:t>
            </a:r>
            <a:r>
              <a:rPr lang="tr-TR" dirty="0" smtClean="0"/>
              <a:t> 3000 BC </a:t>
            </a:r>
            <a:r>
              <a:rPr lang="tr-TR" dirty="0" err="1" smtClean="0"/>
              <a:t>and</a:t>
            </a:r>
            <a:r>
              <a:rPr lang="tr-TR" dirty="0" smtClean="0"/>
              <a:t> 1450 AD</a:t>
            </a:r>
          </a:p>
          <a:p>
            <a:pPr lvl="1"/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form: </a:t>
            </a:r>
            <a:r>
              <a:rPr lang="tr-TR" dirty="0" err="1" smtClean="0"/>
              <a:t>Writing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Alphabets</a:t>
            </a:r>
            <a:endParaRPr lang="tr-TR" dirty="0" smtClean="0"/>
          </a:p>
          <a:p>
            <a:pPr lvl="1"/>
            <a:r>
              <a:rPr lang="tr-TR" dirty="0" err="1" smtClean="0"/>
              <a:t>Cuneiform</a:t>
            </a:r>
            <a:r>
              <a:rPr lang="tr-TR" dirty="0" smtClean="0"/>
              <a:t> (</a:t>
            </a:r>
            <a:r>
              <a:rPr lang="tr-TR" dirty="0" err="1" smtClean="0"/>
              <a:t>around</a:t>
            </a:r>
            <a:r>
              <a:rPr lang="tr-TR" dirty="0" smtClean="0"/>
              <a:t> 3000 BC),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symbols</a:t>
            </a:r>
            <a:r>
              <a:rPr lang="tr-TR" dirty="0" smtClean="0"/>
              <a:t> (</a:t>
            </a:r>
            <a:r>
              <a:rPr lang="tr-TR" dirty="0" err="1" smtClean="0"/>
              <a:t>around</a:t>
            </a:r>
            <a:r>
              <a:rPr lang="tr-TR" dirty="0" smtClean="0"/>
              <a:t> 2000 BC).</a:t>
            </a:r>
          </a:p>
          <a:p>
            <a:pPr lvl="1"/>
            <a:endParaRPr lang="en-US" dirty="0"/>
          </a:p>
        </p:txBody>
      </p:sp>
      <p:pic>
        <p:nvPicPr>
          <p:cNvPr id="4" name="Picture 2" descr="Petrogly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62" y="3749040"/>
            <a:ext cx="2940148" cy="21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çivi yazısı ile ilgili görsel sonuc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223" y="3749040"/>
            <a:ext cx="3020378" cy="212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0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1.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Premechnical</a:t>
            </a:r>
            <a:r>
              <a:rPr lang="tr-TR" b="1" dirty="0"/>
              <a:t> Age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4000" dirty="0" err="1" smtClean="0"/>
              <a:t>Papers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Pens</a:t>
            </a:r>
          </a:p>
          <a:p>
            <a:pPr lvl="1"/>
            <a:r>
              <a:rPr lang="tr-TR" sz="3600" dirty="0" err="1" smtClean="0"/>
              <a:t>Sumerians</a:t>
            </a:r>
            <a:r>
              <a:rPr lang="tr-TR" sz="3600" dirty="0" smtClean="0"/>
              <a:t>, </a:t>
            </a:r>
            <a:r>
              <a:rPr lang="tr-TR" sz="3600" dirty="0" err="1" smtClean="0"/>
              <a:t>Egyptians</a:t>
            </a:r>
            <a:r>
              <a:rPr lang="tr-TR" sz="3600" dirty="0" smtClean="0"/>
              <a:t>, </a:t>
            </a:r>
            <a:r>
              <a:rPr lang="tr-TR" sz="3600" dirty="0" err="1" smtClean="0"/>
              <a:t>Chinese</a:t>
            </a:r>
            <a:endParaRPr lang="tr-TR" sz="3600" dirty="0" smtClean="0"/>
          </a:p>
          <a:p>
            <a:r>
              <a:rPr lang="tr-TR" sz="4000" dirty="0" err="1" smtClean="0"/>
              <a:t>Books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Libraries</a:t>
            </a:r>
          </a:p>
          <a:p>
            <a:r>
              <a:rPr lang="tr-TR" sz="4000" dirty="0" err="1" smtClean="0"/>
              <a:t>The</a:t>
            </a:r>
            <a:r>
              <a:rPr lang="tr-TR" sz="4000" dirty="0" smtClean="0"/>
              <a:t> </a:t>
            </a:r>
            <a:r>
              <a:rPr lang="tr-TR" sz="4000" dirty="0" err="1" smtClean="0"/>
              <a:t>first</a:t>
            </a:r>
            <a:r>
              <a:rPr lang="tr-TR" sz="4000" dirty="0" smtClean="0"/>
              <a:t> </a:t>
            </a:r>
            <a:r>
              <a:rPr lang="tr-TR" sz="4000" dirty="0" err="1" smtClean="0"/>
              <a:t>numbering</a:t>
            </a:r>
            <a:r>
              <a:rPr lang="tr-TR" sz="4000" dirty="0" smtClean="0"/>
              <a:t> </a:t>
            </a:r>
            <a:r>
              <a:rPr lang="tr-TR" sz="4000" dirty="0" err="1" smtClean="0"/>
              <a:t>system</a:t>
            </a:r>
            <a:r>
              <a:rPr lang="tr-TR" sz="4000" dirty="0" smtClean="0"/>
              <a:t> is </a:t>
            </a:r>
            <a:r>
              <a:rPr lang="tr-TR" sz="4000" dirty="0" err="1" smtClean="0"/>
              <a:t>also</a:t>
            </a:r>
            <a:r>
              <a:rPr lang="tr-TR" sz="4000" dirty="0" smtClean="0"/>
              <a:t> </a:t>
            </a:r>
            <a:r>
              <a:rPr lang="tr-TR" sz="4000" dirty="0" err="1" smtClean="0"/>
              <a:t>discovered</a:t>
            </a:r>
            <a:r>
              <a:rPr lang="tr-TR" sz="4000" dirty="0" smtClean="0"/>
              <a:t> in </a:t>
            </a:r>
            <a:r>
              <a:rPr lang="tr-TR" sz="4000" dirty="0" err="1" smtClean="0"/>
              <a:t>this</a:t>
            </a:r>
            <a:r>
              <a:rPr lang="tr-TR" sz="4000" dirty="0" smtClean="0"/>
              <a:t> age. </a:t>
            </a:r>
          </a:p>
          <a:p>
            <a:r>
              <a:rPr lang="tr-TR" sz="4000" dirty="0" err="1" smtClean="0"/>
              <a:t>Egyptians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Hindus</a:t>
            </a:r>
            <a:r>
              <a:rPr lang="tr-TR" sz="4000" dirty="0" smtClean="0"/>
              <a:t> in </a:t>
            </a:r>
            <a:r>
              <a:rPr lang="tr-TR" sz="4000" dirty="0" err="1" smtClean="0"/>
              <a:t>India</a:t>
            </a:r>
            <a:r>
              <a:rPr lang="tr-TR" sz="4000" dirty="0" smtClean="0"/>
              <a:t> </a:t>
            </a:r>
            <a:r>
              <a:rPr lang="tr-TR" sz="4000" dirty="0" err="1" smtClean="0"/>
              <a:t>used</a:t>
            </a:r>
            <a:r>
              <a:rPr lang="tr-TR" sz="4000" dirty="0" smtClean="0"/>
              <a:t> </a:t>
            </a:r>
            <a:r>
              <a:rPr lang="tr-TR" sz="4000" dirty="0" err="1" smtClean="0"/>
              <a:t>the</a:t>
            </a:r>
            <a:r>
              <a:rPr lang="tr-TR" sz="4000" dirty="0" smtClean="0"/>
              <a:t> </a:t>
            </a:r>
            <a:r>
              <a:rPr lang="tr-TR" sz="4000" dirty="0" err="1" smtClean="0"/>
              <a:t>numbering</a:t>
            </a:r>
            <a:r>
              <a:rPr lang="tr-TR" sz="4000" dirty="0" smtClean="0"/>
              <a:t> </a:t>
            </a:r>
            <a:r>
              <a:rPr lang="tr-TR" sz="4000" dirty="0" err="1" smtClean="0"/>
              <a:t>system</a:t>
            </a:r>
            <a:r>
              <a:rPr lang="tr-TR" sz="4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25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1.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Premechnical</a:t>
            </a:r>
            <a:r>
              <a:rPr lang="tr-TR" b="1" dirty="0"/>
              <a:t> Age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numbering</a:t>
            </a:r>
            <a:r>
              <a:rPr lang="tr-TR" sz="3600" dirty="0" smtClean="0"/>
              <a:t> </a:t>
            </a:r>
            <a:r>
              <a:rPr lang="tr-TR" sz="3600" dirty="0" err="1" smtClean="0"/>
              <a:t>system</a:t>
            </a:r>
            <a:r>
              <a:rPr lang="tr-TR" sz="3600" dirty="0" smtClean="0"/>
              <a:t> </a:t>
            </a:r>
            <a:r>
              <a:rPr lang="tr-TR" sz="3600" dirty="0" err="1" smtClean="0"/>
              <a:t>similar</a:t>
            </a:r>
            <a:r>
              <a:rPr lang="tr-TR" sz="3600" dirty="0" smtClean="0"/>
              <a:t> </a:t>
            </a:r>
            <a:r>
              <a:rPr lang="tr-TR" sz="3600" dirty="0" err="1" smtClean="0"/>
              <a:t>to</a:t>
            </a:r>
            <a:r>
              <a:rPr lang="tr-TR" sz="3600" dirty="0" smtClean="0"/>
              <a:t> </a:t>
            </a:r>
            <a:r>
              <a:rPr lang="tr-TR" sz="3600" dirty="0" err="1" smtClean="0"/>
              <a:t>those</a:t>
            </a:r>
            <a:r>
              <a:rPr lang="tr-TR" sz="3600" dirty="0" smtClean="0"/>
              <a:t> </a:t>
            </a:r>
            <a:r>
              <a:rPr lang="tr-TR" sz="3600" dirty="0" err="1" smtClean="0"/>
              <a:t>we</a:t>
            </a:r>
            <a:r>
              <a:rPr lang="tr-TR" sz="3600" dirty="0" smtClean="0"/>
              <a:t> </a:t>
            </a:r>
            <a:r>
              <a:rPr lang="tr-TR" sz="3600" dirty="0" err="1" smtClean="0"/>
              <a:t>use</a:t>
            </a:r>
            <a:r>
              <a:rPr lang="tr-TR" sz="3600" dirty="0" smtClean="0"/>
              <a:t> </a:t>
            </a:r>
            <a:r>
              <a:rPr lang="tr-TR" sz="3600" dirty="0" err="1" smtClean="0"/>
              <a:t>today</a:t>
            </a:r>
            <a:r>
              <a:rPr lang="tr-TR" sz="3600" dirty="0" smtClean="0"/>
              <a:t> is </a:t>
            </a:r>
            <a:r>
              <a:rPr lang="tr-TR" sz="3600" dirty="0" err="1" smtClean="0"/>
              <a:t>invented</a:t>
            </a:r>
            <a:r>
              <a:rPr lang="tr-TR" sz="3600" dirty="0" smtClean="0"/>
              <a:t> </a:t>
            </a:r>
            <a:r>
              <a:rPr lang="tr-TR" sz="3600" dirty="0" err="1" smtClean="0"/>
              <a:t>between</a:t>
            </a:r>
            <a:r>
              <a:rPr lang="tr-TR" sz="3600" dirty="0" smtClean="0"/>
              <a:t> 100 </a:t>
            </a:r>
            <a:r>
              <a:rPr lang="tr-TR" sz="3600" dirty="0" err="1" smtClean="0"/>
              <a:t>and</a:t>
            </a:r>
            <a:r>
              <a:rPr lang="tr-TR" sz="3600" dirty="0" smtClean="0"/>
              <a:t> 200 AD.</a:t>
            </a:r>
          </a:p>
          <a:p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invention</a:t>
            </a:r>
            <a:r>
              <a:rPr lang="tr-TR" sz="3600" dirty="0" smtClean="0"/>
              <a:t> of </a:t>
            </a:r>
            <a:r>
              <a:rPr lang="tr-TR" sz="3600" dirty="0" err="1" smtClean="0"/>
              <a:t>zero</a:t>
            </a:r>
            <a:r>
              <a:rPr lang="tr-TR" sz="3600" dirty="0" smtClean="0"/>
              <a:t> </a:t>
            </a:r>
            <a:r>
              <a:rPr lang="tr-TR" sz="3600" dirty="0" err="1" smtClean="0"/>
              <a:t>comes</a:t>
            </a:r>
            <a:r>
              <a:rPr lang="tr-TR" sz="3600" dirty="0" smtClean="0"/>
              <a:t> </a:t>
            </a:r>
            <a:r>
              <a:rPr lang="tr-TR" sz="3600" dirty="0" err="1" smtClean="0"/>
              <a:t>much</a:t>
            </a:r>
            <a:r>
              <a:rPr lang="tr-TR" sz="3600" dirty="0" smtClean="0"/>
              <a:t> </a:t>
            </a:r>
            <a:r>
              <a:rPr lang="tr-TR" sz="3600" dirty="0" err="1" smtClean="0"/>
              <a:t>later</a:t>
            </a:r>
            <a:r>
              <a:rPr lang="tr-TR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30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1.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Premechnical</a:t>
            </a:r>
            <a:r>
              <a:rPr lang="tr-TR" b="1" dirty="0"/>
              <a:t> Age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calculator</a:t>
            </a:r>
            <a:r>
              <a:rPr lang="tr-TR" dirty="0" smtClean="0"/>
              <a:t> is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discovered</a:t>
            </a:r>
            <a:r>
              <a:rPr lang="tr-TR" dirty="0" smtClean="0"/>
              <a:t> </a:t>
            </a:r>
            <a:r>
              <a:rPr lang="tr-TR" dirty="0" err="1" smtClean="0"/>
              <a:t>during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age.</a:t>
            </a:r>
          </a:p>
          <a:p>
            <a:endParaRPr lang="en-US" dirty="0"/>
          </a:p>
        </p:txBody>
      </p:sp>
      <p:pic>
        <p:nvPicPr>
          <p:cNvPr id="4" name="Picture 2" descr="Aba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1313" y="2700814"/>
            <a:ext cx="5633258" cy="32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01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smtClean="0"/>
              <a:t>2. </a:t>
            </a:r>
            <a:r>
              <a:rPr lang="en-US" b="1" dirty="0" smtClean="0"/>
              <a:t>The </a:t>
            </a:r>
            <a:r>
              <a:rPr lang="en-US" b="1" dirty="0"/>
              <a:t>Mechanical Age: 1450 – </a:t>
            </a:r>
            <a:r>
              <a:rPr lang="en-US" b="1" dirty="0" smtClean="0"/>
              <a:t>1840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This</a:t>
            </a:r>
            <a:r>
              <a:rPr lang="tr-TR" sz="3600" dirty="0" smtClean="0"/>
              <a:t> is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age</a:t>
            </a:r>
            <a:r>
              <a:rPr lang="tr-TR" sz="3600" dirty="0" smtClean="0"/>
              <a:t> </a:t>
            </a:r>
            <a:r>
              <a:rPr lang="tr-TR" sz="3600" dirty="0" err="1" smtClean="0"/>
              <a:t>that</a:t>
            </a:r>
            <a:r>
              <a:rPr lang="tr-TR" sz="3600" dirty="0" smtClean="0"/>
              <a:t> </a:t>
            </a:r>
            <a:r>
              <a:rPr lang="tr-TR" sz="3600" dirty="0" err="1" smtClean="0"/>
              <a:t>we</a:t>
            </a:r>
            <a:r>
              <a:rPr lang="tr-TR" sz="3600" dirty="0" smtClean="0"/>
              <a:t> </a:t>
            </a:r>
            <a:r>
              <a:rPr lang="tr-TR" sz="3600" dirty="0" err="1" smtClean="0"/>
              <a:t>observe</a:t>
            </a:r>
            <a:r>
              <a:rPr lang="tr-TR" sz="3600" dirty="0" smtClean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first</a:t>
            </a:r>
            <a:r>
              <a:rPr lang="tr-TR" sz="3600" dirty="0" smtClean="0"/>
              <a:t> </a:t>
            </a:r>
            <a:r>
              <a:rPr lang="tr-TR" sz="3600" dirty="0" err="1" smtClean="0"/>
              <a:t>connections</a:t>
            </a:r>
            <a:r>
              <a:rPr lang="tr-TR" sz="3600" dirty="0" smtClean="0"/>
              <a:t> </a:t>
            </a:r>
            <a:r>
              <a:rPr lang="tr-TR" sz="3600" dirty="0" err="1" smtClean="0"/>
              <a:t>between</a:t>
            </a:r>
            <a:r>
              <a:rPr lang="tr-TR" sz="3600" dirty="0" smtClean="0"/>
              <a:t> </a:t>
            </a:r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technology</a:t>
            </a:r>
            <a:r>
              <a:rPr lang="tr-TR" sz="3600" dirty="0" smtClean="0"/>
              <a:t> of </a:t>
            </a:r>
            <a:r>
              <a:rPr lang="tr-TR" sz="3600" dirty="0" err="1" smtClean="0"/>
              <a:t>today</a:t>
            </a:r>
            <a:r>
              <a:rPr lang="tr-TR" sz="3600" dirty="0" smtClean="0"/>
              <a:t> </a:t>
            </a:r>
            <a:r>
              <a:rPr lang="tr-TR" sz="3600" dirty="0" err="1" smtClean="0"/>
              <a:t>and</a:t>
            </a:r>
            <a:r>
              <a:rPr lang="tr-TR" sz="3600" dirty="0" smtClean="0"/>
              <a:t> </a:t>
            </a:r>
            <a:r>
              <a:rPr lang="tr-TR" sz="3600" dirty="0" err="1" smtClean="0"/>
              <a:t>its</a:t>
            </a:r>
            <a:r>
              <a:rPr lang="tr-TR" sz="3600" dirty="0" smtClean="0"/>
              <a:t> </a:t>
            </a:r>
            <a:r>
              <a:rPr lang="tr-TR" sz="3600" dirty="0" err="1" smtClean="0"/>
              <a:t>ancestors</a:t>
            </a:r>
            <a:r>
              <a:rPr lang="tr-TR" sz="3600" dirty="0" smtClean="0"/>
              <a:t>.</a:t>
            </a:r>
          </a:p>
          <a:p>
            <a:r>
              <a:rPr lang="tr-TR" sz="3600" dirty="0" err="1" smtClean="0"/>
              <a:t>Slide</a:t>
            </a:r>
            <a:r>
              <a:rPr lang="tr-TR" sz="3600" dirty="0" smtClean="0"/>
              <a:t> </a:t>
            </a:r>
            <a:r>
              <a:rPr lang="tr-TR" sz="3600" dirty="0" err="1" smtClean="0"/>
              <a:t>rule</a:t>
            </a:r>
            <a:r>
              <a:rPr lang="tr-TR" sz="3600" dirty="0" smtClean="0"/>
              <a:t> is </a:t>
            </a:r>
            <a:r>
              <a:rPr lang="tr-TR" sz="3600" dirty="0" err="1" smtClean="0"/>
              <a:t>invented</a:t>
            </a:r>
            <a:r>
              <a:rPr lang="tr-TR" sz="3600" dirty="0" smtClean="0"/>
              <a:t> (</a:t>
            </a:r>
            <a:r>
              <a:rPr lang="tr-TR" sz="3600" dirty="0" err="1" smtClean="0"/>
              <a:t>early</a:t>
            </a:r>
            <a:r>
              <a:rPr lang="tr-TR" sz="3600" dirty="0" smtClean="0"/>
              <a:t> </a:t>
            </a:r>
            <a:r>
              <a:rPr lang="tr-TR" sz="3600" dirty="0" err="1" smtClean="0"/>
              <a:t>example</a:t>
            </a:r>
            <a:r>
              <a:rPr lang="tr-TR" sz="3600" dirty="0" smtClean="0"/>
              <a:t> of analog </a:t>
            </a:r>
            <a:r>
              <a:rPr lang="tr-TR" sz="3600" dirty="0" err="1" smtClean="0"/>
              <a:t>computers</a:t>
            </a:r>
            <a:r>
              <a:rPr lang="tr-TR" sz="3600" dirty="0" smtClean="0"/>
              <a:t>).</a:t>
            </a:r>
          </a:p>
          <a:p>
            <a:r>
              <a:rPr lang="tr-TR" sz="3600" dirty="0" err="1" smtClean="0"/>
              <a:t>The</a:t>
            </a:r>
            <a:r>
              <a:rPr lang="tr-TR" sz="3600" dirty="0" smtClean="0"/>
              <a:t> </a:t>
            </a:r>
            <a:r>
              <a:rPr lang="tr-TR" sz="3600" dirty="0" err="1" smtClean="0"/>
              <a:t>first</a:t>
            </a:r>
            <a:r>
              <a:rPr lang="tr-TR" sz="3600" dirty="0" smtClean="0"/>
              <a:t> general </a:t>
            </a:r>
            <a:r>
              <a:rPr lang="tr-TR" sz="3600" dirty="0" err="1" smtClean="0"/>
              <a:t>purpose</a:t>
            </a:r>
            <a:r>
              <a:rPr lang="tr-TR" sz="3600" dirty="0" smtClean="0"/>
              <a:t> </a:t>
            </a:r>
            <a:r>
              <a:rPr lang="tr-TR" sz="3600" dirty="0" err="1" smtClean="0"/>
              <a:t>computers</a:t>
            </a:r>
            <a:r>
              <a:rPr lang="tr-TR" sz="3600" dirty="0" smtClean="0"/>
              <a:t> </a:t>
            </a:r>
            <a:r>
              <a:rPr lang="tr-TR" sz="3600" dirty="0" err="1" smtClean="0"/>
              <a:t>are</a:t>
            </a:r>
            <a:r>
              <a:rPr lang="tr-TR" sz="3600" dirty="0" smtClean="0"/>
              <a:t> </a:t>
            </a:r>
            <a:r>
              <a:rPr lang="tr-TR" sz="3600" dirty="0" err="1" smtClean="0"/>
              <a:t>developed</a:t>
            </a:r>
            <a:r>
              <a:rPr lang="tr-TR" sz="3600" dirty="0" smtClean="0"/>
              <a:t>.</a:t>
            </a:r>
          </a:p>
          <a:p>
            <a:pPr lvl="1"/>
            <a:r>
              <a:rPr lang="en-US" sz="3200" dirty="0"/>
              <a:t>"computer: one who works with numbers."</a:t>
            </a:r>
          </a:p>
          <a:p>
            <a:pPr lvl="1"/>
            <a:endParaRPr lang="tr-TR" sz="3200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42379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van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2. </a:t>
            </a:r>
            <a:r>
              <a:rPr lang="en-US" b="1" dirty="0"/>
              <a:t>The Mechanical Age: 1450 – 1840</a:t>
            </a:r>
            <a:endParaRPr lang="en-US" dirty="0"/>
          </a:p>
        </p:txBody>
      </p:sp>
      <p:pic>
        <p:nvPicPr>
          <p:cNvPr id="9" name="Picture 2" descr="Slide ru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300" y="2348706"/>
            <a:ext cx="43434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Slide</a:t>
            </a:r>
            <a:r>
              <a:rPr lang="tr-TR" sz="3600" dirty="0" smtClean="0"/>
              <a:t> </a:t>
            </a:r>
            <a:r>
              <a:rPr lang="tr-TR" sz="3600" dirty="0" err="1" smtClean="0"/>
              <a:t>rule</a:t>
            </a:r>
            <a:r>
              <a:rPr lang="tr-TR" sz="3600" dirty="0" smtClean="0"/>
              <a:t>.</a:t>
            </a:r>
          </a:p>
          <a:p>
            <a:r>
              <a:rPr lang="tr-TR" sz="3600" dirty="0" smtClean="0"/>
              <a:t>An </a:t>
            </a:r>
            <a:r>
              <a:rPr lang="en-US" sz="3600" dirty="0" smtClean="0"/>
              <a:t>analog </a:t>
            </a:r>
            <a:r>
              <a:rPr lang="en-US" sz="3600" dirty="0"/>
              <a:t>computer used for multiplying and </a:t>
            </a:r>
            <a:r>
              <a:rPr lang="en-US" sz="3600" dirty="0" smtClean="0"/>
              <a:t>dividing</a:t>
            </a:r>
            <a:r>
              <a:rPr lang="tr-TR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715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2. </a:t>
            </a:r>
            <a:r>
              <a:rPr lang="en-US" b="1" dirty="0"/>
              <a:t>The Mechanical Age: 1450 – 1840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Blaise</a:t>
            </a:r>
            <a:r>
              <a:rPr lang="tr-TR" dirty="0" smtClean="0"/>
              <a:t> Pascal </a:t>
            </a:r>
            <a:r>
              <a:rPr lang="tr-TR" dirty="0" err="1" smtClean="0"/>
              <a:t>invented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Pascaline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Difference</a:t>
            </a:r>
            <a:r>
              <a:rPr lang="tr-TR" dirty="0" smtClean="0"/>
              <a:t> engine is </a:t>
            </a:r>
            <a:r>
              <a:rPr lang="tr-TR" dirty="0" err="1" smtClean="0"/>
              <a:t>invented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Charles </a:t>
            </a:r>
            <a:r>
              <a:rPr lang="tr-TR" dirty="0" err="1" smtClean="0"/>
              <a:t>Babbage</a:t>
            </a:r>
            <a:r>
              <a:rPr lang="tr-TR" dirty="0" smtClean="0"/>
              <a:t>.</a:t>
            </a:r>
          </a:p>
          <a:p>
            <a:r>
              <a:rPr lang="tr-TR" dirty="0" smtClean="0"/>
              <a:t>Ada </a:t>
            </a:r>
            <a:r>
              <a:rPr lang="tr-TR" dirty="0" err="1" smtClean="0"/>
              <a:t>Lovelace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programmer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</p:txBody>
      </p:sp>
      <p:pic>
        <p:nvPicPr>
          <p:cNvPr id="4" name="Picture 2" descr="Pascaline (rear view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560" y="3883587"/>
            <a:ext cx="3540760" cy="242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fference En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49360" y="2255519"/>
            <a:ext cx="2995740" cy="31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8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617</Words>
  <Application>Microsoft Office PowerPoint</Application>
  <PresentationFormat>Geniş ekran</PresentationFormat>
  <Paragraphs>75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HISTORY OF INFORMATION TECHNOLOGY</vt:lpstr>
      <vt:lpstr>History of Information Technology</vt:lpstr>
      <vt:lpstr>1. The Premechnical Age</vt:lpstr>
      <vt:lpstr>1. The Premechnical Age</vt:lpstr>
      <vt:lpstr>1. The Premechnical Age</vt:lpstr>
      <vt:lpstr>1. The Premechnical Age</vt:lpstr>
      <vt:lpstr>2. The Mechanical Age: 1450 – 1840</vt:lpstr>
      <vt:lpstr>2. The Mechanical Age: 1450 – 1840</vt:lpstr>
      <vt:lpstr>2. The Mechanical Age: 1450 – 1840</vt:lpstr>
      <vt:lpstr>2. The Mechanical Age: 1450 – 1840</vt:lpstr>
      <vt:lpstr>3. The Electromechanical Age: 1840 - 1940. - Communication</vt:lpstr>
      <vt:lpstr>3. Electromechanical Computing</vt:lpstr>
      <vt:lpstr>Mark I -1942  (for the WW II)</vt:lpstr>
      <vt:lpstr>4. The Electronic Age: 1940. –  present</vt:lpstr>
      <vt:lpstr>The Four Generations of Digital Computing:</vt:lpstr>
      <vt:lpstr>Second Generation (1959 -1963)</vt:lpstr>
      <vt:lpstr>Third Generation (1964 -1979) Integrated Circuits</vt:lpstr>
      <vt:lpstr>Fourth Generation (1979 – present)</vt:lpstr>
      <vt:lpstr>The four generations of digital computing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INFORMATION TECHNOLOGY</dc:title>
  <dc:creator>SEVGI EDA TUZCU</dc:creator>
  <cp:lastModifiedBy>SEVGI EDA TUZCU</cp:lastModifiedBy>
  <cp:revision>43</cp:revision>
  <cp:lastPrinted>2019-09-24T11:53:11Z</cp:lastPrinted>
  <dcterms:created xsi:type="dcterms:W3CDTF">2018-09-17T12:03:51Z</dcterms:created>
  <dcterms:modified xsi:type="dcterms:W3CDTF">2019-09-24T12:16:20Z</dcterms:modified>
</cp:coreProperties>
</file>