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1"/>
  </p:notesMasterIdLst>
  <p:sldIdLst>
    <p:sldId id="433" r:id="rId2"/>
    <p:sldId id="427" r:id="rId3"/>
    <p:sldId id="426" r:id="rId4"/>
    <p:sldId id="428" r:id="rId5"/>
    <p:sldId id="416" r:id="rId6"/>
    <p:sldId id="415" r:id="rId7"/>
    <p:sldId id="414" r:id="rId8"/>
    <p:sldId id="429" r:id="rId9"/>
    <p:sldId id="431" r:id="rId10"/>
    <p:sldId id="435" r:id="rId11"/>
    <p:sldId id="373" r:id="rId12"/>
    <p:sldId id="432" r:id="rId13"/>
    <p:sldId id="371" r:id="rId14"/>
    <p:sldId id="430" r:id="rId15"/>
    <p:sldId id="408" r:id="rId16"/>
    <p:sldId id="407" r:id="rId17"/>
    <p:sldId id="434" r:id="rId18"/>
    <p:sldId id="417" r:id="rId19"/>
    <p:sldId id="418" r:id="rId20"/>
    <p:sldId id="419" r:id="rId21"/>
    <p:sldId id="420" r:id="rId22"/>
    <p:sldId id="379" r:id="rId23"/>
    <p:sldId id="413" r:id="rId24"/>
    <p:sldId id="421" r:id="rId25"/>
    <p:sldId id="409" r:id="rId26"/>
    <p:sldId id="411" r:id="rId27"/>
    <p:sldId id="422" r:id="rId28"/>
    <p:sldId id="423" r:id="rId29"/>
    <p:sldId id="424" r:id="rId30"/>
  </p:sldIdLst>
  <p:sldSz cx="13716000" cy="7680325"/>
  <p:notesSz cx="6858000" cy="9144000"/>
  <p:embeddedFontLst>
    <p:embeddedFont>
      <p:font typeface="Avenir Next LT Pro" panose="020B0504020202020204" pitchFamily="34" charset="0"/>
      <p:regular r:id="rId32"/>
      <p:bold r:id="rId33"/>
      <p:italic r:id="rId34"/>
      <p:boldItalic r:id="rId35"/>
    </p:embeddedFont>
    <p:embeddedFont>
      <p:font typeface="Calibri" panose="020F0502020204030204" pitchFamily="34" charset="0"/>
      <p:regular r:id="rId36"/>
      <p:bold r:id="rId37"/>
      <p:italic r:id="rId38"/>
      <p:boldItalic r:id="rId39"/>
    </p:embeddedFont>
  </p:embeddedFontLst>
  <p:defaultTextStyle>
    <a:defPPr>
      <a:defRPr lang="en-US"/>
    </a:defPPr>
    <a:lvl1pPr marL="0" algn="l" defTabSz="1369314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4657" algn="l" defTabSz="1369314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69314" algn="l" defTabSz="1369314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3971" algn="l" defTabSz="1369314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38628" algn="l" defTabSz="1369314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3285" algn="l" defTabSz="1369314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07942" algn="l" defTabSz="1369314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792599" algn="l" defTabSz="1369314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77256" algn="l" defTabSz="1369314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19">
          <p15:clr>
            <a:srgbClr val="A4A3A4"/>
          </p15:clr>
        </p15:guide>
        <p15:guide id="2" pos="43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3636"/>
    <a:srgbClr val="0043B3"/>
    <a:srgbClr val="00DE84"/>
    <a:srgbClr val="BCBCBC"/>
    <a:srgbClr val="000000"/>
    <a:srgbClr val="E4E4E4"/>
    <a:srgbClr val="F7F7F7"/>
    <a:srgbClr val="66FFCC"/>
    <a:srgbClr val="FF3F3F"/>
    <a:srgbClr val="06AE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8A8ECB-42B8-44FA-A665-88B10DC78250}" v="14" dt="2023-01-31T20:58:04.7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59" autoAdjust="0"/>
    <p:restoredTop sz="96081" autoAdjust="0"/>
  </p:normalViewPr>
  <p:slideViewPr>
    <p:cSldViewPr>
      <p:cViewPr varScale="1">
        <p:scale>
          <a:sx n="138" d="100"/>
          <a:sy n="138" d="100"/>
        </p:scale>
        <p:origin x="708" y="100"/>
      </p:cViewPr>
      <p:guideLst>
        <p:guide orient="horz" pos="2419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Hochman" userId="09c211b49a8430d1" providerId="LiveId" clId="{0B8A8ECB-42B8-44FA-A665-88B10DC78250}"/>
    <pc:docChg chg="undo custSel addSld delSld modSld sldOrd modShowInfo">
      <pc:chgData name="Jonathan Hochman" userId="09c211b49a8430d1" providerId="LiveId" clId="{0B8A8ECB-42B8-44FA-A665-88B10DC78250}" dt="2023-01-31T21:03:33.518" v="251" actId="2744"/>
      <pc:docMkLst>
        <pc:docMk/>
      </pc:docMkLst>
      <pc:sldChg chg="delSp modSp add mod">
        <pc:chgData name="Jonathan Hochman" userId="09c211b49a8430d1" providerId="LiveId" clId="{0B8A8ECB-42B8-44FA-A665-88B10DC78250}" dt="2023-01-31T18:33:33.006" v="212" actId="478"/>
        <pc:sldMkLst>
          <pc:docMk/>
          <pc:sldMk cId="3195372669" sldId="371"/>
        </pc:sldMkLst>
        <pc:spChg chg="del mod">
          <ac:chgData name="Jonathan Hochman" userId="09c211b49a8430d1" providerId="LiveId" clId="{0B8A8ECB-42B8-44FA-A665-88B10DC78250}" dt="2023-01-31T18:33:29.608" v="211" actId="478"/>
          <ac:spMkLst>
            <pc:docMk/>
            <pc:sldMk cId="3195372669" sldId="371"/>
            <ac:spMk id="4" creationId="{B0515515-EC91-2D58-DE01-D3E87731B316}"/>
          </ac:spMkLst>
        </pc:spChg>
        <pc:spChg chg="del">
          <ac:chgData name="Jonathan Hochman" userId="09c211b49a8430d1" providerId="LiveId" clId="{0B8A8ECB-42B8-44FA-A665-88B10DC78250}" dt="2023-01-31T18:33:33.006" v="212" actId="478"/>
          <ac:spMkLst>
            <pc:docMk/>
            <pc:sldMk cId="3195372669" sldId="371"/>
            <ac:spMk id="28" creationId="{00000000-0000-0000-0000-000000000000}"/>
          </ac:spMkLst>
        </pc:spChg>
      </pc:sldChg>
      <pc:sldChg chg="addSp delSp modSp mod">
        <pc:chgData name="Jonathan Hochman" userId="09c211b49a8430d1" providerId="LiveId" clId="{0B8A8ECB-42B8-44FA-A665-88B10DC78250}" dt="2023-01-31T18:38:10.063" v="240" actId="1076"/>
        <pc:sldMkLst>
          <pc:docMk/>
          <pc:sldMk cId="3129422681" sldId="408"/>
        </pc:sldMkLst>
        <pc:spChg chg="mod">
          <ac:chgData name="Jonathan Hochman" userId="09c211b49a8430d1" providerId="LiveId" clId="{0B8A8ECB-42B8-44FA-A665-88B10DC78250}" dt="2023-01-31T18:37:57.391" v="236" actId="14100"/>
          <ac:spMkLst>
            <pc:docMk/>
            <pc:sldMk cId="3129422681" sldId="408"/>
            <ac:spMk id="11" creationId="{00000000-0000-0000-0000-000000000000}"/>
          </ac:spMkLst>
        </pc:spChg>
        <pc:picChg chg="del">
          <ac:chgData name="Jonathan Hochman" userId="09c211b49a8430d1" providerId="LiveId" clId="{0B8A8ECB-42B8-44FA-A665-88B10DC78250}" dt="2023-01-31T18:34:53.856" v="219" actId="478"/>
          <ac:picMkLst>
            <pc:docMk/>
            <pc:sldMk cId="3129422681" sldId="408"/>
            <ac:picMk id="2" creationId="{ADFA68C2-CC38-F7BC-0F20-20C195FD5400}"/>
          </ac:picMkLst>
        </pc:picChg>
        <pc:picChg chg="del">
          <ac:chgData name="Jonathan Hochman" userId="09c211b49a8430d1" providerId="LiveId" clId="{0B8A8ECB-42B8-44FA-A665-88B10DC78250}" dt="2023-01-31T18:34:53.087" v="218" actId="478"/>
          <ac:picMkLst>
            <pc:docMk/>
            <pc:sldMk cId="3129422681" sldId="408"/>
            <ac:picMk id="3" creationId="{01F81C35-B238-47CC-A8F3-0AB3D886242D}"/>
          </ac:picMkLst>
        </pc:picChg>
        <pc:picChg chg="del">
          <ac:chgData name="Jonathan Hochman" userId="09c211b49a8430d1" providerId="LiveId" clId="{0B8A8ECB-42B8-44FA-A665-88B10DC78250}" dt="2023-01-31T18:34:50.579" v="216" actId="478"/>
          <ac:picMkLst>
            <pc:docMk/>
            <pc:sldMk cId="3129422681" sldId="408"/>
            <ac:picMk id="5" creationId="{73BF28FB-0E4D-BC2C-D96D-536BE762519C}"/>
          </ac:picMkLst>
        </pc:picChg>
        <pc:picChg chg="del">
          <ac:chgData name="Jonathan Hochman" userId="09c211b49a8430d1" providerId="LiveId" clId="{0B8A8ECB-42B8-44FA-A665-88B10DC78250}" dt="2023-01-31T18:34:51.775" v="217" actId="478"/>
          <ac:picMkLst>
            <pc:docMk/>
            <pc:sldMk cId="3129422681" sldId="408"/>
            <ac:picMk id="6" creationId="{3B3BDF57-C64D-F45E-06E1-7E05B52C8B57}"/>
          </ac:picMkLst>
        </pc:picChg>
        <pc:picChg chg="add mod">
          <ac:chgData name="Jonathan Hochman" userId="09c211b49a8430d1" providerId="LiveId" clId="{0B8A8ECB-42B8-44FA-A665-88B10DC78250}" dt="2023-01-31T18:38:10.063" v="240" actId="1076"/>
          <ac:picMkLst>
            <pc:docMk/>
            <pc:sldMk cId="3129422681" sldId="408"/>
            <ac:picMk id="7" creationId="{5A2AE58C-2AA1-BE2E-0028-13F57FDF12C3}"/>
          </ac:picMkLst>
        </pc:picChg>
      </pc:sldChg>
      <pc:sldChg chg="del">
        <pc:chgData name="Jonathan Hochman" userId="09c211b49a8430d1" providerId="LiveId" clId="{0B8A8ECB-42B8-44FA-A665-88B10DC78250}" dt="2023-01-31T18:39:20.741" v="243" actId="47"/>
        <pc:sldMkLst>
          <pc:docMk/>
          <pc:sldMk cId="1747471503" sldId="410"/>
        </pc:sldMkLst>
      </pc:sldChg>
      <pc:sldChg chg="modSp mod">
        <pc:chgData name="Jonathan Hochman" userId="09c211b49a8430d1" providerId="LiveId" clId="{0B8A8ECB-42B8-44FA-A665-88B10DC78250}" dt="2023-01-31T18:25:24.713" v="81" actId="20577"/>
        <pc:sldMkLst>
          <pc:docMk/>
          <pc:sldMk cId="4012028059" sldId="413"/>
        </pc:sldMkLst>
        <pc:spChg chg="mod">
          <ac:chgData name="Jonathan Hochman" userId="09c211b49a8430d1" providerId="LiveId" clId="{0B8A8ECB-42B8-44FA-A665-88B10DC78250}" dt="2023-01-31T18:25:24.713" v="81" actId="20577"/>
          <ac:spMkLst>
            <pc:docMk/>
            <pc:sldMk cId="4012028059" sldId="413"/>
            <ac:spMk id="2" creationId="{63C926A6-51F2-C7F4-7E16-9A5C6820338E}"/>
          </ac:spMkLst>
        </pc:spChg>
      </pc:sldChg>
      <pc:sldChg chg="modSp mod">
        <pc:chgData name="Jonathan Hochman" userId="09c211b49a8430d1" providerId="LiveId" clId="{0B8A8ECB-42B8-44FA-A665-88B10DC78250}" dt="2023-01-31T18:31:56.674" v="166" actId="20577"/>
        <pc:sldMkLst>
          <pc:docMk/>
          <pc:sldMk cId="1587349296" sldId="414"/>
        </pc:sldMkLst>
        <pc:spChg chg="mod">
          <ac:chgData name="Jonathan Hochman" userId="09c211b49a8430d1" providerId="LiveId" clId="{0B8A8ECB-42B8-44FA-A665-88B10DC78250}" dt="2023-01-31T18:30:43.920" v="139" actId="6549"/>
          <ac:spMkLst>
            <pc:docMk/>
            <pc:sldMk cId="1587349296" sldId="414"/>
            <ac:spMk id="4" creationId="{E19F4C37-81C1-5E0B-C7F6-9F8E298F380D}"/>
          </ac:spMkLst>
        </pc:spChg>
        <pc:spChg chg="mod">
          <ac:chgData name="Jonathan Hochman" userId="09c211b49a8430d1" providerId="LiveId" clId="{0B8A8ECB-42B8-44FA-A665-88B10DC78250}" dt="2023-01-31T18:31:56.674" v="166" actId="20577"/>
          <ac:spMkLst>
            <pc:docMk/>
            <pc:sldMk cId="1587349296" sldId="414"/>
            <ac:spMk id="8" creationId="{F3953E38-F65E-E8A7-CE91-19FDD7BBC8E5}"/>
          </ac:spMkLst>
        </pc:spChg>
        <pc:spChg chg="mod">
          <ac:chgData name="Jonathan Hochman" userId="09c211b49a8430d1" providerId="LiveId" clId="{0B8A8ECB-42B8-44FA-A665-88B10DC78250}" dt="2023-01-31T18:31:44.472" v="153" actId="20577"/>
          <ac:spMkLst>
            <pc:docMk/>
            <pc:sldMk cId="1587349296" sldId="414"/>
            <ac:spMk id="17" creationId="{146DB911-8419-987F-3FB0-8A9021670D2E}"/>
          </ac:spMkLst>
        </pc:spChg>
      </pc:sldChg>
      <pc:sldChg chg="modSp mod">
        <pc:chgData name="Jonathan Hochman" userId="09c211b49a8430d1" providerId="LiveId" clId="{0B8A8ECB-42B8-44FA-A665-88B10DC78250}" dt="2023-01-31T18:27:03.720" v="116" actId="20577"/>
        <pc:sldMkLst>
          <pc:docMk/>
          <pc:sldMk cId="1096292426" sldId="424"/>
        </pc:sldMkLst>
        <pc:spChg chg="mod">
          <ac:chgData name="Jonathan Hochman" userId="09c211b49a8430d1" providerId="LiveId" clId="{0B8A8ECB-42B8-44FA-A665-88B10DC78250}" dt="2023-01-31T18:27:03.720" v="116" actId="20577"/>
          <ac:spMkLst>
            <pc:docMk/>
            <pc:sldMk cId="1096292426" sldId="424"/>
            <ac:spMk id="8" creationId="{F3953E38-F65E-E8A7-CE91-19FDD7BBC8E5}"/>
          </ac:spMkLst>
        </pc:spChg>
      </pc:sldChg>
      <pc:sldChg chg="del">
        <pc:chgData name="Jonathan Hochman" userId="09c211b49a8430d1" providerId="LiveId" clId="{0B8A8ECB-42B8-44FA-A665-88B10DC78250}" dt="2023-01-31T18:39:55.261" v="246" actId="47"/>
        <pc:sldMkLst>
          <pc:docMk/>
          <pc:sldMk cId="3332561919" sldId="425"/>
        </pc:sldMkLst>
      </pc:sldChg>
      <pc:sldChg chg="modSp mod">
        <pc:chgData name="Jonathan Hochman" userId="09c211b49a8430d1" providerId="LiveId" clId="{0B8A8ECB-42B8-44FA-A665-88B10DC78250}" dt="2023-01-31T18:28:56.559" v="138" actId="20577"/>
        <pc:sldMkLst>
          <pc:docMk/>
          <pc:sldMk cId="469670156" sldId="426"/>
        </pc:sldMkLst>
        <pc:spChg chg="mod">
          <ac:chgData name="Jonathan Hochman" userId="09c211b49a8430d1" providerId="LiveId" clId="{0B8A8ECB-42B8-44FA-A665-88B10DC78250}" dt="2023-01-31T18:28:56.559" v="138" actId="20577"/>
          <ac:spMkLst>
            <pc:docMk/>
            <pc:sldMk cId="469670156" sldId="426"/>
            <ac:spMk id="8" creationId="{00000000-0000-0000-0000-000000000000}"/>
          </ac:spMkLst>
        </pc:spChg>
      </pc:sldChg>
      <pc:sldChg chg="ord">
        <pc:chgData name="Jonathan Hochman" userId="09c211b49a8430d1" providerId="LiveId" clId="{0B8A8ECB-42B8-44FA-A665-88B10DC78250}" dt="2023-01-31T20:58:20.963" v="250"/>
        <pc:sldMkLst>
          <pc:docMk/>
          <pc:sldMk cId="498006440" sldId="427"/>
        </pc:sldMkLst>
      </pc:sldChg>
      <pc:sldChg chg="del ord">
        <pc:chgData name="Jonathan Hochman" userId="09c211b49a8430d1" providerId="LiveId" clId="{0B8A8ECB-42B8-44FA-A665-88B10DC78250}" dt="2023-01-31T20:57:53.314" v="247" actId="2696"/>
        <pc:sldMkLst>
          <pc:docMk/>
          <pc:sldMk cId="890148785" sldId="428"/>
        </pc:sldMkLst>
      </pc:sldChg>
      <pc:sldChg chg="add">
        <pc:chgData name="Jonathan Hochman" userId="09c211b49a8430d1" providerId="LiveId" clId="{0B8A8ECB-42B8-44FA-A665-88B10DC78250}" dt="2023-01-31T20:58:04.763" v="248"/>
        <pc:sldMkLst>
          <pc:docMk/>
          <pc:sldMk cId="994775992" sldId="428"/>
        </pc:sldMkLst>
      </pc:sldChg>
      <pc:sldChg chg="addSp delSp modSp add mod ord">
        <pc:chgData name="Jonathan Hochman" userId="09c211b49a8430d1" providerId="LiveId" clId="{0B8A8ECB-42B8-44FA-A665-88B10DC78250}" dt="2023-01-31T18:32:41.831" v="209"/>
        <pc:sldMkLst>
          <pc:docMk/>
          <pc:sldMk cId="3082388198" sldId="429"/>
        </pc:sldMkLst>
        <pc:picChg chg="add mod">
          <ac:chgData name="Jonathan Hochman" userId="09c211b49a8430d1" providerId="LiveId" clId="{0B8A8ECB-42B8-44FA-A665-88B10DC78250}" dt="2023-01-31T18:15:29.645" v="15" actId="1076"/>
          <ac:picMkLst>
            <pc:docMk/>
            <pc:sldMk cId="3082388198" sldId="429"/>
            <ac:picMk id="2" creationId="{892D6BFB-DAE0-F44D-8F7C-2AA87FC2EA31}"/>
          </ac:picMkLst>
        </pc:picChg>
        <pc:picChg chg="del">
          <ac:chgData name="Jonathan Hochman" userId="09c211b49a8430d1" providerId="LiveId" clId="{0B8A8ECB-42B8-44FA-A665-88B10DC78250}" dt="2023-01-31T18:15:23.926" v="12" actId="478"/>
          <ac:picMkLst>
            <pc:docMk/>
            <pc:sldMk cId="3082388198" sldId="429"/>
            <ac:picMk id="4" creationId="{DF9624C4-A972-560D-1098-20B547084A1C}"/>
          </ac:picMkLst>
        </pc:picChg>
      </pc:sldChg>
      <pc:sldChg chg="addSp delSp modSp new mod ord">
        <pc:chgData name="Jonathan Hochman" userId="09c211b49a8430d1" providerId="LiveId" clId="{0B8A8ECB-42B8-44FA-A665-88B10DC78250}" dt="2023-01-31T18:38:37.119" v="242"/>
        <pc:sldMkLst>
          <pc:docMk/>
          <pc:sldMk cId="3582472334" sldId="430"/>
        </pc:sldMkLst>
        <pc:spChg chg="del">
          <ac:chgData name="Jonathan Hochman" userId="09c211b49a8430d1" providerId="LiveId" clId="{0B8A8ECB-42B8-44FA-A665-88B10DC78250}" dt="2023-01-31T18:14:36.675" v="6" actId="478"/>
          <ac:spMkLst>
            <pc:docMk/>
            <pc:sldMk cId="3582472334" sldId="430"/>
            <ac:spMk id="2" creationId="{A04840AE-73A8-6F7F-79F9-B8A9556129BC}"/>
          </ac:spMkLst>
        </pc:spChg>
        <pc:spChg chg="del">
          <ac:chgData name="Jonathan Hochman" userId="09c211b49a8430d1" providerId="LiveId" clId="{0B8A8ECB-42B8-44FA-A665-88B10DC78250}" dt="2023-01-31T18:14:39.669" v="7" actId="478"/>
          <ac:spMkLst>
            <pc:docMk/>
            <pc:sldMk cId="3582472334" sldId="430"/>
            <ac:spMk id="3" creationId="{D791B6E6-E724-A4BF-0BAD-E96285196969}"/>
          </ac:spMkLst>
        </pc:spChg>
        <pc:picChg chg="add mod">
          <ac:chgData name="Jonathan Hochman" userId="09c211b49a8430d1" providerId="LiveId" clId="{0B8A8ECB-42B8-44FA-A665-88B10DC78250}" dt="2023-01-31T18:14:51.823" v="11" actId="14100"/>
          <ac:picMkLst>
            <pc:docMk/>
            <pc:sldMk cId="3582472334" sldId="430"/>
            <ac:picMk id="4" creationId="{75F60617-0F0F-9B98-5FB6-5289FE45AB35}"/>
          </ac:picMkLst>
        </pc:picChg>
      </pc:sldChg>
      <pc:sldChg chg="addSp delSp modSp new del mod">
        <pc:chgData name="Jonathan Hochman" userId="09c211b49a8430d1" providerId="LiveId" clId="{0B8A8ECB-42B8-44FA-A665-88B10DC78250}" dt="2023-01-31T18:33:59.031" v="213" actId="2696"/>
        <pc:sldMkLst>
          <pc:docMk/>
          <pc:sldMk cId="817511599" sldId="431"/>
        </pc:sldMkLst>
        <pc:spChg chg="del">
          <ac:chgData name="Jonathan Hochman" userId="09c211b49a8430d1" providerId="LiveId" clId="{0B8A8ECB-42B8-44FA-A665-88B10DC78250}" dt="2023-01-31T18:16:05.004" v="18" actId="478"/>
          <ac:spMkLst>
            <pc:docMk/>
            <pc:sldMk cId="817511599" sldId="431"/>
            <ac:spMk id="2" creationId="{1DBD3E28-3DEB-6F1B-6A1E-E2F0ABFDC719}"/>
          </ac:spMkLst>
        </pc:spChg>
        <pc:spChg chg="del">
          <ac:chgData name="Jonathan Hochman" userId="09c211b49a8430d1" providerId="LiveId" clId="{0B8A8ECB-42B8-44FA-A665-88B10DC78250}" dt="2023-01-31T18:16:02.599" v="17" actId="478"/>
          <ac:spMkLst>
            <pc:docMk/>
            <pc:sldMk cId="817511599" sldId="431"/>
            <ac:spMk id="3" creationId="{70F0F7D7-31DB-AD32-11AD-3C7DB4CC46AD}"/>
          </ac:spMkLst>
        </pc:spChg>
        <pc:picChg chg="add mod">
          <ac:chgData name="Jonathan Hochman" userId="09c211b49a8430d1" providerId="LiveId" clId="{0B8A8ECB-42B8-44FA-A665-88B10DC78250}" dt="2023-01-31T18:16:16.871" v="22" actId="14100"/>
          <ac:picMkLst>
            <pc:docMk/>
            <pc:sldMk cId="817511599" sldId="431"/>
            <ac:picMk id="4" creationId="{976AF65C-EC1E-D1BF-8049-EE649E1D47D7}"/>
          </ac:picMkLst>
        </pc:picChg>
        <pc:picChg chg="add del mod">
          <ac:chgData name="Jonathan Hochman" userId="09c211b49a8430d1" providerId="LiveId" clId="{0B8A8ECB-42B8-44FA-A665-88B10DC78250}" dt="2023-01-31T18:21:32.373" v="45"/>
          <ac:picMkLst>
            <pc:docMk/>
            <pc:sldMk cId="817511599" sldId="431"/>
            <ac:picMk id="5" creationId="{E7D9A07A-082F-74FD-6CF2-894B79298BE1}"/>
          </ac:picMkLst>
        </pc:picChg>
        <pc:picChg chg="add del mod">
          <ac:chgData name="Jonathan Hochman" userId="09c211b49a8430d1" providerId="LiveId" clId="{0B8A8ECB-42B8-44FA-A665-88B10DC78250}" dt="2023-01-31T18:21:32.373" v="45"/>
          <ac:picMkLst>
            <pc:docMk/>
            <pc:sldMk cId="817511599" sldId="431"/>
            <ac:picMk id="6" creationId="{1ADEC3E0-0DAF-97C6-856E-CE7006E534A4}"/>
          </ac:picMkLst>
        </pc:picChg>
        <pc:picChg chg="add mod">
          <ac:chgData name="Jonathan Hochman" userId="09c211b49a8430d1" providerId="LiveId" clId="{0B8A8ECB-42B8-44FA-A665-88B10DC78250}" dt="2023-01-31T18:22:24.591" v="56" actId="1076"/>
          <ac:picMkLst>
            <pc:docMk/>
            <pc:sldMk cId="817511599" sldId="431"/>
            <ac:picMk id="7" creationId="{AAE147C6-A15C-203E-A4FA-5899252EFCD8}"/>
          </ac:picMkLst>
        </pc:picChg>
        <pc:picChg chg="add mod">
          <ac:chgData name="Jonathan Hochman" userId="09c211b49a8430d1" providerId="LiveId" clId="{0B8A8ECB-42B8-44FA-A665-88B10DC78250}" dt="2023-01-31T18:22:26.891" v="57" actId="1076"/>
          <ac:picMkLst>
            <pc:docMk/>
            <pc:sldMk cId="817511599" sldId="431"/>
            <ac:picMk id="8" creationId="{861D6CD5-C678-AF72-5DF6-028915643A82}"/>
          </ac:picMkLst>
        </pc:picChg>
      </pc:sldChg>
      <pc:sldChg chg="add">
        <pc:chgData name="Jonathan Hochman" userId="09c211b49a8430d1" providerId="LiveId" clId="{0B8A8ECB-42B8-44FA-A665-88B10DC78250}" dt="2023-01-31T18:34:03.283" v="214"/>
        <pc:sldMkLst>
          <pc:docMk/>
          <pc:sldMk cId="1731055181" sldId="431"/>
        </pc:sldMkLst>
      </pc:sldChg>
      <pc:sldChg chg="add">
        <pc:chgData name="Jonathan Hochman" userId="09c211b49a8430d1" providerId="LiveId" clId="{0B8A8ECB-42B8-44FA-A665-88B10DC78250}" dt="2023-01-31T18:17:26.392" v="23"/>
        <pc:sldMkLst>
          <pc:docMk/>
          <pc:sldMk cId="3965467071" sldId="432"/>
        </pc:sldMkLst>
      </pc:sldChg>
      <pc:sldChg chg="delSp modSp add mod">
        <pc:chgData name="Jonathan Hochman" userId="09c211b49a8430d1" providerId="LiveId" clId="{0B8A8ECB-42B8-44FA-A665-88B10DC78250}" dt="2023-01-31T18:28:46.251" v="137" actId="478"/>
        <pc:sldMkLst>
          <pc:docMk/>
          <pc:sldMk cId="796639106" sldId="433"/>
        </pc:sldMkLst>
        <pc:spChg chg="mod">
          <ac:chgData name="Jonathan Hochman" userId="09c211b49a8430d1" providerId="LiveId" clId="{0B8A8ECB-42B8-44FA-A665-88B10DC78250}" dt="2023-01-31T18:28:39.105" v="136" actId="20577"/>
          <ac:spMkLst>
            <pc:docMk/>
            <pc:sldMk cId="796639106" sldId="433"/>
            <ac:spMk id="2" creationId="{63C926A6-51F2-C7F4-7E16-9A5C6820338E}"/>
          </ac:spMkLst>
        </pc:spChg>
        <pc:spChg chg="del">
          <ac:chgData name="Jonathan Hochman" userId="09c211b49a8430d1" providerId="LiveId" clId="{0B8A8ECB-42B8-44FA-A665-88B10DC78250}" dt="2023-01-31T18:28:05.101" v="121" actId="478"/>
          <ac:spMkLst>
            <pc:docMk/>
            <pc:sldMk cId="796639106" sldId="433"/>
            <ac:spMk id="3" creationId="{99A48693-BF76-5BE7-FEB8-A98E7DC4761D}"/>
          </ac:spMkLst>
        </pc:spChg>
        <pc:spChg chg="del">
          <ac:chgData name="Jonathan Hochman" userId="09c211b49a8430d1" providerId="LiveId" clId="{0B8A8ECB-42B8-44FA-A665-88B10DC78250}" dt="2023-01-31T18:28:07.911" v="122" actId="478"/>
          <ac:spMkLst>
            <pc:docMk/>
            <pc:sldMk cId="796639106" sldId="433"/>
            <ac:spMk id="5" creationId="{E2528CB4-838A-4248-2C9F-CFED31AEA7B0}"/>
          </ac:spMkLst>
        </pc:spChg>
        <pc:spChg chg="mod">
          <ac:chgData name="Jonathan Hochman" userId="09c211b49a8430d1" providerId="LiveId" clId="{0B8A8ECB-42B8-44FA-A665-88B10DC78250}" dt="2023-01-31T18:28:01.224" v="120" actId="20577"/>
          <ac:spMkLst>
            <pc:docMk/>
            <pc:sldMk cId="796639106" sldId="433"/>
            <ac:spMk id="8" creationId="{00000000-0000-0000-0000-000000000000}"/>
          </ac:spMkLst>
        </pc:spChg>
        <pc:spChg chg="del">
          <ac:chgData name="Jonathan Hochman" userId="09c211b49a8430d1" providerId="LiveId" clId="{0B8A8ECB-42B8-44FA-A665-88B10DC78250}" dt="2023-01-31T18:28:46.251" v="137" actId="478"/>
          <ac:spMkLst>
            <pc:docMk/>
            <pc:sldMk cId="796639106" sldId="433"/>
            <ac:spMk id="14" creationId="{00000000-0000-0000-0000-000000000000}"/>
          </ac:spMkLst>
        </pc:spChg>
      </pc:sldChg>
      <pc:sldChg chg="modSp add mod">
        <pc:chgData name="Jonathan Hochman" userId="09c211b49a8430d1" providerId="LiveId" clId="{0B8A8ECB-42B8-44FA-A665-88B10DC78250}" dt="2023-01-31T18:32:17.546" v="207" actId="20577"/>
        <pc:sldMkLst>
          <pc:docMk/>
          <pc:sldMk cId="4136999369" sldId="434"/>
        </pc:sldMkLst>
        <pc:spChg chg="mod">
          <ac:chgData name="Jonathan Hochman" userId="09c211b49a8430d1" providerId="LiveId" clId="{0B8A8ECB-42B8-44FA-A665-88B10DC78250}" dt="2023-01-31T18:31:26.376" v="142"/>
          <ac:spMkLst>
            <pc:docMk/>
            <pc:sldMk cId="4136999369" sldId="434"/>
            <ac:spMk id="4" creationId="{E19F4C37-81C1-5E0B-C7F6-9F8E298F380D}"/>
          </ac:spMkLst>
        </pc:spChg>
        <pc:spChg chg="mod">
          <ac:chgData name="Jonathan Hochman" userId="09c211b49a8430d1" providerId="LiveId" clId="{0B8A8ECB-42B8-44FA-A665-88B10DC78250}" dt="2023-01-31T18:32:17.546" v="207" actId="20577"/>
          <ac:spMkLst>
            <pc:docMk/>
            <pc:sldMk cId="4136999369" sldId="434"/>
            <ac:spMk id="17" creationId="{146DB911-8419-987F-3FB0-8A9021670D2E}"/>
          </ac:spMkLst>
        </pc:spChg>
      </pc:sldChg>
      <pc:sldChg chg="add">
        <pc:chgData name="Jonathan Hochman" userId="09c211b49a8430d1" providerId="LiveId" clId="{0B8A8ECB-42B8-44FA-A665-88B10DC78250}" dt="2023-01-31T18:34:28.883" v="215"/>
        <pc:sldMkLst>
          <pc:docMk/>
          <pc:sldMk cId="300354445" sldId="43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FDFF9-3E4B-4F13-9366-89419B589AFF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68300" y="685800"/>
            <a:ext cx="6121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172343-5CCF-425E-9E69-008C4C54C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941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385880"/>
            <a:ext cx="11658600" cy="16462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4352184"/>
            <a:ext cx="9601200" cy="19627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846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69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39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386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3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079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7925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772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A20E0-09D8-4BF8-BFB4-BB0372CB815D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EDF8-CB3C-46BC-BF42-A8518CCA0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80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A20E0-09D8-4BF8-BFB4-BB0372CB815D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EDF8-CB3C-46BC-BF42-A8518CCA0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559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44100" y="307570"/>
            <a:ext cx="3086100" cy="65531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7570"/>
            <a:ext cx="9029700" cy="65531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A20E0-09D8-4BF8-BFB4-BB0372CB815D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EDF8-CB3C-46BC-BF42-A8518CCA0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911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A20E0-09D8-4BF8-BFB4-BB0372CB815D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EDF8-CB3C-46BC-BF42-A8518CCA0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95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70" y="4935321"/>
            <a:ext cx="11658600" cy="1525398"/>
          </a:xfrm>
        </p:spPr>
        <p:txBody>
          <a:bodyPr anchor="t"/>
          <a:lstStyle>
            <a:lvl1pPr algn="l">
              <a:defRPr sz="6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70" y="3255250"/>
            <a:ext cx="11658600" cy="1680070"/>
          </a:xfrm>
        </p:spPr>
        <p:txBody>
          <a:bodyPr anchor="b"/>
          <a:lstStyle>
            <a:lvl1pPr marL="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1pPr>
            <a:lvl2pPr marL="684657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6931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397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3862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32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07942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79259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7725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A20E0-09D8-4BF8-BFB4-BB0372CB815D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EDF8-CB3C-46BC-BF42-A8518CCA0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030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92077"/>
            <a:ext cx="6057900" cy="5068659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72300" y="1792077"/>
            <a:ext cx="6057900" cy="5068659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A20E0-09D8-4BF8-BFB4-BB0372CB815D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EDF8-CB3C-46BC-BF42-A8518CCA0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228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19185"/>
            <a:ext cx="6060282" cy="716475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4657" indent="0">
              <a:buNone/>
              <a:defRPr sz="3000" b="1"/>
            </a:lvl2pPr>
            <a:lvl3pPr marL="1369314" indent="0">
              <a:buNone/>
              <a:defRPr sz="2700" b="1"/>
            </a:lvl3pPr>
            <a:lvl4pPr marL="2053971" indent="0">
              <a:buNone/>
              <a:defRPr sz="2400" b="1"/>
            </a:lvl4pPr>
            <a:lvl5pPr marL="2738628" indent="0">
              <a:buNone/>
              <a:defRPr sz="2400" b="1"/>
            </a:lvl5pPr>
            <a:lvl6pPr marL="3423285" indent="0">
              <a:buNone/>
              <a:defRPr sz="2400" b="1"/>
            </a:lvl6pPr>
            <a:lvl7pPr marL="4107942" indent="0">
              <a:buNone/>
              <a:defRPr sz="2400" b="1"/>
            </a:lvl7pPr>
            <a:lvl8pPr marL="4792599" indent="0">
              <a:buNone/>
              <a:defRPr sz="2400" b="1"/>
            </a:lvl8pPr>
            <a:lvl9pPr marL="5477256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5658"/>
            <a:ext cx="6060282" cy="4425077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40" y="1719185"/>
            <a:ext cx="6062663" cy="716475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4657" indent="0">
              <a:buNone/>
              <a:defRPr sz="3000" b="1"/>
            </a:lvl2pPr>
            <a:lvl3pPr marL="1369314" indent="0">
              <a:buNone/>
              <a:defRPr sz="2700" b="1"/>
            </a:lvl3pPr>
            <a:lvl4pPr marL="2053971" indent="0">
              <a:buNone/>
              <a:defRPr sz="2400" b="1"/>
            </a:lvl4pPr>
            <a:lvl5pPr marL="2738628" indent="0">
              <a:buNone/>
              <a:defRPr sz="2400" b="1"/>
            </a:lvl5pPr>
            <a:lvl6pPr marL="3423285" indent="0">
              <a:buNone/>
              <a:defRPr sz="2400" b="1"/>
            </a:lvl6pPr>
            <a:lvl7pPr marL="4107942" indent="0">
              <a:buNone/>
              <a:defRPr sz="2400" b="1"/>
            </a:lvl7pPr>
            <a:lvl8pPr marL="4792599" indent="0">
              <a:buNone/>
              <a:defRPr sz="2400" b="1"/>
            </a:lvl8pPr>
            <a:lvl9pPr marL="5477256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40" y="2435658"/>
            <a:ext cx="6062663" cy="4425077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A20E0-09D8-4BF8-BFB4-BB0372CB815D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EDF8-CB3C-46BC-BF42-A8518CCA0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21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A20E0-09D8-4BF8-BFB4-BB0372CB815D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EDF8-CB3C-46BC-BF42-A8518CCA0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873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A20E0-09D8-4BF8-BFB4-BB0372CB815D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EDF8-CB3C-46BC-BF42-A8518CCA0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3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05790"/>
            <a:ext cx="4512470" cy="1301389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5" y="305792"/>
            <a:ext cx="7667625" cy="6554945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2" y="1607181"/>
            <a:ext cx="4512470" cy="5253556"/>
          </a:xfrm>
        </p:spPr>
        <p:txBody>
          <a:bodyPr/>
          <a:lstStyle>
            <a:lvl1pPr marL="0" indent="0">
              <a:buNone/>
              <a:defRPr sz="2100"/>
            </a:lvl1pPr>
            <a:lvl2pPr marL="684657" indent="0">
              <a:buNone/>
              <a:defRPr sz="1800"/>
            </a:lvl2pPr>
            <a:lvl3pPr marL="1369314" indent="0">
              <a:buNone/>
              <a:defRPr sz="1500"/>
            </a:lvl3pPr>
            <a:lvl4pPr marL="2053971" indent="0">
              <a:buNone/>
              <a:defRPr sz="1300"/>
            </a:lvl4pPr>
            <a:lvl5pPr marL="2738628" indent="0">
              <a:buNone/>
              <a:defRPr sz="1300"/>
            </a:lvl5pPr>
            <a:lvl6pPr marL="3423285" indent="0">
              <a:buNone/>
              <a:defRPr sz="1300"/>
            </a:lvl6pPr>
            <a:lvl7pPr marL="4107942" indent="0">
              <a:buNone/>
              <a:defRPr sz="1300"/>
            </a:lvl7pPr>
            <a:lvl8pPr marL="4792599" indent="0">
              <a:buNone/>
              <a:defRPr sz="1300"/>
            </a:lvl8pPr>
            <a:lvl9pPr marL="5477256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A20E0-09D8-4BF8-BFB4-BB0372CB815D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EDF8-CB3C-46BC-BF42-A8518CCA0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684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2" y="5376227"/>
            <a:ext cx="8229600" cy="634695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2" y="686251"/>
            <a:ext cx="8229600" cy="4608195"/>
          </a:xfrm>
        </p:spPr>
        <p:txBody>
          <a:bodyPr/>
          <a:lstStyle>
            <a:lvl1pPr marL="0" indent="0">
              <a:buNone/>
              <a:defRPr sz="4800"/>
            </a:lvl1pPr>
            <a:lvl2pPr marL="684657" indent="0">
              <a:buNone/>
              <a:defRPr sz="4200"/>
            </a:lvl2pPr>
            <a:lvl3pPr marL="1369314" indent="0">
              <a:buNone/>
              <a:defRPr sz="3600"/>
            </a:lvl3pPr>
            <a:lvl4pPr marL="2053971" indent="0">
              <a:buNone/>
              <a:defRPr sz="3000"/>
            </a:lvl4pPr>
            <a:lvl5pPr marL="2738628" indent="0">
              <a:buNone/>
              <a:defRPr sz="3000"/>
            </a:lvl5pPr>
            <a:lvl6pPr marL="3423285" indent="0">
              <a:buNone/>
              <a:defRPr sz="3000"/>
            </a:lvl6pPr>
            <a:lvl7pPr marL="4107942" indent="0">
              <a:buNone/>
              <a:defRPr sz="3000"/>
            </a:lvl7pPr>
            <a:lvl8pPr marL="4792599" indent="0">
              <a:buNone/>
              <a:defRPr sz="3000"/>
            </a:lvl8pPr>
            <a:lvl9pPr marL="5477256" indent="0">
              <a:buNone/>
              <a:defRPr sz="3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2" y="6010921"/>
            <a:ext cx="8229600" cy="901372"/>
          </a:xfrm>
        </p:spPr>
        <p:txBody>
          <a:bodyPr/>
          <a:lstStyle>
            <a:lvl1pPr marL="0" indent="0">
              <a:buNone/>
              <a:defRPr sz="2100"/>
            </a:lvl1pPr>
            <a:lvl2pPr marL="684657" indent="0">
              <a:buNone/>
              <a:defRPr sz="1800"/>
            </a:lvl2pPr>
            <a:lvl3pPr marL="1369314" indent="0">
              <a:buNone/>
              <a:defRPr sz="1500"/>
            </a:lvl3pPr>
            <a:lvl4pPr marL="2053971" indent="0">
              <a:buNone/>
              <a:defRPr sz="1300"/>
            </a:lvl4pPr>
            <a:lvl5pPr marL="2738628" indent="0">
              <a:buNone/>
              <a:defRPr sz="1300"/>
            </a:lvl5pPr>
            <a:lvl6pPr marL="3423285" indent="0">
              <a:buNone/>
              <a:defRPr sz="1300"/>
            </a:lvl6pPr>
            <a:lvl7pPr marL="4107942" indent="0">
              <a:buNone/>
              <a:defRPr sz="1300"/>
            </a:lvl7pPr>
            <a:lvl8pPr marL="4792599" indent="0">
              <a:buNone/>
              <a:defRPr sz="1300"/>
            </a:lvl8pPr>
            <a:lvl9pPr marL="5477256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A20E0-09D8-4BF8-BFB4-BB0372CB815D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EDF8-CB3C-46BC-BF42-A8518CCA0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18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307570"/>
            <a:ext cx="12344400" cy="1280054"/>
          </a:xfrm>
          <a:prstGeom prst="rect">
            <a:avLst/>
          </a:prstGeom>
        </p:spPr>
        <p:txBody>
          <a:bodyPr vert="horz" lIns="136931" tIns="68466" rIns="136931" bIns="6846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92077"/>
            <a:ext cx="12344400" cy="5068659"/>
          </a:xfrm>
          <a:prstGeom prst="rect">
            <a:avLst/>
          </a:prstGeom>
        </p:spPr>
        <p:txBody>
          <a:bodyPr vert="horz" lIns="136931" tIns="68466" rIns="136931" bIns="6846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7118524"/>
            <a:ext cx="3200400" cy="408907"/>
          </a:xfrm>
          <a:prstGeom prst="rect">
            <a:avLst/>
          </a:prstGeom>
        </p:spPr>
        <p:txBody>
          <a:bodyPr vert="horz" lIns="136931" tIns="68466" rIns="136931" bIns="68466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A20E0-09D8-4BF8-BFB4-BB0372CB815D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86300" y="7118524"/>
            <a:ext cx="4343400" cy="408907"/>
          </a:xfrm>
          <a:prstGeom prst="rect">
            <a:avLst/>
          </a:prstGeom>
        </p:spPr>
        <p:txBody>
          <a:bodyPr vert="horz" lIns="136931" tIns="68466" rIns="136931" bIns="68466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7118524"/>
            <a:ext cx="3200400" cy="408907"/>
          </a:xfrm>
          <a:prstGeom prst="rect">
            <a:avLst/>
          </a:prstGeom>
        </p:spPr>
        <p:txBody>
          <a:bodyPr vert="horz" lIns="136931" tIns="68466" rIns="136931" bIns="68466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2EDF8-CB3C-46BC-BF42-A8518CCA0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954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369314" rtl="0" eaLnBrk="1" latinLnBrk="0" hangingPunct="1"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3493" indent="-513493" algn="l" defTabSz="1369314" rtl="0" eaLnBrk="1" latinLnBrk="0" hangingPunct="1">
        <a:spcBef>
          <a:spcPct val="20000"/>
        </a:spcBef>
        <a:buFont typeface="Arial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12568" indent="-427911" algn="l" defTabSz="1369314" rtl="0" eaLnBrk="1" latinLnBrk="0" hangingPunct="1">
        <a:spcBef>
          <a:spcPct val="20000"/>
        </a:spcBef>
        <a:buFont typeface="Arial" pitchFamily="34" charset="0"/>
        <a:buChar char="–"/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1711643" indent="-342329" algn="l" defTabSz="1369314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396300" indent="-342329" algn="l" defTabSz="1369314" rtl="0" eaLnBrk="1" latinLnBrk="0" hangingPunct="1">
        <a:spcBef>
          <a:spcPct val="20000"/>
        </a:spcBef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80957" indent="-342329" algn="l" defTabSz="1369314" rtl="0" eaLnBrk="1" latinLnBrk="0" hangingPunct="1">
        <a:spcBef>
          <a:spcPct val="20000"/>
        </a:spcBef>
        <a:buFont typeface="Arial" pitchFamily="34" charset="0"/>
        <a:buChar char="»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765614" indent="-342329" algn="l" defTabSz="1369314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450271" indent="-342329" algn="l" defTabSz="1369314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134928" indent="-342329" algn="l" defTabSz="1369314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5819585" indent="-342329" algn="l" defTabSz="1369314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69314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4657" algn="l" defTabSz="1369314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69314" algn="l" defTabSz="1369314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3971" algn="l" defTabSz="1369314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38628" algn="l" defTabSz="1369314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3285" algn="l" defTabSz="1369314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07942" algn="l" defTabSz="1369314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2599" algn="l" defTabSz="1369314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77256" algn="l" defTabSz="1369314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2.svg"/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12" Type="http://schemas.openxmlformats.org/officeDocument/2006/relationships/image" Target="../media/image3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16.svg"/><Relationship Id="rId5" Type="http://schemas.openxmlformats.org/officeDocument/2006/relationships/image" Target="../media/image26.svg"/><Relationship Id="rId10" Type="http://schemas.openxmlformats.org/officeDocument/2006/relationships/image" Target="../media/image15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hyperlink" Target="https://en.wikipedia.org/wiki/Sybil_(1976_film)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time.com/6192933/fake-reviews-regulation/" TargetMode="External"/><Relationship Id="rId7" Type="http://schemas.microsoft.com/office/2007/relationships/hdphoto" Target="../media/hdphoto3.wdp"/><Relationship Id="rId2" Type="http://schemas.openxmlformats.org/officeDocument/2006/relationships/hyperlink" Target="https://intelligence.house.gov/social-media-content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hyperlink" Target="https://en.wikipedia.org/wiki/Wikipedia:Sockpuppetry" TargetMode="External"/><Relationship Id="rId4" Type="http://schemas.openxmlformats.org/officeDocument/2006/relationships/hyperlink" Target="https://www.searchenginejournal.com/click-bots-and-fake-traffic-cost-online-advertisers-35-billion/466804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iccwbo.org/dispute-resolution-services/arbitration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30.sv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8.svg"/><Relationship Id="rId3" Type="http://schemas.openxmlformats.org/officeDocument/2006/relationships/image" Target="../media/image51.svg"/><Relationship Id="rId7" Type="http://schemas.openxmlformats.org/officeDocument/2006/relationships/image" Target="../media/image53.svg"/><Relationship Id="rId12" Type="http://schemas.openxmlformats.org/officeDocument/2006/relationships/image" Target="../media/image17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svg"/><Relationship Id="rId5" Type="http://schemas.openxmlformats.org/officeDocument/2006/relationships/image" Target="../media/image32.svg"/><Relationship Id="rId10" Type="http://schemas.openxmlformats.org/officeDocument/2006/relationships/image" Target="../media/image56.png"/><Relationship Id="rId4" Type="http://schemas.openxmlformats.org/officeDocument/2006/relationships/image" Target="../media/image31.png"/><Relationship Id="rId9" Type="http://schemas.openxmlformats.org/officeDocument/2006/relationships/image" Target="../media/image55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sv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33400" y="639762"/>
            <a:ext cx="12649200" cy="1707930"/>
          </a:xfrm>
          <a:prstGeom prst="rect">
            <a:avLst/>
          </a:prstGeom>
          <a:noFill/>
        </p:spPr>
        <p:txBody>
          <a:bodyPr wrap="square" lIns="136931" tIns="68466" rIns="136931" bIns="68466" rtlCol="0">
            <a:spAutoFit/>
          </a:bodyPr>
          <a:lstStyle/>
          <a:p>
            <a:r>
              <a:rPr lang="en-US" sz="4800" b="1" dirty="0">
                <a:solidFill>
                  <a:srgbClr val="0043B3"/>
                </a:solidFill>
                <a:ea typeface="Open Sans" pitchFamily="34" charset="0"/>
                <a:cs typeface="Open Sans" pitchFamily="34" charset="0"/>
              </a:rPr>
              <a:t>JET: </a:t>
            </a:r>
            <a:r>
              <a:rPr lang="en-US" sz="4400" b="1" dirty="0">
                <a:solidFill>
                  <a:srgbClr val="0043B3"/>
                </a:solidFill>
                <a:latin typeface="+mj-lt"/>
                <a:cs typeface="Calibri"/>
              </a:rPr>
              <a:t>A Platform for Trustworthy Computing</a:t>
            </a:r>
          </a:p>
          <a:p>
            <a:r>
              <a:rPr lang="en-US" sz="5400" b="1" dirty="0">
                <a:solidFill>
                  <a:srgbClr val="0043B3"/>
                </a:solidFill>
                <a:ea typeface="Open Sans" pitchFamily="34" charset="0"/>
                <a:cs typeface="Open Sans" pitchFamily="34" charset="0"/>
              </a:rPr>
              <a:t> 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685800" y="1782762"/>
            <a:ext cx="5628899" cy="0"/>
          </a:xfrm>
          <a:prstGeom prst="line">
            <a:avLst/>
          </a:prstGeom>
          <a:ln w="76200">
            <a:solidFill>
              <a:srgbClr val="00DE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944562" y="7195761"/>
            <a:ext cx="10866438" cy="0"/>
          </a:xfrm>
          <a:prstGeom prst="line">
            <a:avLst/>
          </a:prstGeom>
          <a:ln w="19050">
            <a:solidFill>
              <a:srgbClr val="00DE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3C926A6-51F2-C7F4-7E16-9A5C6820338E}"/>
              </a:ext>
            </a:extLst>
          </p:cNvPr>
          <p:cNvSpPr txBox="1"/>
          <p:nvPr/>
        </p:nvSpPr>
        <p:spPr>
          <a:xfrm>
            <a:off x="542148" y="2238860"/>
            <a:ext cx="11954652" cy="29515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0" i="0" u="none" strike="noStrike" baseline="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An Internet-scale identity system analogous to the Domain Name System (DNS)</a:t>
            </a:r>
          </a:p>
          <a:p>
            <a:endParaRPr lang="en-US" sz="2400" b="0" i="0" u="none" strike="noStrike" baseline="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  <a:p>
            <a:r>
              <a:rPr lang="en-US" sz="2400" b="0" i="0" u="none" strike="noStrike" baseline="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Three cryptographic protocols: </a:t>
            </a:r>
          </a:p>
          <a:p>
            <a:pPr marL="514350" lvl="0" indent="-514350" defTabSz="9144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  <a:defRPr/>
            </a:pPr>
            <a:r>
              <a:rPr lang="en-US" sz="2400" b="1" kern="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Authorization</a:t>
            </a:r>
            <a:r>
              <a:rPr lang="en-US" sz="2400" kern="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, proof of authorization to conduct a transaction </a:t>
            </a:r>
          </a:p>
          <a:p>
            <a:pPr marL="514350" indent="-514350" defTabSz="9144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  <a:defRPr/>
            </a:pPr>
            <a:r>
              <a:rPr lang="en-US" sz="2400" b="1" kern="0" dirty="0">
                <a:solidFill>
                  <a:schemeClr val="accent4">
                    <a:lumMod val="50000"/>
                  </a:schemeClr>
                </a:solidFill>
              </a:rPr>
              <a:t>Record Linking</a:t>
            </a:r>
            <a:r>
              <a:rPr lang="en-US" sz="2400" kern="0" dirty="0">
                <a:solidFill>
                  <a:schemeClr val="accent4">
                    <a:lumMod val="50000"/>
                  </a:schemeClr>
                </a:solidFill>
              </a:rPr>
              <a:t>, proof that anonymous data relates to the same entity </a:t>
            </a:r>
          </a:p>
          <a:p>
            <a:pPr marL="514350" indent="-514350" defTabSz="9144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  <a:defRPr/>
            </a:pPr>
            <a:r>
              <a:rPr lang="en-US" sz="2400" b="1" kern="0" dirty="0">
                <a:solidFill>
                  <a:schemeClr val="accent4">
                    <a:lumMod val="50000"/>
                  </a:schemeClr>
                </a:solidFill>
              </a:rPr>
              <a:t>Sybil Authentication</a:t>
            </a:r>
            <a:r>
              <a:rPr lang="en-US" sz="2400" kern="0" dirty="0">
                <a:solidFill>
                  <a:schemeClr val="accent4">
                    <a:lumMod val="50000"/>
                  </a:schemeClr>
                </a:solidFill>
              </a:rPr>
              <a:t>, proof that accounts are held by the same (or different) person(s) </a:t>
            </a:r>
            <a:endParaRPr lang="en-US" sz="2400" dirty="0">
              <a:solidFill>
                <a:schemeClr val="accent4">
                  <a:lumMod val="50000"/>
                </a:schemeClr>
              </a:solidFill>
              <a:cs typeface="Calibri" panose="020F0502020204030204" pitchFamily="34" charset="0"/>
            </a:endParaRPr>
          </a:p>
          <a:p>
            <a:endParaRPr lang="en-US" sz="240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4" name="Graphic 3" descr="Badge Tick with solid fill">
            <a:extLst>
              <a:ext uri="{FF2B5EF4-FFF2-40B4-BE49-F238E27FC236}">
                <a16:creationId xmlns:a16="http://schemas.microsoft.com/office/drawing/2014/main" id="{B6840D21-011A-F333-35AF-48CA1A7BC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49000" y="1554162"/>
            <a:ext cx="2133600" cy="2133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6639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Key with solid fill">
            <a:extLst>
              <a:ext uri="{FF2B5EF4-FFF2-40B4-BE49-F238E27FC236}">
                <a16:creationId xmlns:a16="http://schemas.microsoft.com/office/drawing/2014/main" id="{1755E587-5F47-3F55-95B2-DE3EFBD12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72400" y="4906962"/>
            <a:ext cx="1828798" cy="1828798"/>
          </a:xfrm>
          <a:prstGeom prst="rect">
            <a:avLst/>
          </a:prstGeom>
        </p:spPr>
      </p:pic>
      <p:pic>
        <p:nvPicPr>
          <p:cNvPr id="6" name="Graphic 5" descr="Key with solid fill">
            <a:extLst>
              <a:ext uri="{FF2B5EF4-FFF2-40B4-BE49-F238E27FC236}">
                <a16:creationId xmlns:a16="http://schemas.microsoft.com/office/drawing/2014/main" id="{568D0F97-76E8-EA89-DA42-FB12F1A284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43300" y="3154362"/>
            <a:ext cx="1828800" cy="1828800"/>
          </a:xfrm>
          <a:prstGeom prst="rect">
            <a:avLst/>
          </a:prstGeom>
        </p:spPr>
      </p:pic>
      <p:pic>
        <p:nvPicPr>
          <p:cNvPr id="7" name="Graphic 6" descr="Key with solid fill">
            <a:extLst>
              <a:ext uri="{FF2B5EF4-FFF2-40B4-BE49-F238E27FC236}">
                <a16:creationId xmlns:a16="http://schemas.microsoft.com/office/drawing/2014/main" id="{399AFEDC-06D2-BB7F-A833-08DDBC255F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72400" y="1173162"/>
            <a:ext cx="1828798" cy="18287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EDF6EF-2E05-E3AE-0177-E938D3C45EE1}"/>
              </a:ext>
            </a:extLst>
          </p:cNvPr>
          <p:cNvSpPr txBox="1"/>
          <p:nvPr/>
        </p:nvSpPr>
        <p:spPr>
          <a:xfrm>
            <a:off x="4038600" y="2925762"/>
            <a:ext cx="6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/>
              <a:t>R</a:t>
            </a:r>
            <a:r>
              <a:rPr lang="en-US" sz="3600" b="1" baseline="-25000">
                <a:cs typeface="Calibri" panose="020F0502020204030204" pitchFamily="34" charset="0"/>
              </a:rPr>
              <a:t>0</a:t>
            </a:r>
            <a:endParaRPr lang="en-US" sz="36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8C1B20-58F2-A490-5F1E-D5F1F9F8E29C}"/>
              </a:ext>
            </a:extLst>
          </p:cNvPr>
          <p:cNvSpPr txBox="1"/>
          <p:nvPr/>
        </p:nvSpPr>
        <p:spPr>
          <a:xfrm>
            <a:off x="8420098" y="755434"/>
            <a:ext cx="800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U</a:t>
            </a:r>
            <a:r>
              <a:rPr lang="en-US" sz="3600" b="1" baseline="-25000" dirty="0">
                <a:cs typeface="Calibri" panose="020F0502020204030204" pitchFamily="34" charset="0"/>
              </a:rPr>
              <a:t>01</a:t>
            </a:r>
            <a:endParaRPr lang="en-US" sz="36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5D623B-06EA-E2DD-5695-4790AE17E42F}"/>
              </a:ext>
            </a:extLst>
          </p:cNvPr>
          <p:cNvSpPr txBox="1"/>
          <p:nvPr/>
        </p:nvSpPr>
        <p:spPr>
          <a:xfrm>
            <a:off x="8420098" y="4449762"/>
            <a:ext cx="876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V</a:t>
            </a:r>
            <a:r>
              <a:rPr lang="en-US" sz="3600" b="1" baseline="-25000" dirty="0">
                <a:cs typeface="Calibri" panose="020F0502020204030204" pitchFamily="34" charset="0"/>
              </a:rPr>
              <a:t>01</a:t>
            </a:r>
            <a:endParaRPr lang="en-US" sz="3600" b="1" dirty="0"/>
          </a:p>
        </p:txBody>
      </p:sp>
      <p:pic>
        <p:nvPicPr>
          <p:cNvPr id="12" name="Graphic 11" descr="Office worker female with solid fill">
            <a:extLst>
              <a:ext uri="{FF2B5EF4-FFF2-40B4-BE49-F238E27FC236}">
                <a16:creationId xmlns:a16="http://schemas.microsoft.com/office/drawing/2014/main" id="{8D7A085E-666A-24DF-97D7-3B8B92ABB7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445437" y="1173162"/>
            <a:ext cx="1440286" cy="1440286"/>
          </a:xfrm>
          <a:prstGeom prst="rect">
            <a:avLst/>
          </a:prstGeom>
        </p:spPr>
      </p:pic>
      <p:pic>
        <p:nvPicPr>
          <p:cNvPr id="16" name="Graphic 15" descr="Office worker male with solid fill">
            <a:extLst>
              <a:ext uri="{FF2B5EF4-FFF2-40B4-BE49-F238E27FC236}">
                <a16:creationId xmlns:a16="http://schemas.microsoft.com/office/drawing/2014/main" id="{5CD44369-C6FD-77F5-F333-AC111544EBD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445437" y="5041487"/>
            <a:ext cx="1440286" cy="1440286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B13937A-B97A-06C1-DFBF-1C564725E987}"/>
              </a:ext>
            </a:extLst>
          </p:cNvPr>
          <p:cNvCxnSpPr/>
          <p:nvPr/>
        </p:nvCxnSpPr>
        <p:spPr>
          <a:xfrm flipV="1">
            <a:off x="5486400" y="2392362"/>
            <a:ext cx="2133600" cy="121920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965B6C2-12C3-CA2A-1DFB-A08DA387DCE4}"/>
              </a:ext>
            </a:extLst>
          </p:cNvPr>
          <p:cNvCxnSpPr/>
          <p:nvPr/>
        </p:nvCxnSpPr>
        <p:spPr>
          <a:xfrm>
            <a:off x="5562600" y="4449762"/>
            <a:ext cx="1981200" cy="1066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893387F-E9E3-5523-608C-A7E35A16C08C}"/>
              </a:ext>
            </a:extLst>
          </p:cNvPr>
          <p:cNvSpPr txBox="1"/>
          <p:nvPr/>
        </p:nvSpPr>
        <p:spPr>
          <a:xfrm>
            <a:off x="457200" y="367615"/>
            <a:ext cx="6858000" cy="213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lvl="0" indent="-514350" defTabSz="9144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cs typeface="Calibri" panose="020F0502020204030204" pitchFamily="34" charset="0"/>
              </a:rPr>
              <a:t>Dealer generates a key R</a:t>
            </a:r>
            <a:r>
              <a:rPr lang="en-US" sz="2400" baseline="-25000" dirty="0">
                <a:solidFill>
                  <a:schemeClr val="accent4">
                    <a:lumMod val="75000"/>
                  </a:schemeClr>
                </a:solidFill>
                <a:cs typeface="Calibri" panose="020F0502020204030204" pitchFamily="34" charset="0"/>
              </a:rPr>
              <a:t>s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cs typeface="Calibri" panose="020F0502020204030204" pitchFamily="34" charset="0"/>
              </a:rPr>
              <a:t> for each service and “breaks” R</a:t>
            </a:r>
            <a:r>
              <a:rPr lang="en-US" sz="2400" baseline="-25000" dirty="0">
                <a:solidFill>
                  <a:schemeClr val="accent4">
                    <a:lumMod val="75000"/>
                  </a:schemeClr>
                </a:solidFill>
                <a:cs typeface="Calibri" panose="020F0502020204030204" pitchFamily="34" charset="0"/>
              </a:rPr>
              <a:t>s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cs typeface="Calibri" panose="020F0502020204030204" pitchFamily="34" charset="0"/>
              </a:rPr>
              <a:t> into two shares, </a:t>
            </a:r>
            <a:r>
              <a:rPr lang="en-US" sz="2400" dirty="0" err="1">
                <a:solidFill>
                  <a:schemeClr val="accent4">
                    <a:lumMod val="75000"/>
                  </a:schemeClr>
                </a:solidFill>
                <a:cs typeface="Calibri" panose="020F0502020204030204" pitchFamily="34" charset="0"/>
              </a:rPr>
              <a:t>U</a:t>
            </a:r>
            <a:r>
              <a:rPr lang="en-US" sz="2400" baseline="-25000" dirty="0" err="1">
                <a:solidFill>
                  <a:schemeClr val="accent4">
                    <a:lumMod val="75000"/>
                  </a:schemeClr>
                </a:solidFill>
                <a:cs typeface="Calibri" panose="020F0502020204030204" pitchFamily="34" charset="0"/>
              </a:rPr>
              <a:t>si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cs typeface="Calibri" panose="020F0502020204030204" pitchFamily="34" charset="0"/>
              </a:rPr>
              <a:t> and </a:t>
            </a:r>
            <a:r>
              <a:rPr lang="en-US" sz="2400" dirty="0" err="1">
                <a:solidFill>
                  <a:schemeClr val="accent4">
                    <a:lumMod val="75000"/>
                  </a:schemeClr>
                </a:solidFill>
                <a:cs typeface="Calibri" panose="020F0502020204030204" pitchFamily="34" charset="0"/>
              </a:rPr>
              <a:t>V</a:t>
            </a:r>
            <a:r>
              <a:rPr lang="en-US" sz="2400" baseline="-25000" dirty="0" err="1">
                <a:solidFill>
                  <a:schemeClr val="accent4">
                    <a:lumMod val="75000"/>
                  </a:schemeClr>
                </a:solidFill>
                <a:cs typeface="Calibri" panose="020F0502020204030204" pitchFamily="34" charset="0"/>
              </a:rPr>
              <a:t>si</a:t>
            </a:r>
            <a:endParaRPr lang="en-US" sz="2400" dirty="0">
              <a:solidFill>
                <a:schemeClr val="accent4">
                  <a:lumMod val="75000"/>
                </a:schemeClr>
              </a:solidFill>
              <a:cs typeface="Calibri" panose="020F0502020204030204" pitchFamily="34" charset="0"/>
            </a:endParaRPr>
          </a:p>
          <a:p>
            <a:pPr marL="514350" lvl="0" indent="-514350" defTabSz="914400">
              <a:lnSpc>
                <a:spcPct val="90000"/>
              </a:lnSpc>
              <a:spcBef>
                <a:spcPts val="1000"/>
              </a:spcBef>
              <a:buAutoNum type="arabicPeriod"/>
              <a:defRPr/>
            </a:pPr>
            <a:r>
              <a:rPr lang="en-US" sz="2400" dirty="0" err="1">
                <a:solidFill>
                  <a:schemeClr val="accent4">
                    <a:lumMod val="75000"/>
                  </a:schemeClr>
                </a:solidFill>
                <a:cs typeface="Calibri" panose="020F0502020204030204" pitchFamily="34" charset="0"/>
              </a:rPr>
              <a:t>U</a:t>
            </a:r>
            <a:r>
              <a:rPr lang="en-US" sz="2400" baseline="-25000" dirty="0" err="1">
                <a:solidFill>
                  <a:schemeClr val="accent4">
                    <a:lumMod val="75000"/>
                  </a:schemeClr>
                </a:solidFill>
                <a:cs typeface="Calibri" panose="020F0502020204030204" pitchFamily="34" charset="0"/>
              </a:rPr>
              <a:t>si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cs typeface="Calibri" panose="020F0502020204030204" pitchFamily="34" charset="0"/>
              </a:rPr>
              <a:t> goes to the trust node of the user</a:t>
            </a:r>
          </a:p>
          <a:p>
            <a:pPr marL="514350" lvl="0" indent="-514350" defTabSz="914400">
              <a:lnSpc>
                <a:spcPct val="90000"/>
              </a:lnSpc>
              <a:spcBef>
                <a:spcPts val="1000"/>
              </a:spcBef>
              <a:buAutoNum type="arabicPeriod"/>
              <a:defRPr/>
            </a:pPr>
            <a:r>
              <a:rPr lang="en-US" sz="2400" dirty="0" err="1">
                <a:solidFill>
                  <a:schemeClr val="accent4">
                    <a:lumMod val="75000"/>
                  </a:schemeClr>
                </a:solidFill>
                <a:cs typeface="Calibri" panose="020F0502020204030204" pitchFamily="34" charset="0"/>
              </a:rPr>
              <a:t>V</a:t>
            </a:r>
            <a:r>
              <a:rPr lang="en-US" sz="2400" baseline="-25000" dirty="0" err="1">
                <a:solidFill>
                  <a:schemeClr val="accent4">
                    <a:lumMod val="75000"/>
                  </a:schemeClr>
                </a:solidFill>
                <a:cs typeface="Calibri" panose="020F0502020204030204" pitchFamily="34" charset="0"/>
              </a:rPr>
              <a:t>si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cs typeface="Calibri" panose="020F0502020204030204" pitchFamily="34" charset="0"/>
              </a:rPr>
              <a:t> goes to the trust node of the service</a:t>
            </a:r>
          </a:p>
          <a:p>
            <a:pPr marL="514350" lvl="0" indent="-514350" defTabSz="914400">
              <a:lnSpc>
                <a:spcPct val="90000"/>
              </a:lnSpc>
              <a:spcBef>
                <a:spcPts val="1000"/>
              </a:spcBef>
              <a:buAutoNum type="arabicPeriod"/>
              <a:defRPr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cs typeface="Calibri" panose="020F0502020204030204" pitchFamily="34" charset="0"/>
              </a:rPr>
              <a:t>There are many (</a:t>
            </a:r>
            <a:r>
              <a:rPr lang="en-US" sz="2400" dirty="0" err="1">
                <a:solidFill>
                  <a:schemeClr val="accent4">
                    <a:lumMod val="75000"/>
                  </a:schemeClr>
                </a:solidFill>
                <a:cs typeface="Calibri" panose="020F0502020204030204" pitchFamily="34" charset="0"/>
              </a:rPr>
              <a:t>U</a:t>
            </a:r>
            <a:r>
              <a:rPr lang="en-US" sz="2400" baseline="-25000" dirty="0" err="1">
                <a:solidFill>
                  <a:schemeClr val="accent4">
                    <a:lumMod val="75000"/>
                  </a:schemeClr>
                </a:solidFill>
                <a:cs typeface="Calibri" panose="020F0502020204030204" pitchFamily="34" charset="0"/>
              </a:rPr>
              <a:t>si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cs typeface="Calibri" panose="020F0502020204030204" pitchFamily="34" charset="0"/>
              </a:rPr>
              <a:t>, </a:t>
            </a:r>
            <a:r>
              <a:rPr lang="en-US" sz="2400" dirty="0" err="1">
                <a:solidFill>
                  <a:schemeClr val="accent4">
                    <a:lumMod val="75000"/>
                  </a:schemeClr>
                </a:solidFill>
                <a:cs typeface="Calibri" panose="020F0502020204030204" pitchFamily="34" charset="0"/>
              </a:rPr>
              <a:t>V</a:t>
            </a:r>
            <a:r>
              <a:rPr lang="en-US" sz="2400" baseline="-25000" dirty="0" err="1">
                <a:solidFill>
                  <a:schemeClr val="accent4">
                    <a:lumMod val="75000"/>
                  </a:schemeClr>
                </a:solidFill>
                <a:cs typeface="Calibri" panose="020F0502020204030204" pitchFamily="34" charset="0"/>
              </a:rPr>
              <a:t>si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cs typeface="Calibri" panose="020F0502020204030204" pitchFamily="34" charset="0"/>
              </a:rPr>
              <a:t>) pairs for each R</a:t>
            </a:r>
            <a:r>
              <a:rPr lang="en-US" sz="2400" baseline="-25000" dirty="0">
                <a:solidFill>
                  <a:schemeClr val="accent4">
                    <a:lumMod val="75000"/>
                  </a:schemeClr>
                </a:solidFill>
                <a:cs typeface="Calibri" panose="020F0502020204030204" pitchFamily="34" charset="0"/>
              </a:rPr>
              <a:t>s</a:t>
            </a:r>
            <a:endParaRPr lang="en-US" sz="2400" dirty="0">
              <a:solidFill>
                <a:schemeClr val="accent4">
                  <a:lumMod val="75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5778B4-06B7-98D2-E73D-48C876597D5E}"/>
              </a:ext>
            </a:extLst>
          </p:cNvPr>
          <p:cNvSpPr txBox="1"/>
          <p:nvPr/>
        </p:nvSpPr>
        <p:spPr>
          <a:xfrm>
            <a:off x="1441867" y="5073968"/>
            <a:ext cx="110639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Dealer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2DAF714-AF18-A1C3-3B0E-A9C007EB858A}"/>
              </a:ext>
            </a:extLst>
          </p:cNvPr>
          <p:cNvSpPr txBox="1"/>
          <p:nvPr/>
        </p:nvSpPr>
        <p:spPr>
          <a:xfrm>
            <a:off x="10058398" y="2671065"/>
            <a:ext cx="22820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Trust Node</a:t>
            </a:r>
          </a:p>
          <a:p>
            <a:pPr algn="ctr"/>
            <a:r>
              <a:rPr lang="en-US" dirty="0"/>
              <a:t>(User’s Choice)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DFEA98-BC16-6BB0-CA81-C211979DB3D3}"/>
              </a:ext>
            </a:extLst>
          </p:cNvPr>
          <p:cNvSpPr txBox="1"/>
          <p:nvPr/>
        </p:nvSpPr>
        <p:spPr>
          <a:xfrm>
            <a:off x="9886555" y="6430962"/>
            <a:ext cx="26257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Trust Node</a:t>
            </a:r>
            <a:br>
              <a:rPr lang="en-US"/>
            </a:br>
            <a:r>
              <a:rPr lang="en-US"/>
              <a:t>(Service’s Choice)</a:t>
            </a:r>
          </a:p>
        </p:txBody>
      </p:sp>
      <p:pic>
        <p:nvPicPr>
          <p:cNvPr id="28" name="Graphic 27" descr="Office worker female with solid fill">
            <a:extLst>
              <a:ext uri="{FF2B5EF4-FFF2-40B4-BE49-F238E27FC236}">
                <a16:creationId xmlns:a16="http://schemas.microsoft.com/office/drawing/2014/main" id="{A4F6762A-B20E-D978-2AF8-B3543D733E5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262742" y="3466676"/>
            <a:ext cx="1440286" cy="14402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551AE62-5330-4F9B-5C80-F1B42571CBCA}"/>
              </a:ext>
            </a:extLst>
          </p:cNvPr>
          <p:cNvSpPr txBox="1"/>
          <p:nvPr/>
        </p:nvSpPr>
        <p:spPr>
          <a:xfrm>
            <a:off x="457200" y="7100376"/>
            <a:ext cx="5155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The idea of a dealer was suggested by Prof. Ben Fisch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54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 rot="16200000">
            <a:off x="478817" y="-143854"/>
            <a:ext cx="7195765" cy="815339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480977"/>
            <a:ext cx="13030200" cy="969266"/>
          </a:xfrm>
          <a:prstGeom prst="rect">
            <a:avLst/>
          </a:prstGeom>
          <a:noFill/>
        </p:spPr>
        <p:txBody>
          <a:bodyPr wrap="square" lIns="136931" tIns="68466" rIns="136931" bIns="68466" rtlCol="0">
            <a:spAutoFit/>
          </a:bodyPr>
          <a:lstStyle/>
          <a:p>
            <a:r>
              <a:rPr lang="en-US" sz="5400" b="1" dirty="0">
                <a:solidFill>
                  <a:srgbClr val="0043B3"/>
                </a:solidFill>
                <a:ea typeface="Open Sans" pitchFamily="34" charset="0"/>
                <a:cs typeface="Open Sans" pitchFamily="34" charset="0"/>
              </a:rPr>
              <a:t>First Use: Medical Research Data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944562" y="7195761"/>
            <a:ext cx="10866438" cy="0"/>
          </a:xfrm>
          <a:prstGeom prst="line">
            <a:avLst/>
          </a:prstGeom>
          <a:ln w="19050">
            <a:solidFill>
              <a:srgbClr val="00DE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33400" y="2224372"/>
            <a:ext cx="8763000" cy="2932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defTabSz="91440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/>
            </a:pPr>
            <a:r>
              <a:rPr lang="en-US" sz="2800" kern="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Why? High impact, easily accessible, unserved market. </a:t>
            </a:r>
            <a:endParaRPr lang="en-US" sz="2800" kern="0" dirty="0">
              <a:solidFill>
                <a:schemeClr val="accent4">
                  <a:lumMod val="50000"/>
                </a:schemeClr>
              </a:solidFill>
            </a:endParaRPr>
          </a:p>
          <a:p>
            <a:pPr marL="457200" indent="-457200" defTabSz="91440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/>
            </a:pPr>
            <a:r>
              <a:rPr lang="en-US" sz="2800" kern="0" dirty="0">
                <a:solidFill>
                  <a:schemeClr val="accent4">
                    <a:lumMod val="50000"/>
                  </a:schemeClr>
                </a:solidFill>
              </a:rPr>
              <a:t>De-identified data sent to Medical Research Databases</a:t>
            </a:r>
          </a:p>
          <a:p>
            <a:pPr marL="457200" indent="-457200" defTabSz="91440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/>
            </a:pPr>
            <a:r>
              <a:rPr lang="en-US" sz="2800" kern="0" dirty="0">
                <a:solidFill>
                  <a:schemeClr val="accent4">
                    <a:lumMod val="50000"/>
                  </a:schemeClr>
                </a:solidFill>
              </a:rPr>
              <a:t>De-identified data is hard to link </a:t>
            </a:r>
            <a:endParaRPr lang="en-US" sz="2800" dirty="0">
              <a:solidFill>
                <a:schemeClr val="accent4">
                  <a:lumMod val="50000"/>
                </a:schemeClr>
              </a:solidFill>
              <a:ea typeface="Open Sans" pitchFamily="34" charset="0"/>
              <a:cs typeface="Calibri" panose="020F0502020204030204" pitchFamily="34" charset="0"/>
            </a:endParaRPr>
          </a:p>
          <a:p>
            <a:pPr marL="457200" indent="-457200" defTabSz="91440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/>
            </a:pPr>
            <a:r>
              <a:rPr lang="en-US" sz="2800" dirty="0">
                <a:solidFill>
                  <a:schemeClr val="accent4">
                    <a:lumMod val="50000"/>
                  </a:schemeClr>
                </a:solidFill>
                <a:ea typeface="Open Sans" pitchFamily="34" charset="0"/>
                <a:cs typeface="Calibri" panose="020F0502020204030204" pitchFamily="34" charset="0"/>
              </a:rPr>
              <a:t>Unlinked data is incomplete, duplicated, or inconsistent, which obscures medically relevant correlations</a:t>
            </a:r>
            <a:endParaRPr lang="en-US" sz="2800" dirty="0">
              <a:solidFill>
                <a:schemeClr val="accent4">
                  <a:lumMod val="50000"/>
                </a:schemeClr>
              </a:solidFill>
              <a:cs typeface="Calibri" panose="020F0502020204030204" pitchFamily="34" charset="0"/>
            </a:endParaRPr>
          </a:p>
          <a:p>
            <a:pPr marL="457200" indent="-457200" defTabSz="91440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/>
            </a:pPr>
            <a:r>
              <a:rPr lang="en-US" sz="2800" dirty="0">
                <a:solidFill>
                  <a:schemeClr val="accent4">
                    <a:lumMod val="50000"/>
                  </a:schemeClr>
                </a:solidFill>
                <a:ea typeface="Open Sans" pitchFamily="34" charset="0"/>
                <a:cs typeface="Calibri" panose="020F0502020204030204" pitchFamily="34" charset="0"/>
              </a:rPr>
              <a:t>Solution: Use </a:t>
            </a:r>
            <a:r>
              <a:rPr lang="en-US" sz="2800" b="1" dirty="0">
                <a:solidFill>
                  <a:srgbClr val="7030A0"/>
                </a:solidFill>
                <a:ea typeface="Open Sans" pitchFamily="34" charset="0"/>
                <a:cs typeface="Calibri" panose="020F0502020204030204" pitchFamily="34" charset="0"/>
              </a:rPr>
              <a:t>Linked IDs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DEE2BA-E570-537B-DC90-2760E288AEBD}"/>
              </a:ext>
            </a:extLst>
          </p:cNvPr>
          <p:cNvCxnSpPr/>
          <p:nvPr/>
        </p:nvCxnSpPr>
        <p:spPr>
          <a:xfrm>
            <a:off x="683295" y="1630362"/>
            <a:ext cx="5628899" cy="0"/>
          </a:xfrm>
          <a:prstGeom prst="line">
            <a:avLst/>
          </a:prstGeom>
          <a:ln w="76200">
            <a:solidFill>
              <a:srgbClr val="00DE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56780F2-E555-1C74-0AE3-D2D3A3B0F0EB}"/>
              </a:ext>
            </a:extLst>
          </p:cNvPr>
          <p:cNvGrpSpPr/>
          <p:nvPr/>
        </p:nvGrpSpPr>
        <p:grpSpPr>
          <a:xfrm>
            <a:off x="9144000" y="2620962"/>
            <a:ext cx="3941464" cy="2975886"/>
            <a:chOff x="8962552" y="4144962"/>
            <a:chExt cx="3941464" cy="297588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EBB7631-1C1E-F32E-9EED-2AF6C86759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2552" y="4144962"/>
              <a:ext cx="1488953" cy="2975886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0508917-4CDA-8E05-7C7A-657378C3AB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675291" y="4901679"/>
              <a:ext cx="1228725" cy="1495425"/>
            </a:xfrm>
            <a:prstGeom prst="rect">
              <a:avLst/>
            </a:prstGeom>
          </p:spPr>
        </p:pic>
        <p:pic>
          <p:nvPicPr>
            <p:cNvPr id="10" name="Graphic 9" descr="Employee badge with solid fill">
              <a:extLst>
                <a:ext uri="{FF2B5EF4-FFF2-40B4-BE49-F238E27FC236}">
                  <a16:creationId xmlns:a16="http://schemas.microsoft.com/office/drawing/2014/main" id="{3F2A4561-08F4-FFE1-F5AA-2BB619CF8F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690522" y="4268969"/>
              <a:ext cx="721542" cy="721542"/>
            </a:xfrm>
            <a:prstGeom prst="rect">
              <a:avLst/>
            </a:prstGeom>
          </p:spPr>
        </p:pic>
        <p:pic>
          <p:nvPicPr>
            <p:cNvPr id="15" name="Graphic 14" descr="Employee badge with solid fill">
              <a:extLst>
                <a:ext uri="{FF2B5EF4-FFF2-40B4-BE49-F238E27FC236}">
                  <a16:creationId xmlns:a16="http://schemas.microsoft.com/office/drawing/2014/main" id="{628DA27E-B455-840F-9D34-32AC23CC5C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685206" y="6014477"/>
              <a:ext cx="721542" cy="721542"/>
            </a:xfrm>
            <a:prstGeom prst="rect">
              <a:avLst/>
            </a:prstGeom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BE74CF4-3400-216C-C346-B9CFE0209EE8}"/>
                </a:ext>
              </a:extLst>
            </p:cNvPr>
            <p:cNvCxnSpPr>
              <a:cxnSpLocks/>
            </p:cNvCxnSpPr>
            <p:nvPr/>
          </p:nvCxnSpPr>
          <p:spPr>
            <a:xfrm>
              <a:off x="10437130" y="4983162"/>
              <a:ext cx="1241505" cy="317122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304C2EE-526F-9928-62CA-7A191D370612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 flipV="1">
              <a:off x="10433786" y="5649392"/>
              <a:ext cx="1241505" cy="396176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9142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 rot="16200000">
            <a:off x="478819" y="-478822"/>
            <a:ext cx="7195765" cy="815339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33400" y="639762"/>
            <a:ext cx="12649200" cy="969266"/>
          </a:xfrm>
          <a:prstGeom prst="rect">
            <a:avLst/>
          </a:prstGeom>
          <a:noFill/>
        </p:spPr>
        <p:txBody>
          <a:bodyPr wrap="square" lIns="136931" tIns="68466" rIns="136931" bIns="68466" rtlCol="0">
            <a:spAutoFit/>
          </a:bodyPr>
          <a:lstStyle/>
          <a:p>
            <a:r>
              <a:rPr lang="en-US" sz="5400" b="1" dirty="0">
                <a:solidFill>
                  <a:srgbClr val="0043B3"/>
                </a:solidFill>
                <a:ea typeface="Open Sans" pitchFamily="34" charset="0"/>
                <a:cs typeface="Open Sans" pitchFamily="34" charset="0"/>
              </a:rPr>
              <a:t>State of the Art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695701" y="1858962"/>
            <a:ext cx="5628899" cy="0"/>
          </a:xfrm>
          <a:prstGeom prst="line">
            <a:avLst/>
          </a:prstGeom>
          <a:ln w="76200">
            <a:solidFill>
              <a:srgbClr val="00DE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944562" y="7195761"/>
            <a:ext cx="10866438" cy="0"/>
          </a:xfrm>
          <a:prstGeom prst="line">
            <a:avLst/>
          </a:prstGeom>
          <a:ln w="19050">
            <a:solidFill>
              <a:srgbClr val="00DE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63584" y="2171924"/>
            <a:ext cx="119443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ea typeface="Open Sans" pitchFamily="34" charset="0"/>
                <a:cs typeface="Open Sans" pitchFamily="34" charset="0"/>
              </a:rPr>
              <a:t>Research Databases are left with Incomplete, Fragmented and Duplicated Data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315" y="2731591"/>
            <a:ext cx="8016886" cy="419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467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>
            <a:off x="1455500" y="3392649"/>
            <a:ext cx="4251798" cy="2975886"/>
            <a:chOff x="3236870" y="1935162"/>
            <a:chExt cx="6858862" cy="4800600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6870" y="1935162"/>
              <a:ext cx="2401930" cy="4800600"/>
            </a:xfrm>
            <a:prstGeom prst="rect">
              <a:avLst/>
            </a:prstGeom>
          </p:spPr>
        </p:pic>
        <p:pic>
          <p:nvPicPr>
            <p:cNvPr id="53" name="Picture 5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30"/>
            <a:stretch/>
          </p:blipFill>
          <p:spPr>
            <a:xfrm>
              <a:off x="5286375" y="2059274"/>
              <a:ext cx="4809357" cy="4524088"/>
            </a:xfrm>
            <a:prstGeom prst="rect">
              <a:avLst/>
            </a:prstGeom>
          </p:spPr>
        </p:pic>
      </p:grpSp>
      <p:pic>
        <p:nvPicPr>
          <p:cNvPr id="2053" name="Picture 5" descr="F:\##BACKUP_STARI_HDD\##D\RADNI\UNS\JONAH UNS PRESENTATION\COMPETITION PRESENTATION\psd files\yale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9" t="6144" r="6061" b="5238"/>
          <a:stretch/>
        </p:blipFill>
        <p:spPr bwMode="auto">
          <a:xfrm>
            <a:off x="7296150" y="5973762"/>
            <a:ext cx="1238250" cy="1232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685800" y="1757453"/>
            <a:ext cx="5791199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ea typeface="Open Sans" pitchFamily="34" charset="0"/>
                <a:cs typeface="Open Sans" pitchFamily="34" charset="0"/>
              </a:rPr>
              <a:t>Medical Data → AI → Personalized Medicine</a:t>
            </a:r>
          </a:p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ea typeface="Open Sans" pitchFamily="34" charset="0"/>
                <a:cs typeface="Open Sans" pitchFamily="34" charset="0"/>
              </a:rPr>
              <a:t>Complete Data → Better Outcomes </a:t>
            </a:r>
          </a:p>
          <a:p>
            <a:pPr algn="ctr"/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588930" y="5973762"/>
            <a:ext cx="4615339" cy="1123154"/>
          </a:xfrm>
          <a:prstGeom prst="rect">
            <a:avLst/>
          </a:prstGeom>
          <a:noFill/>
        </p:spPr>
        <p:txBody>
          <a:bodyPr wrap="square" lIns="136931" tIns="68466" rIns="136931" bIns="68466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a typeface="Open Sans" pitchFamily="34" charset="0"/>
                <a:cs typeface="Open Sans" pitchFamily="34" charset="0"/>
              </a:rPr>
              <a:t>Yale Applied Cryptography Laboratory</a:t>
            </a:r>
          </a:p>
          <a:p>
            <a:r>
              <a:rPr lang="en-US" sz="1600" dirty="0">
                <a:solidFill>
                  <a:srgbClr val="000000"/>
                </a:solidFill>
                <a:ea typeface="Open Sans" pitchFamily="34" charset="0"/>
                <a:cs typeface="Open Sans" pitchFamily="34" charset="0"/>
              </a:rPr>
              <a:t>Yale School of Medicine</a:t>
            </a:r>
          </a:p>
          <a:p>
            <a:r>
              <a:rPr lang="en-US" sz="1600" dirty="0">
                <a:solidFill>
                  <a:srgbClr val="000000"/>
                </a:solidFill>
                <a:ea typeface="Open Sans" pitchFamily="34" charset="0"/>
                <a:cs typeface="Open Sans" pitchFamily="34" charset="0"/>
              </a:rPr>
              <a:t>Yale Ventures</a:t>
            </a:r>
          </a:p>
          <a:p>
            <a:r>
              <a:rPr lang="en-US" sz="1600" dirty="0">
                <a:solidFill>
                  <a:srgbClr val="000000"/>
                </a:solidFill>
                <a:ea typeface="Open Sans" pitchFamily="34" charset="0"/>
                <a:cs typeface="Open Sans" pitchFamily="34" charset="0"/>
              </a:rPr>
              <a:t>UNS, Inc.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57200" y="1630362"/>
            <a:ext cx="6248400" cy="5752387"/>
          </a:xfrm>
          <a:prstGeom prst="rect">
            <a:avLst/>
          </a:prstGeom>
          <a:noFill/>
          <a:ln>
            <a:solidFill>
              <a:srgbClr val="E4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315200" y="5770225"/>
            <a:ext cx="5703638" cy="0"/>
          </a:xfrm>
          <a:prstGeom prst="line">
            <a:avLst/>
          </a:prstGeom>
          <a:ln w="19050">
            <a:solidFill>
              <a:srgbClr val="E4E4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D719824-1147-B7EE-80C9-55DE6F778336}"/>
              </a:ext>
            </a:extLst>
          </p:cNvPr>
          <p:cNvSpPr txBox="1"/>
          <p:nvPr/>
        </p:nvSpPr>
        <p:spPr>
          <a:xfrm>
            <a:off x="304800" y="365645"/>
            <a:ext cx="12649200" cy="969266"/>
          </a:xfrm>
          <a:prstGeom prst="rect">
            <a:avLst/>
          </a:prstGeom>
          <a:noFill/>
        </p:spPr>
        <p:txBody>
          <a:bodyPr wrap="square" lIns="136931" tIns="68466" rIns="136931" bIns="68466" rtlCol="0">
            <a:spAutoFit/>
          </a:bodyPr>
          <a:lstStyle/>
          <a:p>
            <a:r>
              <a:rPr lang="en-US" sz="5400" b="1" dirty="0">
                <a:solidFill>
                  <a:srgbClr val="0043B3"/>
                </a:solidFill>
                <a:ea typeface="Open Sans" pitchFamily="34" charset="0"/>
                <a:cs typeface="Open Sans" pitchFamily="34" charset="0"/>
              </a:rPr>
              <a:t>Privacy Preserving Record Linking 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CB8C3E7-75B4-73BA-6916-EC50E0C57FBB}"/>
              </a:ext>
            </a:extLst>
          </p:cNvPr>
          <p:cNvCxnSpPr/>
          <p:nvPr/>
        </p:nvCxnSpPr>
        <p:spPr>
          <a:xfrm>
            <a:off x="457200" y="1401762"/>
            <a:ext cx="5628899" cy="0"/>
          </a:xfrm>
          <a:prstGeom prst="line">
            <a:avLst/>
          </a:prstGeom>
          <a:ln w="76200">
            <a:solidFill>
              <a:srgbClr val="00DE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372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5F60617-0F0F-9B98-5FB6-5289FE45A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258762"/>
            <a:ext cx="13030201" cy="70699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82472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 rot="16200000">
            <a:off x="492994" y="-601054"/>
            <a:ext cx="7195765" cy="815339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33400" y="469623"/>
            <a:ext cx="11277600" cy="969266"/>
          </a:xfrm>
          <a:prstGeom prst="rect">
            <a:avLst/>
          </a:prstGeom>
          <a:noFill/>
        </p:spPr>
        <p:txBody>
          <a:bodyPr wrap="square" lIns="136931" tIns="68466" rIns="136931" bIns="68466" rtlCol="0">
            <a:spAutoFit/>
          </a:bodyPr>
          <a:lstStyle/>
          <a:p>
            <a:r>
              <a:rPr lang="en-US" sz="5400" b="1" dirty="0">
                <a:solidFill>
                  <a:srgbClr val="0043B3"/>
                </a:solidFill>
                <a:ea typeface="Open Sans" pitchFamily="34" charset="0"/>
                <a:cs typeface="Open Sans" pitchFamily="34" charset="0"/>
              </a:rPr>
              <a:t>Progress to Date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683295" y="1630362"/>
            <a:ext cx="5628899" cy="0"/>
          </a:xfrm>
          <a:prstGeom prst="line">
            <a:avLst/>
          </a:prstGeom>
          <a:ln w="76200">
            <a:solidFill>
              <a:srgbClr val="00DE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944562" y="7195761"/>
            <a:ext cx="10866438" cy="0"/>
          </a:xfrm>
          <a:prstGeom prst="line">
            <a:avLst/>
          </a:prstGeom>
          <a:ln w="19050">
            <a:solidFill>
              <a:srgbClr val="00DE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33400" y="1935162"/>
            <a:ext cx="7924800" cy="57543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defTabSz="91440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/>
            </a:pPr>
            <a:r>
              <a:rPr lang="en-US" sz="2800" kern="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Cryptographic protocol invented at Yale</a:t>
            </a:r>
          </a:p>
          <a:p>
            <a:pPr marL="457200" lvl="0" indent="-457200" defTabSz="91440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/>
            </a:pPr>
            <a:r>
              <a:rPr lang="en-US" sz="2800" kern="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One patent issued US11570163, second patent pending Application No. 63280955</a:t>
            </a:r>
          </a:p>
          <a:p>
            <a:pPr marL="457200" lvl="0" indent="-457200" defTabSz="91440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/>
            </a:pPr>
            <a:r>
              <a:rPr lang="en-US" sz="2800" kern="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Commercial partners (UNS, DATA2)</a:t>
            </a:r>
          </a:p>
          <a:p>
            <a:pPr marL="457200" indent="-457200" defTabSz="91440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/>
            </a:pPr>
            <a:r>
              <a:rPr lang="en-US" sz="2800" kern="0" dirty="0">
                <a:solidFill>
                  <a:schemeClr val="accent4">
                    <a:lumMod val="50000"/>
                  </a:schemeClr>
                </a:solidFill>
                <a:ea typeface="Open Sans" pitchFamily="34" charset="0"/>
                <a:cs typeface="Calibri" panose="020F0502020204030204" pitchFamily="34" charset="0"/>
              </a:rPr>
              <a:t>Successful pilots with synthetic data: </a:t>
            </a:r>
            <a:br>
              <a:rPr lang="en-US" sz="2800" kern="0" dirty="0">
                <a:solidFill>
                  <a:schemeClr val="accent4">
                    <a:lumMod val="50000"/>
                  </a:schemeClr>
                </a:solidFill>
                <a:ea typeface="Open Sans" pitchFamily="34" charset="0"/>
                <a:cs typeface="Calibri" panose="020F0502020204030204" pitchFamily="34" charset="0"/>
              </a:rPr>
            </a:br>
            <a:r>
              <a:rPr lang="en-US" sz="2800" i="1" kern="0" dirty="0">
                <a:solidFill>
                  <a:schemeClr val="accent4">
                    <a:lumMod val="50000"/>
                  </a:schemeClr>
                </a:solidFill>
                <a:ea typeface="Open Sans" pitchFamily="34" charset="0"/>
                <a:cs typeface="Calibri" panose="020F0502020204030204" pitchFamily="34" charset="0"/>
              </a:rPr>
              <a:t>- Yale New Haven Hospital, </a:t>
            </a:r>
            <a:br>
              <a:rPr lang="en-US" sz="2800" i="1" kern="0" dirty="0">
                <a:solidFill>
                  <a:schemeClr val="accent4">
                    <a:lumMod val="50000"/>
                  </a:schemeClr>
                </a:solidFill>
                <a:ea typeface="Open Sans" pitchFamily="34" charset="0"/>
                <a:cs typeface="Calibri" panose="020F0502020204030204" pitchFamily="34" charset="0"/>
              </a:rPr>
            </a:br>
            <a:r>
              <a:rPr lang="en-US" sz="2800" i="1" kern="0" dirty="0">
                <a:solidFill>
                  <a:schemeClr val="accent4">
                    <a:lumMod val="50000"/>
                  </a:schemeClr>
                </a:solidFill>
                <a:ea typeface="Open Sans" pitchFamily="34" charset="0"/>
                <a:cs typeface="Calibri" panose="020F0502020204030204" pitchFamily="34" charset="0"/>
              </a:rPr>
              <a:t>- St. Mary’s Hospital, Waterbury</a:t>
            </a:r>
            <a:br>
              <a:rPr lang="en-US" sz="2800" i="1" kern="0" dirty="0">
                <a:solidFill>
                  <a:schemeClr val="accent4">
                    <a:lumMod val="50000"/>
                  </a:schemeClr>
                </a:solidFill>
                <a:ea typeface="Open Sans" pitchFamily="34" charset="0"/>
                <a:cs typeface="Calibri" panose="020F0502020204030204" pitchFamily="34" charset="0"/>
              </a:rPr>
            </a:br>
            <a:r>
              <a:rPr lang="en-US" sz="2800" i="1" kern="0" dirty="0">
                <a:solidFill>
                  <a:schemeClr val="accent4">
                    <a:lumMod val="50000"/>
                  </a:schemeClr>
                </a:solidFill>
                <a:ea typeface="Open Sans" pitchFamily="34" charset="0"/>
                <a:cs typeface="Calibri" panose="020F0502020204030204" pitchFamily="34" charset="0"/>
              </a:rPr>
              <a:t>- Connecticut Tumor Registry</a:t>
            </a:r>
          </a:p>
          <a:p>
            <a:pPr marL="457200" indent="-457200" defTabSz="91440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/>
            </a:pPr>
            <a:r>
              <a:rPr lang="en-US" sz="2800" kern="0" dirty="0">
                <a:solidFill>
                  <a:schemeClr val="accent4">
                    <a:lumMod val="50000"/>
                  </a:schemeClr>
                </a:solidFill>
                <a:ea typeface="Open Sans" pitchFamily="34" charset="0"/>
                <a:cs typeface="Calibri" panose="020F0502020204030204" pitchFamily="34" charset="0"/>
              </a:rPr>
              <a:t>Received IRB approval to process real patient data</a:t>
            </a:r>
          </a:p>
          <a:p>
            <a:pPr marL="457200" indent="-457200" defTabSz="91440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/>
            </a:pPr>
            <a:r>
              <a:rPr lang="en-US" sz="2800" kern="0" dirty="0">
                <a:solidFill>
                  <a:schemeClr val="accent4">
                    <a:lumMod val="50000"/>
                  </a:schemeClr>
                </a:solidFill>
                <a:ea typeface="Open Sans" pitchFamily="34" charset="0"/>
                <a:cs typeface="Calibri" panose="020F0502020204030204" pitchFamily="34" charset="0"/>
              </a:rPr>
              <a:t>Collaboration with American College of Surgeons, National Cancer Database (70% of US hospitals)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  <a:defRPr/>
            </a:pPr>
            <a:endParaRPr lang="en-US" sz="800" kern="0" dirty="0">
              <a:solidFill>
                <a:prstClr val="black"/>
              </a:solidFill>
              <a:ea typeface="Open Sans" pitchFamily="34" charset="0"/>
              <a:cs typeface="Calibri" panose="020F0502020204030204" pitchFamily="34" charset="0"/>
            </a:endParaRPr>
          </a:p>
          <a:p>
            <a:pPr marL="457200" indent="-457200" defTabSz="91440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/>
            </a:pPr>
            <a:endParaRPr lang="en-US" sz="2800" dirty="0">
              <a:ea typeface="Open Sans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2AE58C-2AA1-BE2E-0028-13F57FDF1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6769" y="715962"/>
            <a:ext cx="4924255" cy="566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422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 rot="16200000">
            <a:off x="478819" y="-478822"/>
            <a:ext cx="7195765" cy="815339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33400" y="639762"/>
            <a:ext cx="12649200" cy="1707930"/>
          </a:xfrm>
          <a:prstGeom prst="rect">
            <a:avLst/>
          </a:prstGeom>
          <a:noFill/>
        </p:spPr>
        <p:txBody>
          <a:bodyPr wrap="square" lIns="136931" tIns="68466" rIns="136931" bIns="68466" rtlCol="0">
            <a:spAutoFit/>
          </a:bodyPr>
          <a:lstStyle/>
          <a:p>
            <a:r>
              <a:rPr lang="en-US" sz="4800" b="1" dirty="0">
                <a:solidFill>
                  <a:srgbClr val="0043B3"/>
                </a:solidFill>
                <a:ea typeface="Open Sans" pitchFamily="34" charset="0"/>
                <a:cs typeface="Open Sans" pitchFamily="34" charset="0"/>
              </a:rPr>
              <a:t>What’s Next: </a:t>
            </a:r>
            <a:r>
              <a:rPr lang="en-US" sz="4400" b="1" dirty="0">
                <a:solidFill>
                  <a:srgbClr val="0043B3"/>
                </a:solidFill>
                <a:latin typeface="+mj-lt"/>
                <a:cs typeface="Calibri"/>
              </a:rPr>
              <a:t>A Platform for Trustworthy Computing</a:t>
            </a:r>
          </a:p>
          <a:p>
            <a:r>
              <a:rPr lang="en-US" sz="5400" b="1" dirty="0">
                <a:solidFill>
                  <a:srgbClr val="0043B3"/>
                </a:solidFill>
                <a:ea typeface="Open Sans" pitchFamily="34" charset="0"/>
                <a:cs typeface="Open Sans" pitchFamily="34" charset="0"/>
              </a:rPr>
              <a:t> 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685800" y="1782762"/>
            <a:ext cx="5628899" cy="0"/>
          </a:xfrm>
          <a:prstGeom prst="line">
            <a:avLst/>
          </a:prstGeom>
          <a:ln w="76200">
            <a:solidFill>
              <a:srgbClr val="00DE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944562" y="7195761"/>
            <a:ext cx="10866438" cy="0"/>
          </a:xfrm>
          <a:prstGeom prst="line">
            <a:avLst/>
          </a:prstGeom>
          <a:ln w="19050">
            <a:solidFill>
              <a:srgbClr val="00DE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3C926A6-51F2-C7F4-7E16-9A5C6820338E}"/>
              </a:ext>
            </a:extLst>
          </p:cNvPr>
          <p:cNvSpPr txBox="1"/>
          <p:nvPr/>
        </p:nvSpPr>
        <p:spPr>
          <a:xfrm>
            <a:off x="542148" y="2238860"/>
            <a:ext cx="11954652" cy="29515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0" i="0" u="none" strike="noStrike" baseline="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An Internet-scale identity system analogous to the Domain Name System (DNS)</a:t>
            </a:r>
          </a:p>
          <a:p>
            <a:endParaRPr lang="en-US" sz="2400" b="0" i="0" u="none" strike="noStrike" baseline="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  <a:p>
            <a:r>
              <a:rPr lang="en-US" sz="2400" b="0" i="0" u="none" strike="noStrike" baseline="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Three cryptographic protocols: </a:t>
            </a:r>
          </a:p>
          <a:p>
            <a:pPr marL="514350" lvl="0" indent="-514350" defTabSz="9144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  <a:defRPr/>
            </a:pPr>
            <a:r>
              <a:rPr lang="en-US" sz="2400" b="1" kern="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Authorization</a:t>
            </a:r>
            <a:r>
              <a:rPr lang="en-US" sz="2400" kern="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, proof of authorization to conduct a transaction </a:t>
            </a:r>
          </a:p>
          <a:p>
            <a:pPr marL="514350" indent="-514350" defTabSz="9144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  <a:defRPr/>
            </a:pPr>
            <a:r>
              <a:rPr lang="en-US" sz="2400" b="1" kern="0" dirty="0">
                <a:solidFill>
                  <a:schemeClr val="accent4">
                    <a:lumMod val="50000"/>
                  </a:schemeClr>
                </a:solidFill>
              </a:rPr>
              <a:t>Record Linking</a:t>
            </a:r>
            <a:r>
              <a:rPr lang="en-US" sz="2400" kern="0" dirty="0">
                <a:solidFill>
                  <a:schemeClr val="accent4">
                    <a:lumMod val="50000"/>
                  </a:schemeClr>
                </a:solidFill>
              </a:rPr>
              <a:t>, proof that anonymous data relates to the same entity </a:t>
            </a:r>
          </a:p>
          <a:p>
            <a:pPr marL="514350" indent="-514350" defTabSz="9144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  <a:defRPr/>
            </a:pPr>
            <a:r>
              <a:rPr lang="en-US" sz="2400" b="1" kern="0" dirty="0">
                <a:solidFill>
                  <a:schemeClr val="accent4">
                    <a:lumMod val="50000"/>
                  </a:schemeClr>
                </a:solidFill>
              </a:rPr>
              <a:t>Sybil Authentication</a:t>
            </a:r>
            <a:r>
              <a:rPr lang="en-US" sz="2400" kern="0" dirty="0">
                <a:solidFill>
                  <a:schemeClr val="accent4">
                    <a:lumMod val="50000"/>
                  </a:schemeClr>
                </a:solidFill>
              </a:rPr>
              <a:t>, proof that accounts are held by the same (or different) person(s) </a:t>
            </a:r>
            <a:endParaRPr lang="en-US" sz="2400" dirty="0">
              <a:solidFill>
                <a:schemeClr val="accent4">
                  <a:lumMod val="50000"/>
                </a:schemeClr>
              </a:solidFill>
              <a:cs typeface="Calibri" panose="020F0502020204030204" pitchFamily="34" charset="0"/>
            </a:endParaRPr>
          </a:p>
          <a:p>
            <a:endParaRPr lang="en-US" sz="240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4" name="Graphic 3" descr="Badge Tick with solid fill">
            <a:extLst>
              <a:ext uri="{FF2B5EF4-FFF2-40B4-BE49-F238E27FC236}">
                <a16:creationId xmlns:a16="http://schemas.microsoft.com/office/drawing/2014/main" id="{B6840D21-011A-F333-35AF-48CA1A7BC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49000" y="1554162"/>
            <a:ext cx="2133600" cy="2133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Arrow: Left 2">
            <a:extLst>
              <a:ext uri="{FF2B5EF4-FFF2-40B4-BE49-F238E27FC236}">
                <a16:creationId xmlns:a16="http://schemas.microsoft.com/office/drawing/2014/main" id="{99A48693-BF76-5BE7-FEB8-A98E7DC4761D}"/>
              </a:ext>
            </a:extLst>
          </p:cNvPr>
          <p:cNvSpPr/>
          <p:nvPr/>
        </p:nvSpPr>
        <p:spPr>
          <a:xfrm flipH="1">
            <a:off x="-8748" y="4352626"/>
            <a:ext cx="542148" cy="419100"/>
          </a:xfrm>
          <a:prstGeom prst="leftArrow">
            <a:avLst/>
          </a:prstGeom>
          <a:solidFill>
            <a:srgbClr val="00DE84"/>
          </a:solidFill>
          <a:ln>
            <a:solidFill>
              <a:srgbClr val="00DE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528CB4-838A-4248-2C9F-CFED31AEA7B0}"/>
              </a:ext>
            </a:extLst>
          </p:cNvPr>
          <p:cNvSpPr txBox="1"/>
          <p:nvPr/>
        </p:nvSpPr>
        <p:spPr>
          <a:xfrm>
            <a:off x="685800" y="5190437"/>
            <a:ext cx="1158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63636"/>
                </a:solidFill>
              </a:rPr>
              <a:t>We are working to adapt our Record Linking solution to perform Sybil Authentication, and improve its scalability, stability, and security.</a:t>
            </a:r>
          </a:p>
        </p:txBody>
      </p:sp>
    </p:spTree>
    <p:extLst>
      <p:ext uri="{BB962C8B-B14F-4D97-AF65-F5344CB8AC3E}">
        <p14:creationId xmlns:p14="http://schemas.microsoft.com/office/powerpoint/2010/main" val="1966200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9F4C37-81C1-5E0B-C7F6-9F8E298F380D}"/>
              </a:ext>
            </a:extLst>
          </p:cNvPr>
          <p:cNvSpPr txBox="1"/>
          <p:nvPr/>
        </p:nvSpPr>
        <p:spPr>
          <a:xfrm>
            <a:off x="533400" y="307530"/>
            <a:ext cx="12649200" cy="969266"/>
          </a:xfrm>
          <a:prstGeom prst="rect">
            <a:avLst/>
          </a:prstGeom>
          <a:noFill/>
        </p:spPr>
        <p:txBody>
          <a:bodyPr wrap="square" lIns="136931" tIns="68466" rIns="136931" bIns="68466" rtlCol="0">
            <a:spAutoFit/>
          </a:bodyPr>
          <a:lstStyle/>
          <a:p>
            <a:r>
              <a:rPr lang="en-US" sz="5400" b="1" dirty="0">
                <a:solidFill>
                  <a:srgbClr val="0043B3"/>
                </a:solidFill>
                <a:ea typeface="Open Sans" pitchFamily="34" charset="0"/>
                <a:cs typeface="Open Sans" pitchFamily="34" charset="0"/>
              </a:rPr>
              <a:t>Record Linking ≈ Sybil Authentication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953E38-F65E-E8A7-CE91-19FDD7BBC8E5}"/>
              </a:ext>
            </a:extLst>
          </p:cNvPr>
          <p:cNvSpPr/>
          <p:nvPr/>
        </p:nvSpPr>
        <p:spPr>
          <a:xfrm>
            <a:off x="533400" y="5611942"/>
            <a:ext cx="10286999" cy="19010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Two phases of encryption protect the Real ID.</a:t>
            </a:r>
          </a:p>
          <a:p>
            <a:r>
              <a:rPr lang="en-US" sz="280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Each participant is free to choose a Trust Node they like in a jurisdiction they like. Trust nodes are independently operated.</a:t>
            </a:r>
            <a:endParaRPr lang="en-US" sz="2800" dirty="0">
              <a:solidFill>
                <a:schemeClr val="accent4">
                  <a:lumMod val="75000"/>
                </a:schemeClr>
              </a:solidFill>
              <a:latin typeface="+mj-lt"/>
              <a:cs typeface="Calibri"/>
            </a:endParaRPr>
          </a:p>
          <a:p>
            <a:pPr lvl="0" defTabSz="914400">
              <a:lnSpc>
                <a:spcPct val="90000"/>
              </a:lnSpc>
              <a:spcBef>
                <a:spcPts val="1000"/>
              </a:spcBef>
              <a:defRPr/>
            </a:pPr>
            <a:endParaRPr lang="en-US" sz="2800" dirty="0">
              <a:solidFill>
                <a:schemeClr val="accent4">
                  <a:lumMod val="50000"/>
                </a:schemeClr>
              </a:solidFill>
              <a:cs typeface="Calibri" panose="020F0502020204030204" pitchFamily="34" charset="0"/>
            </a:endParaRPr>
          </a:p>
        </p:txBody>
      </p:sp>
      <p:pic>
        <p:nvPicPr>
          <p:cNvPr id="2" name="Graphic 1" descr="Key with solid fill">
            <a:extLst>
              <a:ext uri="{FF2B5EF4-FFF2-40B4-BE49-F238E27FC236}">
                <a16:creationId xmlns:a16="http://schemas.microsoft.com/office/drawing/2014/main" id="{03706B8B-CED3-2764-0FBD-12D11D7296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03450" y="4621999"/>
            <a:ext cx="749455" cy="749455"/>
          </a:xfrm>
          <a:prstGeom prst="rect">
            <a:avLst/>
          </a:prstGeom>
        </p:spPr>
      </p:pic>
      <p:pic>
        <p:nvPicPr>
          <p:cNvPr id="6" name="Graphic 5" descr="Office worker female with solid fill">
            <a:extLst>
              <a:ext uri="{FF2B5EF4-FFF2-40B4-BE49-F238E27FC236}">
                <a16:creationId xmlns:a16="http://schemas.microsoft.com/office/drawing/2014/main" id="{DD93D8B6-3580-EE11-8924-F17B993AEC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24200" y="2272344"/>
            <a:ext cx="1440286" cy="14402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4E09D0-FFA7-58F4-B68D-67F903C4C1BA}"/>
              </a:ext>
            </a:extLst>
          </p:cNvPr>
          <p:cNvSpPr txBox="1"/>
          <p:nvPr/>
        </p:nvSpPr>
        <p:spPr>
          <a:xfrm>
            <a:off x="2737161" y="3770247"/>
            <a:ext cx="22820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Trust Node</a:t>
            </a:r>
          </a:p>
          <a:p>
            <a:pPr algn="ctr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(User’s Choice)</a:t>
            </a:r>
          </a:p>
        </p:txBody>
      </p:sp>
      <p:pic>
        <p:nvPicPr>
          <p:cNvPr id="9" name="Graphic 8" descr="Key with solid fill">
            <a:extLst>
              <a:ext uri="{FF2B5EF4-FFF2-40B4-BE49-F238E27FC236}">
                <a16:creationId xmlns:a16="http://schemas.microsoft.com/office/drawing/2014/main" id="{C1CD3A86-CDDD-5EC8-4694-35970CE0AC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83272" y="4621999"/>
            <a:ext cx="749456" cy="749456"/>
          </a:xfrm>
          <a:prstGeom prst="rect">
            <a:avLst/>
          </a:prstGeom>
        </p:spPr>
      </p:pic>
      <p:pic>
        <p:nvPicPr>
          <p:cNvPr id="10" name="Graphic 9" descr="Office worker male with solid fill">
            <a:extLst>
              <a:ext uri="{FF2B5EF4-FFF2-40B4-BE49-F238E27FC236}">
                <a16:creationId xmlns:a16="http://schemas.microsoft.com/office/drawing/2014/main" id="{100B5FF7-0568-38DB-21DC-0DF06078E4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37856" y="2272344"/>
            <a:ext cx="1440286" cy="14402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6F8E88A-5CD2-5CF9-3F4A-BBBBE3DF4711}"/>
              </a:ext>
            </a:extLst>
          </p:cNvPr>
          <p:cNvSpPr txBox="1"/>
          <p:nvPr/>
        </p:nvSpPr>
        <p:spPr>
          <a:xfrm>
            <a:off x="5545139" y="3770247"/>
            <a:ext cx="26257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Trust Node</a:t>
            </a:r>
            <a:br>
              <a:rPr lang="en-US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(Service’s Choice)</a:t>
            </a:r>
          </a:p>
        </p:txBody>
      </p:sp>
      <p:pic>
        <p:nvPicPr>
          <p:cNvPr id="15" name="Graphic 14" descr="Employee badge with solid fill">
            <a:extLst>
              <a:ext uri="{FF2B5EF4-FFF2-40B4-BE49-F238E27FC236}">
                <a16:creationId xmlns:a16="http://schemas.microsoft.com/office/drawing/2014/main" id="{816A5872-5E06-AC88-EC41-5B3E6EECF0D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78074" y="2799019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6E3E2BA-B946-53BF-CD18-E731D7F67DB1}"/>
              </a:ext>
            </a:extLst>
          </p:cNvPr>
          <p:cNvSpPr txBox="1"/>
          <p:nvPr/>
        </p:nvSpPr>
        <p:spPr>
          <a:xfrm>
            <a:off x="10342171" y="1456339"/>
            <a:ext cx="305644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Linked ID protects user privacy, and allows the service to link user 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6DB911-8419-987F-3FB0-8A9021670D2E}"/>
              </a:ext>
            </a:extLst>
          </p:cNvPr>
          <p:cNvSpPr txBox="1"/>
          <p:nvPr/>
        </p:nvSpPr>
        <p:spPr>
          <a:xfrm>
            <a:off x="536407" y="3770247"/>
            <a:ext cx="1797736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Real ID:</a:t>
            </a:r>
            <a:br>
              <a:rPr lang="en-US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Passport #</a:t>
            </a:r>
            <a:br>
              <a:rPr lang="en-US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Driver’s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Lic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7A9E81-43BD-C428-C4B0-C1E68D02F70A}"/>
              </a:ext>
            </a:extLst>
          </p:cNvPr>
          <p:cNvSpPr txBox="1"/>
          <p:nvPr/>
        </p:nvSpPr>
        <p:spPr>
          <a:xfrm>
            <a:off x="8989900" y="3770247"/>
            <a:ext cx="146873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Linked ID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6CFA62A-8B4C-610E-F4A4-855AA818ADE7}"/>
              </a:ext>
            </a:extLst>
          </p:cNvPr>
          <p:cNvCxnSpPr>
            <a:cxnSpLocks/>
          </p:cNvCxnSpPr>
          <p:nvPr/>
        </p:nvCxnSpPr>
        <p:spPr>
          <a:xfrm>
            <a:off x="10536535" y="3712630"/>
            <a:ext cx="1274465" cy="157533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434DFA29-CB45-FED4-32C4-E126E311F862}"/>
              </a:ext>
            </a:extLst>
          </p:cNvPr>
          <p:cNvSpPr/>
          <p:nvPr/>
        </p:nvSpPr>
        <p:spPr>
          <a:xfrm>
            <a:off x="11277600" y="5516562"/>
            <a:ext cx="1905000" cy="1219200"/>
          </a:xfrm>
          <a:prstGeom prst="ellipse">
            <a:avLst/>
          </a:prstGeom>
          <a:noFill/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661BF5A-4962-6B85-2B81-FB9C58F3B4B3}"/>
              </a:ext>
            </a:extLst>
          </p:cNvPr>
          <p:cNvCxnSpPr>
            <a:cxnSpLocks/>
          </p:cNvCxnSpPr>
          <p:nvPr/>
        </p:nvCxnSpPr>
        <p:spPr>
          <a:xfrm>
            <a:off x="2003722" y="3306762"/>
            <a:ext cx="11204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53C3B33-3E24-FFE5-D131-D2EF3182D256}"/>
              </a:ext>
            </a:extLst>
          </p:cNvPr>
          <p:cNvCxnSpPr>
            <a:cxnSpLocks/>
          </p:cNvCxnSpPr>
          <p:nvPr/>
        </p:nvCxnSpPr>
        <p:spPr>
          <a:xfrm>
            <a:off x="4692590" y="3306762"/>
            <a:ext cx="1120478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CB9BAA-6387-E694-19E5-505CF411D5C7}"/>
              </a:ext>
            </a:extLst>
          </p:cNvPr>
          <p:cNvCxnSpPr>
            <a:cxnSpLocks/>
          </p:cNvCxnSpPr>
          <p:nvPr/>
        </p:nvCxnSpPr>
        <p:spPr>
          <a:xfrm>
            <a:off x="7701767" y="3308902"/>
            <a:ext cx="1120478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27972E1-5350-E311-316D-3F3D75C47FFA}"/>
              </a:ext>
            </a:extLst>
          </p:cNvPr>
          <p:cNvSpPr txBox="1"/>
          <p:nvPr/>
        </p:nvSpPr>
        <p:spPr>
          <a:xfrm>
            <a:off x="11658600" y="5872246"/>
            <a:ext cx="119295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Service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C774C91-B8B7-D02F-F3DB-A79D761883F8}"/>
              </a:ext>
            </a:extLst>
          </p:cNvPr>
          <p:cNvCxnSpPr/>
          <p:nvPr/>
        </p:nvCxnSpPr>
        <p:spPr>
          <a:xfrm>
            <a:off x="683295" y="1630362"/>
            <a:ext cx="5628899" cy="0"/>
          </a:xfrm>
          <a:prstGeom prst="line">
            <a:avLst/>
          </a:prstGeom>
          <a:ln w="76200">
            <a:solidFill>
              <a:srgbClr val="00DE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Employee badge with solid fill">
            <a:extLst>
              <a:ext uri="{FF2B5EF4-FFF2-40B4-BE49-F238E27FC236}">
                <a16:creationId xmlns:a16="http://schemas.microsoft.com/office/drawing/2014/main" id="{CD41DB86-1BC4-908A-E091-C387F41C413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267068" y="279132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999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 rot="16200000">
            <a:off x="478819" y="-478822"/>
            <a:ext cx="7195765" cy="815339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33400" y="639762"/>
            <a:ext cx="12649200" cy="969266"/>
          </a:xfrm>
          <a:prstGeom prst="rect">
            <a:avLst/>
          </a:prstGeom>
          <a:noFill/>
        </p:spPr>
        <p:txBody>
          <a:bodyPr wrap="square" lIns="136931" tIns="68466" rIns="136931" bIns="68466" rtlCol="0">
            <a:spAutoFit/>
          </a:bodyPr>
          <a:lstStyle/>
          <a:p>
            <a:r>
              <a:rPr lang="en-US" sz="5400" b="1">
                <a:solidFill>
                  <a:srgbClr val="0043B3"/>
                </a:solidFill>
                <a:ea typeface="Open Sans" pitchFamily="34" charset="0"/>
                <a:cs typeface="Open Sans" pitchFamily="34" charset="0"/>
              </a:rPr>
              <a:t>Just Enough Trust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695701" y="1858962"/>
            <a:ext cx="5628899" cy="0"/>
          </a:xfrm>
          <a:prstGeom prst="line">
            <a:avLst/>
          </a:prstGeom>
          <a:ln w="76200">
            <a:solidFill>
              <a:srgbClr val="00DE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944562" y="7195761"/>
            <a:ext cx="10866438" cy="0"/>
          </a:xfrm>
          <a:prstGeom prst="line">
            <a:avLst/>
          </a:prstGeom>
          <a:ln w="19050">
            <a:solidFill>
              <a:srgbClr val="00DE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3C926A6-51F2-C7F4-7E16-9A5C6820338E}"/>
              </a:ext>
            </a:extLst>
          </p:cNvPr>
          <p:cNvSpPr txBox="1"/>
          <p:nvPr/>
        </p:nvSpPr>
        <p:spPr>
          <a:xfrm>
            <a:off x="542148" y="2009488"/>
            <a:ext cx="11954440" cy="396724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l"/>
            <a:endParaRPr lang="en-US" sz="1800" b="0" i="0" u="none" strike="noStrike" baseline="0" dirty="0">
              <a:solidFill>
                <a:schemeClr val="accent4">
                  <a:lumMod val="75000"/>
                </a:schemeClr>
              </a:solidFill>
              <a:latin typeface="Avenir Next LT Pro"/>
            </a:endParaRPr>
          </a:p>
          <a:p>
            <a:r>
              <a:rPr lang="en-US" sz="2400" b="0" i="0" u="none" strike="noStrike" baseline="0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An Internet-scale identity system that already exists as a prototype</a:t>
            </a:r>
          </a:p>
          <a:p>
            <a:endParaRPr lang="en-US" sz="2400" b="0" i="0" u="none" strike="noStrike" baseline="0" dirty="0">
              <a:solidFill>
                <a:schemeClr val="accent4">
                  <a:lumMod val="75000"/>
                </a:schemeClr>
              </a:solidFill>
              <a:latin typeface="+mj-lt"/>
            </a:endParaRPr>
          </a:p>
          <a:p>
            <a:r>
              <a:rPr lang="en-US" sz="2400" b="0" i="0" u="none" strike="noStrike" baseline="0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Includes three cryptographic protocols: </a:t>
            </a:r>
          </a:p>
          <a:p>
            <a:pPr marL="514350" lvl="0" indent="-514350" defTabSz="9144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  <a:defRPr/>
            </a:pPr>
            <a:r>
              <a:rPr lang="en-US" sz="2400" b="1" kern="0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Authorization</a:t>
            </a:r>
            <a:r>
              <a:rPr lang="en-US" sz="2400" kern="0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, proof of authorization to conduct a transaction, such as “login”</a:t>
            </a:r>
          </a:p>
          <a:p>
            <a:pPr marL="514350" indent="-514350" defTabSz="9144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  <a:defRPr/>
            </a:pPr>
            <a:r>
              <a:rPr lang="en-US" sz="2400" b="1" kern="0" dirty="0">
                <a:solidFill>
                  <a:schemeClr val="accent4">
                    <a:lumMod val="75000"/>
                  </a:schemeClr>
                </a:solidFill>
              </a:rPr>
              <a:t>Record Linking</a:t>
            </a:r>
            <a:r>
              <a:rPr lang="en-US" sz="2400" kern="0" dirty="0">
                <a:solidFill>
                  <a:schemeClr val="accent4">
                    <a:lumMod val="75000"/>
                  </a:schemeClr>
                </a:solidFill>
              </a:rPr>
              <a:t>, proof that anonymous data relates to the same entity </a:t>
            </a:r>
          </a:p>
          <a:p>
            <a:pPr marL="514350" indent="-514350" defTabSz="9144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  <a:defRPr/>
            </a:pPr>
            <a:r>
              <a:rPr lang="en-US" sz="2400" b="1" kern="0" dirty="0">
                <a:solidFill>
                  <a:schemeClr val="accent4">
                    <a:lumMod val="75000"/>
                  </a:schemeClr>
                </a:solidFill>
              </a:rPr>
              <a:t>Sybil Authentication</a:t>
            </a:r>
            <a:r>
              <a:rPr lang="en-US" sz="2400" kern="0" dirty="0">
                <a:solidFill>
                  <a:schemeClr val="accent4">
                    <a:lumMod val="75000"/>
                  </a:schemeClr>
                </a:solidFill>
              </a:rPr>
              <a:t>, proof of unique personhood</a:t>
            </a:r>
            <a:endParaRPr lang="en-US" sz="2400" dirty="0">
              <a:solidFill>
                <a:schemeClr val="accent4">
                  <a:lumMod val="75000"/>
                </a:schemeClr>
              </a:solidFill>
              <a:cs typeface="Calibri" panose="020F0502020204030204" pitchFamily="34" charset="0"/>
            </a:endParaRPr>
          </a:p>
          <a:p>
            <a:endParaRPr lang="en-US" sz="2400" dirty="0">
              <a:solidFill>
                <a:schemeClr val="accent4">
                  <a:lumMod val="75000"/>
                </a:schemeClr>
              </a:solidFill>
              <a:latin typeface="+mj-lt"/>
            </a:endParaRPr>
          </a:p>
          <a:p>
            <a:r>
              <a:rPr lang="en-US" sz="2400" b="0" i="0" u="none" strike="noStrike" baseline="0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These features are implemented via a distributed system of Trust Nodes.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  </a:t>
            </a:r>
            <a:br>
              <a:rPr lang="en-US" sz="2400" dirty="0">
                <a:latin typeface="+mj-lt"/>
              </a:rPr>
            </a:br>
            <a:r>
              <a:rPr lang="en-US" sz="2400" b="0" i="0" u="none" strike="noStrike" baseline="0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Importantly, each participant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is free to choose a trust node they like, in a jurisdiction they like.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+mj-lt"/>
              <a:cs typeface="Calibri"/>
            </a:endParaRPr>
          </a:p>
        </p:txBody>
      </p:sp>
      <p:pic>
        <p:nvPicPr>
          <p:cNvPr id="4" name="Graphic 3" descr="Badge Tick with solid fill">
            <a:extLst>
              <a:ext uri="{FF2B5EF4-FFF2-40B4-BE49-F238E27FC236}">
                <a16:creationId xmlns:a16="http://schemas.microsoft.com/office/drawing/2014/main" id="{B6840D21-011A-F333-35AF-48CA1A7BC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17669" y="540888"/>
            <a:ext cx="2133600" cy="2133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DEF2A36-5971-5EC8-8927-F17D600BEF07}"/>
              </a:ext>
            </a:extLst>
          </p:cNvPr>
          <p:cNvSpPr/>
          <p:nvPr/>
        </p:nvSpPr>
        <p:spPr>
          <a:xfrm>
            <a:off x="547969" y="4373562"/>
            <a:ext cx="6919631" cy="457200"/>
          </a:xfrm>
          <a:prstGeom prst="rect">
            <a:avLst/>
          </a:prstGeom>
          <a:noFill/>
          <a:ln>
            <a:solidFill>
              <a:srgbClr val="00DE8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161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 rot="16200000">
            <a:off x="478819" y="-478822"/>
            <a:ext cx="7195765" cy="815339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59333" y="639762"/>
            <a:ext cx="12649200" cy="969266"/>
          </a:xfrm>
          <a:prstGeom prst="rect">
            <a:avLst/>
          </a:prstGeom>
          <a:noFill/>
        </p:spPr>
        <p:txBody>
          <a:bodyPr wrap="square" lIns="136931" tIns="68466" rIns="136931" bIns="68466" rtlCol="0">
            <a:spAutoFit/>
          </a:bodyPr>
          <a:lstStyle/>
          <a:p>
            <a:r>
              <a:rPr lang="en-US" sz="5400" b="1">
                <a:solidFill>
                  <a:srgbClr val="0043B3"/>
                </a:solidFill>
                <a:ea typeface="Open Sans" pitchFamily="34" charset="0"/>
                <a:cs typeface="Open Sans" pitchFamily="34" charset="0"/>
              </a:rPr>
              <a:t>Sybil Authentication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695701" y="1858962"/>
            <a:ext cx="5628899" cy="0"/>
          </a:xfrm>
          <a:prstGeom prst="line">
            <a:avLst/>
          </a:prstGeom>
          <a:ln w="76200">
            <a:solidFill>
              <a:srgbClr val="00DE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944562" y="7195761"/>
            <a:ext cx="10866438" cy="0"/>
          </a:xfrm>
          <a:prstGeom prst="line">
            <a:avLst/>
          </a:prstGeom>
          <a:ln w="19050">
            <a:solidFill>
              <a:srgbClr val="00DE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58271" y="2544762"/>
            <a:ext cx="12187311" cy="396416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0" defTabSz="91440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2800" dirty="0">
                <a:solidFill>
                  <a:schemeClr val="accent4">
                    <a:lumMod val="75000"/>
                  </a:schemeClr>
                </a:solidFill>
                <a:cs typeface="Calibri" panose="020F0502020204030204" pitchFamily="34" charset="0"/>
              </a:rPr>
              <a:t>Proof of </a:t>
            </a:r>
            <a:r>
              <a:rPr lang="en-US" sz="2800" b="1" dirty="0">
                <a:solidFill>
                  <a:schemeClr val="accent4">
                    <a:lumMod val="75000"/>
                  </a:schemeClr>
                </a:solidFill>
                <a:cs typeface="Calibri" panose="020F0502020204030204" pitchFamily="34" charset="0"/>
              </a:rPr>
              <a:t>unique personhood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  <a:cs typeface="Calibri" panose="020F0502020204030204" pitchFamily="34" charset="0"/>
              </a:rPr>
              <a:t>.</a:t>
            </a:r>
          </a:p>
          <a:p>
            <a:pPr lvl="0" defTabSz="91440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2800" dirty="0">
                <a:solidFill>
                  <a:schemeClr val="accent4">
                    <a:lumMod val="75000"/>
                  </a:schemeClr>
                </a:solidFill>
                <a:cs typeface="Calibri"/>
              </a:rPr>
              <a:t>If a user has </a:t>
            </a:r>
            <a:r>
              <a:rPr lang="en-US" sz="2800" b="1" dirty="0">
                <a:solidFill>
                  <a:schemeClr val="accent4">
                    <a:lumMod val="75000"/>
                  </a:schemeClr>
                </a:solidFill>
                <a:cs typeface="Calibri"/>
              </a:rPr>
              <a:t>multiple accounts 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  <a:cs typeface="Calibri"/>
              </a:rPr>
              <a:t>on a system, Sybil Authentication will reveal which accounts are connected without identifying the user.</a:t>
            </a:r>
            <a:endParaRPr lang="en-US" sz="2800" dirty="0">
              <a:solidFill>
                <a:schemeClr val="accent4">
                  <a:lumMod val="75000"/>
                </a:schemeClr>
              </a:solidFill>
              <a:cs typeface="Calibri" panose="020F0502020204030204" pitchFamily="34" charset="0"/>
            </a:endParaRPr>
          </a:p>
          <a:p>
            <a:pPr lvl="0" defTabSz="91440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2800" dirty="0">
                <a:solidFill>
                  <a:schemeClr val="accent4">
                    <a:lumMod val="75000"/>
                  </a:schemeClr>
                </a:solidFill>
                <a:cs typeface="Calibri" panose="020F0502020204030204" pitchFamily="34" charset="0"/>
              </a:rPr>
              <a:t>Existing methods are:</a:t>
            </a:r>
          </a:p>
          <a:p>
            <a:pPr marL="457200" lvl="0" indent="-4572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b="1" dirty="0">
                <a:solidFill>
                  <a:schemeClr val="accent4">
                    <a:lumMod val="75000"/>
                  </a:schemeClr>
                </a:solidFill>
                <a:cs typeface="Calibri" panose="020F0502020204030204" pitchFamily="34" charset="0"/>
              </a:rPr>
              <a:t>Non-standard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  <a:cs typeface="Calibri" panose="020F0502020204030204" pitchFamily="34" charset="0"/>
              </a:rPr>
              <a:t>: they lack a standard of proof</a:t>
            </a:r>
          </a:p>
          <a:p>
            <a:pPr marL="457200" lvl="0" indent="-4572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b="1" dirty="0">
                <a:solidFill>
                  <a:schemeClr val="accent4">
                    <a:lumMod val="75000"/>
                  </a:schemeClr>
                </a:solidFill>
                <a:cs typeface="Calibri" panose="020F0502020204030204" pitchFamily="34" charset="0"/>
              </a:rPr>
              <a:t>Ad hoc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  <a:cs typeface="Calibri" panose="020F0502020204030204" pitchFamily="34" charset="0"/>
              </a:rPr>
              <a:t>: they compare IP addresses, network telemetry, behaviors</a:t>
            </a:r>
          </a:p>
          <a:p>
            <a:pPr marL="457200" indent="-4572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b="1" dirty="0">
                <a:solidFill>
                  <a:schemeClr val="accent4">
                    <a:lumMod val="75000"/>
                  </a:schemeClr>
                </a:solidFill>
                <a:cs typeface="Calibri"/>
              </a:rPr>
              <a:t>Probabilistic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  <a:cs typeface="Calibri"/>
              </a:rPr>
              <a:t>: partial success, may fail against sophisticated attacks</a:t>
            </a:r>
            <a:endParaRPr lang="en-US" sz="2800" dirty="0">
              <a:solidFill>
                <a:schemeClr val="accent4">
                  <a:lumMod val="75000"/>
                </a:schemeClr>
              </a:solidFill>
              <a:cs typeface="Calibri" panose="020F0502020204030204" pitchFamily="34" charset="0"/>
            </a:endParaRPr>
          </a:p>
          <a:p>
            <a:pPr lvl="0" defTabSz="91440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2800" dirty="0">
                <a:solidFill>
                  <a:schemeClr val="accent4">
                    <a:lumMod val="75000"/>
                  </a:schemeClr>
                </a:solidFill>
                <a:cs typeface="Calibri"/>
              </a:rPr>
              <a:t>The proposed method is standard, repeatable, and reliable.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2505DA-AE1C-0FA3-DB69-990D55EEE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262" y="639762"/>
            <a:ext cx="1209675" cy="217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urrent">
            <a:extLst>
              <a:ext uri="{FF2B5EF4-FFF2-40B4-BE49-F238E27FC236}">
                <a16:creationId xmlns:a16="http://schemas.microsoft.com/office/drawing/2014/main" id="{D7C8227D-6F03-F752-936E-681DA44A9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2317" y="792162"/>
            <a:ext cx="1216317" cy="2027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2833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F2E93-D893-6AD3-58B3-536776286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36796"/>
            <a:ext cx="12344400" cy="1280054"/>
          </a:xfrm>
        </p:spPr>
        <p:txBody>
          <a:bodyPr>
            <a:normAutofit/>
          </a:bodyPr>
          <a:lstStyle/>
          <a:p>
            <a:pPr algn="l"/>
            <a:r>
              <a:rPr lang="en-US" sz="5400" b="1" dirty="0">
                <a:solidFill>
                  <a:srgbClr val="0043B3"/>
                </a:solidFill>
                <a:ea typeface="Open Sans" pitchFamily="34" charset="0"/>
                <a:cs typeface="Open Sans" pitchFamily="34" charset="0"/>
              </a:rPr>
              <a:t>Principal Researchers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0DBA0-21EE-36B6-95C2-E49DC0393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564" y="1995277"/>
            <a:ext cx="12344400" cy="5068659"/>
          </a:xfrm>
        </p:spPr>
        <p:txBody>
          <a:bodyPr>
            <a:normAutofit/>
          </a:bodyPr>
          <a:lstStyle/>
          <a:p>
            <a:r>
              <a:rPr lang="en-US" sz="2800" b="1" dirty="0"/>
              <a:t>Michael Fischer</a:t>
            </a:r>
            <a:r>
              <a:rPr lang="en-US" sz="2800" dirty="0"/>
              <a:t>, Professor of Computer Science</a:t>
            </a:r>
          </a:p>
          <a:p>
            <a:r>
              <a:rPr lang="en-US" sz="2800" b="1" dirty="0"/>
              <a:t>Daniel </a:t>
            </a:r>
            <a:r>
              <a:rPr lang="en-US" sz="2800" b="1" dirty="0" err="1"/>
              <a:t>Boffa</a:t>
            </a:r>
            <a:r>
              <a:rPr lang="en-US" sz="2800" dirty="0"/>
              <a:t>, Professor of Surgery (Thoracic), School of Medicine</a:t>
            </a:r>
          </a:p>
          <a:p>
            <a:r>
              <a:rPr lang="en-US" sz="2800" b="1" dirty="0"/>
              <a:t>Jonathan Hochman</a:t>
            </a:r>
            <a:r>
              <a:rPr lang="en-US" sz="2800" dirty="0"/>
              <a:t>, Graduate Student in Computer Science</a:t>
            </a:r>
          </a:p>
          <a:p>
            <a:r>
              <a:rPr lang="en-US" sz="2800" b="1" dirty="0"/>
              <a:t>Sophia Paleologou</a:t>
            </a:r>
            <a:r>
              <a:rPr lang="en-US" sz="2800" dirty="0"/>
              <a:t>, Yale Computer Science Ph.D. (1995); CTO of UNS Inc.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DCB631C-0147-E5C4-41B4-7BA2B40667E0}"/>
              </a:ext>
            </a:extLst>
          </p:cNvPr>
          <p:cNvCxnSpPr>
            <a:cxnSpLocks/>
          </p:cNvCxnSpPr>
          <p:nvPr/>
        </p:nvCxnSpPr>
        <p:spPr>
          <a:xfrm>
            <a:off x="838200" y="1782762"/>
            <a:ext cx="6160770" cy="0"/>
          </a:xfrm>
          <a:prstGeom prst="line">
            <a:avLst/>
          </a:prstGeom>
          <a:ln w="76200">
            <a:solidFill>
              <a:srgbClr val="00DE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EBC80C-4C26-0F7C-6A83-1B56A4A7840C}"/>
              </a:ext>
            </a:extLst>
          </p:cNvPr>
          <p:cNvCxnSpPr/>
          <p:nvPr/>
        </p:nvCxnSpPr>
        <p:spPr>
          <a:xfrm>
            <a:off x="944562" y="7195761"/>
            <a:ext cx="10866438" cy="0"/>
          </a:xfrm>
          <a:prstGeom prst="line">
            <a:avLst/>
          </a:prstGeom>
          <a:ln w="19050">
            <a:solidFill>
              <a:srgbClr val="00DE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25EDFC2-3930-CCB6-7F23-5D81747A7E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-328" t="3041" r="8994" b="7149"/>
          <a:stretch/>
        </p:blipFill>
        <p:spPr>
          <a:xfrm>
            <a:off x="9525000" y="5004967"/>
            <a:ext cx="1906712" cy="17851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Google Shape;228;p41" descr="Google Shape;228;p41">
            <a:extLst>
              <a:ext uri="{FF2B5EF4-FFF2-40B4-BE49-F238E27FC236}">
                <a16:creationId xmlns:a16="http://schemas.microsoft.com/office/drawing/2014/main" id="{AE41BEFF-BFDE-6A8D-86BF-23DF7B22BBB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5" t="5824" r="455" b="27662"/>
          <a:stretch/>
        </p:blipFill>
        <p:spPr>
          <a:xfrm>
            <a:off x="6799684" y="5004967"/>
            <a:ext cx="1781297" cy="17851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Google Shape;230;p41">
            <a:extLst>
              <a:ext uri="{FF2B5EF4-FFF2-40B4-BE49-F238E27FC236}">
                <a16:creationId xmlns:a16="http://schemas.microsoft.com/office/drawing/2014/main" id="{47987FBA-76C6-BDA0-A9A5-24B371C2461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368" y="5004967"/>
            <a:ext cx="1781297" cy="17851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E1EDD67-06E0-E7E7-9CE7-F0B804266EF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077"/>
          <a:stretch/>
        </p:blipFill>
        <p:spPr>
          <a:xfrm>
            <a:off x="1349052" y="5004967"/>
            <a:ext cx="1781297" cy="17851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8006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 rot="16200000">
            <a:off x="478819" y="-478822"/>
            <a:ext cx="7195765" cy="815339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59333" y="639762"/>
            <a:ext cx="12649200" cy="969266"/>
          </a:xfrm>
          <a:prstGeom prst="rect">
            <a:avLst/>
          </a:prstGeom>
          <a:noFill/>
        </p:spPr>
        <p:txBody>
          <a:bodyPr wrap="square" lIns="136931" tIns="68466" rIns="136931" bIns="68466" rtlCol="0">
            <a:spAutoFit/>
          </a:bodyPr>
          <a:lstStyle/>
          <a:p>
            <a:r>
              <a:rPr lang="en-US" sz="5400" b="1" dirty="0">
                <a:solidFill>
                  <a:srgbClr val="0043B3"/>
                </a:solidFill>
                <a:ea typeface="Open Sans" pitchFamily="34" charset="0"/>
                <a:cs typeface="Open Sans" pitchFamily="34" charset="0"/>
              </a:rPr>
              <a:t>Etymology of “Sybil”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695701" y="1858962"/>
            <a:ext cx="5628899" cy="0"/>
          </a:xfrm>
          <a:prstGeom prst="line">
            <a:avLst/>
          </a:prstGeom>
          <a:ln w="76200">
            <a:solidFill>
              <a:srgbClr val="00DE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944562" y="7195761"/>
            <a:ext cx="10866438" cy="0"/>
          </a:xfrm>
          <a:prstGeom prst="line">
            <a:avLst/>
          </a:prstGeom>
          <a:ln w="19050">
            <a:solidFill>
              <a:srgbClr val="00DE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94238" y="2163762"/>
            <a:ext cx="7067550" cy="46145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2800" dirty="0">
                <a:solidFill>
                  <a:schemeClr val="accent4">
                    <a:lumMod val="75000"/>
                  </a:schemeClr>
                </a:solidFill>
                <a:cs typeface="Calibri" panose="020F0502020204030204" pitchFamily="34" charset="0"/>
              </a:rPr>
              <a:t>“Sybil is a 1976 two-part, American television film starring Sally Field and Joanne Woodward. It is based on the book of the same name[.]”</a:t>
            </a:r>
          </a:p>
          <a:p>
            <a:pPr lvl="0" defTabSz="91440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2800">
                <a:solidFill>
                  <a:schemeClr val="accent4">
                    <a:lumMod val="75000"/>
                  </a:schemeClr>
                </a:solidFill>
                <a:cs typeface="Calibri" panose="020F0502020204030204" pitchFamily="34" charset="0"/>
              </a:rPr>
              <a:t>“With the help of her psychiatrist, Sybil gradually recalls the severe child abuse that led to the development of 16 different personalities. 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  <a:cs typeface="Calibri" panose="020F0502020204030204" pitchFamily="34" charset="0"/>
              </a:rPr>
              <a:t>Field's portrayal of Sybil won much critical acclaim, as well as an Emmy Award.”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cs typeface="Calibri" panose="020F0502020204030204" pitchFamily="34" charset="0"/>
              </a:rPr>
              <a:t>(</a:t>
            </a:r>
            <a:r>
              <a:rPr lang="en-US" sz="2000" dirty="0">
                <a:solidFill>
                  <a:schemeClr val="accent1"/>
                </a:solidFill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https://en.wikipedia.org/wiki/Sybil_(1976_film)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cs typeface="Calibri" panose="020F0502020204030204" pitchFamily="34" charset="0"/>
              </a:rPr>
              <a:t>) </a:t>
            </a:r>
          </a:p>
          <a:p>
            <a:pPr lvl="0" defTabSz="91440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2800" dirty="0">
                <a:solidFill>
                  <a:schemeClr val="accent4">
                    <a:lumMod val="75000"/>
                  </a:schemeClr>
                </a:solidFill>
                <a:cs typeface="Calibri" panose="020F0502020204030204" pitchFamily="34" charset="0"/>
              </a:rPr>
              <a:t>I wish there were a better name for what is commonly called </a:t>
            </a:r>
            <a:r>
              <a:rPr lang="en-US" sz="2800" b="1" dirty="0">
                <a:solidFill>
                  <a:schemeClr val="accent4">
                    <a:lumMod val="75000"/>
                  </a:schemeClr>
                </a:solidFill>
                <a:cs typeface="Calibri" panose="020F0502020204030204" pitchFamily="34" charset="0"/>
              </a:rPr>
              <a:t>Sybil Authentication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99346372-BD88-8DC7-A150-81D37ECF0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2316162"/>
            <a:ext cx="2819400" cy="417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53135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 rot="16200000">
            <a:off x="478819" y="-478822"/>
            <a:ext cx="7195765" cy="815339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33400" y="639762"/>
            <a:ext cx="12649200" cy="969266"/>
          </a:xfrm>
          <a:prstGeom prst="rect">
            <a:avLst/>
          </a:prstGeom>
          <a:noFill/>
        </p:spPr>
        <p:txBody>
          <a:bodyPr wrap="square" lIns="136931" tIns="68466" rIns="136931" bIns="68466" rtlCol="0">
            <a:spAutoFit/>
          </a:bodyPr>
          <a:lstStyle/>
          <a:p>
            <a:r>
              <a:rPr lang="en-US" sz="5400" b="1">
                <a:solidFill>
                  <a:srgbClr val="0043B3"/>
                </a:solidFill>
                <a:ea typeface="Open Sans" pitchFamily="34" charset="0"/>
                <a:cs typeface="Open Sans" pitchFamily="34" charset="0"/>
              </a:rPr>
              <a:t>The Root of Many Problems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695701" y="1858962"/>
            <a:ext cx="5628899" cy="0"/>
          </a:xfrm>
          <a:prstGeom prst="line">
            <a:avLst/>
          </a:prstGeom>
          <a:ln w="76200">
            <a:solidFill>
              <a:srgbClr val="00DE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944562" y="7195761"/>
            <a:ext cx="10866438" cy="0"/>
          </a:xfrm>
          <a:prstGeom prst="line">
            <a:avLst/>
          </a:prstGeom>
          <a:ln w="19050">
            <a:solidFill>
              <a:srgbClr val="00DE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09600" y="2416640"/>
            <a:ext cx="12161838" cy="452123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457200" lvl="0" indent="-457200" defTabSz="91440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/>
            </a:pPr>
            <a:r>
              <a:rPr lang="en-US" sz="2800" kern="0">
                <a:solidFill>
                  <a:schemeClr val="accent4">
                    <a:lumMod val="75000"/>
                  </a:schemeClr>
                </a:solidFill>
                <a:latin typeface="+mj-lt"/>
              </a:rPr>
              <a:t>Bots, fake accounts, troll army are active in malicious influence campaigns. Example: Russia’s ongoing efforts to sow discord online </a:t>
            </a:r>
            <a:r>
              <a:rPr lang="en-US" sz="2000" kern="0">
                <a:solidFill>
                  <a:schemeClr val="accent4">
                    <a:lumMod val="75000"/>
                  </a:schemeClr>
                </a:solidFill>
                <a:latin typeface="+mj-lt"/>
              </a:rPr>
              <a:t>(</a:t>
            </a:r>
            <a:r>
              <a:rPr lang="en-US" sz="2000" kern="0">
                <a:solidFill>
                  <a:schemeClr val="accent1"/>
                </a:solidFill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https://intelligence.house.gov/social-media-content/</a:t>
            </a:r>
            <a:r>
              <a:rPr lang="en-US" sz="2000" kern="0">
                <a:solidFill>
                  <a:schemeClr val="accent4">
                    <a:lumMod val="75000"/>
                  </a:schemeClr>
                </a:solidFill>
                <a:latin typeface="+mj-lt"/>
              </a:rPr>
              <a:t>) </a:t>
            </a:r>
          </a:p>
          <a:p>
            <a:pPr marL="457200" indent="-457200" defTabSz="91440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/>
            </a:pPr>
            <a:r>
              <a:rPr lang="en-US" sz="2800" kern="0">
                <a:solidFill>
                  <a:schemeClr val="accent4">
                    <a:lumMod val="75000"/>
                  </a:schemeClr>
                </a:solidFill>
              </a:rPr>
              <a:t>Fake review “farms” influence $152 billion in global spending </a:t>
            </a:r>
            <a:r>
              <a:rPr lang="en-US" sz="2000" kern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sz="2000" kern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https://time.com/6192933/fake-reviews-regulation/</a:t>
            </a:r>
            <a:r>
              <a:rPr lang="en-US" sz="2000" kern="0">
                <a:solidFill>
                  <a:schemeClr val="accent4">
                    <a:lumMod val="75000"/>
                  </a:schemeClr>
                </a:solidFill>
              </a:rPr>
              <a:t>). </a:t>
            </a:r>
            <a:r>
              <a:rPr lang="en-US" sz="2800" kern="0">
                <a:solidFill>
                  <a:schemeClr val="accent4">
                    <a:lumMod val="75000"/>
                  </a:schemeClr>
                </a:solidFill>
              </a:rPr>
              <a:t>In my experience they locate in countries with vulnerable populations desperate for work</a:t>
            </a:r>
          </a:p>
          <a:p>
            <a:pPr marL="457200" indent="-457200" defTabSz="91440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/>
            </a:pPr>
            <a:r>
              <a:rPr lang="en-US" sz="2800" kern="0">
                <a:solidFill>
                  <a:schemeClr val="accent4">
                    <a:lumMod val="75000"/>
                  </a:schemeClr>
                </a:solidFill>
              </a:rPr>
              <a:t>Click bots and fake traffic cost advertisers $35 billions in 2020 </a:t>
            </a:r>
            <a:r>
              <a:rPr lang="en-US" sz="2000" kern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sz="2000" kern="0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https://www.searchenginejournal.com/click-bots-and-fake-traffic-cost-online-advertisers-35-billion/466804/</a:t>
            </a:r>
            <a:r>
              <a:rPr lang="en-US" sz="2000" kern="0">
                <a:solidFill>
                  <a:schemeClr val="accent4">
                    <a:lumMod val="75000"/>
                  </a:schemeClr>
                </a:solidFill>
              </a:rPr>
              <a:t>) </a:t>
            </a:r>
            <a:endParaRPr lang="en-US" sz="2000" kern="0">
              <a:solidFill>
                <a:schemeClr val="accent4">
                  <a:lumMod val="75000"/>
                </a:schemeClr>
              </a:solidFill>
              <a:cs typeface="Calibri"/>
            </a:endParaRPr>
          </a:p>
          <a:p>
            <a:pPr marL="457200" indent="-457200" defTabSz="91440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/>
            </a:pPr>
            <a:r>
              <a:rPr lang="en-US" sz="2800" kern="0">
                <a:solidFill>
                  <a:schemeClr val="accent4">
                    <a:lumMod val="75000"/>
                  </a:schemeClr>
                </a:solidFill>
              </a:rPr>
              <a:t>When a malicious user or advertiser is banned from a platform, they may return via a new account to resume toxic behavior, leading to a game of whack-a-mole </a:t>
            </a:r>
            <a:r>
              <a:rPr lang="en-US" sz="2000" kern="0">
                <a:solidFill>
                  <a:schemeClr val="accent4">
                    <a:lumMod val="75000"/>
                  </a:schemeClr>
                </a:solidFill>
              </a:rPr>
              <a:t>(see for example, </a:t>
            </a:r>
            <a:r>
              <a:rPr lang="en-US" sz="2000" kern="0">
                <a:solidFill>
                  <a:schemeClr val="accent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https://en.wikipedia.org/wiki/Wikipedia:Sockpuppetry</a:t>
            </a:r>
            <a:r>
              <a:rPr lang="en-US" sz="2000" kern="0">
                <a:solidFill>
                  <a:schemeClr val="accent4">
                    <a:lumMod val="75000"/>
                  </a:schemeClr>
                </a:solidFill>
              </a:rPr>
              <a:t>) </a:t>
            </a:r>
          </a:p>
        </p:txBody>
      </p:sp>
      <p:pic>
        <p:nvPicPr>
          <p:cNvPr id="2050" name="Picture 2" descr="Vladimir Putin">
            <a:extLst>
              <a:ext uri="{FF2B5EF4-FFF2-40B4-BE49-F238E27FC236}">
                <a16:creationId xmlns:a16="http://schemas.microsoft.com/office/drawing/2014/main" id="{79DD5795-7361-9EF9-6F08-47C1705E10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559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058" t="-3441" r="22656" b="-763"/>
          <a:stretch/>
        </p:blipFill>
        <p:spPr bwMode="auto">
          <a:xfrm flipH="1">
            <a:off x="10349036" y="424597"/>
            <a:ext cx="1742109" cy="18153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09204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 rot="16200000">
            <a:off x="478819" y="-478822"/>
            <a:ext cx="7195765" cy="815339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639762"/>
            <a:ext cx="12649200" cy="969266"/>
          </a:xfrm>
          <a:prstGeom prst="rect">
            <a:avLst/>
          </a:prstGeom>
          <a:noFill/>
        </p:spPr>
        <p:txBody>
          <a:bodyPr wrap="square" lIns="136931" tIns="68466" rIns="136931" bIns="68466" rtlCol="0">
            <a:spAutoFit/>
          </a:bodyPr>
          <a:lstStyle/>
          <a:p>
            <a:r>
              <a:rPr lang="en-US" sz="5400" b="1">
                <a:solidFill>
                  <a:srgbClr val="0043B3"/>
                </a:solidFill>
                <a:ea typeface="Open Sans" pitchFamily="34" charset="0"/>
                <a:cs typeface="Open Sans" pitchFamily="34" charset="0"/>
              </a:rPr>
              <a:t>International Aspects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695701" y="1858962"/>
            <a:ext cx="5628899" cy="0"/>
          </a:xfrm>
          <a:prstGeom prst="line">
            <a:avLst/>
          </a:prstGeom>
          <a:ln w="76200">
            <a:solidFill>
              <a:srgbClr val="00DE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944562" y="7195761"/>
            <a:ext cx="10866438" cy="0"/>
          </a:xfrm>
          <a:prstGeom prst="line">
            <a:avLst/>
          </a:prstGeom>
          <a:ln w="19050">
            <a:solidFill>
              <a:srgbClr val="00DE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95701" y="2139332"/>
            <a:ext cx="11944349" cy="475001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400">
                <a:solidFill>
                  <a:schemeClr val="accent4">
                    <a:lumMod val="75000"/>
                  </a:schemeClr>
                </a:solidFill>
                <a:ea typeface="Open Sans" pitchFamily="34" charset="0"/>
                <a:cs typeface="Open Sans" pitchFamily="34" charset="0"/>
              </a:rPr>
              <a:t>The Internet has few borders (with China an exception).  Criminals, scams or malicious actors in one country can easily target victims in another. My experience shows a high proportion of </a:t>
            </a:r>
            <a:r>
              <a:rPr lang="en-US" sz="2400" b="1">
                <a:solidFill>
                  <a:schemeClr val="accent4">
                    <a:lumMod val="75000"/>
                  </a:schemeClr>
                </a:solidFill>
                <a:ea typeface="Open Sans" pitchFamily="34" charset="0"/>
                <a:cs typeface="Open Sans" pitchFamily="34" charset="0"/>
              </a:rPr>
              <a:t>Sybil attacks </a:t>
            </a:r>
            <a:r>
              <a:rPr lang="en-US" sz="2400">
                <a:solidFill>
                  <a:schemeClr val="accent4">
                    <a:lumMod val="75000"/>
                  </a:schemeClr>
                </a:solidFill>
                <a:ea typeface="Open Sans" pitchFamily="34" charset="0"/>
                <a:cs typeface="Open Sans" pitchFamily="34" charset="0"/>
              </a:rPr>
              <a:t>occur across borders.  </a:t>
            </a:r>
          </a:p>
          <a:p>
            <a:endParaRPr lang="en-US" sz="2400">
              <a:solidFill>
                <a:schemeClr val="accent4">
                  <a:lumMod val="7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r>
              <a:rPr lang="en-US" sz="2400">
                <a:solidFill>
                  <a:schemeClr val="accent4">
                    <a:lumMod val="75000"/>
                  </a:schemeClr>
                </a:solidFill>
                <a:ea typeface="Open Sans"/>
                <a:cs typeface="Open Sans"/>
              </a:rPr>
              <a:t>Legal remedies are difficult because: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accent4">
                    <a:lumMod val="75000"/>
                  </a:schemeClr>
                </a:solidFill>
                <a:ea typeface="Open Sans" pitchFamily="34" charset="0"/>
                <a:cs typeface="Open Sans" pitchFamily="34" charset="0"/>
              </a:rPr>
              <a:t>The origin country of malicious activity may have a weak legal 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accent4">
                    <a:lumMod val="75000"/>
                  </a:schemeClr>
                </a:solidFill>
                <a:ea typeface="Open Sans" pitchFamily="34" charset="0"/>
                <a:cs typeface="Open Sans" pitchFamily="34" charset="0"/>
              </a:rPr>
              <a:t>Russia</a:t>
            </a:r>
            <a:r>
              <a:rPr lang="en-US" sz="2400" baseline="30000">
                <a:solidFill>
                  <a:schemeClr val="accent4">
                    <a:lumMod val="75000"/>
                  </a:schemeClr>
                </a:solidFill>
                <a:ea typeface="Open Sans" pitchFamily="34" charset="0"/>
                <a:cs typeface="Open Sans" pitchFamily="34" charset="0"/>
              </a:rPr>
              <a:t>1</a:t>
            </a:r>
            <a:r>
              <a:rPr lang="en-US" sz="2400">
                <a:solidFill>
                  <a:schemeClr val="accent4">
                    <a:lumMod val="75000"/>
                  </a:schemeClr>
                </a:solidFill>
                <a:ea typeface="Open Sans" pitchFamily="34" charset="0"/>
                <a:cs typeface="Open Sans" pitchFamily="34" charset="0"/>
              </a:rPr>
              <a:t>, among others, knowingly hosts organized groups that attack foreign interests.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accent4">
                    <a:lumMod val="75000"/>
                  </a:schemeClr>
                </a:solidFill>
                <a:ea typeface="Open Sans" pitchFamily="34" charset="0"/>
                <a:cs typeface="Open Sans" pitchFamily="34" charset="0"/>
              </a:rPr>
              <a:t>International legal action can be prohibitively expensive.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accent4">
                    <a:lumMod val="75000"/>
                  </a:schemeClr>
                </a:solidFill>
                <a:ea typeface="Open Sans" pitchFamily="34" charset="0"/>
                <a:cs typeface="Open Sans" pitchFamily="34" charset="0"/>
              </a:rPr>
              <a:t>Perpetrators often have no recoverable assets or cannot be identified.</a:t>
            </a:r>
          </a:p>
          <a:p>
            <a:endParaRPr lang="en-US" sz="2400">
              <a:solidFill>
                <a:schemeClr val="accent4">
                  <a:lumMod val="7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r>
              <a:rPr lang="en-US" sz="2400">
                <a:solidFill>
                  <a:schemeClr val="accent4">
                    <a:lumMod val="75000"/>
                  </a:schemeClr>
                </a:solidFill>
                <a:ea typeface="Open Sans"/>
                <a:cs typeface="Open Sans"/>
              </a:rPr>
              <a:t>Therefore, we need better </a:t>
            </a:r>
            <a:r>
              <a:rPr lang="en-US" sz="2400" b="1">
                <a:solidFill>
                  <a:schemeClr val="accent4">
                    <a:lumMod val="75000"/>
                  </a:schemeClr>
                </a:solidFill>
                <a:ea typeface="Open Sans"/>
                <a:cs typeface="Open Sans"/>
              </a:rPr>
              <a:t>technical defenses</a:t>
            </a:r>
            <a:r>
              <a:rPr lang="en-US" sz="2400">
                <a:solidFill>
                  <a:schemeClr val="accent4">
                    <a:lumMod val="75000"/>
                  </a:schemeClr>
                </a:solidFill>
                <a:ea typeface="Open Sans"/>
                <a:cs typeface="Open Sans"/>
              </a:rPr>
              <a:t>.</a:t>
            </a:r>
            <a:br>
              <a:rPr lang="en-US" sz="2400">
                <a:ea typeface="Open Sans" pitchFamily="34" charset="0"/>
                <a:cs typeface="Open Sans" pitchFamily="34" charset="0"/>
              </a:rPr>
            </a:br>
            <a:endParaRPr lang="en-US" sz="2800" baseline="30000">
              <a:solidFill>
                <a:schemeClr val="accent4">
                  <a:lumMod val="7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r>
              <a:rPr lang="en-US" sz="2000" baseline="30000">
                <a:solidFill>
                  <a:schemeClr val="accent4">
                    <a:lumMod val="75000"/>
                  </a:schemeClr>
                </a:solidFill>
                <a:ea typeface="Open Sans" pitchFamily="34" charset="0"/>
                <a:cs typeface="Open Sans" pitchFamily="34" charset="0"/>
              </a:rPr>
              <a:t>1 </a:t>
            </a:r>
            <a:r>
              <a:rPr lang="en-US" sz="2000">
                <a:solidFill>
                  <a:schemeClr val="accent4">
                    <a:lumMod val="75000"/>
                  </a:schemeClr>
                </a:solidFill>
              </a:rPr>
              <a:t>See UNITED STATES OF AMERICA v. INTERNET RESEARCH AGENCY LLC (18 U.S.C. §§ 2, 371, 1349, 1028A) </a:t>
            </a:r>
            <a:endParaRPr lang="en-US" sz="2000">
              <a:solidFill>
                <a:schemeClr val="accent4">
                  <a:lumMod val="7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5" name="Graphic 4" descr="Earth globe: Africa and Europe with solid fill">
            <a:extLst>
              <a:ext uri="{FF2B5EF4-FFF2-40B4-BE49-F238E27FC236}">
                <a16:creationId xmlns:a16="http://schemas.microsoft.com/office/drawing/2014/main" id="{90321D3A-C308-E80B-F0D1-001182D76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01200" y="345755"/>
            <a:ext cx="1828800" cy="1828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00383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 rot="16200000">
            <a:off x="478819" y="-478822"/>
            <a:ext cx="7195765" cy="815339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33400" y="639762"/>
            <a:ext cx="12649200" cy="969266"/>
          </a:xfrm>
          <a:prstGeom prst="rect">
            <a:avLst/>
          </a:prstGeom>
          <a:noFill/>
        </p:spPr>
        <p:txBody>
          <a:bodyPr wrap="square" lIns="136931" tIns="68466" rIns="136931" bIns="68466" rtlCol="0">
            <a:spAutoFit/>
          </a:bodyPr>
          <a:lstStyle/>
          <a:p>
            <a:r>
              <a:rPr lang="en-US" sz="5400" b="1">
                <a:solidFill>
                  <a:srgbClr val="0043B3"/>
                </a:solidFill>
                <a:ea typeface="Open Sans" pitchFamily="34" charset="0"/>
                <a:cs typeface="Open Sans" pitchFamily="34" charset="0"/>
              </a:rPr>
              <a:t>Trust Nodes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695701" y="1858962"/>
            <a:ext cx="5628899" cy="0"/>
          </a:xfrm>
          <a:prstGeom prst="line">
            <a:avLst/>
          </a:prstGeom>
          <a:ln w="76200">
            <a:solidFill>
              <a:srgbClr val="00DE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944562" y="7195761"/>
            <a:ext cx="10866438" cy="0"/>
          </a:xfrm>
          <a:prstGeom prst="line">
            <a:avLst/>
          </a:prstGeom>
          <a:ln w="19050">
            <a:solidFill>
              <a:srgbClr val="00DE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3C926A6-51F2-C7F4-7E16-9A5C6820338E}"/>
              </a:ext>
            </a:extLst>
          </p:cNvPr>
          <p:cNvSpPr txBox="1"/>
          <p:nvPr/>
        </p:nvSpPr>
        <p:spPr>
          <a:xfrm>
            <a:off x="547969" y="2009488"/>
            <a:ext cx="11715750" cy="480131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l"/>
            <a:endParaRPr lang="en-US" sz="1800" b="0" i="0" u="none" strike="noStrike" baseline="0" dirty="0">
              <a:solidFill>
                <a:schemeClr val="accent4">
                  <a:lumMod val="75000"/>
                </a:schemeClr>
              </a:solidFill>
              <a:latin typeface="Avenir Next LT Pro"/>
            </a:endParaRPr>
          </a:p>
          <a:p>
            <a:r>
              <a:rPr lang="en-US" sz="2400" b="0" i="0" u="none" strike="noStrike" baseline="0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Trusted agencies, such as banks, insurance companies, NGOs, or governments may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operate Trust Nodes. Many users will already have a trusted relationship with this type of entity.</a:t>
            </a:r>
          </a:p>
          <a:p>
            <a:endParaRPr lang="en-US" sz="2400" dirty="0">
              <a:solidFill>
                <a:schemeClr val="accent4">
                  <a:lumMod val="75000"/>
                </a:schemeClr>
              </a:solidFill>
              <a:latin typeface="+mj-lt"/>
            </a:endParaRPr>
          </a:p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Trust Nodes operate under binding rules: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Enforceable contract, terms of service, and financial guarantee between trust nodes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Enforceable contract, terms of service, and financial guarantee to users and services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+mj-lt"/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Agreement to settle disputes through a defined mechanism </a:t>
            </a:r>
          </a:p>
          <a:p>
            <a:endParaRPr lang="en-US" sz="2400" dirty="0">
              <a:solidFill>
                <a:schemeClr val="accent4">
                  <a:lumMod val="75000"/>
                </a:schemeClr>
              </a:solidFill>
              <a:latin typeface="+mj-lt"/>
            </a:endParaRPr>
          </a:p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It’s a </a:t>
            </a: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permissioned blockchain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.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+mj-lt"/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4">
                  <a:lumMod val="75000"/>
                </a:schemeClr>
              </a:solidFill>
              <a:latin typeface="+mj-lt"/>
            </a:endParaRPr>
          </a:p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Trust Nodes will operate in different countries.  My experience is that arbitration in Switzerland under the ICC works well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(see </a:t>
            </a:r>
            <a:r>
              <a:rPr lang="en-US" sz="2000" dirty="0">
                <a:solidFill>
                  <a:schemeClr val="accent1"/>
                </a:solidFill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https://iccwbo.org/dispute-resolution-services/arbitration/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)</a:t>
            </a:r>
          </a:p>
        </p:txBody>
      </p:sp>
      <p:pic>
        <p:nvPicPr>
          <p:cNvPr id="5" name="Graphic 4" descr="Office worker female with solid fill">
            <a:extLst>
              <a:ext uri="{FF2B5EF4-FFF2-40B4-BE49-F238E27FC236}">
                <a16:creationId xmlns:a16="http://schemas.microsoft.com/office/drawing/2014/main" id="{3A4A44E2-0013-BB85-05D1-5DF11F46D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28944" y="569202"/>
            <a:ext cx="1440286" cy="14402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Graphic 5" descr="Office worker male with solid fill">
            <a:extLst>
              <a:ext uri="{FF2B5EF4-FFF2-40B4-BE49-F238E27FC236}">
                <a16:creationId xmlns:a16="http://schemas.microsoft.com/office/drawing/2014/main" id="{42D278B7-A286-C1D3-3307-45C29CA971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82485" y="808510"/>
            <a:ext cx="1440286" cy="14402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120280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 rot="16200000">
            <a:off x="478819" y="-478822"/>
            <a:ext cx="7195765" cy="815339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33400" y="639762"/>
            <a:ext cx="12649200" cy="969266"/>
          </a:xfrm>
          <a:prstGeom prst="rect">
            <a:avLst/>
          </a:prstGeom>
          <a:noFill/>
        </p:spPr>
        <p:txBody>
          <a:bodyPr wrap="square" lIns="136931" tIns="68466" rIns="136931" bIns="68466" rtlCol="0" anchor="t">
            <a:spAutoFit/>
          </a:bodyPr>
          <a:lstStyle/>
          <a:p>
            <a:r>
              <a:rPr lang="en-US" sz="5400" b="1">
                <a:solidFill>
                  <a:srgbClr val="0043B3"/>
                </a:solidFill>
                <a:ea typeface="Open Sans"/>
                <a:cs typeface="Open Sans"/>
              </a:rPr>
              <a:t>Internet Services</a:t>
            </a: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5701" y="1858962"/>
            <a:ext cx="5628899" cy="0"/>
          </a:xfrm>
          <a:prstGeom prst="line">
            <a:avLst/>
          </a:prstGeom>
          <a:ln w="76200">
            <a:solidFill>
              <a:srgbClr val="00DE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944562" y="7195761"/>
            <a:ext cx="10866438" cy="0"/>
          </a:xfrm>
          <a:prstGeom prst="line">
            <a:avLst/>
          </a:prstGeom>
          <a:ln w="19050">
            <a:solidFill>
              <a:srgbClr val="00DE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3C926A6-51F2-C7F4-7E16-9A5C6820338E}"/>
              </a:ext>
            </a:extLst>
          </p:cNvPr>
          <p:cNvSpPr txBox="1"/>
          <p:nvPr/>
        </p:nvSpPr>
        <p:spPr>
          <a:xfrm>
            <a:off x="547969" y="2009488"/>
            <a:ext cx="11715750" cy="455509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l"/>
            <a:endParaRPr lang="en-US" sz="1800" b="0" i="0" u="none" strike="noStrike" baseline="0">
              <a:solidFill>
                <a:schemeClr val="accent4">
                  <a:lumMod val="75000"/>
                </a:schemeClr>
              </a:solidFill>
              <a:latin typeface="Avenir Next LT Pro"/>
            </a:endParaRPr>
          </a:p>
          <a:p>
            <a:r>
              <a:rPr lang="en-US" sz="2800">
                <a:solidFill>
                  <a:schemeClr val="accent4">
                    <a:lumMod val="75000"/>
                  </a:schemeClr>
                </a:solidFill>
                <a:latin typeface="+mj-lt"/>
              </a:rPr>
              <a:t>An Internet service is any network connected physical or logical device or data service that allows remote connections. Examples:</a:t>
            </a:r>
            <a:endParaRPr lang="en-US" sz="2800">
              <a:solidFill>
                <a:schemeClr val="accent4">
                  <a:lumMod val="75000"/>
                </a:schemeClr>
              </a:solidFill>
              <a:latin typeface="+mj-lt"/>
              <a:cs typeface="Calibri"/>
            </a:endParaRPr>
          </a:p>
          <a:p>
            <a:endParaRPr lang="en-US" sz="2800">
              <a:solidFill>
                <a:schemeClr val="accent4">
                  <a:lumMod val="75000"/>
                </a:schemeClr>
              </a:solidFill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800">
                <a:solidFill>
                  <a:schemeClr val="accent4">
                    <a:lumMod val="75000"/>
                  </a:schemeClr>
                </a:solidFill>
                <a:cs typeface="Calibri"/>
              </a:rPr>
              <a:t>Yale.edu</a:t>
            </a:r>
          </a:p>
          <a:p>
            <a:pPr marL="342900" indent="-342900">
              <a:buFont typeface="Arial"/>
              <a:buChar char="•"/>
            </a:pPr>
            <a:r>
              <a:rPr lang="en-US" sz="2800">
                <a:solidFill>
                  <a:schemeClr val="accent4">
                    <a:lumMod val="75000"/>
                  </a:schemeClr>
                </a:solidFill>
                <a:cs typeface="Calibri"/>
              </a:rPr>
              <a:t>Amazon, Netflix, Yelp</a:t>
            </a:r>
          </a:p>
          <a:p>
            <a:pPr marL="342900" indent="-342900">
              <a:buFont typeface="Arial"/>
              <a:buChar char="•"/>
            </a:pPr>
            <a:r>
              <a:rPr lang="en-US" sz="2800">
                <a:solidFill>
                  <a:schemeClr val="accent4">
                    <a:lumMod val="75000"/>
                  </a:schemeClr>
                </a:solidFill>
                <a:cs typeface="Calibri"/>
              </a:rPr>
              <a:t>AWS, Firebase, Cloudflare</a:t>
            </a:r>
          </a:p>
          <a:p>
            <a:pPr marL="342900" indent="-342900">
              <a:buFont typeface="Arial"/>
              <a:buChar char="•"/>
            </a:pPr>
            <a:r>
              <a:rPr lang="en-US" sz="2800">
                <a:solidFill>
                  <a:schemeClr val="accent4">
                    <a:lumMod val="75000"/>
                  </a:schemeClr>
                </a:solidFill>
                <a:cs typeface="Calibri"/>
              </a:rPr>
              <a:t>Tesla car</a:t>
            </a:r>
          </a:p>
          <a:p>
            <a:pPr marL="342900" indent="-342900">
              <a:buFont typeface="Arial"/>
              <a:buChar char="•"/>
            </a:pPr>
            <a:r>
              <a:rPr lang="en-US" sz="2800">
                <a:solidFill>
                  <a:schemeClr val="accent4">
                    <a:lumMod val="75000"/>
                  </a:schemeClr>
                </a:solidFill>
                <a:cs typeface="Calibri"/>
              </a:rPr>
              <a:t>Ring doorbell</a:t>
            </a:r>
          </a:p>
          <a:p>
            <a:pPr marL="342900" indent="-342900">
              <a:buFont typeface="Arial"/>
              <a:buChar char="•"/>
            </a:pPr>
            <a:endParaRPr lang="en-US" sz="2400">
              <a:solidFill>
                <a:schemeClr val="accent4">
                  <a:lumMod val="75000"/>
                </a:schemeClr>
              </a:solidFill>
              <a:cs typeface="Calibri"/>
            </a:endParaRPr>
          </a:p>
          <a:p>
            <a:r>
              <a:rPr lang="en-US" sz="2400">
                <a:solidFill>
                  <a:schemeClr val="accent4">
                    <a:lumMod val="75000"/>
                  </a:schemeClr>
                </a:solidFill>
                <a:cs typeface="Calibri"/>
              </a:rPr>
              <a:t>You may need an </a:t>
            </a:r>
            <a:r>
              <a:rPr lang="en-US" sz="2400" b="1">
                <a:solidFill>
                  <a:schemeClr val="accent4">
                    <a:lumMod val="75000"/>
                  </a:schemeClr>
                </a:solidFill>
                <a:cs typeface="Calibri"/>
              </a:rPr>
              <a:t>account</a:t>
            </a:r>
            <a:r>
              <a:rPr lang="en-US" sz="2400">
                <a:solidFill>
                  <a:schemeClr val="accent4">
                    <a:lumMod val="75000"/>
                  </a:schemeClr>
                </a:solidFill>
                <a:cs typeface="Calibri"/>
              </a:rPr>
              <a:t> to connect.  You probably agree to </a:t>
            </a:r>
            <a:r>
              <a:rPr lang="en-US" sz="2400" b="1">
                <a:solidFill>
                  <a:schemeClr val="accent4">
                    <a:lumMod val="75000"/>
                  </a:schemeClr>
                </a:solidFill>
                <a:cs typeface="Calibri"/>
              </a:rPr>
              <a:t>terms of service</a:t>
            </a:r>
            <a:r>
              <a:rPr lang="en-US" sz="2400">
                <a:solidFill>
                  <a:schemeClr val="accent4">
                    <a:lumMod val="75000"/>
                  </a:schemeClr>
                </a:solidFill>
                <a:cs typeface="Calibri"/>
              </a:rPr>
              <a:t> by connecting.</a:t>
            </a:r>
          </a:p>
        </p:txBody>
      </p:sp>
    </p:spTree>
    <p:extLst>
      <p:ext uri="{BB962C8B-B14F-4D97-AF65-F5344CB8AC3E}">
        <p14:creationId xmlns:p14="http://schemas.microsoft.com/office/powerpoint/2010/main" val="18035219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 rot="16200000">
            <a:off x="478819" y="-502420"/>
            <a:ext cx="7195765" cy="815339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59333" y="639762"/>
            <a:ext cx="12649200" cy="969266"/>
          </a:xfrm>
          <a:prstGeom prst="rect">
            <a:avLst/>
          </a:prstGeom>
          <a:noFill/>
        </p:spPr>
        <p:txBody>
          <a:bodyPr wrap="square" lIns="136931" tIns="68466" rIns="136931" bIns="68466" rtlCol="0">
            <a:spAutoFit/>
          </a:bodyPr>
          <a:lstStyle/>
          <a:p>
            <a:r>
              <a:rPr lang="en-US" sz="5400" b="1">
                <a:solidFill>
                  <a:srgbClr val="0043B3"/>
                </a:solidFill>
                <a:ea typeface="Open Sans" pitchFamily="34" charset="0"/>
                <a:cs typeface="Open Sans" pitchFamily="34" charset="0"/>
              </a:rPr>
              <a:t>Technical Implementation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695701" y="1858962"/>
            <a:ext cx="5628899" cy="0"/>
          </a:xfrm>
          <a:prstGeom prst="line">
            <a:avLst/>
          </a:prstGeom>
          <a:ln w="76200">
            <a:solidFill>
              <a:srgbClr val="00DE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944562" y="7195761"/>
            <a:ext cx="10866438" cy="0"/>
          </a:xfrm>
          <a:prstGeom prst="line">
            <a:avLst/>
          </a:prstGeom>
          <a:ln w="19050">
            <a:solidFill>
              <a:srgbClr val="00DE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59332" y="2108897"/>
            <a:ext cx="9118067" cy="293208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0" defTabSz="91440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2800" dirty="0">
                <a:solidFill>
                  <a:schemeClr val="accent4">
                    <a:lumMod val="75000"/>
                  </a:schemeClr>
                </a:solidFill>
                <a:cs typeface="Calibri" panose="020F0502020204030204" pitchFamily="34" charset="0"/>
              </a:rPr>
              <a:t>The proposed implementation is deterministic</a:t>
            </a:r>
          </a:p>
          <a:p>
            <a:pPr lvl="0" defTabSz="91440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2800" dirty="0">
                <a:solidFill>
                  <a:schemeClr val="accent4">
                    <a:lumMod val="75000"/>
                  </a:schemeClr>
                </a:solidFill>
                <a:cs typeface="Calibri"/>
              </a:rPr>
              <a:t>It is secure to the level of established real-world processes, such as banking in person or applying for a passport</a:t>
            </a:r>
          </a:p>
          <a:p>
            <a:pPr marL="514350" lvl="0" indent="-514350" defTabSz="9144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  <a:defRPr/>
            </a:pPr>
            <a:r>
              <a:rPr lang="en-US" sz="2800" dirty="0">
                <a:solidFill>
                  <a:schemeClr val="accent4">
                    <a:lumMod val="75000"/>
                  </a:schemeClr>
                </a:solidFill>
                <a:cs typeface="Calibri" panose="020F0502020204030204" pitchFamily="34" charset="0"/>
              </a:rPr>
              <a:t>Each user chooses a trust node </a:t>
            </a:r>
          </a:p>
          <a:p>
            <a:pPr marL="514350" lvl="0" indent="-514350" defTabSz="9144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  <a:defRPr/>
            </a:pPr>
            <a:r>
              <a:rPr lang="en-US" sz="2800" dirty="0">
                <a:solidFill>
                  <a:schemeClr val="accent4">
                    <a:lumMod val="75000"/>
                  </a:schemeClr>
                </a:solidFill>
                <a:cs typeface="Calibri" panose="020F0502020204030204" pitchFamily="34" charset="0"/>
              </a:rPr>
              <a:t>Each Internet service chooses a trust node</a:t>
            </a:r>
          </a:p>
          <a:p>
            <a:pPr marL="514350" lvl="0" indent="-514350" defTabSz="9144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  <a:defRPr/>
            </a:pPr>
            <a:r>
              <a:rPr lang="en-US" sz="2800" dirty="0">
                <a:solidFill>
                  <a:schemeClr val="accent4">
                    <a:lumMod val="75000"/>
                  </a:schemeClr>
                </a:solidFill>
                <a:cs typeface="Calibri" panose="020F0502020204030204" pitchFamily="34" charset="0"/>
              </a:rPr>
              <a:t>A third trust node is chosen to acts as “dealer”</a:t>
            </a:r>
          </a:p>
        </p:txBody>
      </p:sp>
    </p:spTree>
    <p:extLst>
      <p:ext uri="{BB962C8B-B14F-4D97-AF65-F5344CB8AC3E}">
        <p14:creationId xmlns:p14="http://schemas.microsoft.com/office/powerpoint/2010/main" val="8346933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9F4C37-81C1-5E0B-C7F6-9F8E298F380D}"/>
              </a:ext>
            </a:extLst>
          </p:cNvPr>
          <p:cNvSpPr txBox="1"/>
          <p:nvPr/>
        </p:nvSpPr>
        <p:spPr>
          <a:xfrm>
            <a:off x="533400" y="411162"/>
            <a:ext cx="12649200" cy="969266"/>
          </a:xfrm>
          <a:prstGeom prst="rect">
            <a:avLst/>
          </a:prstGeom>
          <a:noFill/>
        </p:spPr>
        <p:txBody>
          <a:bodyPr wrap="square" lIns="136931" tIns="68466" rIns="136931" bIns="68466" rtlCol="0">
            <a:spAutoFit/>
          </a:bodyPr>
          <a:lstStyle/>
          <a:p>
            <a:r>
              <a:rPr lang="en-US" sz="5400" b="1">
                <a:solidFill>
                  <a:srgbClr val="0043B3"/>
                </a:solidFill>
                <a:ea typeface="Open Sans" pitchFamily="34" charset="0"/>
                <a:cs typeface="Open Sans" pitchFamily="34" charset="0"/>
              </a:rPr>
              <a:t>User Proves Identity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D6E102-6377-4AAD-8037-C55DE098BA2A}"/>
              </a:ext>
            </a:extLst>
          </p:cNvPr>
          <p:cNvCxnSpPr/>
          <p:nvPr/>
        </p:nvCxnSpPr>
        <p:spPr>
          <a:xfrm>
            <a:off x="669768" y="1630362"/>
            <a:ext cx="5628899" cy="0"/>
          </a:xfrm>
          <a:prstGeom prst="line">
            <a:avLst/>
          </a:prstGeom>
          <a:ln w="76200">
            <a:solidFill>
              <a:srgbClr val="00DE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3953E38-F65E-E8A7-CE91-19FDD7BBC8E5}"/>
              </a:ext>
            </a:extLst>
          </p:cNvPr>
          <p:cNvSpPr/>
          <p:nvPr/>
        </p:nvSpPr>
        <p:spPr>
          <a:xfrm>
            <a:off x="544215" y="2087562"/>
            <a:ext cx="12401550" cy="345120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2800">
                <a:solidFill>
                  <a:schemeClr val="accent4">
                    <a:lumMod val="75000"/>
                  </a:schemeClr>
                </a:solidFill>
                <a:cs typeface="Calibri"/>
              </a:rPr>
              <a:t>The user selects a </a:t>
            </a:r>
            <a:r>
              <a:rPr lang="en-US" sz="2800" b="1">
                <a:solidFill>
                  <a:schemeClr val="accent4">
                    <a:lumMod val="75000"/>
                  </a:schemeClr>
                </a:solidFill>
                <a:cs typeface="Calibri"/>
              </a:rPr>
              <a:t>Trust Agent</a:t>
            </a:r>
            <a:r>
              <a:rPr lang="en-US" sz="2800">
                <a:solidFill>
                  <a:schemeClr val="accent4">
                    <a:lumMod val="75000"/>
                  </a:schemeClr>
                </a:solidFill>
                <a:cs typeface="Calibri"/>
              </a:rPr>
              <a:t>, such as their favorite Bank, Insurance Company, NGO, or Government Office in a jurisdiction where they trust the Rule of Law.  Dissidents might need to travel or find a helpful agency.</a:t>
            </a:r>
          </a:p>
          <a:p>
            <a:pPr lvl="0" defTabSz="91440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2800">
                <a:solidFill>
                  <a:schemeClr val="accent4">
                    <a:lumMod val="75000"/>
                  </a:schemeClr>
                </a:solidFill>
                <a:cs typeface="Calibri" panose="020F0502020204030204" pitchFamily="34" charset="0"/>
              </a:rPr>
              <a:t>User shows their Trust Agent a real-world identity document, such as a passport, driver’s license, or other unique credential that may be available from trustworthy agencies.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2800">
                <a:solidFill>
                  <a:schemeClr val="accent4">
                    <a:lumMod val="75000"/>
                  </a:schemeClr>
                </a:solidFill>
                <a:cs typeface="Calibri"/>
              </a:rPr>
              <a:t>The Trust Agent operates a Trust Node.  The Trust Node escrows the real-world credential information and keeps it confidential.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A08A822-CF35-49AE-D72B-B5F8B6CFA051}"/>
              </a:ext>
            </a:extLst>
          </p:cNvPr>
          <p:cNvCxnSpPr/>
          <p:nvPr/>
        </p:nvCxnSpPr>
        <p:spPr>
          <a:xfrm>
            <a:off x="944562" y="7195761"/>
            <a:ext cx="10866438" cy="0"/>
          </a:xfrm>
          <a:prstGeom prst="line">
            <a:avLst/>
          </a:prstGeom>
          <a:ln w="19050">
            <a:solidFill>
              <a:srgbClr val="00DE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Employee badge with solid fill">
            <a:extLst>
              <a:ext uri="{FF2B5EF4-FFF2-40B4-BE49-F238E27FC236}">
                <a16:creationId xmlns:a16="http://schemas.microsoft.com/office/drawing/2014/main" id="{F38740FC-1855-BF12-3C90-9F181DAB31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10800" y="182562"/>
            <a:ext cx="1752600" cy="1752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33549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9F4C37-81C1-5E0B-C7F6-9F8E298F380D}"/>
              </a:ext>
            </a:extLst>
          </p:cNvPr>
          <p:cNvSpPr txBox="1"/>
          <p:nvPr/>
        </p:nvSpPr>
        <p:spPr>
          <a:xfrm>
            <a:off x="533400" y="411162"/>
            <a:ext cx="12649200" cy="969266"/>
          </a:xfrm>
          <a:prstGeom prst="rect">
            <a:avLst/>
          </a:prstGeom>
          <a:noFill/>
        </p:spPr>
        <p:txBody>
          <a:bodyPr wrap="square" lIns="136931" tIns="68466" rIns="136931" bIns="68466" rtlCol="0">
            <a:spAutoFit/>
          </a:bodyPr>
          <a:lstStyle/>
          <a:p>
            <a:r>
              <a:rPr lang="en-US" sz="5400" b="1" dirty="0">
                <a:solidFill>
                  <a:srgbClr val="0043B3"/>
                </a:solidFill>
                <a:ea typeface="Open Sans" pitchFamily="34" charset="0"/>
                <a:cs typeface="Open Sans" pitchFamily="34" charset="0"/>
              </a:rPr>
              <a:t>Sybil Authentication / Record Linking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D6E102-6377-4AAD-8037-C55DE098BA2A}"/>
              </a:ext>
            </a:extLst>
          </p:cNvPr>
          <p:cNvCxnSpPr/>
          <p:nvPr/>
        </p:nvCxnSpPr>
        <p:spPr>
          <a:xfrm>
            <a:off x="669768" y="1630362"/>
            <a:ext cx="5628899" cy="0"/>
          </a:xfrm>
          <a:prstGeom prst="line">
            <a:avLst/>
          </a:prstGeom>
          <a:ln w="76200">
            <a:solidFill>
              <a:srgbClr val="00DE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3953E38-F65E-E8A7-CE91-19FDD7BBC8E5}"/>
              </a:ext>
            </a:extLst>
          </p:cNvPr>
          <p:cNvSpPr/>
          <p:nvPr/>
        </p:nvSpPr>
        <p:spPr>
          <a:xfrm>
            <a:off x="720001" y="6013435"/>
            <a:ext cx="12275997" cy="996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2800">
                <a:solidFill>
                  <a:schemeClr val="accent4">
                    <a:lumMod val="75000"/>
                  </a:schemeClr>
                </a:solidFill>
                <a:cs typeface="Calibri" panose="020F0502020204030204" pitchFamily="34" charset="0"/>
              </a:rPr>
              <a:t>The blue key encrypts the identifier.  The red key encrypts it some more. </a:t>
            </a:r>
          </a:p>
          <a:p>
            <a:pPr lvl="0" defTabSz="91440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2800">
                <a:solidFill>
                  <a:schemeClr val="accent4">
                    <a:lumMod val="75000"/>
                  </a:schemeClr>
                </a:solidFill>
                <a:cs typeface="Calibri" panose="020F0502020204030204" pitchFamily="34" charset="0"/>
              </a:rPr>
              <a:t>Nobody can reverse the encryption without help from the trust nodes.</a:t>
            </a:r>
          </a:p>
        </p:txBody>
      </p:sp>
      <p:pic>
        <p:nvPicPr>
          <p:cNvPr id="2" name="Graphic 1" descr="Key with solid fill">
            <a:extLst>
              <a:ext uri="{FF2B5EF4-FFF2-40B4-BE49-F238E27FC236}">
                <a16:creationId xmlns:a16="http://schemas.microsoft.com/office/drawing/2014/main" id="{03706B8B-CED3-2764-0FBD-12D11D7296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03450" y="4621999"/>
            <a:ext cx="749455" cy="749455"/>
          </a:xfrm>
          <a:prstGeom prst="rect">
            <a:avLst/>
          </a:prstGeom>
        </p:spPr>
      </p:pic>
      <p:pic>
        <p:nvPicPr>
          <p:cNvPr id="6" name="Graphic 5" descr="Office worker female with solid fill">
            <a:extLst>
              <a:ext uri="{FF2B5EF4-FFF2-40B4-BE49-F238E27FC236}">
                <a16:creationId xmlns:a16="http://schemas.microsoft.com/office/drawing/2014/main" id="{DD93D8B6-3580-EE11-8924-F17B993AEC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24200" y="2272344"/>
            <a:ext cx="1440286" cy="14402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4E09D0-FFA7-58F4-B68D-67F903C4C1BA}"/>
              </a:ext>
            </a:extLst>
          </p:cNvPr>
          <p:cNvSpPr txBox="1"/>
          <p:nvPr/>
        </p:nvSpPr>
        <p:spPr>
          <a:xfrm>
            <a:off x="2737161" y="3770247"/>
            <a:ext cx="22820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Trust Node</a:t>
            </a:r>
          </a:p>
          <a:p>
            <a:pPr algn="ctr"/>
            <a:r>
              <a:rPr lang="en-US"/>
              <a:t>(User’s Choice)</a:t>
            </a:r>
          </a:p>
        </p:txBody>
      </p:sp>
      <p:pic>
        <p:nvPicPr>
          <p:cNvPr id="9" name="Graphic 8" descr="Key with solid fill">
            <a:extLst>
              <a:ext uri="{FF2B5EF4-FFF2-40B4-BE49-F238E27FC236}">
                <a16:creationId xmlns:a16="http://schemas.microsoft.com/office/drawing/2014/main" id="{C1CD3A86-CDDD-5EC8-4694-35970CE0AC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83272" y="4621999"/>
            <a:ext cx="749456" cy="749456"/>
          </a:xfrm>
          <a:prstGeom prst="rect">
            <a:avLst/>
          </a:prstGeom>
        </p:spPr>
      </p:pic>
      <p:pic>
        <p:nvPicPr>
          <p:cNvPr id="10" name="Graphic 9" descr="Office worker male with solid fill">
            <a:extLst>
              <a:ext uri="{FF2B5EF4-FFF2-40B4-BE49-F238E27FC236}">
                <a16:creationId xmlns:a16="http://schemas.microsoft.com/office/drawing/2014/main" id="{100B5FF7-0568-38DB-21DC-0DF06078E4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37856" y="2272344"/>
            <a:ext cx="1440286" cy="14402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6F8E88A-5CD2-5CF9-3F4A-BBBBE3DF4711}"/>
              </a:ext>
            </a:extLst>
          </p:cNvPr>
          <p:cNvSpPr txBox="1"/>
          <p:nvPr/>
        </p:nvSpPr>
        <p:spPr>
          <a:xfrm>
            <a:off x="5545139" y="3770247"/>
            <a:ext cx="26257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Trust Node</a:t>
            </a:r>
            <a:br>
              <a:rPr lang="en-US"/>
            </a:br>
            <a:r>
              <a:rPr lang="en-US"/>
              <a:t>(Service’s Choice)</a:t>
            </a:r>
          </a:p>
        </p:txBody>
      </p:sp>
      <p:pic>
        <p:nvPicPr>
          <p:cNvPr id="13" name="Graphic 12" descr="Employee badge outline">
            <a:extLst>
              <a:ext uri="{FF2B5EF4-FFF2-40B4-BE49-F238E27FC236}">
                <a16:creationId xmlns:a16="http://schemas.microsoft.com/office/drawing/2014/main" id="{961E76E5-C6BE-B946-BFE1-74DCFA7CD1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96400" y="2846741"/>
            <a:ext cx="914400" cy="914400"/>
          </a:xfrm>
          <a:prstGeom prst="rect">
            <a:avLst/>
          </a:prstGeom>
        </p:spPr>
      </p:pic>
      <p:pic>
        <p:nvPicPr>
          <p:cNvPr id="15" name="Graphic 14" descr="Employee badge with solid fill">
            <a:extLst>
              <a:ext uri="{FF2B5EF4-FFF2-40B4-BE49-F238E27FC236}">
                <a16:creationId xmlns:a16="http://schemas.microsoft.com/office/drawing/2014/main" id="{816A5872-5E06-AC88-EC41-5B3E6EECF0D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65915" y="2855847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6E3E2BA-B946-53BF-CD18-E731D7F67DB1}"/>
              </a:ext>
            </a:extLst>
          </p:cNvPr>
          <p:cNvSpPr txBox="1"/>
          <p:nvPr/>
        </p:nvSpPr>
        <p:spPr>
          <a:xfrm>
            <a:off x="10896601" y="1380428"/>
            <a:ext cx="2035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The Linked ID does not identify the user, but is always the same</a:t>
            </a:r>
          </a:p>
          <a:p>
            <a:r>
              <a:rPr lang="en-US" sz="2000"/>
              <a:t>regardless of which Trust Node a user chooses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6DB911-8419-987F-3FB0-8A9021670D2E}"/>
              </a:ext>
            </a:extLst>
          </p:cNvPr>
          <p:cNvSpPr txBox="1"/>
          <p:nvPr/>
        </p:nvSpPr>
        <p:spPr>
          <a:xfrm>
            <a:off x="842507" y="3914185"/>
            <a:ext cx="1161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User’s</a:t>
            </a:r>
            <a:br>
              <a:rPr lang="en-US"/>
            </a:br>
            <a:r>
              <a:rPr lang="en-US"/>
              <a:t>Real ID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7A9E81-43BD-C428-C4B0-C1E68D02F70A}"/>
              </a:ext>
            </a:extLst>
          </p:cNvPr>
          <p:cNvSpPr txBox="1"/>
          <p:nvPr/>
        </p:nvSpPr>
        <p:spPr>
          <a:xfrm>
            <a:off x="9067800" y="3770806"/>
            <a:ext cx="146873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Linked ID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6CFA62A-8B4C-610E-F4A4-855AA818ADE7}"/>
              </a:ext>
            </a:extLst>
          </p:cNvPr>
          <p:cNvCxnSpPr>
            <a:cxnSpLocks/>
          </p:cNvCxnSpPr>
          <p:nvPr/>
        </p:nvCxnSpPr>
        <p:spPr>
          <a:xfrm>
            <a:off x="10536535" y="3712630"/>
            <a:ext cx="1274465" cy="14991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434DFA29-CB45-FED4-32C4-E126E311F862}"/>
              </a:ext>
            </a:extLst>
          </p:cNvPr>
          <p:cNvSpPr/>
          <p:nvPr/>
        </p:nvSpPr>
        <p:spPr>
          <a:xfrm>
            <a:off x="11277600" y="5516562"/>
            <a:ext cx="1905000" cy="1219200"/>
          </a:xfrm>
          <a:prstGeom prst="ellipse">
            <a:avLst/>
          </a:prstGeom>
          <a:noFill/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661BF5A-4962-6B85-2B81-FB9C58F3B4B3}"/>
              </a:ext>
            </a:extLst>
          </p:cNvPr>
          <p:cNvCxnSpPr>
            <a:cxnSpLocks/>
          </p:cNvCxnSpPr>
          <p:nvPr/>
        </p:nvCxnSpPr>
        <p:spPr>
          <a:xfrm>
            <a:off x="2003722" y="3306762"/>
            <a:ext cx="11204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53C3B33-3E24-FFE5-D131-D2EF3182D256}"/>
              </a:ext>
            </a:extLst>
          </p:cNvPr>
          <p:cNvCxnSpPr>
            <a:cxnSpLocks/>
          </p:cNvCxnSpPr>
          <p:nvPr/>
        </p:nvCxnSpPr>
        <p:spPr>
          <a:xfrm>
            <a:off x="4692590" y="3306762"/>
            <a:ext cx="11204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CB9BAA-6387-E694-19E5-505CF411D5C7}"/>
              </a:ext>
            </a:extLst>
          </p:cNvPr>
          <p:cNvCxnSpPr>
            <a:cxnSpLocks/>
          </p:cNvCxnSpPr>
          <p:nvPr/>
        </p:nvCxnSpPr>
        <p:spPr>
          <a:xfrm>
            <a:off x="7701767" y="3308902"/>
            <a:ext cx="11204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27972E1-5350-E311-316D-3F3D75C47FFA}"/>
              </a:ext>
            </a:extLst>
          </p:cNvPr>
          <p:cNvSpPr txBox="1"/>
          <p:nvPr/>
        </p:nvSpPr>
        <p:spPr>
          <a:xfrm>
            <a:off x="11658600" y="5872246"/>
            <a:ext cx="119295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30771061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9F4C37-81C1-5E0B-C7F6-9F8E298F380D}"/>
              </a:ext>
            </a:extLst>
          </p:cNvPr>
          <p:cNvSpPr txBox="1"/>
          <p:nvPr/>
        </p:nvSpPr>
        <p:spPr>
          <a:xfrm>
            <a:off x="533400" y="411162"/>
            <a:ext cx="12649200" cy="969266"/>
          </a:xfrm>
          <a:prstGeom prst="rect">
            <a:avLst/>
          </a:prstGeom>
          <a:noFill/>
        </p:spPr>
        <p:txBody>
          <a:bodyPr wrap="square" lIns="136931" tIns="68466" rIns="136931" bIns="68466" rtlCol="0">
            <a:spAutoFit/>
          </a:bodyPr>
          <a:lstStyle/>
          <a:p>
            <a:r>
              <a:rPr lang="en-US" sz="5400" b="1">
                <a:solidFill>
                  <a:srgbClr val="0043B3"/>
                </a:solidFill>
                <a:ea typeface="Open Sans" pitchFamily="34" charset="0"/>
                <a:cs typeface="Open Sans" pitchFamily="34" charset="0"/>
              </a:rPr>
              <a:t>Lawful Access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D6E102-6377-4AAD-8037-C55DE098BA2A}"/>
              </a:ext>
            </a:extLst>
          </p:cNvPr>
          <p:cNvCxnSpPr/>
          <p:nvPr/>
        </p:nvCxnSpPr>
        <p:spPr>
          <a:xfrm>
            <a:off x="669768" y="1630362"/>
            <a:ext cx="5628899" cy="0"/>
          </a:xfrm>
          <a:prstGeom prst="line">
            <a:avLst/>
          </a:prstGeom>
          <a:ln w="76200">
            <a:solidFill>
              <a:srgbClr val="00DE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3953E38-F65E-E8A7-CE91-19FDD7BBC8E5}"/>
              </a:ext>
            </a:extLst>
          </p:cNvPr>
          <p:cNvSpPr/>
          <p:nvPr/>
        </p:nvSpPr>
        <p:spPr>
          <a:xfrm>
            <a:off x="533400" y="1935162"/>
            <a:ext cx="12401550" cy="513063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2800">
                <a:solidFill>
                  <a:schemeClr val="accent4">
                    <a:lumMod val="75000"/>
                  </a:schemeClr>
                </a:solidFill>
                <a:cs typeface="Calibri"/>
              </a:rPr>
              <a:t>If a user is under investigation or involved in a lawsuit, a court with proper jurisdiction can order the user’s trust node to provide information that connects a Linked ID to a Real ID.  </a:t>
            </a:r>
            <a:br>
              <a:rPr lang="en-US" sz="2800">
                <a:cs typeface="Calibri" panose="020F0502020204030204" pitchFamily="34" charset="0"/>
              </a:rPr>
            </a:br>
            <a:endParaRPr lang="en-US" sz="2800">
              <a:solidFill>
                <a:schemeClr val="accent4">
                  <a:lumMod val="75000"/>
                </a:schemeClr>
              </a:solidFill>
              <a:cs typeface="Calibri" panose="020F0502020204030204" pitchFamily="34" charset="0"/>
            </a:endParaRPr>
          </a:p>
          <a:p>
            <a:pPr lvl="0" defTabSz="91440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2800">
                <a:solidFill>
                  <a:schemeClr val="accent4">
                    <a:lumMod val="75000"/>
                  </a:schemeClr>
                </a:solidFill>
                <a:cs typeface="Calibri" panose="020F0502020204030204" pitchFamily="34" charset="0"/>
              </a:rPr>
              <a:t>This process creates accountability for online activities, while allowing legitimate pseudonymous activity to proceed.</a:t>
            </a:r>
          </a:p>
          <a:p>
            <a:pPr lvl="0" defTabSz="914400">
              <a:lnSpc>
                <a:spcPct val="90000"/>
              </a:lnSpc>
              <a:spcBef>
                <a:spcPts val="1000"/>
              </a:spcBef>
              <a:defRPr/>
            </a:pPr>
            <a:br>
              <a:rPr lang="en-US" sz="2800">
                <a:solidFill>
                  <a:schemeClr val="accent4">
                    <a:lumMod val="75000"/>
                  </a:schemeClr>
                </a:solidFill>
                <a:cs typeface="Calibri" panose="020F0502020204030204" pitchFamily="34" charset="0"/>
              </a:rPr>
            </a:br>
            <a:r>
              <a:rPr lang="en-US" sz="2800">
                <a:solidFill>
                  <a:schemeClr val="accent4">
                    <a:lumMod val="75000"/>
                  </a:schemeClr>
                </a:solidFill>
                <a:cs typeface="Calibri" panose="020F0502020204030204" pitchFamily="34" charset="0"/>
              </a:rPr>
              <a:t>Online platforms benefit from Section 230 immunity.  Actions by users are the users’ responsibility, not the platforms’ (except for CSAM and other carve outs). 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  <a:defRPr/>
            </a:pPr>
            <a:br>
              <a:rPr lang="en-US" sz="2800">
                <a:cs typeface="Calibri" panose="020F0502020204030204" pitchFamily="34" charset="0"/>
              </a:rPr>
            </a:br>
            <a:r>
              <a:rPr lang="en-US" sz="2800">
                <a:solidFill>
                  <a:schemeClr val="accent4">
                    <a:lumMod val="75000"/>
                  </a:schemeClr>
                </a:solidFill>
                <a:cs typeface="Calibri"/>
              </a:rPr>
              <a:t>Linked IDs balance privacy and accountability and allow platforms to cooperate with law enforcement. This might prevent further erosion of Section 230.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9DC2F83-5978-CFA6-0BE2-EBBF2007BDB6}"/>
              </a:ext>
            </a:extLst>
          </p:cNvPr>
          <p:cNvCxnSpPr/>
          <p:nvPr/>
        </p:nvCxnSpPr>
        <p:spPr>
          <a:xfrm>
            <a:off x="944562" y="7195761"/>
            <a:ext cx="10866438" cy="0"/>
          </a:xfrm>
          <a:prstGeom prst="line">
            <a:avLst/>
          </a:prstGeom>
          <a:ln w="19050">
            <a:solidFill>
              <a:srgbClr val="00DE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Court outline">
            <a:extLst>
              <a:ext uri="{FF2B5EF4-FFF2-40B4-BE49-F238E27FC236}">
                <a16:creationId xmlns:a16="http://schemas.microsoft.com/office/drawing/2014/main" id="{D6F42EB8-EC1C-0A48-8806-8BC738B717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5600" y="69665"/>
            <a:ext cx="1828800" cy="1828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249410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9F4C37-81C1-5E0B-C7F6-9F8E298F380D}"/>
              </a:ext>
            </a:extLst>
          </p:cNvPr>
          <p:cNvSpPr txBox="1"/>
          <p:nvPr/>
        </p:nvSpPr>
        <p:spPr>
          <a:xfrm>
            <a:off x="533400" y="411162"/>
            <a:ext cx="12649200" cy="969266"/>
          </a:xfrm>
          <a:prstGeom prst="rect">
            <a:avLst/>
          </a:prstGeom>
          <a:noFill/>
        </p:spPr>
        <p:txBody>
          <a:bodyPr wrap="square" lIns="136931" tIns="68466" rIns="136931" bIns="68466" rtlCol="0">
            <a:spAutoFit/>
          </a:bodyPr>
          <a:lstStyle/>
          <a:p>
            <a:r>
              <a:rPr lang="en-US" sz="5400" b="1">
                <a:solidFill>
                  <a:srgbClr val="0043B3"/>
                </a:solidFill>
                <a:ea typeface="Open Sans" pitchFamily="34" charset="0"/>
                <a:cs typeface="Open Sans" pitchFamily="34" charset="0"/>
              </a:rPr>
              <a:t>For Discussion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D6E102-6377-4AAD-8037-C55DE098BA2A}"/>
              </a:ext>
            </a:extLst>
          </p:cNvPr>
          <p:cNvCxnSpPr/>
          <p:nvPr/>
        </p:nvCxnSpPr>
        <p:spPr>
          <a:xfrm>
            <a:off x="669768" y="1630362"/>
            <a:ext cx="5628899" cy="0"/>
          </a:xfrm>
          <a:prstGeom prst="line">
            <a:avLst/>
          </a:prstGeom>
          <a:ln w="76200">
            <a:solidFill>
              <a:srgbClr val="00DE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3953E38-F65E-E8A7-CE91-19FDD7BBC8E5}"/>
              </a:ext>
            </a:extLst>
          </p:cNvPr>
          <p:cNvSpPr/>
          <p:nvPr/>
        </p:nvSpPr>
        <p:spPr>
          <a:xfrm>
            <a:off x="533400" y="1935162"/>
            <a:ext cx="12401550" cy="326448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514350" lvl="0" indent="-514350" defTabSz="9144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  <a:defRPr/>
            </a:pPr>
            <a:r>
              <a:rPr lang="en-US" sz="3200" dirty="0">
                <a:solidFill>
                  <a:schemeClr val="accent4">
                    <a:lumMod val="75000"/>
                  </a:schemeClr>
                </a:solidFill>
                <a:cs typeface="Calibri"/>
              </a:rPr>
              <a:t>Does this system worsen or improve online privacy?</a:t>
            </a:r>
          </a:p>
          <a:p>
            <a:pPr marL="514350" indent="-514350" defTabSz="9144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  <a:defRPr/>
            </a:pPr>
            <a:r>
              <a:rPr lang="en-US" sz="3200" dirty="0">
                <a:solidFill>
                  <a:schemeClr val="accent4">
                    <a:lumMod val="75000"/>
                  </a:schemeClr>
                </a:solidFill>
                <a:cs typeface="Calibri" panose="020F0502020204030204" pitchFamily="34" charset="0"/>
              </a:rPr>
              <a:t>Will this reduce the risk of harassment, crime, and malicious activity?</a:t>
            </a:r>
          </a:p>
          <a:p>
            <a:pPr marL="514350" indent="-514350" defTabSz="9144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  <a:defRPr/>
            </a:pPr>
            <a:r>
              <a:rPr lang="en-US" sz="3200" dirty="0">
                <a:solidFill>
                  <a:schemeClr val="accent4">
                    <a:lumMod val="75000"/>
                  </a:schemeClr>
                </a:solidFill>
                <a:cs typeface="Calibri" panose="020F0502020204030204" pitchFamily="34" charset="0"/>
              </a:rPr>
              <a:t>How can law incentivize platforms to root out covert influence campaigns, review manipulation, and advertising fraud?</a:t>
            </a:r>
          </a:p>
          <a:p>
            <a:pPr marL="514350" indent="-514350" defTabSz="9144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  <a:defRPr/>
            </a:pPr>
            <a:r>
              <a:rPr lang="en-US" sz="3200" dirty="0">
                <a:solidFill>
                  <a:schemeClr val="accent4">
                    <a:lumMod val="75000"/>
                  </a:schemeClr>
                </a:solidFill>
                <a:cs typeface="Calibri"/>
              </a:rPr>
              <a:t>What if government pressures a trust node to break its agreements?</a:t>
            </a:r>
          </a:p>
          <a:p>
            <a:pPr marL="514350" lvl="0" indent="-514350" defTabSz="9144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  <a:defRPr/>
            </a:pPr>
            <a:r>
              <a:rPr lang="en-US" sz="3200" dirty="0">
                <a:solidFill>
                  <a:schemeClr val="accent4">
                    <a:lumMod val="75000"/>
                  </a:schemeClr>
                </a:solidFill>
                <a:cs typeface="Calibri" panose="020F0502020204030204" pitchFamily="34" charset="0"/>
              </a:rPr>
              <a:t>Should this system support lawful access?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9DC2F83-5978-CFA6-0BE2-EBBF2007BDB6}"/>
              </a:ext>
            </a:extLst>
          </p:cNvPr>
          <p:cNvCxnSpPr/>
          <p:nvPr/>
        </p:nvCxnSpPr>
        <p:spPr>
          <a:xfrm>
            <a:off x="944562" y="7195761"/>
            <a:ext cx="10866438" cy="0"/>
          </a:xfrm>
          <a:prstGeom prst="line">
            <a:avLst/>
          </a:prstGeom>
          <a:ln w="19050">
            <a:solidFill>
              <a:srgbClr val="00DE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292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33400" y="639762"/>
            <a:ext cx="12649200" cy="969266"/>
          </a:xfrm>
          <a:prstGeom prst="rect">
            <a:avLst/>
          </a:prstGeom>
          <a:noFill/>
        </p:spPr>
        <p:txBody>
          <a:bodyPr wrap="square" lIns="136931" tIns="68466" rIns="136931" bIns="68466" rtlCol="0">
            <a:spAutoFit/>
          </a:bodyPr>
          <a:lstStyle/>
          <a:p>
            <a:r>
              <a:rPr lang="en-US" sz="5400" b="1" dirty="0">
                <a:solidFill>
                  <a:srgbClr val="0043B3"/>
                </a:solidFill>
                <a:ea typeface="Open Sans" pitchFamily="34" charset="0"/>
                <a:cs typeface="Open Sans" pitchFamily="34" charset="0"/>
              </a:rPr>
              <a:t>Just Enough Trust 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695701" y="1858962"/>
            <a:ext cx="5628899" cy="0"/>
          </a:xfrm>
          <a:prstGeom prst="line">
            <a:avLst/>
          </a:prstGeom>
          <a:ln w="76200">
            <a:solidFill>
              <a:srgbClr val="00DE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944562" y="7195761"/>
            <a:ext cx="10866438" cy="0"/>
          </a:xfrm>
          <a:prstGeom prst="line">
            <a:avLst/>
          </a:prstGeom>
          <a:ln w="19050">
            <a:solidFill>
              <a:srgbClr val="00DE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3C926A6-51F2-C7F4-7E16-9A5C6820338E}"/>
              </a:ext>
            </a:extLst>
          </p:cNvPr>
          <p:cNvSpPr txBox="1"/>
          <p:nvPr/>
        </p:nvSpPr>
        <p:spPr>
          <a:xfrm>
            <a:off x="549088" y="2066228"/>
            <a:ext cx="12406031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+mj-lt"/>
              </a:rPr>
              <a:t>A scalable decentralized identity system for privacy-preserving sharing of data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+mj-lt"/>
              </a:rPr>
              <a:t>Security is based on trust agents who act on behalf of their clients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+mj-lt"/>
              </a:rPr>
              <a:t>Trust agents are chosen by their users (just as people choose their bank)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+mj-lt"/>
              </a:rPr>
              <a:t>Trust agents obtain services by interacting with servers’ trust agents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+mj-lt"/>
              </a:rPr>
              <a:t>System isolates sensitive data (such as PII) from other content</a:t>
            </a:r>
          </a:p>
          <a:p>
            <a:pPr algn="l"/>
            <a:endParaRPr lang="en-US" sz="2400" dirty="0">
              <a:solidFill>
                <a:srgbClr val="000000"/>
              </a:solidFill>
              <a:latin typeface="+mj-lt"/>
            </a:endParaRPr>
          </a:p>
          <a:p>
            <a:pPr algn="l"/>
            <a:endParaRPr lang="en-US" sz="1800" dirty="0">
              <a:solidFill>
                <a:srgbClr val="000000"/>
              </a:solidFill>
              <a:latin typeface="Avenir Next LT Pro"/>
            </a:endParaRPr>
          </a:p>
          <a:p>
            <a:pPr algn="l"/>
            <a:endParaRPr lang="en-US" sz="1800" dirty="0">
              <a:solidFill>
                <a:srgbClr val="000000"/>
              </a:solidFill>
              <a:latin typeface="Avenir Next LT Pro"/>
            </a:endParaRPr>
          </a:p>
          <a:p>
            <a:pPr algn="l"/>
            <a:endParaRPr lang="en-US" sz="1800" dirty="0">
              <a:solidFill>
                <a:srgbClr val="000000"/>
              </a:solidFill>
              <a:latin typeface="Avenir Next LT Pro"/>
            </a:endParaRPr>
          </a:p>
        </p:txBody>
      </p:sp>
    </p:spTree>
    <p:extLst>
      <p:ext uri="{BB962C8B-B14F-4D97-AF65-F5344CB8AC3E}">
        <p14:creationId xmlns:p14="http://schemas.microsoft.com/office/powerpoint/2010/main" val="469670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 rot="16200000">
            <a:off x="469292" y="-478816"/>
            <a:ext cx="7195765" cy="815339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7969" y="720656"/>
            <a:ext cx="12649200" cy="969266"/>
          </a:xfrm>
          <a:prstGeom prst="rect">
            <a:avLst/>
          </a:prstGeom>
          <a:noFill/>
        </p:spPr>
        <p:txBody>
          <a:bodyPr wrap="square" lIns="136931" tIns="68466" rIns="136931" bIns="68466" rtlCol="0">
            <a:spAutoFit/>
          </a:bodyPr>
          <a:lstStyle/>
          <a:p>
            <a:r>
              <a:rPr lang="en-US" sz="5400" b="1" dirty="0">
                <a:solidFill>
                  <a:srgbClr val="0043B3"/>
                </a:solidFill>
                <a:ea typeface="Open Sans" pitchFamily="34" charset="0"/>
                <a:cs typeface="Open Sans" pitchFamily="34" charset="0"/>
              </a:rPr>
              <a:t>JET and Blockchain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695701" y="1858962"/>
            <a:ext cx="5628899" cy="0"/>
          </a:xfrm>
          <a:prstGeom prst="line">
            <a:avLst/>
          </a:prstGeom>
          <a:ln w="76200">
            <a:solidFill>
              <a:srgbClr val="00DE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944562" y="7195761"/>
            <a:ext cx="10866438" cy="0"/>
          </a:xfrm>
          <a:prstGeom prst="line">
            <a:avLst/>
          </a:prstGeom>
          <a:ln w="19050">
            <a:solidFill>
              <a:srgbClr val="00DE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3C926A6-51F2-C7F4-7E16-9A5C6820338E}"/>
              </a:ext>
            </a:extLst>
          </p:cNvPr>
          <p:cNvSpPr txBox="1"/>
          <p:nvPr/>
        </p:nvSpPr>
        <p:spPr>
          <a:xfrm>
            <a:off x="547969" y="2009488"/>
            <a:ext cx="1171575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Avenir Next LT Pro"/>
            </a:endParaRPr>
          </a:p>
          <a:p>
            <a:r>
              <a:rPr lang="en-US" sz="2400" b="0" i="0" u="none" strike="noStrike" baseline="0" dirty="0">
                <a:solidFill>
                  <a:srgbClr val="1F1F1E"/>
                </a:solidFill>
                <a:latin typeface="+mj-lt"/>
              </a:rPr>
              <a:t>Unlike other blockchain projects:</a:t>
            </a: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solidFill>
                  <a:srgbClr val="1F1F1E"/>
                </a:solidFill>
                <a:latin typeface="+mj-lt"/>
              </a:rPr>
              <a:t>UNS requires permission to participate.  Trust node operators sign a contract and provide a financial guarantee.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solidFill>
                  <a:srgbClr val="1F1F1E"/>
                </a:solidFill>
                <a:latin typeface="+mj-lt"/>
              </a:rPr>
              <a:t>JET provide</a:t>
            </a:r>
            <a:r>
              <a:rPr lang="en-US" sz="2400" dirty="0">
                <a:solidFill>
                  <a:srgbClr val="1F1F1E"/>
                </a:solidFill>
                <a:latin typeface="+mj-lt"/>
              </a:rPr>
              <a:t>s </a:t>
            </a:r>
            <a:r>
              <a:rPr lang="en-US" sz="2400" b="0" i="0" u="none" strike="noStrike" baseline="0" dirty="0">
                <a:solidFill>
                  <a:srgbClr val="1F1F1E"/>
                </a:solidFill>
                <a:latin typeface="+mj-lt"/>
              </a:rPr>
              <a:t>proofs </a:t>
            </a:r>
            <a:r>
              <a:rPr lang="en-US" sz="2400" dirty="0">
                <a:solidFill>
                  <a:srgbClr val="1F1F1E"/>
                </a:solidFill>
                <a:latin typeface="+mj-lt"/>
              </a:rPr>
              <a:t>designed to be admissible in court.</a:t>
            </a:r>
            <a:endParaRPr lang="en-US" sz="2400" b="0" i="0" u="none" strike="noStrike" baseline="0" dirty="0">
              <a:solidFill>
                <a:srgbClr val="1F1F1E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F1F1E"/>
                </a:solidFill>
                <a:latin typeface="+mj-lt"/>
              </a:rPr>
              <a:t>Trust agents act as data fiduciaries for their users</a:t>
            </a:r>
            <a:endParaRPr lang="en-US" sz="2400" b="0" i="0" u="none" strike="noStrike" baseline="0" dirty="0">
              <a:solidFill>
                <a:srgbClr val="1F1F1E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solidFill>
                  <a:srgbClr val="1F1F1E"/>
                </a:solidFill>
                <a:latin typeface="+mj-lt"/>
              </a:rPr>
              <a:t>However, Trust Nodes provide </a:t>
            </a:r>
            <a:r>
              <a:rPr lang="en-US" sz="2400" i="0" u="none" strike="noStrike" baseline="0" dirty="0">
                <a:solidFill>
                  <a:srgbClr val="1F1F1E"/>
                </a:solidFill>
                <a:latin typeface="+mj-lt"/>
              </a:rPr>
              <a:t>Lawful Access </a:t>
            </a:r>
            <a:r>
              <a:rPr lang="en-US" sz="2400" b="0" i="0" u="none" strike="noStrike" baseline="0" dirty="0">
                <a:solidFill>
                  <a:srgbClr val="1F1F1E"/>
                </a:solidFill>
                <a:latin typeface="+mj-lt"/>
              </a:rPr>
              <a:t>to data when there is a valid court order.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1F1F1E"/>
              </a:solidFill>
              <a:latin typeface="+mj-lt"/>
            </a:endParaRPr>
          </a:p>
          <a:p>
            <a:r>
              <a:rPr lang="en-US" sz="2400" dirty="0">
                <a:solidFill>
                  <a:srgbClr val="1F1F1E"/>
                </a:solidFill>
                <a:latin typeface="+mj-lt"/>
              </a:rPr>
              <a:t>→ When you die, your heirs get your digital assets</a:t>
            </a:r>
            <a:br>
              <a:rPr lang="en-US" sz="2400" dirty="0">
                <a:solidFill>
                  <a:srgbClr val="1F1F1E"/>
                </a:solidFill>
                <a:latin typeface="+mj-lt"/>
              </a:rPr>
            </a:br>
            <a:r>
              <a:rPr lang="en-US" sz="2400" dirty="0">
                <a:solidFill>
                  <a:srgbClr val="1F1F1E"/>
                </a:solidFill>
                <a:latin typeface="+mj-lt"/>
              </a:rPr>
              <a:t>→ If somebody steals your apes, you have recourse</a:t>
            </a:r>
          </a:p>
          <a:p>
            <a:r>
              <a:rPr lang="en-US" sz="2400" dirty="0">
                <a:solidFill>
                  <a:srgbClr val="1F1F1E"/>
                </a:solidFill>
                <a:latin typeface="+mj-lt"/>
              </a:rPr>
              <a:t>→ If you lose your keys, your trust agent can restore access</a:t>
            </a:r>
          </a:p>
          <a:p>
            <a:endParaRPr lang="en-US" sz="2400" b="0" i="0" u="none" strike="noStrike" baseline="0" dirty="0">
              <a:solidFill>
                <a:srgbClr val="1F1F1E"/>
              </a:solidFill>
              <a:latin typeface="+mj-lt"/>
            </a:endParaRPr>
          </a:p>
          <a:p>
            <a:endParaRPr lang="en-US" sz="2400" dirty="0">
              <a:solidFill>
                <a:srgbClr val="1F1F1E"/>
              </a:solidFill>
              <a:latin typeface="+mj-lt"/>
            </a:endParaRPr>
          </a:p>
          <a:p>
            <a:r>
              <a:rPr lang="en-US" sz="2400" b="0" i="0" u="none" strike="noStrike" baseline="0" dirty="0">
                <a:solidFill>
                  <a:srgbClr val="1F1F1E"/>
                </a:solidFill>
                <a:latin typeface="+mj-lt"/>
              </a:rPr>
              <a:t> </a:t>
            </a:r>
            <a:endParaRPr lang="en-US" sz="2400" dirty="0">
              <a:latin typeface="+mj-lt"/>
            </a:endParaRPr>
          </a:p>
        </p:txBody>
      </p:sp>
      <p:pic>
        <p:nvPicPr>
          <p:cNvPr id="1026" name="Picture 2" descr="Bill Gates Jokes About Bored Ape Yacht Club, NFTs &amp; Crypto">
            <a:extLst>
              <a:ext uri="{FF2B5EF4-FFF2-40B4-BE49-F238E27FC236}">
                <a16:creationId xmlns:a16="http://schemas.microsoft.com/office/drawing/2014/main" id="{2C46B49B-BB04-1EDE-8D47-2DE15ED4A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2490" y="5133120"/>
            <a:ext cx="2619375" cy="1743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775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57D8E3D-EAB6-CD03-6E8A-2F01AFB315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76" b="4762"/>
          <a:stretch/>
        </p:blipFill>
        <p:spPr bwMode="auto">
          <a:xfrm>
            <a:off x="0" y="31050"/>
            <a:ext cx="7162800" cy="7619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032EFF-D374-E20F-58CA-584053EA6A82}"/>
              </a:ext>
            </a:extLst>
          </p:cNvPr>
          <p:cNvSpPr txBox="1"/>
          <p:nvPr/>
        </p:nvSpPr>
        <p:spPr>
          <a:xfrm>
            <a:off x="7010400" y="2620962"/>
            <a:ext cx="65532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43B3"/>
                </a:solidFill>
              </a:rPr>
              <a:t>On the Internet, nobody knows you're a dog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Peter Steiner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The New Yorker, July 5, 1993.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A64A69-4FD7-71A2-87D9-82FE7AF84B28}"/>
              </a:ext>
            </a:extLst>
          </p:cNvPr>
          <p:cNvSpPr txBox="1"/>
          <p:nvPr/>
        </p:nvSpPr>
        <p:spPr>
          <a:xfrm>
            <a:off x="11353800" y="7180644"/>
            <a:ext cx="2066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Source: Wikipedia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705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 rot="16200000">
            <a:off x="478819" y="-478822"/>
            <a:ext cx="7195765" cy="815339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484563"/>
            <a:ext cx="12649200" cy="969266"/>
          </a:xfrm>
          <a:prstGeom prst="rect">
            <a:avLst/>
          </a:prstGeom>
          <a:noFill/>
        </p:spPr>
        <p:txBody>
          <a:bodyPr wrap="square" lIns="136931" tIns="68466" rIns="136931" bIns="68466" rtlCol="0">
            <a:spAutoFit/>
          </a:bodyPr>
          <a:lstStyle/>
          <a:p>
            <a:r>
              <a:rPr lang="en-US" sz="5400" b="1" dirty="0">
                <a:solidFill>
                  <a:srgbClr val="0043B3"/>
                </a:solidFill>
                <a:ea typeface="Open Sans" pitchFamily="34" charset="0"/>
                <a:cs typeface="Open Sans" pitchFamily="34" charset="0"/>
              </a:rPr>
              <a:t>Attribution is the Root of Many Problems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944562" y="7195761"/>
            <a:ext cx="10866438" cy="0"/>
          </a:xfrm>
          <a:prstGeom prst="line">
            <a:avLst/>
          </a:prstGeom>
          <a:ln w="19050">
            <a:solidFill>
              <a:srgbClr val="00DE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44165" y="2239962"/>
            <a:ext cx="12192000" cy="339272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457200" lvl="0" indent="-457200" defTabSz="91440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/>
            </a:pPr>
            <a:r>
              <a:rPr lang="en-US" sz="3200" kern="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Bots and troll armies to spread disinformation</a:t>
            </a:r>
          </a:p>
          <a:p>
            <a:pPr marL="457200" indent="-457200" defTabSz="91440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/>
            </a:pPr>
            <a:r>
              <a:rPr lang="en-US" sz="3200" kern="0" dirty="0">
                <a:solidFill>
                  <a:schemeClr val="accent4">
                    <a:lumMod val="50000"/>
                  </a:schemeClr>
                </a:solidFill>
              </a:rPr>
              <a:t>Fake reviews influence $152 billion in ecommerce</a:t>
            </a:r>
          </a:p>
          <a:p>
            <a:pPr marL="457200" indent="-457200" defTabSz="91440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/>
            </a:pPr>
            <a:r>
              <a:rPr lang="en-US" sz="3200" kern="0" dirty="0">
                <a:solidFill>
                  <a:schemeClr val="accent4">
                    <a:lumMod val="50000"/>
                  </a:schemeClr>
                </a:solidFill>
              </a:rPr>
              <a:t>Invalid traffic cost advertisers $35 billion in 2020  </a:t>
            </a:r>
            <a:endParaRPr lang="en-US" sz="3200" kern="0" dirty="0">
              <a:solidFill>
                <a:schemeClr val="accent4">
                  <a:lumMod val="50000"/>
                </a:schemeClr>
              </a:solidFill>
              <a:cs typeface="Calibri"/>
            </a:endParaRPr>
          </a:p>
          <a:p>
            <a:pPr marL="457200" indent="-457200" defTabSz="91440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/>
            </a:pPr>
            <a:r>
              <a:rPr lang="en-US" sz="3200" kern="0" dirty="0">
                <a:solidFill>
                  <a:schemeClr val="accent4">
                    <a:lumMod val="50000"/>
                  </a:schemeClr>
                </a:solidFill>
              </a:rPr>
              <a:t>Users banned by platforms return with new identities </a:t>
            </a:r>
          </a:p>
          <a:p>
            <a:pPr marL="457200" indent="-457200" defTabSz="91440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/>
            </a:pPr>
            <a:r>
              <a:rPr lang="en-US" sz="3200" kern="0" dirty="0">
                <a:solidFill>
                  <a:schemeClr val="accent4">
                    <a:lumMod val="50000"/>
                  </a:schemeClr>
                </a:solidFill>
              </a:rPr>
              <a:t>Online tracking violates privacy, leading to fines and lawsuits</a:t>
            </a:r>
          </a:p>
          <a:p>
            <a:pPr marL="457200" indent="-457200" defTabSz="91440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/>
            </a:pPr>
            <a:r>
              <a:rPr lang="en-US" sz="3200" kern="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De-identified medical data is difficult to link, impairing research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17C655-AF73-2505-FEB5-37125B7096FB}"/>
              </a:ext>
            </a:extLst>
          </p:cNvPr>
          <p:cNvSpPr txBox="1"/>
          <p:nvPr/>
        </p:nvSpPr>
        <p:spPr>
          <a:xfrm>
            <a:off x="609600" y="6242285"/>
            <a:ext cx="122531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JET uses cryptography to link anonymized data while preserving privacy</a:t>
            </a:r>
            <a:endParaRPr lang="en-US" sz="3200" dirty="0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C77D1E48-A225-05FB-4536-057EDB995D71}"/>
              </a:ext>
            </a:extLst>
          </p:cNvPr>
          <p:cNvSpPr/>
          <p:nvPr/>
        </p:nvSpPr>
        <p:spPr>
          <a:xfrm flipH="1">
            <a:off x="0" y="5059362"/>
            <a:ext cx="542148" cy="419100"/>
          </a:xfrm>
          <a:prstGeom prst="leftArrow">
            <a:avLst/>
          </a:prstGeom>
          <a:solidFill>
            <a:srgbClr val="00DE84"/>
          </a:solidFill>
          <a:ln>
            <a:solidFill>
              <a:srgbClr val="00DE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B7CB7D5-013E-E209-8645-D3340C829FB1}"/>
              </a:ext>
            </a:extLst>
          </p:cNvPr>
          <p:cNvCxnSpPr/>
          <p:nvPr/>
        </p:nvCxnSpPr>
        <p:spPr>
          <a:xfrm>
            <a:off x="683295" y="1630362"/>
            <a:ext cx="5628899" cy="0"/>
          </a:xfrm>
          <a:prstGeom prst="line">
            <a:avLst/>
          </a:prstGeom>
          <a:ln w="76200">
            <a:solidFill>
              <a:srgbClr val="00DE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999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9F4C37-81C1-5E0B-C7F6-9F8E298F380D}"/>
              </a:ext>
            </a:extLst>
          </p:cNvPr>
          <p:cNvSpPr txBox="1"/>
          <p:nvPr/>
        </p:nvSpPr>
        <p:spPr>
          <a:xfrm>
            <a:off x="533400" y="307530"/>
            <a:ext cx="12649200" cy="969266"/>
          </a:xfrm>
          <a:prstGeom prst="rect">
            <a:avLst/>
          </a:prstGeom>
          <a:noFill/>
        </p:spPr>
        <p:txBody>
          <a:bodyPr wrap="square" lIns="136931" tIns="68466" rIns="136931" bIns="68466" rtlCol="0">
            <a:spAutoFit/>
          </a:bodyPr>
          <a:lstStyle/>
          <a:p>
            <a:r>
              <a:rPr lang="en-US" sz="5400" b="1" dirty="0">
                <a:solidFill>
                  <a:srgbClr val="0043B3"/>
                </a:solidFill>
                <a:ea typeface="Open Sans" pitchFamily="34" charset="0"/>
                <a:cs typeface="Open Sans" pitchFamily="34" charset="0"/>
              </a:rPr>
              <a:t>Record Linking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953E38-F65E-E8A7-CE91-19FDD7BBC8E5}"/>
              </a:ext>
            </a:extLst>
          </p:cNvPr>
          <p:cNvSpPr/>
          <p:nvPr/>
        </p:nvSpPr>
        <p:spPr>
          <a:xfrm>
            <a:off x="533400" y="5611942"/>
            <a:ext cx="10286999" cy="19010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Two phases of encryption protect the Name || DOB.</a:t>
            </a:r>
          </a:p>
          <a:p>
            <a:r>
              <a:rPr lang="en-US" sz="280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Each participant is free to choose a Trust Node they like in a jurisdiction they like. Trust nodes are independently operated.</a:t>
            </a:r>
            <a:endParaRPr lang="en-US" sz="2800" dirty="0">
              <a:solidFill>
                <a:schemeClr val="accent4">
                  <a:lumMod val="75000"/>
                </a:schemeClr>
              </a:solidFill>
              <a:latin typeface="+mj-lt"/>
              <a:cs typeface="Calibri"/>
            </a:endParaRPr>
          </a:p>
          <a:p>
            <a:pPr lvl="0" defTabSz="914400">
              <a:lnSpc>
                <a:spcPct val="90000"/>
              </a:lnSpc>
              <a:spcBef>
                <a:spcPts val="1000"/>
              </a:spcBef>
              <a:defRPr/>
            </a:pPr>
            <a:endParaRPr lang="en-US" sz="2800" dirty="0">
              <a:solidFill>
                <a:schemeClr val="accent4">
                  <a:lumMod val="50000"/>
                </a:schemeClr>
              </a:solidFill>
              <a:cs typeface="Calibri" panose="020F0502020204030204" pitchFamily="34" charset="0"/>
            </a:endParaRPr>
          </a:p>
        </p:txBody>
      </p:sp>
      <p:pic>
        <p:nvPicPr>
          <p:cNvPr id="2" name="Graphic 1" descr="Key with solid fill">
            <a:extLst>
              <a:ext uri="{FF2B5EF4-FFF2-40B4-BE49-F238E27FC236}">
                <a16:creationId xmlns:a16="http://schemas.microsoft.com/office/drawing/2014/main" id="{03706B8B-CED3-2764-0FBD-12D11D7296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03450" y="4621999"/>
            <a:ext cx="749455" cy="749455"/>
          </a:xfrm>
          <a:prstGeom prst="rect">
            <a:avLst/>
          </a:prstGeom>
        </p:spPr>
      </p:pic>
      <p:pic>
        <p:nvPicPr>
          <p:cNvPr id="6" name="Graphic 5" descr="Office worker female with solid fill">
            <a:extLst>
              <a:ext uri="{FF2B5EF4-FFF2-40B4-BE49-F238E27FC236}">
                <a16:creationId xmlns:a16="http://schemas.microsoft.com/office/drawing/2014/main" id="{DD93D8B6-3580-EE11-8924-F17B993AEC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24200" y="2272344"/>
            <a:ext cx="1440286" cy="14402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4E09D0-FFA7-58F4-B68D-67F903C4C1BA}"/>
              </a:ext>
            </a:extLst>
          </p:cNvPr>
          <p:cNvSpPr txBox="1"/>
          <p:nvPr/>
        </p:nvSpPr>
        <p:spPr>
          <a:xfrm>
            <a:off x="2737161" y="3770247"/>
            <a:ext cx="22820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Trust Node</a:t>
            </a:r>
          </a:p>
          <a:p>
            <a:pPr algn="ctr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(User’s Choice)</a:t>
            </a:r>
          </a:p>
        </p:txBody>
      </p:sp>
      <p:pic>
        <p:nvPicPr>
          <p:cNvPr id="9" name="Graphic 8" descr="Key with solid fill">
            <a:extLst>
              <a:ext uri="{FF2B5EF4-FFF2-40B4-BE49-F238E27FC236}">
                <a16:creationId xmlns:a16="http://schemas.microsoft.com/office/drawing/2014/main" id="{C1CD3A86-CDDD-5EC8-4694-35970CE0AC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83272" y="4621999"/>
            <a:ext cx="749456" cy="749456"/>
          </a:xfrm>
          <a:prstGeom prst="rect">
            <a:avLst/>
          </a:prstGeom>
        </p:spPr>
      </p:pic>
      <p:pic>
        <p:nvPicPr>
          <p:cNvPr id="10" name="Graphic 9" descr="Office worker male with solid fill">
            <a:extLst>
              <a:ext uri="{FF2B5EF4-FFF2-40B4-BE49-F238E27FC236}">
                <a16:creationId xmlns:a16="http://schemas.microsoft.com/office/drawing/2014/main" id="{100B5FF7-0568-38DB-21DC-0DF06078E4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37856" y="2272344"/>
            <a:ext cx="1440286" cy="14402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6F8E88A-5CD2-5CF9-3F4A-BBBBE3DF4711}"/>
              </a:ext>
            </a:extLst>
          </p:cNvPr>
          <p:cNvSpPr txBox="1"/>
          <p:nvPr/>
        </p:nvSpPr>
        <p:spPr>
          <a:xfrm>
            <a:off x="5545139" y="3770247"/>
            <a:ext cx="26257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Trust Node</a:t>
            </a:r>
            <a:br>
              <a:rPr lang="en-US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(Service’s Choice)</a:t>
            </a:r>
          </a:p>
        </p:txBody>
      </p:sp>
      <p:pic>
        <p:nvPicPr>
          <p:cNvPr id="15" name="Graphic 14" descr="Employee badge with solid fill">
            <a:extLst>
              <a:ext uri="{FF2B5EF4-FFF2-40B4-BE49-F238E27FC236}">
                <a16:creationId xmlns:a16="http://schemas.microsoft.com/office/drawing/2014/main" id="{816A5872-5E06-AC88-EC41-5B3E6EECF0D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78074" y="2799019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6E3E2BA-B946-53BF-CD18-E731D7F67DB1}"/>
              </a:ext>
            </a:extLst>
          </p:cNvPr>
          <p:cNvSpPr txBox="1"/>
          <p:nvPr/>
        </p:nvSpPr>
        <p:spPr>
          <a:xfrm>
            <a:off x="10342171" y="1456339"/>
            <a:ext cx="305644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Linked ID protects user privacy, and allows the service to link user 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6DB911-8419-987F-3FB0-8A9021670D2E}"/>
              </a:ext>
            </a:extLst>
          </p:cNvPr>
          <p:cNvSpPr txBox="1"/>
          <p:nvPr/>
        </p:nvSpPr>
        <p:spPr>
          <a:xfrm>
            <a:off x="726587" y="3770247"/>
            <a:ext cx="1417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Name ||</a:t>
            </a:r>
            <a:br>
              <a:rPr lang="en-US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DOB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7A9E81-43BD-C428-C4B0-C1E68D02F70A}"/>
              </a:ext>
            </a:extLst>
          </p:cNvPr>
          <p:cNvSpPr txBox="1"/>
          <p:nvPr/>
        </p:nvSpPr>
        <p:spPr>
          <a:xfrm>
            <a:off x="8989900" y="3770247"/>
            <a:ext cx="146873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Linked ID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6CFA62A-8B4C-610E-F4A4-855AA818ADE7}"/>
              </a:ext>
            </a:extLst>
          </p:cNvPr>
          <p:cNvCxnSpPr>
            <a:cxnSpLocks/>
          </p:cNvCxnSpPr>
          <p:nvPr/>
        </p:nvCxnSpPr>
        <p:spPr>
          <a:xfrm>
            <a:off x="10536535" y="3712630"/>
            <a:ext cx="1274465" cy="157533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434DFA29-CB45-FED4-32C4-E126E311F862}"/>
              </a:ext>
            </a:extLst>
          </p:cNvPr>
          <p:cNvSpPr/>
          <p:nvPr/>
        </p:nvSpPr>
        <p:spPr>
          <a:xfrm>
            <a:off x="11277600" y="5516562"/>
            <a:ext cx="1905000" cy="1219200"/>
          </a:xfrm>
          <a:prstGeom prst="ellipse">
            <a:avLst/>
          </a:prstGeom>
          <a:noFill/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661BF5A-4962-6B85-2B81-FB9C58F3B4B3}"/>
              </a:ext>
            </a:extLst>
          </p:cNvPr>
          <p:cNvCxnSpPr>
            <a:cxnSpLocks/>
          </p:cNvCxnSpPr>
          <p:nvPr/>
        </p:nvCxnSpPr>
        <p:spPr>
          <a:xfrm>
            <a:off x="2003722" y="3306762"/>
            <a:ext cx="11204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53C3B33-3E24-FFE5-D131-D2EF3182D256}"/>
              </a:ext>
            </a:extLst>
          </p:cNvPr>
          <p:cNvCxnSpPr>
            <a:cxnSpLocks/>
          </p:cNvCxnSpPr>
          <p:nvPr/>
        </p:nvCxnSpPr>
        <p:spPr>
          <a:xfrm>
            <a:off x="4692590" y="3306762"/>
            <a:ext cx="1120478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CB9BAA-6387-E694-19E5-505CF411D5C7}"/>
              </a:ext>
            </a:extLst>
          </p:cNvPr>
          <p:cNvCxnSpPr>
            <a:cxnSpLocks/>
          </p:cNvCxnSpPr>
          <p:nvPr/>
        </p:nvCxnSpPr>
        <p:spPr>
          <a:xfrm>
            <a:off x="7701767" y="3308902"/>
            <a:ext cx="1120478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27972E1-5350-E311-316D-3F3D75C47FFA}"/>
              </a:ext>
            </a:extLst>
          </p:cNvPr>
          <p:cNvSpPr txBox="1"/>
          <p:nvPr/>
        </p:nvSpPr>
        <p:spPr>
          <a:xfrm>
            <a:off x="11658600" y="5872246"/>
            <a:ext cx="119295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Service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C774C91-B8B7-D02F-F3DB-A79D761883F8}"/>
              </a:ext>
            </a:extLst>
          </p:cNvPr>
          <p:cNvCxnSpPr/>
          <p:nvPr/>
        </p:nvCxnSpPr>
        <p:spPr>
          <a:xfrm>
            <a:off x="683295" y="1630362"/>
            <a:ext cx="5628899" cy="0"/>
          </a:xfrm>
          <a:prstGeom prst="line">
            <a:avLst/>
          </a:prstGeom>
          <a:ln w="76200">
            <a:solidFill>
              <a:srgbClr val="00DE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Employee badge with solid fill">
            <a:extLst>
              <a:ext uri="{FF2B5EF4-FFF2-40B4-BE49-F238E27FC236}">
                <a16:creationId xmlns:a16="http://schemas.microsoft.com/office/drawing/2014/main" id="{CD41DB86-1BC4-908A-E091-C387F41C413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267068" y="279132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349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2D6BFB-DAE0-F44D-8F7C-2AA87FC2E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83462"/>
            <a:ext cx="13152173" cy="6913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82388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76AF65C-EC1E-D1BF-8049-EE649E1D4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58762"/>
            <a:ext cx="11963400" cy="72361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Graphic 6" descr="Key with solid fill">
            <a:extLst>
              <a:ext uri="{FF2B5EF4-FFF2-40B4-BE49-F238E27FC236}">
                <a16:creationId xmlns:a16="http://schemas.microsoft.com/office/drawing/2014/main" id="{AAE147C6-A15C-203E-A4FA-5899252EFC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62400" y="4602162"/>
            <a:ext cx="762000" cy="762000"/>
          </a:xfrm>
          <a:prstGeom prst="rect">
            <a:avLst/>
          </a:prstGeom>
        </p:spPr>
      </p:pic>
      <p:pic>
        <p:nvPicPr>
          <p:cNvPr id="8" name="Graphic 7" descr="Key with solid fill">
            <a:extLst>
              <a:ext uri="{FF2B5EF4-FFF2-40B4-BE49-F238E27FC236}">
                <a16:creationId xmlns:a16="http://schemas.microsoft.com/office/drawing/2014/main" id="{861D6CD5-C678-AF72-5DF6-028915643A8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67162" y="5135562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055181"/>
      </p:ext>
    </p:extLst>
  </p:cSld>
  <p:clrMapOvr>
    <a:masterClrMapping/>
  </p:clrMapOvr>
</p:sld>
</file>

<file path=ppt/theme/theme1.xml><?xml version="1.0" encoding="utf-8"?>
<a:theme xmlns:a="http://schemas.openxmlformats.org/drawingml/2006/main" name="UNS PPRL NE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UNS PPRL NEW</Template>
  <TotalTime>14954</TotalTime>
  <Words>1970</Words>
  <Application>Microsoft Office PowerPoint</Application>
  <PresentationFormat>Custom</PresentationFormat>
  <Paragraphs>203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Calibri</vt:lpstr>
      <vt:lpstr>Arial</vt:lpstr>
      <vt:lpstr>Avenir Next LT Pro</vt:lpstr>
      <vt:lpstr>UNS PPRL NEW</vt:lpstr>
      <vt:lpstr>PowerPoint Presentation</vt:lpstr>
      <vt:lpstr>Principal Researchers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Mario Markovic</dc:creator>
  <cp:lastModifiedBy>Jonathan Hochman</cp:lastModifiedBy>
  <cp:revision>141</cp:revision>
  <dcterms:created xsi:type="dcterms:W3CDTF">2022-03-14T13:04:40Z</dcterms:created>
  <dcterms:modified xsi:type="dcterms:W3CDTF">2023-01-31T21:03:43Z</dcterms:modified>
</cp:coreProperties>
</file>