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7AB7A36-13C8-4203-A482-7942FF5BEE8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1C5764-2097-4228-B8CB-BF6A24DD841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A19A9B-9F8F-47BE-8869-78E3ABE1F62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066E31-223D-4E08-9923-FA1DE349BD6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20BF4D-DD7D-4142-9235-90751D6C2741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32639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006078-C116-4465-AE7D-40E76BBEAD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E10C7D-E7FC-4A45-B4BF-34DB41DDD88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C28E2198-601E-4CBB-8649-B7BCE216B88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2AECE-8615-4C02-804C-A37BFA14CC0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FEC6B4-77D5-4C9D-B2B0-97CD431FE9B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8BFF5E-F07C-4F37-90E7-92AB1AAB8C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19200EA-A271-4949-9378-16595BDC75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30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931492E-F70F-477F-9C02-2DEE677F878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609027-0B9A-4A05-9463-60893C725B98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2F07E82-A663-46D3-8610-F8555F6CD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3CEEEB56-AE7E-44AE-B97D-6C2F9015CC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6C0C42F2-B492-4243-826D-147259CB3F2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D4C765-4CB7-40EB-8A8E-615CB5B3BFCE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039194E-9663-4002-8672-CB9C09ECD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950CD475-5BCD-4CCA-9147-92D3F49240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B36EBEA-E71A-49BD-8D60-CA8BD1A5520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E07CA1-95AD-44C1-A9F0-518E7831320E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10F9713D-56A9-464F-928A-0BEEB4ED8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18F058C0-91F8-4467-94A5-E4AEAEEFD3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B36EBEA-E71A-49BD-8D60-CA8BD1A5520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E07CA1-95AD-44C1-A9F0-518E7831320E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10F9713D-56A9-464F-928A-0BEEB4ED8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18F058C0-91F8-4467-94A5-E4AEAEEFD3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31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A541CD8-3669-46EA-8958-FE5A4916930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B28A50-059C-4992-85E1-AB1868929197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10892F1-C7F8-4FD6-A7E0-18EBDC857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BC1CA613-8D77-4B8E-895A-579880EE8D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0E8570E-F3C9-4763-A853-295E96F5DF6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CB7D5B-1E91-4CDE-9B39-088E47737864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DF08CD9-E5ED-44AA-A2C3-934BFC8E6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0DFB4B13-58BD-41ED-BDF7-1C32D98005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08CC755-0C11-4E1B-9906-60014B2A072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FA7010-90D1-4548-9B2F-88570D9E82C2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8B248B99-F2BC-43D1-B244-A9A214BBB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C07CFC6B-282E-4B80-B569-3CAE953A44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AB1DA-6EB5-466D-B7F5-F7C7D81F04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/>
          <a:lstStyle>
            <a:lvl1pPr>
              <a:defRPr lang="fr-FR"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C44E5-5CC5-4B52-AE33-6FBEA3C0BA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7ED79A-66E4-4895-8B2A-09DFFA6F35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2C3F23-C6D1-4A83-B7EF-C62FFE082387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527E4-3FDF-4BC4-9AF2-60E9D0F7DD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369EE-FF22-4BB5-A462-B1EED00D3F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D8DB02-ACA0-4239-BBE1-ACC6678EBB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19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4DBA8-14FA-4F7F-95E9-6CA2D882B4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A3F2B5-407B-492D-B893-592D202577D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F7271-EC2F-41F7-81CC-F61DAC310C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0D806B-18BE-4506-990A-23CF65227B61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AA567-5856-49CD-8930-87BDB29D9F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45CBB-3271-4756-A578-EDC81AFA29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3B679D-FF1B-4036-B1EB-7C46D6AB33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2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BB470B-F7D7-469D-826D-8C908063000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9203" y="1604964"/>
            <a:ext cx="2743200" cy="4525959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38EE96-84FA-4C61-83F3-E81AB71595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604964"/>
            <a:ext cx="8077196" cy="45259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E8DF1-806F-4A50-8833-053ECDE7D9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8CD103-6EC7-46EE-8025-37F151556122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306C0-AF45-4A26-800C-225F4DE196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AE781-277A-4CDD-8EC2-AA81EC9B58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1B85A7-E419-4C80-BB77-37A77ECA95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6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DB337-87C3-4596-B506-4D992CCAE8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/>
          <a:lstStyle>
            <a:lvl1pPr>
              <a:defRPr lang="fr-FR"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DB675B-9430-4A81-A440-69C6A0702A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buNone/>
              <a:defRPr lang="fr-FR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E060E9-D213-4796-BBF1-072D047134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51BAD7-2A42-4CA2-ABB2-C19A9BB2706D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E477D7-753D-4C21-8BE2-D7DA3EC552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F72CE5-2210-404A-BC3B-9B4A95C81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6875EC-7681-4FC5-8F4C-3F62FC4846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57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567E3-798A-42F2-9358-ACD6F01DCC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A8A8DA-E786-43A5-9455-F5689278797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D2EB2-A025-4355-BCF1-DF9C822510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A99936-031E-41B5-8376-62C5C3E53819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8287B-3DEF-4FFA-9727-C52EC29627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27FC9-DAB8-422D-A671-47F3B1B21B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66D552-CEE0-4E31-9384-4D8B2F9FD7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876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A9953-02C0-4393-909F-A811672D2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lang="fr-FR"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E9F68-7B20-45E9-AE99-D216C5A97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>
              <a:buNone/>
              <a:defRPr lang="fr-FR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0BCA8-43AF-4303-B6E4-AB648200AB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A7E3EF-DFF1-4318-88D9-BE934B9B0B5F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0B5093-3609-47CB-8082-D0F3DF1DEF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0EEB1-B3FB-410F-9FD0-994B84047E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A25373-A59C-40EF-9A0C-5864372FE0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876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97D8-CCB0-458E-A438-3139DFF3ED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E7AF61-3813-4BB0-8353-7DCD6EE398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3" y="2557467"/>
            <a:ext cx="4724403" cy="3317872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025A2-7FA7-425B-BA43-2CB4864D943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557467"/>
            <a:ext cx="4724403" cy="3317872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A49669-9FAE-444E-A2FB-549EEDF100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7282B9-434C-40C4-BEED-23144F5F231D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F73BAF-45CA-4736-91B0-C81945E9FD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3B501F-6221-4B17-941D-8B3B846BA1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31DABA-719A-47CC-A64F-DD5FC69AEC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36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BBE44-0168-428B-805D-E179BE722E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CE2517-82E0-47A8-8FE5-8190C1398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>
              <a:buNone/>
              <a:defRPr lang="fr-FR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8DCDF9-91D8-47A6-BE4C-84173CB4642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AA1D16-BFFF-46F2-8045-4C18C780974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>
              <a:buNone/>
              <a:defRPr lang="fr-FR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2291A0-8686-495E-8A35-1BCC21DBF65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F2F49F-7510-4A19-8757-35B041265C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19D674-F2A6-4B8C-874D-E76246A2689F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FE770E-0DEC-4D48-AE6C-BDB438AB53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6CEA54-7D43-4633-9136-E52923A4E9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3CF0E5-E323-497D-90E5-194283AFE3F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88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C09BA-F696-4E2C-925A-8EA88DB722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AA0215-CFCE-4A2C-81D6-DDE321CF32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D4D06E-C116-4258-9EA0-32171614991A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3CBBAE-AAF6-4AE3-ABE2-E08F4D17AF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DDA139-F1EA-452F-A39F-C17571348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8414C2-66A4-4488-A819-C18E55DE83B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47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BD09A0-77B7-4BA6-A7DC-2A26761347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7C4AA5-8DC6-44BB-BEFB-88A87CC7C609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3FBF84-A62B-4695-A108-976CC771E2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562D7A-688B-41C5-B19F-1B1DCE59C9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10D8FD-B7F4-4C6F-9862-D7DDD47D0E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37885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37F1C-FAC2-4C74-B565-59E0AF9D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0AD921-7523-4883-9369-251B6B3766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/>
            </a:lvl3pPr>
            <a:lvl4pPr>
              <a:defRPr lang="fr-FR" sz="2000"/>
            </a:lvl4pPr>
            <a:lvl5pPr>
              <a:defRPr lang="fr-FR"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811392-5DE7-4868-9170-C637DD2E2B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buNone/>
              <a:defRPr lang="fr-FR"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18A1D9-CB83-4CAD-BEAB-83F2E16CAD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5C3A14-4501-40AB-A127-3869C8B3F8C2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F93B6D-F4DF-421B-8407-31588281BB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E3017-D1B3-435C-A4DE-E52E2642CE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62A151-851D-4FBB-BED7-01192C35477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11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039A9-FCD5-4CB7-8C53-5B0E34075A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9AE93-B55B-49EB-8C29-06C1BA8B5D4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E06F1-CF71-494E-BD2B-8453B89CEB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9EF9DB-0387-4949-A3A2-E8D5A36314D4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BF88A-4A1E-4F64-90F5-363923205A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30BBC-C878-4764-8A08-8A657155D8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E4438-3AD5-4D44-8E42-E38D1D06DBD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834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D73D7-9FA1-4620-8290-DD4030AA6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46D49-BE81-4DF8-8CF7-6A7D592DCE6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buNone/>
              <a:defRPr lang="fr-FR"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09AD7B-48B9-49D0-9349-EA7CE7302EB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buNone/>
              <a:defRPr lang="fr-FR"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DB8E5A-BE91-4AAB-9AD4-730263B464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B70F83-3E06-4966-90BF-3B73DF77C85D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9F06E1-A191-4DC7-AC37-15AB09411A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974E81-BDD4-4EC7-B1B2-85FAE289B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DB1E1B-2AF0-4529-A934-59AB827A030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1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8A0F7-0FCE-4E4A-9EFF-7E19D1317A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71A39D-892A-4E74-A91E-6EBE021E1F8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1D6AC-D082-47F7-B784-EB3BDAB05B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7BE805-93EC-409D-9ECA-961881F336AC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690C5-A882-4AB8-84B3-59B85FB229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26226A-3853-48CF-B427-AD9B9A6E5B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497EBD-09C3-4DC5-B959-D238D0C576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58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32EA97-A5AF-4A6A-9F46-9C3347E7C60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496303" y="982659"/>
            <a:ext cx="2400300" cy="4892670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69574D-9480-4C92-9610-E7D5EE78DF1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295403" y="982659"/>
            <a:ext cx="7048496" cy="4892670"/>
          </a:xfrm>
        </p:spPr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B125A-5A8B-4F87-AD0F-8D6CCA0DFA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B634E5-A942-4A2D-A259-02CE260B766D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9907F-7EA3-4B15-BD36-6EF2D90A9E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1E36A4-B072-4FB7-8823-13E4578883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2F3A7-FE8B-4704-A6AC-D7F7097C034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94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24805-4380-46F8-B8C2-C4A976ECF8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fontAlgn="auto">
              <a:spcBef>
                <a:spcPts val="0"/>
              </a:spcBef>
              <a:spcAft>
                <a:spcPts val="0"/>
              </a:spcAft>
              <a:tabLst/>
              <a:defRPr lang="fr-FR" sz="6000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4977CB-02BB-44D3-A9AF-9E238D7D6B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>
              <a:spcAft>
                <a:spcPts val="0"/>
              </a:spcAft>
              <a:buNone/>
              <a:tabLst/>
              <a:defRPr lang="fr-FR" sz="24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737916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D98F4-537A-4C74-B4C5-3A591443F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3BC5F-669B-4BB8-AEE7-6777723FFB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24343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8B6C7-669E-4CA7-97F3-9FD82A95D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fr-FR" sz="6000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A91526-677E-4F4C-88EB-2A7E553673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fr-FR" sz="2400" b="0" i="0" u="none" strike="noStrike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4364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A1E3A-5E36-4E15-85BC-AA48516EA4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BFA55-457C-48C3-A426-D150672A0D5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3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9F9169-917A-49B6-90B9-D45F704FFBA9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865100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7731E-CBEB-4AE3-B829-DF4BA211B9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E458B6-BB71-43A4-9AF9-AA49C1462A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fr-FR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FCB84E-03E7-4B3E-9AD2-51DDE6D8F4B0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39784" y="2505071"/>
            <a:ext cx="5157782" cy="3684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954CFE-248D-4FF1-9767-E684A15B56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172200" y="1681160"/>
            <a:ext cx="5183184" cy="823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fr-FR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C4193A-D07F-488B-883D-0D0D5CFBF3CD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3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34B7F-41F4-4457-9E90-102108D9FD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68858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F15-E7A3-45C0-A988-347C62EEAB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/>
          <a:lstStyle>
            <a:lvl1pPr>
              <a:defRPr lang="fr-FR"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62A366-B88E-4752-AEBD-5F30DA432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0B1E47-DE41-476F-B808-BEFEBF78E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85E0D0-2D1D-44F7-9D00-173E7E68CCA9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C25D1-158F-4DC6-933E-7359B2C63A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0AE12E-824B-4F3F-98C0-987B86FB31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6800B6-4493-40AF-8E08-654F855DBB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17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EFD7A-73D6-4EDD-A77C-45E62A727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fr-FR" sz="3200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68A27D-7894-4EE1-A49A-59CC79833C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fr-FR" sz="32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fr-FR" sz="28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fr-FR" sz="24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fr-FR" sz="2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fr-FR" sz="2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D217AA-94FF-4C88-AC8B-C7D9FAACD4B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fr-FR" sz="16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59444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C83A6-DA2F-4963-B7DC-B45DF9066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fr-FR" sz="3200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F0A202-990F-4E40-B2F9-03C2A974AA7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fr-FR" sz="32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C697C4-10BC-4EB3-97A4-B96B7DBF87C1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fr-FR" sz="16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73440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5FA38-51D0-4485-A417-8E6D31F516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B5CC7-0B4D-4EA9-980D-E29CA6B9858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3539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3F0EC7-3E61-4AD4-AC5D-A9D4DCCF922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56C9E7-203D-4015-8D0B-696522C4A11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fr-F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4795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4D64-35BB-4F53-B8DC-1C9A5E431A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C3286-01F3-499A-8084-562A3234D4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1604964"/>
            <a:ext cx="54102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DAEC92-736C-4448-AA2D-9EB6E53EC1A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604964"/>
            <a:ext cx="54102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B7E034-D814-4AA9-892C-FC902586EB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73FD29-A28B-4FBA-9551-CD529C5C57C0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E48112-2EB5-48FD-9545-008A305791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6FB42D-E5EA-454D-A5D3-553CBA46C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C65784-A3E1-454B-90BF-D0625A7F178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12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9BCEF-2DBF-437B-B001-528D42AEFA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F4F3EB-60D9-434B-8624-244E0EFB1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6CBB2A-6EA3-4CA3-970B-97EC678FCE0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6B7845-5421-4EFA-B9D8-2F803953679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AAB379-1609-46F6-8609-F90F38BE1F9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F4803E-1BC0-4E7D-8A96-6286DF3E7D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C113AF-35EF-41E7-BD36-53E8BE45D76C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0CE037-2117-487A-8DA3-9694669796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F49731-5FF1-47AB-B67D-6A3DB472E0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CB743-3BD3-42F9-AC6D-E403D399FC7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94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6629D-3AE6-4468-9B3F-2D5478A3ED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3E94C3-2868-4029-8721-CBC22D504C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55571F-8888-4846-95EB-5F894F7269F8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BD89F-A730-43D5-8988-3C4BC74760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1A238D-D354-40AB-B1EE-9858BD4428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FCB1E6-B967-44E0-A485-DF5BD90B63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38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6527BE-9AB7-45F8-B68C-2718C04E95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829B81-A15E-419A-B5D6-1C391C257D42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89BF44-8696-4D44-B6AF-75C82DC011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1063B-150B-491A-A733-5FC925384B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8A35A6-825A-46C8-9A99-7F06135475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910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EAD33-8536-4249-9E58-FC6198E29F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C53A5-A1D2-4B6E-8029-529E3C797F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B3E1B8-3C0F-4851-90C7-EFBDB4F2E57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657432-D888-41D5-B619-FF8EEABC4C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FB418E-5BE7-4440-948C-E018A1F9A8EF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07595A-1350-4A74-8209-C6D72B619C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195AD6-A2C0-449A-B0E5-9776E2D898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2CF994-4F28-416D-8450-2BC4254517D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96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412BD-C150-4C84-85E1-6149CB69CD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/>
          <a:lstStyle>
            <a:lvl1pPr>
              <a:defRPr lang="fr-FR"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981A41-A530-4597-90C1-8575FB83A9A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8E332C-E021-4C45-B608-CE8A3A0340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8A4FC2-AAB3-42D8-83BA-7620FC9737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6E5075-71B5-4A4D-814A-D689011F5D45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0F5933-61E8-4D2B-ACD9-B982BF2CFF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0FDD01-260A-43F2-8637-92171FE934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9006BC-EF0C-4A1B-A6CE-3F56454890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0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9E8A09A6-A91C-4F02-B73A-4CB176753328}"/>
              </a:ext>
            </a:extLst>
          </p:cNvPr>
          <p:cNvGrpSpPr/>
          <p:nvPr/>
        </p:nvGrpSpPr>
        <p:grpSpPr>
          <a:xfrm>
            <a:off x="-15837" y="0"/>
            <a:ext cx="12229559" cy="6855842"/>
            <a:chOff x="-15837" y="0"/>
            <a:chExt cx="12229559" cy="6855842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FDF63CB8-1009-4701-BFCC-0A1BA779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0" y="0"/>
              <a:ext cx="12188522" cy="685584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07815491-30EB-4085-A045-0FF9D79C92D7}"/>
                </a:ext>
              </a:extLst>
            </p:cNvPr>
            <p:cNvSpPr/>
            <p:nvPr/>
          </p:nvSpPr>
          <p:spPr>
            <a:xfrm>
              <a:off x="608039" y="609484"/>
              <a:ext cx="10972443" cy="563831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5837" cap="flat">
              <a:solidFill>
                <a:srgbClr val="83992A"/>
              </a:solidFill>
              <a:prstDash val="solid"/>
              <a:miter/>
            </a:ln>
          </p:spPr>
          <p:txBody>
            <a:bodyPr vert="horz" wrap="square" lIns="90004" tIns="44997" rIns="90004" bIns="44997" anchor="t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pic>
          <p:nvPicPr>
            <p:cNvPr id="5" name="Picture 9">
              <a:extLst>
                <a:ext uri="{FF2B5EF4-FFF2-40B4-BE49-F238E27FC236}">
                  <a16:creationId xmlns:a16="http://schemas.microsoft.com/office/drawing/2014/main" id="{3E9776A2-7FEF-4428-8049-283C238F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-15837" y="3153957"/>
              <a:ext cx="776883" cy="60623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4FDF304B-35C1-4A7F-9675-A49756103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11436839" y="3153957"/>
              <a:ext cx="776883" cy="606238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723CC-FC30-4D60-9A31-E6F8C40A600A}"/>
              </a:ext>
            </a:extLst>
          </p:cNvPr>
          <p:cNvGrpSpPr/>
          <p:nvPr/>
        </p:nvGrpSpPr>
        <p:grpSpPr>
          <a:xfrm>
            <a:off x="-16916" y="0"/>
            <a:ext cx="12230639" cy="6855842"/>
            <a:chOff x="-16916" y="0"/>
            <a:chExt cx="12230639" cy="6855842"/>
          </a:xfrm>
        </p:grpSpPr>
        <p:pic>
          <p:nvPicPr>
            <p:cNvPr id="8" name="Picture 15">
              <a:extLst>
                <a:ext uri="{FF2B5EF4-FFF2-40B4-BE49-F238E27FC236}">
                  <a16:creationId xmlns:a16="http://schemas.microsoft.com/office/drawing/2014/main" id="{3D14BC34-A067-4BE5-B48B-4207CB055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/>
              <a:alphaModFix/>
            </a:blip>
            <a:srcRect/>
            <a:stretch>
              <a:fillRect/>
            </a:stretch>
          </p:blipFill>
          <p:spPr>
            <a:xfrm>
              <a:off x="0" y="0"/>
              <a:ext cx="12188522" cy="685584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576FD761-27DA-458C-9EE2-8D2D727CD520}"/>
                </a:ext>
              </a:extLst>
            </p:cNvPr>
            <p:cNvSpPr/>
            <p:nvPr/>
          </p:nvSpPr>
          <p:spPr>
            <a:xfrm>
              <a:off x="2328483" y="1540800"/>
              <a:ext cx="7543443" cy="38350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5837" cap="flat">
              <a:solidFill>
                <a:srgbClr val="83992A"/>
              </a:solidFill>
              <a:prstDash val="solid"/>
              <a:miter/>
            </a:ln>
          </p:spPr>
          <p:txBody>
            <a:bodyPr vert="horz" wrap="square" lIns="90004" tIns="44997" rIns="90004" bIns="44997" anchor="t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3A65B8FF-ABB4-4680-9EDE-09E65C24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/>
              <a:alphaModFix/>
            </a:blip>
            <a:srcRect/>
            <a:stretch>
              <a:fillRect/>
            </a:stretch>
          </p:blipFill>
          <p:spPr>
            <a:xfrm>
              <a:off x="-16916" y="3147474"/>
              <a:ext cx="2477521" cy="612364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Picture 19">
              <a:extLst>
                <a:ext uri="{FF2B5EF4-FFF2-40B4-BE49-F238E27FC236}">
                  <a16:creationId xmlns:a16="http://schemas.microsoft.com/office/drawing/2014/main" id="{780A7BCE-7FF9-4CFD-8674-B19ADF03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/>
              <a:alphaModFix/>
            </a:blip>
            <a:srcRect/>
            <a:stretch>
              <a:fillRect/>
            </a:stretch>
          </p:blipFill>
          <p:spPr>
            <a:xfrm>
              <a:off x="9736202" y="3147474"/>
              <a:ext cx="2477521" cy="612364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42644E4-9731-40D3-A5B4-5F773BECC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441" y="1871283"/>
            <a:ext cx="6815160" cy="15152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1" compatLnSpc="1">
            <a:noAutofit/>
          </a:bodyPr>
          <a:lstStyle/>
          <a:p>
            <a:pPr lvl="0"/>
            <a:r>
              <a:rPr lang="en-US"/>
              <a:t>Cliquez pour éditer le format du texte-titreModifiez le style du titre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F54DCE6-D41F-47B1-82B2-A4DD4354BF1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983361" y="5037841"/>
            <a:ext cx="897117" cy="279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Garamond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C4260AF-3526-4416-BA5F-1ED8AFD628C0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F6A4D9F-67D4-4A7B-9F77-2EDC79FDE21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692441" y="5037841"/>
            <a:ext cx="5214237" cy="279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A0B1E9A-11E9-4367-9FFB-6B4227D2A77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956804" y="5037841"/>
            <a:ext cx="550797" cy="279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Garamond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EBAC56A-97A9-47D5-8A5C-E52FD493806B}" type="slidenum">
              <a:t>‹N°›</a:t>
            </a:fld>
            <a:endParaRPr lang="fr-FR"/>
          </a:p>
        </p:txBody>
      </p:sp>
      <p:sp>
        <p:nvSpPr>
          <p:cNvPr id="16" name="Straight Connector 14">
            <a:extLst>
              <a:ext uri="{FF2B5EF4-FFF2-40B4-BE49-F238E27FC236}">
                <a16:creationId xmlns:a16="http://schemas.microsoft.com/office/drawing/2014/main" id="{409E09C6-10A1-48A1-A07F-7E68E8B7FCB6}"/>
              </a:ext>
            </a:extLst>
          </p:cNvPr>
          <p:cNvSpPr/>
          <p:nvPr/>
        </p:nvSpPr>
        <p:spPr>
          <a:xfrm>
            <a:off x="2692075" y="3521875"/>
            <a:ext cx="681588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5837" cap="flat">
            <a:solidFill>
              <a:srgbClr val="83992A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10D4519-9CE3-4229-B1F7-E15523EBED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4" y="1604515"/>
            <a:ext cx="109724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5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fr-FR" sz="2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64D13EE8-CE06-4FB9-A84D-D331FF1E8591}"/>
              </a:ext>
            </a:extLst>
          </p:cNvPr>
          <p:cNvGrpSpPr/>
          <p:nvPr/>
        </p:nvGrpSpPr>
        <p:grpSpPr>
          <a:xfrm>
            <a:off x="-15837" y="0"/>
            <a:ext cx="12229559" cy="6855842"/>
            <a:chOff x="-15837" y="0"/>
            <a:chExt cx="12229559" cy="6855842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0E7E8480-B861-4E5A-9D3D-A97AF8AA5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0" y="0"/>
              <a:ext cx="12188522" cy="685584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E0A0AD16-448B-40B2-9F78-5DB0091D05A3}"/>
                </a:ext>
              </a:extLst>
            </p:cNvPr>
            <p:cNvSpPr/>
            <p:nvPr/>
          </p:nvSpPr>
          <p:spPr>
            <a:xfrm>
              <a:off x="608039" y="609484"/>
              <a:ext cx="10972443" cy="563831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15837" cap="flat">
              <a:solidFill>
                <a:srgbClr val="83992A"/>
              </a:solidFill>
              <a:prstDash val="solid"/>
              <a:miter/>
            </a:ln>
          </p:spPr>
          <p:txBody>
            <a:bodyPr vert="horz" wrap="square" lIns="90004" tIns="44997" rIns="90004" bIns="44997" anchor="t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pic>
          <p:nvPicPr>
            <p:cNvPr id="5" name="Picture 9">
              <a:extLst>
                <a:ext uri="{FF2B5EF4-FFF2-40B4-BE49-F238E27FC236}">
                  <a16:creationId xmlns:a16="http://schemas.microsoft.com/office/drawing/2014/main" id="{0C098103-134C-426A-9162-86B6A671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-15837" y="3153957"/>
              <a:ext cx="776883" cy="60623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5D21D562-3277-49B4-9B52-E9A3B1CE2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11436839" y="3153957"/>
              <a:ext cx="776883" cy="60623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1B163397-A240-4D00-8BF6-1AE85553D5BC}"/>
              </a:ext>
            </a:extLst>
          </p:cNvPr>
          <p:cNvSpPr/>
          <p:nvPr/>
        </p:nvSpPr>
        <p:spPr>
          <a:xfrm>
            <a:off x="1396078" y="2421358"/>
            <a:ext cx="9407164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5837" cap="flat">
            <a:solidFill>
              <a:srgbClr val="83992A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831955-B534-4E05-A35F-4BD07AAE64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284" y="982083"/>
            <a:ext cx="9600843" cy="1303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lvl="0"/>
            <a:r>
              <a:rPr lang="en-US"/>
              <a:t>Cliquez pour éditer le format du texte-titreModifiez le style du titre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A80176-7899-4830-9812-0D79C4FF4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5284" y="2557083"/>
            <a:ext cx="9600843" cy="33184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/>
          <a:p>
            <a:pPr lvl="0"/>
            <a:r>
              <a:rPr lang="en-US"/>
              <a:t>Cliquez pour éditer le format du plan de texte</a:t>
            </a:r>
          </a:p>
          <a:p>
            <a:pPr lvl="1"/>
            <a:r>
              <a:rPr lang="en-US"/>
              <a:t>Second niveau de plan</a:t>
            </a:r>
          </a:p>
          <a:p>
            <a:pPr lvl="2"/>
            <a:r>
              <a:rPr lang="en-US"/>
              <a:t>Troisième niveau de plan</a:t>
            </a:r>
          </a:p>
          <a:p>
            <a:pPr lvl="3"/>
            <a:r>
              <a:rPr lang="en-US"/>
              <a:t>Quatrième niveau de plan</a:t>
            </a:r>
          </a:p>
          <a:p>
            <a:pPr lvl="4"/>
            <a:r>
              <a:rPr lang="en-US"/>
              <a:t>Cinquième niveau de plan</a:t>
            </a:r>
          </a:p>
          <a:p>
            <a:pPr lvl="5"/>
            <a:r>
              <a:rPr lang="en-US"/>
              <a:t>Sixième niveau de plan</a:t>
            </a:r>
          </a:p>
          <a:p>
            <a:pPr lvl="6"/>
            <a:r>
              <a:rPr lang="en-US"/>
              <a:t>Septième niveau de plan</a:t>
            </a:r>
          </a:p>
          <a:p>
            <a:pPr lvl="7"/>
            <a:r>
              <a:rPr lang="en-US"/>
              <a:t>Huitième niveau de plan</a:t>
            </a:r>
          </a:p>
          <a:p>
            <a:pPr lvl="0"/>
            <a:r>
              <a:rPr lang="en-US"/>
              <a:t>Neuvième niveau de planModifier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94E240B-B0A3-4F45-BF88-6C964B4F9C0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677436" y="5969157"/>
            <a:ext cx="1599843" cy="279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Garamond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471B6FE-DA97-42C1-A72B-7B4E3114AEB0}" type="datetime1">
              <a:rPr lang="fr-FR"/>
              <a:pPr lvl="0"/>
              <a:t>24/04/2019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AD0F2F4-DCF3-4073-8BE0-4DA5C5FB9D7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295284" y="5969157"/>
            <a:ext cx="7305479" cy="279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12BA5A0-8C74-4436-B626-787AC3C579A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53961" y="5969157"/>
            <a:ext cx="542156" cy="279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Garamond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F7F4C3F-E23E-485E-B2D0-D769E5A6A58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1pPr>
      <a:lvl2pPr marL="0" marR="0" lvl="1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2pPr>
      <a:lvl3pPr marL="0" marR="0" lvl="2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3pPr>
      <a:lvl4pPr marL="0" marR="0" lvl="3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4pPr>
      <a:lvl5pPr marL="0" marR="0" lvl="4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5pPr>
      <a:lvl6pPr marL="0" marR="0" lvl="5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6pPr>
      <a:lvl7pPr marL="0" marR="0" lvl="6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7pPr>
      <a:lvl8pPr marL="0" marR="0" lvl="7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8pPr>
      <a:lvl9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solidFill>
            <a:srgbClr val="262626"/>
          </a:solidFill>
          <a:uFillTx/>
          <a:latin typeface="Garamond" pitchFamily="18"/>
          <a:ea typeface="Microsoft YaHei" pitchFamily="2"/>
          <a:cs typeface="Arial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24958E85-CA7B-46A9-8AF4-D8BB6F58448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692441" y="3657600"/>
            <a:ext cx="6815160" cy="1320475"/>
          </a:xfrm>
        </p:spPr>
        <p:txBody>
          <a:bodyPr lIns="90004" tIns="44997" rIns="90004" bIns="44997" anchorCtr="1"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D8D20-239C-4958-84DF-C9B7D7DF9532}"/>
              </a:ext>
            </a:extLst>
          </p:cNvPr>
          <p:cNvSpPr txBox="1"/>
          <p:nvPr/>
        </p:nvSpPr>
        <p:spPr>
          <a:xfrm>
            <a:off x="2664360" y="1943996"/>
            <a:ext cx="6815160" cy="13204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Groupe PLFGB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B4ED0A6-D340-4571-81D0-B1D150D80473}"/>
              </a:ext>
            </a:extLst>
          </p:cNvPr>
          <p:cNvSpPr txBox="1"/>
          <p:nvPr/>
        </p:nvSpPr>
        <p:spPr>
          <a:xfrm>
            <a:off x="2692441" y="3643536"/>
            <a:ext cx="6815160" cy="13204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5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5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5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5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Yassine Jrad  	         Otman Rahime 		    Lofti M'hamed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onctions réalis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542F4-A465-4669-A8B8-3D07C80150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réalisées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ADE41A-88F4-40D1-8613-4C749AD77A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95284" y="2557083"/>
            <a:ext cx="9600843" cy="1916443"/>
          </a:xfrm>
        </p:spPr>
        <p:txBody>
          <a:bodyPr/>
          <a:lstStyle/>
          <a:p>
            <a:pPr lvl="0"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itchFamily="32"/>
              <a:buChar char="•"/>
            </a:pPr>
            <a:r>
              <a:rPr lang="en-US" dirty="0"/>
              <a:t> Reconnaissance des </a:t>
            </a:r>
            <a:r>
              <a:rPr lang="en-US" dirty="0" err="1"/>
              <a:t>formes</a:t>
            </a:r>
            <a:r>
              <a:rPr lang="en-US" dirty="0"/>
              <a:t> segment, </a:t>
            </a:r>
            <a:r>
              <a:rPr lang="en-US" dirty="0" err="1"/>
              <a:t>triangle,carre</a:t>
            </a:r>
            <a:r>
              <a:rPr lang="en-US" dirty="0"/>
              <a:t>, </a:t>
            </a:r>
            <a:r>
              <a:rPr lang="en-US" dirty="0" err="1"/>
              <a:t>cercle</a:t>
            </a:r>
            <a:r>
              <a:rPr lang="en-US" dirty="0"/>
              <a:t> </a:t>
            </a:r>
          </a:p>
          <a:p>
            <a:pPr lvl="0"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itchFamily="32"/>
              <a:buChar char="•"/>
            </a:pPr>
            <a:r>
              <a:rPr lang="en-US" dirty="0"/>
              <a:t> </a:t>
            </a:r>
            <a:r>
              <a:rPr lang="en-US" dirty="0" err="1"/>
              <a:t>Jeu</a:t>
            </a:r>
            <a:r>
              <a:rPr lang="en-US" dirty="0"/>
              <a:t> : </a:t>
            </a:r>
            <a:r>
              <a:rPr lang="en-US" dirty="0" err="1"/>
              <a:t>pierre-feuille-ciseaux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entre deux </a:t>
            </a:r>
            <a:r>
              <a:rPr lang="en-US" dirty="0" err="1"/>
              <a:t>joueurs</a:t>
            </a:r>
            <a:endParaRPr lang="en-US" dirty="0"/>
          </a:p>
          <a:p>
            <a:pPr lvl="0"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itchFamily="32"/>
              <a:buChar char="•"/>
            </a:pPr>
            <a:r>
              <a:rPr lang="en-US" dirty="0"/>
              <a:t> </a:t>
            </a:r>
            <a:r>
              <a:rPr lang="en-US" dirty="0" err="1"/>
              <a:t>Entrainement</a:t>
            </a:r>
            <a:r>
              <a:rPr lang="en-US" dirty="0"/>
              <a:t> hors-</a:t>
            </a:r>
            <a:r>
              <a:rPr lang="en-US" dirty="0" err="1"/>
              <a:t>ligne</a:t>
            </a:r>
            <a:r>
              <a:rPr lang="en-US" dirty="0"/>
              <a:t> des </a:t>
            </a:r>
            <a:r>
              <a:rPr lang="en-US" dirty="0" err="1"/>
              <a:t>reconnaissances</a:t>
            </a:r>
            <a:r>
              <a:rPr lang="en-US" dirty="0"/>
              <a:t> de </a:t>
            </a:r>
            <a:r>
              <a:rPr lang="en-US" dirty="0" err="1"/>
              <a:t>formes</a:t>
            </a:r>
            <a:endParaRPr lang="en-US" dirty="0"/>
          </a:p>
          <a:p>
            <a:pPr lvl="0">
              <a:spcBef>
                <a:spcPts val="48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hoix de conceptions et organisation du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72A8-0C3F-4E1E-994C-B6A875D53A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95578" y="855474"/>
            <a:ext cx="9600843" cy="1422291"/>
          </a:xfrm>
        </p:spPr>
        <p:txBody>
          <a:bodyPr/>
          <a:lstStyle/>
          <a:p>
            <a:pPr lvl="0"/>
            <a:r>
              <a:rPr lang="en-US" dirty="0"/>
              <a:t>Conception et </a:t>
            </a:r>
            <a:br>
              <a:rPr lang="en-US" dirty="0"/>
            </a:br>
            <a:r>
              <a:rPr lang="en-US" dirty="0" err="1"/>
              <a:t>Organisation</a:t>
            </a:r>
            <a:r>
              <a:rPr lang="en-US" dirty="0"/>
              <a:t> du code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C152FA-814F-4744-91B4-7DC879AE291C}"/>
              </a:ext>
            </a:extLst>
          </p:cNvPr>
          <p:cNvSpPr/>
          <p:nvPr/>
        </p:nvSpPr>
        <p:spPr>
          <a:xfrm>
            <a:off x="779128" y="2444899"/>
            <a:ext cx="11867728" cy="111261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itchFamily="32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 Organisation du code</a:t>
            </a:r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	</a:t>
            </a:r>
          </a:p>
          <a:p>
            <a:pPr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Côté serveur : 3 classes : Serveur, </a:t>
            </a:r>
            <a:r>
              <a:rPr lang="fr-FR" sz="1600" dirty="0" err="1"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ConnexionServeur</a:t>
            </a:r>
            <a:r>
              <a:rPr lang="fr-FR" sz="1600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ActionServeurHandler</a:t>
            </a:r>
            <a:endParaRPr lang="fr-FR" sz="1600" dirty="0">
              <a:solidFill>
                <a:srgbClr val="000000"/>
              </a:solidFill>
              <a:latin typeface="Garamond" pitchFamily="18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7893F-DAE7-4629-BB5E-29F7FF50D7C9}"/>
              </a:ext>
            </a:extLst>
          </p:cNvPr>
          <p:cNvSpPr/>
          <p:nvPr/>
        </p:nvSpPr>
        <p:spPr>
          <a:xfrm>
            <a:off x="8950127" y="3161962"/>
            <a:ext cx="2327570" cy="152002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ActionServeurHandler</a:t>
            </a:r>
            <a:r>
              <a:rPr lang="fr-FR" dirty="0"/>
              <a:t> (gère les actions)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4FDFD-C122-4A29-B161-3CB15995B411}"/>
              </a:ext>
            </a:extLst>
          </p:cNvPr>
          <p:cNvSpPr/>
          <p:nvPr/>
        </p:nvSpPr>
        <p:spPr>
          <a:xfrm>
            <a:off x="6712992" y="4514849"/>
            <a:ext cx="2207277" cy="13474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ConnexionServeur</a:t>
            </a:r>
            <a:r>
              <a:rPr lang="fr-FR" dirty="0"/>
              <a:t> (actions associées aux </a:t>
            </a:r>
            <a:r>
              <a:rPr lang="fr-FR" dirty="0" err="1"/>
              <a:t>events</a:t>
            </a:r>
            <a:r>
              <a:rPr lang="fr-FR" dirty="0"/>
              <a:t>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D641F-AAB7-4B36-9C54-DF6ABD3C8859}"/>
              </a:ext>
            </a:extLst>
          </p:cNvPr>
          <p:cNvSpPr/>
          <p:nvPr/>
        </p:nvSpPr>
        <p:spPr>
          <a:xfrm>
            <a:off x="3823776" y="4252955"/>
            <a:ext cx="1651601" cy="91268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46119-78BF-4E8C-A1B7-81D2954D2733}"/>
              </a:ext>
            </a:extLst>
          </p:cNvPr>
          <p:cNvSpPr/>
          <p:nvPr/>
        </p:nvSpPr>
        <p:spPr>
          <a:xfrm>
            <a:off x="768594" y="4132954"/>
            <a:ext cx="2207277" cy="11420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D98E82C-01B2-401B-B9C3-86DDE24D1F6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975871" y="4703957"/>
            <a:ext cx="847905" cy="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7C5231C6-BFAD-48F7-BF3E-06EA763304A2}"/>
              </a:ext>
            </a:extLst>
          </p:cNvPr>
          <p:cNvSpPr txBox="1"/>
          <p:nvPr/>
        </p:nvSpPr>
        <p:spPr>
          <a:xfrm>
            <a:off x="3080824" y="4335524"/>
            <a:ext cx="8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7ECF64-D63C-4CC8-95BA-6F89D81B0C02}"/>
              </a:ext>
            </a:extLst>
          </p:cNvPr>
          <p:cNvSpPr txBox="1"/>
          <p:nvPr/>
        </p:nvSpPr>
        <p:spPr>
          <a:xfrm>
            <a:off x="2945128" y="4330183"/>
            <a:ext cx="101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EVENT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D7848D4-EC49-4A7E-B406-010E77A8B6B6}"/>
              </a:ext>
            </a:extLst>
          </p:cNvPr>
          <p:cNvSpPr txBox="1"/>
          <p:nvPr/>
        </p:nvSpPr>
        <p:spPr>
          <a:xfrm rot="1155643">
            <a:off x="5539283" y="4323592"/>
            <a:ext cx="12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Ecoute de l’</a:t>
            </a:r>
            <a:r>
              <a:rPr lang="fr-FR" b="1" dirty="0" err="1">
                <a:solidFill>
                  <a:srgbClr val="FFC000"/>
                </a:solidFill>
              </a:rPr>
              <a:t>event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8A11BFB-DFF6-4060-8E41-BEA5231505DF}"/>
              </a:ext>
            </a:extLst>
          </p:cNvPr>
          <p:cNvSpPr txBox="1"/>
          <p:nvPr/>
        </p:nvSpPr>
        <p:spPr>
          <a:xfrm>
            <a:off x="9131278" y="5285633"/>
            <a:ext cx="142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Traitement de l’action 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8C52260-2CA6-401A-BB30-2E9532D0E7F6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475377" y="4709298"/>
            <a:ext cx="1237615" cy="47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B7545B57-2B3C-4043-91C7-935AA25796E4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8920269" y="4681984"/>
            <a:ext cx="1193643" cy="506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362B93B8-CA71-4480-B018-34E9E54618FE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7816631" y="3921973"/>
            <a:ext cx="1133496" cy="592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6A13AFF4-7E93-4F01-81E4-35273178346D}"/>
              </a:ext>
            </a:extLst>
          </p:cNvPr>
          <p:cNvSpPr txBox="1"/>
          <p:nvPr/>
        </p:nvSpPr>
        <p:spPr>
          <a:xfrm>
            <a:off x="7968466" y="3514360"/>
            <a:ext cx="9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Résultat</a:t>
            </a:r>
          </a:p>
        </p:txBody>
      </p: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16C20337-119E-457A-8DB5-8900E9E78106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5400000" flipH="1">
            <a:off x="4550774" y="2596419"/>
            <a:ext cx="587315" cy="5944398"/>
          </a:xfrm>
          <a:prstGeom prst="bentConnector3">
            <a:avLst>
              <a:gd name="adj1" fmla="val -38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6DBA350E-2584-4E1D-A638-DB98BDABD3C7}"/>
              </a:ext>
            </a:extLst>
          </p:cNvPr>
          <p:cNvSpPr txBox="1"/>
          <p:nvPr/>
        </p:nvSpPr>
        <p:spPr>
          <a:xfrm>
            <a:off x="4287606" y="5764008"/>
            <a:ext cx="10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Résultat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572A8-0C3F-4E1E-994C-B6A875D53A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95578" y="855474"/>
            <a:ext cx="9600843" cy="1303559"/>
          </a:xfrm>
        </p:spPr>
        <p:txBody>
          <a:bodyPr/>
          <a:lstStyle/>
          <a:p>
            <a:pPr lvl="0"/>
            <a:r>
              <a:rPr lang="en-US" dirty="0"/>
              <a:t>Conception et </a:t>
            </a:r>
            <a:br>
              <a:rPr lang="en-US" dirty="0"/>
            </a:br>
            <a:r>
              <a:rPr lang="en-US" dirty="0" err="1"/>
              <a:t>Organisation</a:t>
            </a:r>
            <a:r>
              <a:rPr lang="en-US" dirty="0"/>
              <a:t> du code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C152FA-814F-4744-91B4-7DC879AE291C}"/>
              </a:ext>
            </a:extLst>
          </p:cNvPr>
          <p:cNvSpPr/>
          <p:nvPr/>
        </p:nvSpPr>
        <p:spPr>
          <a:xfrm>
            <a:off x="779128" y="2444899"/>
            <a:ext cx="11867728" cy="111261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itchFamily="32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 Organisation du code</a:t>
            </a:r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	</a:t>
            </a:r>
          </a:p>
          <a:p>
            <a:pPr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Côté Client : Architecture MVC</a:t>
            </a:r>
            <a:endParaRPr lang="fr-FR" sz="1600" dirty="0">
              <a:solidFill>
                <a:srgbClr val="000000"/>
              </a:solidFill>
              <a:latin typeface="Garamond" pitchFamily="18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5231C6-BFAD-48F7-BF3E-06EA763304A2}"/>
              </a:ext>
            </a:extLst>
          </p:cNvPr>
          <p:cNvSpPr txBox="1"/>
          <p:nvPr/>
        </p:nvSpPr>
        <p:spPr>
          <a:xfrm>
            <a:off x="3080824" y="4335524"/>
            <a:ext cx="8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26AF0-8EFA-454A-B436-CBD6AEDF02F3}"/>
              </a:ext>
            </a:extLst>
          </p:cNvPr>
          <p:cNvSpPr/>
          <p:nvPr/>
        </p:nvSpPr>
        <p:spPr>
          <a:xfrm>
            <a:off x="2447105" y="3816906"/>
            <a:ext cx="2166425" cy="122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ConnexionClient</a:t>
            </a:r>
            <a:endParaRPr lang="fr-FR" dirty="0"/>
          </a:p>
          <a:p>
            <a:pPr algn="ctr"/>
            <a:r>
              <a:rPr lang="fr-FR" dirty="0"/>
              <a:t>(Gère les </a:t>
            </a:r>
            <a:r>
              <a:rPr lang="fr-FR" dirty="0" err="1"/>
              <a:t>events</a:t>
            </a:r>
            <a:r>
              <a:rPr lang="fr-FR" dirty="0"/>
              <a:t> et la connexion)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1C8F26-BECC-4DC5-B134-DBCB6E5DCA22}"/>
              </a:ext>
            </a:extLst>
          </p:cNvPr>
          <p:cNvSpPr/>
          <p:nvPr/>
        </p:nvSpPr>
        <p:spPr>
          <a:xfrm>
            <a:off x="5879141" y="3816903"/>
            <a:ext cx="2166425" cy="122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1BDC1-917E-48FC-90CA-E28670FFE22F}"/>
              </a:ext>
            </a:extLst>
          </p:cNvPr>
          <p:cNvSpPr/>
          <p:nvPr/>
        </p:nvSpPr>
        <p:spPr>
          <a:xfrm>
            <a:off x="9265158" y="3824947"/>
            <a:ext cx="2166425" cy="122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Vue(Activité </a:t>
            </a:r>
            <a:r>
              <a:rPr lang="fr-FR" dirty="0" err="1"/>
              <a:t>android</a:t>
            </a:r>
            <a:r>
              <a:rPr lang="fr-FR" dirty="0"/>
              <a:t>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19B2E8E-A099-4050-A6D0-ABE360EEB6BD}"/>
              </a:ext>
            </a:extLst>
          </p:cNvPr>
          <p:cNvSpPr/>
          <p:nvPr/>
        </p:nvSpPr>
        <p:spPr>
          <a:xfrm>
            <a:off x="858806" y="4048685"/>
            <a:ext cx="1588299" cy="573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7773C1-771E-42E5-8AE7-F31A6C5D56ED}"/>
              </a:ext>
            </a:extLst>
          </p:cNvPr>
          <p:cNvSpPr txBox="1"/>
          <p:nvPr/>
        </p:nvSpPr>
        <p:spPr>
          <a:xfrm>
            <a:off x="779128" y="3824947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EVENT EMIS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258A24A-6042-4551-BD82-566F2E1E88B8}"/>
              </a:ext>
            </a:extLst>
          </p:cNvPr>
          <p:cNvCxnSpPr>
            <a:stCxn id="3" idx="3"/>
            <a:endCxn id="16" idx="1"/>
          </p:cNvCxnSpPr>
          <p:nvPr/>
        </p:nvCxnSpPr>
        <p:spPr>
          <a:xfrm flipV="1">
            <a:off x="4613530" y="4428848"/>
            <a:ext cx="126561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1309503-BAF2-4C06-A3A6-14C549944585}"/>
              </a:ext>
            </a:extLst>
          </p:cNvPr>
          <p:cNvSpPr txBox="1"/>
          <p:nvPr/>
        </p:nvSpPr>
        <p:spPr>
          <a:xfrm>
            <a:off x="4780828" y="4067559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ACTION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3AF2DDB-3375-4C48-B1FF-766F07D822AC}"/>
              </a:ext>
            </a:extLst>
          </p:cNvPr>
          <p:cNvCxnSpPr>
            <a:cxnSpLocks/>
          </p:cNvCxnSpPr>
          <p:nvPr/>
        </p:nvCxnSpPr>
        <p:spPr>
          <a:xfrm>
            <a:off x="7860622" y="4428848"/>
            <a:ext cx="140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900D9CC-F6BB-47CF-BA44-E812E80D2D0B}"/>
              </a:ext>
            </a:extLst>
          </p:cNvPr>
          <p:cNvSpPr txBox="1"/>
          <p:nvPr/>
        </p:nvSpPr>
        <p:spPr>
          <a:xfrm>
            <a:off x="8045566" y="4045768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AFFICHER</a:t>
            </a:r>
          </a:p>
        </p:txBody>
      </p:sp>
    </p:spTree>
    <p:extLst>
      <p:ext uri="{BB962C8B-B14F-4D97-AF65-F5344CB8AC3E}">
        <p14:creationId xmlns:p14="http://schemas.microsoft.com/office/powerpoint/2010/main" val="305361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rganisation des te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6E787-FD52-4D1D-BE58-225F7664AF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95578" y="1056660"/>
            <a:ext cx="9600843" cy="1303559"/>
          </a:xfrm>
        </p:spPr>
        <p:txBody>
          <a:bodyPr/>
          <a:lstStyle/>
          <a:p>
            <a:pPr lvl="0"/>
            <a:r>
              <a:rPr lang="en-US" dirty="0" err="1"/>
              <a:t>Organisation</a:t>
            </a:r>
            <a:r>
              <a:rPr lang="en-US" dirty="0"/>
              <a:t> des tests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F4ED909-F56F-4D0C-A989-516AA7BEEEFB}"/>
              </a:ext>
            </a:extLst>
          </p:cNvPr>
          <p:cNvSpPr/>
          <p:nvPr/>
        </p:nvSpPr>
        <p:spPr>
          <a:xfrm>
            <a:off x="1435178" y="2694753"/>
            <a:ext cx="8158988" cy="169436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itchFamily="32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Comment sont testé les reconnaissances de formes 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Garamond" pitchFamily="18"/>
                <a:ea typeface="Microsoft YaHei" pitchFamily="2"/>
                <a:cs typeface="Arial" pitchFamily="34"/>
              </a:rPr>
              <a:t>Tests avec des données déjà prédéfini ( liste de points prédéfini 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dirty="0">
                <a:solidFill>
                  <a:srgbClr val="000000"/>
                </a:solidFill>
                <a:latin typeface="Garamond" pitchFamily="18"/>
                <a:ea typeface="Microsoft YaHei" pitchFamily="2"/>
                <a:cs typeface="Arial" pitchFamily="34"/>
              </a:rPr>
              <a:t>Tests </a:t>
            </a:r>
            <a:r>
              <a:rPr lang="fr-FR" sz="2400" dirty="0" err="1">
                <a:solidFill>
                  <a:srgbClr val="000000"/>
                </a:solidFill>
                <a:latin typeface="Garamond" pitchFamily="18"/>
                <a:ea typeface="Microsoft YaHei" pitchFamily="2"/>
                <a:cs typeface="Arial" pitchFamily="34"/>
              </a:rPr>
              <a:t>android</a:t>
            </a:r>
            <a:r>
              <a:rPr lang="fr-FR" sz="2400" dirty="0">
                <a:solidFill>
                  <a:srgbClr val="000000"/>
                </a:solidFill>
                <a:latin typeface="Garamond" pitchFamily="18"/>
                <a:ea typeface="Microsoft YaHei" pitchFamily="2"/>
                <a:cs typeface="Arial" pitchFamily="34"/>
              </a:rPr>
              <a:t> avec </a:t>
            </a:r>
            <a:r>
              <a:rPr lang="fr-FR" sz="2400" dirty="0" err="1">
                <a:solidFill>
                  <a:srgbClr val="000000"/>
                </a:solidFill>
                <a:latin typeface="Garamond" pitchFamily="18"/>
                <a:ea typeface="Microsoft YaHei" pitchFamily="2"/>
                <a:cs typeface="Arial" pitchFamily="34"/>
              </a:rPr>
              <a:t>Mockito</a:t>
            </a:r>
            <a:r>
              <a:rPr lang="fr-FR" sz="2400" dirty="0">
                <a:solidFill>
                  <a:srgbClr val="000000"/>
                </a:solidFill>
                <a:latin typeface="Garamond" pitchFamily="18"/>
                <a:ea typeface="Microsoft YaHei" pitchFamily="2"/>
                <a:cs typeface="Arial" pitchFamily="34"/>
              </a:rPr>
              <a:t> pour simuler la partie serveur</a:t>
            </a:r>
            <a:endParaRPr lang="fr-FR" sz="24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92D26FF-74F6-419F-ACFB-B43EF42FD5B5}"/>
              </a:ext>
            </a:extLst>
          </p:cNvPr>
          <p:cNvSpPr/>
          <p:nvPr/>
        </p:nvSpPr>
        <p:spPr>
          <a:xfrm>
            <a:off x="1435177" y="4181548"/>
            <a:ext cx="9790841" cy="188162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itchFamily="32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Comment est testé l’IHM et le jeu en ligne 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Garamond" pitchFamily="18"/>
                <a:ea typeface="Microsoft YaHei" pitchFamily="2"/>
                <a:cs typeface="Arial" pitchFamily="34"/>
              </a:rPr>
              <a:t>Tests </a:t>
            </a:r>
            <a:r>
              <a:rPr lang="fr-FR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Garamond" pitchFamily="18"/>
                <a:ea typeface="Microsoft YaHei" pitchFamily="2"/>
                <a:cs typeface="Arial" pitchFamily="34"/>
              </a:rPr>
              <a:t>android</a:t>
            </a: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Garamond" pitchFamily="18"/>
                <a:ea typeface="Microsoft YaHei" pitchFamily="2"/>
                <a:cs typeface="Arial" pitchFamily="34"/>
              </a:rPr>
              <a:t> avec </a:t>
            </a:r>
            <a:r>
              <a:rPr lang="fr-FR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Garamond" pitchFamily="18"/>
                <a:ea typeface="Microsoft YaHei" pitchFamily="2"/>
                <a:cs typeface="Arial" pitchFamily="34"/>
              </a:rPr>
              <a:t>Mockito</a:t>
            </a:r>
            <a:endParaRPr lang="fr-FR" sz="24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dirty="0">
                <a:solidFill>
                  <a:srgbClr val="000000"/>
                </a:solidFill>
                <a:latin typeface="Garamond" pitchFamily="18"/>
                <a:ea typeface="Microsoft YaHei" pitchFamily="2"/>
                <a:cs typeface="Arial" pitchFamily="34"/>
              </a:rPr>
              <a:t>Tests utilisateurs (demande à une personne externe du projet de tester l’application)</a:t>
            </a:r>
            <a:endParaRPr lang="fr-FR" sz="24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ints Forts et Points Fai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ED858-73D5-4295-92C9-6FECD8F52C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95284" y="999722"/>
            <a:ext cx="9600843" cy="1303559"/>
          </a:xfrm>
        </p:spPr>
        <p:txBody>
          <a:bodyPr/>
          <a:lstStyle/>
          <a:p>
            <a:pPr lvl="0"/>
            <a:r>
              <a:rPr lang="en-US"/>
              <a:t>Points Forts et Points Faibles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C7FC87-9D38-4C48-B336-316DEA3332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95284" y="2557083"/>
            <a:ext cx="4205184" cy="1997637"/>
          </a:xfrm>
        </p:spPr>
        <p:txBody>
          <a:bodyPr/>
          <a:lstStyle/>
          <a:p>
            <a:pPr lvl="0">
              <a:spcBef>
                <a:spcPts val="480"/>
              </a:spcBef>
              <a:spcAft>
                <a:spcPts val="600"/>
              </a:spcAft>
              <a:buClr>
                <a:srgbClr val="92D050"/>
              </a:buClr>
              <a:buSzPct val="115000"/>
              <a:buFont typeface="Arial" pitchFamily="32"/>
              <a:buChar char="•"/>
            </a:pPr>
            <a:r>
              <a:rPr lang="en-US" dirty="0">
                <a:latin typeface="Arial" pitchFamily="34"/>
                <a:cs typeface="Arial" pitchFamily="34"/>
              </a:rPr>
              <a:t> Point Forts :</a:t>
            </a:r>
          </a:p>
          <a:p>
            <a:pPr lvl="0"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Ø"/>
            </a:pPr>
            <a:r>
              <a:rPr lang="en-US" sz="1800" dirty="0">
                <a:latin typeface="Arial" pitchFamily="34"/>
                <a:cs typeface="Arial" pitchFamily="34"/>
              </a:rPr>
              <a:t>Architecture =&gt; </a:t>
            </a:r>
            <a:r>
              <a:rPr lang="en-US" sz="1800" dirty="0" err="1">
                <a:latin typeface="Arial" pitchFamily="34"/>
                <a:cs typeface="Arial" pitchFamily="34"/>
              </a:rPr>
              <a:t>réutilisable</a:t>
            </a:r>
            <a:r>
              <a:rPr lang="en-US" sz="1800" dirty="0">
                <a:latin typeface="Arial" pitchFamily="34"/>
                <a:cs typeface="Arial" pitchFamily="34"/>
              </a:rPr>
              <a:t> et modulable</a:t>
            </a:r>
          </a:p>
          <a:p>
            <a:pPr lvl="0"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Ø"/>
            </a:pPr>
            <a:r>
              <a:rPr lang="en-US" sz="1800" dirty="0">
                <a:latin typeface="Arial" pitchFamily="34"/>
                <a:cs typeface="Arial" pitchFamily="34"/>
              </a:rPr>
              <a:t>La reconnaissance des </a:t>
            </a:r>
            <a:r>
              <a:rPr lang="en-US" sz="1800" dirty="0" err="1">
                <a:latin typeface="Arial" pitchFamily="34"/>
                <a:cs typeface="Arial" pitchFamily="34"/>
              </a:rPr>
              <a:t>formes</a:t>
            </a:r>
            <a:r>
              <a:rPr lang="en-US" sz="1800" dirty="0">
                <a:latin typeface="Arial" pitchFamily="34"/>
                <a:cs typeface="Arial" pitchFamily="34"/>
              </a:rPr>
              <a:t> avec la </a:t>
            </a:r>
            <a:r>
              <a:rPr lang="en-US" sz="1800" dirty="0" err="1">
                <a:latin typeface="Arial" pitchFamily="34"/>
                <a:cs typeface="Arial" pitchFamily="34"/>
              </a:rPr>
              <a:t>limite</a:t>
            </a:r>
            <a:r>
              <a:rPr lang="en-US" sz="1800" dirty="0">
                <a:latin typeface="Arial" pitchFamily="34"/>
                <a:cs typeface="Arial" pitchFamily="34"/>
              </a:rPr>
              <a:t> des </a:t>
            </a:r>
            <a:r>
              <a:rPr lang="en-US" sz="1800" dirty="0" err="1">
                <a:latin typeface="Arial" pitchFamily="34"/>
                <a:cs typeface="Arial" pitchFamily="34"/>
              </a:rPr>
              <a:t>marges</a:t>
            </a:r>
            <a:r>
              <a:rPr lang="en-US" sz="1800" dirty="0">
                <a:latin typeface="Arial" pitchFamily="34"/>
                <a:cs typeface="Arial" pitchFamily="34"/>
              </a:rPr>
              <a:t> </a:t>
            </a:r>
            <a:r>
              <a:rPr lang="en-US" sz="1800" dirty="0" err="1">
                <a:latin typeface="Arial" pitchFamily="34"/>
                <a:cs typeface="Arial" pitchFamily="34"/>
              </a:rPr>
              <a:t>prises</a:t>
            </a:r>
            <a:r>
              <a:rPr lang="en-US" sz="1800" dirty="0">
                <a:latin typeface="Arial" pitchFamily="34"/>
                <a:cs typeface="Arial" pitchFamily="34"/>
              </a:rPr>
              <a:t> </a:t>
            </a:r>
            <a:r>
              <a:rPr lang="en-US" sz="1800" dirty="0" err="1">
                <a:latin typeface="Arial" pitchFamily="34"/>
                <a:cs typeface="Arial" pitchFamily="34"/>
              </a:rPr>
              <a:t>en</a:t>
            </a:r>
            <a:r>
              <a:rPr lang="en-US" sz="1800" dirty="0">
                <a:latin typeface="Arial" pitchFamily="34"/>
                <a:cs typeface="Arial" pitchFamily="34"/>
              </a:rPr>
              <a:t> </a:t>
            </a:r>
            <a:r>
              <a:rPr lang="en-US" sz="1800" dirty="0" err="1">
                <a:latin typeface="Arial" pitchFamily="34"/>
                <a:cs typeface="Arial" pitchFamily="34"/>
              </a:rPr>
              <a:t>comptes</a:t>
            </a:r>
            <a:endParaRPr lang="en-US" sz="1800" dirty="0">
              <a:latin typeface="Arial" pitchFamily="34"/>
              <a:cs typeface="Arial" pitchFamily="34"/>
            </a:endParaRPr>
          </a:p>
          <a:p>
            <a:pPr lvl="0">
              <a:spcBef>
                <a:spcPts val="480"/>
              </a:spcBef>
              <a:spcAft>
                <a:spcPts val="600"/>
              </a:spcAft>
              <a:buNone/>
            </a:pPr>
            <a:endParaRPr lang="en-US" dirty="0">
              <a:cs typeface="Arial" pitchFamily="34"/>
            </a:endParaRPr>
          </a:p>
          <a:p>
            <a:pPr lvl="0">
              <a:spcBef>
                <a:spcPts val="480"/>
              </a:spcBef>
              <a:spcAft>
                <a:spcPts val="600"/>
              </a:spcAft>
              <a:buNone/>
            </a:pPr>
            <a:endParaRPr lang="en-US" dirty="0">
              <a:cs typeface="Arial" pitchFamily="34"/>
            </a:endParaRPr>
          </a:p>
          <a:p>
            <a:pPr lvl="0">
              <a:spcBef>
                <a:spcPts val="480"/>
              </a:spcBef>
              <a:spcAft>
                <a:spcPts val="600"/>
              </a:spcAft>
              <a:buNone/>
            </a:pPr>
            <a:endParaRPr lang="en-US" dirty="0">
              <a:cs typeface="Arial" pitchFamily="34"/>
            </a:endParaRPr>
          </a:p>
          <a:p>
            <a:pPr lvl="0">
              <a:spcBef>
                <a:spcPts val="480"/>
              </a:spcBef>
              <a:spcAft>
                <a:spcPts val="600"/>
              </a:spcAft>
              <a:buNone/>
            </a:pPr>
            <a:endParaRPr lang="en-US" dirty="0">
              <a:cs typeface="Arial" pitchFamily="34"/>
            </a:endParaRPr>
          </a:p>
          <a:p>
            <a:pPr lvl="0">
              <a:spcBef>
                <a:spcPts val="480"/>
              </a:spcBef>
              <a:spcAft>
                <a:spcPts val="600"/>
              </a:spcAft>
              <a:buNone/>
            </a:pPr>
            <a:endParaRPr lang="en-US" dirty="0">
              <a:cs typeface="Arial" pitchFamily="34"/>
            </a:endParaRPr>
          </a:p>
          <a:p>
            <a:pPr lvl="0">
              <a:spcBef>
                <a:spcPts val="480"/>
              </a:spcBef>
              <a:spcAft>
                <a:spcPts val="600"/>
              </a:spcAft>
              <a:buNone/>
            </a:pPr>
            <a:endParaRPr lang="en-US" dirty="0">
              <a:cs typeface="Arial" pitchFamily="34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EB625FC-FEF4-49B5-A4E9-827007AC1524}"/>
              </a:ext>
            </a:extLst>
          </p:cNvPr>
          <p:cNvSpPr/>
          <p:nvPr/>
        </p:nvSpPr>
        <p:spPr>
          <a:xfrm>
            <a:off x="5943600" y="2564635"/>
            <a:ext cx="5610602" cy="239760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FF0000"/>
              </a:buClr>
              <a:buSzPct val="115000"/>
              <a:buFont typeface="Arial" pitchFamily="32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 Point Faibles et/ou amélioration: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Le jeu en ligne =&gt; Manqu</a:t>
            </a:r>
            <a:r>
              <a:rPr lang="fr-FR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e de tests côté serveur</a:t>
            </a: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IHM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Les tests côté reconnaissance de forme avec des marges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stion d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248C9-546D-43C1-B8CF-D86B9936AA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95284" y="991081"/>
            <a:ext cx="9600843" cy="1303559"/>
          </a:xfrm>
        </p:spPr>
        <p:txBody>
          <a:bodyPr/>
          <a:lstStyle/>
          <a:p>
            <a:pPr lvl="0"/>
            <a:r>
              <a:rPr lang="en-US"/>
              <a:t>Gestion de projet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8F98834-7E02-4505-9A85-699AF2F9DD93}"/>
              </a:ext>
            </a:extLst>
          </p:cNvPr>
          <p:cNvSpPr/>
          <p:nvPr/>
        </p:nvSpPr>
        <p:spPr>
          <a:xfrm>
            <a:off x="1295285" y="2641489"/>
            <a:ext cx="4992974" cy="30840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itchFamily="32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Itérations prévues 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Reconnaissanc</a:t>
            </a:r>
            <a:r>
              <a:rPr lang="fr-FR" sz="1600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e des formes carré, segment, carre, triangle, cercle </a:t>
            </a:r>
            <a:endParaRPr lang="fr-FR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Impl</a:t>
            </a:r>
            <a:r>
              <a:rPr lang="fr-FR" sz="1600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émentation du jeu pierre-feuille-ciseaux</a:t>
            </a:r>
            <a:endParaRPr lang="fr-FR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Implémentation d’un jeu en ligne entre 2 joueurs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Implémenté un robot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35A4BA8-1156-4559-9C22-96909D0719D5}"/>
              </a:ext>
            </a:extLst>
          </p:cNvPr>
          <p:cNvSpPr/>
          <p:nvPr/>
        </p:nvSpPr>
        <p:spPr>
          <a:xfrm>
            <a:off x="6396483" y="2641489"/>
            <a:ext cx="5101199" cy="409693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 pitchFamily="32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Itérations modifiées 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Reconnaissanc</a:t>
            </a:r>
            <a:r>
              <a:rPr lang="fr-FR" sz="1600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e des formes carré, segment, carre, triangle, cercle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uFillTx/>
                <a:latin typeface="Arial" pitchFamily="34"/>
                <a:ea typeface="Microsoft YaHei" pitchFamily="2"/>
                <a:cs typeface="Arial" pitchFamily="34"/>
              </a:rPr>
              <a:t>Impl</a:t>
            </a:r>
            <a:r>
              <a:rPr lang="fr-FR" sz="1600" dirty="0">
                <a:latin typeface="Arial" pitchFamily="34"/>
                <a:ea typeface="Microsoft YaHei" pitchFamily="2"/>
                <a:cs typeface="Arial" pitchFamily="34"/>
              </a:rPr>
              <a:t>émentation du jeu pierre-feuille-ciseaux</a:t>
            </a:r>
            <a:endParaRPr lang="fr-FR" sz="1600" b="0" i="0" u="none" strike="noStrike" kern="1200" cap="none" spc="0" baseline="0" dirty="0">
              <a:uFillTx/>
              <a:latin typeface="Arial" pitchFamily="34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Implémentation d’un jeu en ligne entre 2 joueurs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solidFill>
                  <a:srgbClr val="0070C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Entrainement hors-ligne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Score attribué aux joueurs en fin de partie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solidFill>
                  <a:srgbClr val="0070C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Polygone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dirty="0">
                <a:solidFill>
                  <a:srgbClr val="0070C0"/>
                </a:solidFill>
                <a:latin typeface="Arial" pitchFamily="34"/>
                <a:ea typeface="Microsoft YaHei" pitchFamily="2"/>
                <a:cs typeface="Arial" pitchFamily="34"/>
              </a:rPr>
              <a:t>Statistiques des joueurs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 dirty="0">
                <a:solidFill>
                  <a:srgbClr val="0070C0"/>
                </a:solidFill>
                <a:uFillTx/>
                <a:latin typeface="Arial" pitchFamily="34"/>
                <a:ea typeface="Microsoft YaHei" pitchFamily="2"/>
                <a:cs typeface="Arial" pitchFamily="34"/>
              </a:rPr>
              <a:t>Gérer les symétries pour les formes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  <a:ea typeface="Microsoft YaHei" pitchFamily="2"/>
              <a:cs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289</Words>
  <Application>Microsoft Office PowerPoint</Application>
  <PresentationFormat>Grand écran</PresentationFormat>
  <Paragraphs>74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StarSymbol</vt:lpstr>
      <vt:lpstr>Times New Roman</vt:lpstr>
      <vt:lpstr>Wingdings</vt:lpstr>
      <vt:lpstr>Standard</vt:lpstr>
      <vt:lpstr>Standard 1</vt:lpstr>
      <vt:lpstr>Default</vt:lpstr>
      <vt:lpstr>Présentation PowerPoint</vt:lpstr>
      <vt:lpstr>Fonctions réalisées</vt:lpstr>
      <vt:lpstr>Conception et  Organisation du code</vt:lpstr>
      <vt:lpstr>Conception et  Organisation du code</vt:lpstr>
      <vt:lpstr>Organisation des tests</vt:lpstr>
      <vt:lpstr>Points Forts et Points Faibles</vt:lpstr>
      <vt:lpstr>Gestion de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Yassine Jrad</dc:creator>
  <cp:lastModifiedBy>Yassine Jrad</cp:lastModifiedBy>
  <cp:revision>117</cp:revision>
  <dcterms:modified xsi:type="dcterms:W3CDTF">2019-04-24T20:29:13Z</dcterms:modified>
</cp:coreProperties>
</file>