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6BE4E7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28700" y="1028700"/>
            <a:ext cx="16230600" cy="8229600"/>
          </a:xfrm>
          <a:custGeom>
            <a:avLst/>
            <a:gdLst/>
            <a:ahLst/>
            <a:cxnLst/>
            <a:rect l="l" t="t" r="r" b="b"/>
            <a:pathLst>
              <a:path w="16230600" h="8229600">
                <a:moveTo>
                  <a:pt x="0" y="8229599"/>
                </a:moveTo>
                <a:lnTo>
                  <a:pt x="0" y="0"/>
                </a:lnTo>
                <a:lnTo>
                  <a:pt x="16230599" y="0"/>
                </a:lnTo>
                <a:lnTo>
                  <a:pt x="16230599" y="8229599"/>
                </a:lnTo>
                <a:lnTo>
                  <a:pt x="0" y="8229599"/>
                </a:lnTo>
                <a:close/>
              </a:path>
            </a:pathLst>
          </a:custGeom>
          <a:solidFill>
            <a:srgbClr val="6BE4E7">
              <a:alpha val="7685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65419" y="3311525"/>
            <a:ext cx="12757161" cy="3359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1288732"/>
            <a:ext cx="16230599" cy="77057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316047" cy="10286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8699" y="1655531"/>
            <a:ext cx="6574142" cy="65659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605934" y="0"/>
            <a:ext cx="676275" cy="102839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31300" y="2637035"/>
            <a:ext cx="7051675" cy="8788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332740" rIns="0" bIns="0" rtlCol="0" vert="horz">
            <a:spAutoFit/>
          </a:bodyPr>
          <a:lstStyle/>
          <a:p>
            <a:pPr marL="3467100" marR="5080" indent="-3455035">
              <a:lnSpc>
                <a:spcPts val="11850"/>
              </a:lnSpc>
              <a:spcBef>
                <a:spcPts val="2620"/>
              </a:spcBef>
            </a:pPr>
            <a:r>
              <a:rPr dirty="0" sz="12000" spc="-710">
                <a:solidFill>
                  <a:srgbClr val="FFFFFF"/>
                </a:solidFill>
              </a:rPr>
              <a:t>SETELLITE</a:t>
            </a:r>
            <a:r>
              <a:rPr dirty="0" sz="12000" spc="-830">
                <a:solidFill>
                  <a:srgbClr val="FFFFFF"/>
                </a:solidFill>
              </a:rPr>
              <a:t> </a:t>
            </a:r>
            <a:r>
              <a:rPr dirty="0" sz="12000" spc="-580">
                <a:solidFill>
                  <a:srgbClr val="FFFFFF"/>
                </a:solidFill>
              </a:rPr>
              <a:t>IMAGERY </a:t>
            </a:r>
            <a:r>
              <a:rPr dirty="0" sz="12000" spc="-735">
                <a:solidFill>
                  <a:srgbClr val="FFFFFF"/>
                </a:solidFill>
              </a:rPr>
              <a:t>PROJECT</a:t>
            </a:r>
            <a:endParaRPr sz="12000"/>
          </a:p>
        </p:txBody>
      </p:sp>
      <p:sp>
        <p:nvSpPr>
          <p:cNvPr id="3" name="object 3" descr=""/>
          <p:cNvSpPr/>
          <p:nvPr/>
        </p:nvSpPr>
        <p:spPr>
          <a:xfrm>
            <a:off x="6748136" y="6760844"/>
            <a:ext cx="4790440" cy="594995"/>
          </a:xfrm>
          <a:custGeom>
            <a:avLst/>
            <a:gdLst/>
            <a:ahLst/>
            <a:cxnLst/>
            <a:rect l="l" t="t" r="r" b="b"/>
            <a:pathLst>
              <a:path w="4790440" h="594995">
                <a:moveTo>
                  <a:pt x="4789884" y="594717"/>
                </a:moveTo>
                <a:lnTo>
                  <a:pt x="0" y="594717"/>
                </a:lnTo>
                <a:lnTo>
                  <a:pt x="0" y="0"/>
                </a:lnTo>
                <a:lnTo>
                  <a:pt x="4789884" y="0"/>
                </a:lnTo>
                <a:lnTo>
                  <a:pt x="4789884" y="594717"/>
                </a:lnTo>
                <a:close/>
              </a:path>
            </a:pathLst>
          </a:custGeom>
          <a:solidFill>
            <a:srgbClr val="7C29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411092" y="6833869"/>
            <a:ext cx="146621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1400" algn="l"/>
              </a:tabLst>
            </a:pPr>
            <a:r>
              <a:rPr dirty="0" sz="2700" spc="-20">
                <a:solidFill>
                  <a:srgbClr val="FFFFFF"/>
                </a:solidFill>
                <a:latin typeface="Courier New"/>
                <a:cs typeface="Courier New"/>
              </a:rPr>
              <a:t>TEAM</a:t>
            </a:r>
            <a:r>
              <a:rPr dirty="0" sz="27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2700" spc="-25">
                <a:solidFill>
                  <a:srgbClr val="FFFFFF"/>
                </a:solidFill>
                <a:latin typeface="Courier New"/>
                <a:cs typeface="Courier New"/>
              </a:rPr>
              <a:t>17</a:t>
            </a:r>
            <a:endParaRPr sz="2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800918" y="3387385"/>
            <a:ext cx="14681835" cy="2722245"/>
            <a:chOff x="1800918" y="3387385"/>
            <a:chExt cx="14681835" cy="2722245"/>
          </a:xfrm>
        </p:grpSpPr>
        <p:sp>
          <p:nvSpPr>
            <p:cNvPr id="3" name="object 3" descr=""/>
            <p:cNvSpPr/>
            <p:nvPr/>
          </p:nvSpPr>
          <p:spPr>
            <a:xfrm>
              <a:off x="1800910" y="3387394"/>
              <a:ext cx="14681835" cy="1790064"/>
            </a:xfrm>
            <a:custGeom>
              <a:avLst/>
              <a:gdLst/>
              <a:ahLst/>
              <a:cxnLst/>
              <a:rect l="l" t="t" r="r" b="b"/>
              <a:pathLst>
                <a:path w="14681835" h="1790064">
                  <a:moveTo>
                    <a:pt x="14681429" y="886790"/>
                  </a:moveTo>
                  <a:lnTo>
                    <a:pt x="13110629" y="0"/>
                  </a:lnTo>
                  <a:lnTo>
                    <a:pt x="13112826" y="424472"/>
                  </a:lnTo>
                  <a:lnTo>
                    <a:pt x="0" y="424472"/>
                  </a:lnTo>
                  <a:lnTo>
                    <a:pt x="0" y="1356728"/>
                  </a:lnTo>
                  <a:lnTo>
                    <a:pt x="13117678" y="1356728"/>
                  </a:lnTo>
                  <a:lnTo>
                    <a:pt x="13119938" y="1789874"/>
                  </a:lnTo>
                  <a:lnTo>
                    <a:pt x="14681429" y="886790"/>
                  </a:lnTo>
                  <a:close/>
                </a:path>
              </a:pathLst>
            </a:custGeom>
            <a:solidFill>
              <a:srgbClr val="00C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336537" y="5177244"/>
              <a:ext cx="10013950" cy="932815"/>
            </a:xfrm>
            <a:custGeom>
              <a:avLst/>
              <a:gdLst/>
              <a:ahLst/>
              <a:cxnLst/>
              <a:rect l="l" t="t" r="r" b="b"/>
              <a:pathLst>
                <a:path w="10013950" h="932814">
                  <a:moveTo>
                    <a:pt x="10013751" y="932259"/>
                  </a:moveTo>
                  <a:lnTo>
                    <a:pt x="0" y="932259"/>
                  </a:lnTo>
                  <a:lnTo>
                    <a:pt x="0" y="0"/>
                  </a:lnTo>
                  <a:lnTo>
                    <a:pt x="10013751" y="0"/>
                  </a:lnTo>
                  <a:lnTo>
                    <a:pt x="10013751" y="932259"/>
                  </a:lnTo>
                  <a:close/>
                </a:path>
              </a:pathLst>
            </a:custGeom>
            <a:solidFill>
              <a:srgbClr val="6BE4E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9144000" y="4752771"/>
            <a:ext cx="7338695" cy="3155315"/>
            <a:chOff x="9144000" y="4752771"/>
            <a:chExt cx="7338695" cy="3155315"/>
          </a:xfrm>
        </p:grpSpPr>
        <p:sp>
          <p:nvSpPr>
            <p:cNvPr id="6" name="object 6" descr=""/>
            <p:cNvSpPr/>
            <p:nvPr/>
          </p:nvSpPr>
          <p:spPr>
            <a:xfrm>
              <a:off x="9144000" y="6542629"/>
              <a:ext cx="6204585" cy="932815"/>
            </a:xfrm>
            <a:custGeom>
              <a:avLst/>
              <a:gdLst/>
              <a:ahLst/>
              <a:cxnLst/>
              <a:rect l="l" t="t" r="r" b="b"/>
              <a:pathLst>
                <a:path w="6204584" h="932815">
                  <a:moveTo>
                    <a:pt x="6204346" y="932259"/>
                  </a:moveTo>
                  <a:lnTo>
                    <a:pt x="0" y="932259"/>
                  </a:lnTo>
                  <a:lnTo>
                    <a:pt x="0" y="0"/>
                  </a:lnTo>
                  <a:lnTo>
                    <a:pt x="6204346" y="0"/>
                  </a:lnTo>
                  <a:lnTo>
                    <a:pt x="6204346" y="932259"/>
                  </a:lnTo>
                  <a:close/>
                </a:path>
              </a:pathLst>
            </a:custGeom>
            <a:solidFill>
              <a:srgbClr val="95F7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911546" y="4752771"/>
              <a:ext cx="1570990" cy="1790064"/>
            </a:xfrm>
            <a:custGeom>
              <a:avLst/>
              <a:gdLst/>
              <a:ahLst/>
              <a:cxnLst/>
              <a:rect l="l" t="t" r="r" b="b"/>
              <a:pathLst>
                <a:path w="1570990" h="1790065">
                  <a:moveTo>
                    <a:pt x="9312" y="1789883"/>
                  </a:moveTo>
                  <a:lnTo>
                    <a:pt x="0" y="0"/>
                  </a:lnTo>
                  <a:lnTo>
                    <a:pt x="1570803" y="886792"/>
                  </a:lnTo>
                  <a:lnTo>
                    <a:pt x="9312" y="1789883"/>
                  </a:lnTo>
                  <a:close/>
                </a:path>
              </a:pathLst>
            </a:custGeom>
            <a:solidFill>
              <a:srgbClr val="6BE4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911546" y="6118155"/>
              <a:ext cx="1570990" cy="1790064"/>
            </a:xfrm>
            <a:custGeom>
              <a:avLst/>
              <a:gdLst/>
              <a:ahLst/>
              <a:cxnLst/>
              <a:rect l="l" t="t" r="r" b="b"/>
              <a:pathLst>
                <a:path w="1570990" h="1790065">
                  <a:moveTo>
                    <a:pt x="9312" y="1789883"/>
                  </a:moveTo>
                  <a:lnTo>
                    <a:pt x="0" y="0"/>
                  </a:lnTo>
                  <a:lnTo>
                    <a:pt x="1570803" y="886793"/>
                  </a:lnTo>
                  <a:lnTo>
                    <a:pt x="9312" y="1789883"/>
                  </a:lnTo>
                  <a:close/>
                </a:path>
              </a:pathLst>
            </a:custGeom>
            <a:solidFill>
              <a:srgbClr val="95F7F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76275" cy="1028393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05934" y="0"/>
            <a:ext cx="676275" cy="1028393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357381" y="960565"/>
            <a:ext cx="557339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0"/>
              <a:t>PROJECT</a:t>
            </a:r>
            <a:r>
              <a:rPr dirty="0" spc="-380"/>
              <a:t> </a:t>
            </a:r>
            <a:r>
              <a:rPr dirty="0" spc="-270"/>
              <a:t>PIPELINE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969193" y="4056072"/>
            <a:ext cx="43688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25">
                <a:solidFill>
                  <a:srgbClr val="FFFFFF"/>
                </a:solidFill>
                <a:latin typeface="Courier New"/>
                <a:cs typeface="Courier New"/>
              </a:rPr>
              <a:t>01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395769" y="6814399"/>
            <a:ext cx="43688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25">
                <a:solidFill>
                  <a:srgbClr val="FFFFFF"/>
                </a:solidFill>
                <a:latin typeface="Courier New"/>
                <a:cs typeface="Courier New"/>
              </a:rPr>
              <a:t>03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959668" y="4937879"/>
            <a:ext cx="256222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70">
                <a:latin typeface="Tahoma"/>
                <a:cs typeface="Tahoma"/>
              </a:rPr>
              <a:t>Images</a:t>
            </a:r>
            <a:r>
              <a:rPr dirty="0" sz="2100" spc="-114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Preprocessing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495287" y="6294480"/>
            <a:ext cx="2685415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100">
                <a:latin typeface="Tahoma"/>
                <a:cs typeface="Tahoma"/>
              </a:rPr>
              <a:t>Feature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extraction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 spc="-25">
                <a:latin typeface="Tahoma"/>
                <a:cs typeface="Tahoma"/>
              </a:rPr>
              <a:t>and </a:t>
            </a:r>
            <a:r>
              <a:rPr dirty="0" sz="2100" spc="-10">
                <a:latin typeface="Tahoma"/>
                <a:cs typeface="Tahoma"/>
              </a:rPr>
              <a:t>selection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386244" y="7696203"/>
            <a:ext cx="277241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0">
                <a:latin typeface="Tahoma"/>
                <a:cs typeface="Tahoma"/>
              </a:rPr>
              <a:t>Training</a:t>
            </a:r>
            <a:r>
              <a:rPr dirty="0" sz="2100" spc="-13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and</a:t>
            </a:r>
            <a:r>
              <a:rPr dirty="0" sz="2100" spc="-12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Evaluation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40"/>
              <a:t>IMAGE</a:t>
            </a:r>
            <a:r>
              <a:rPr dirty="0" spc="-375"/>
              <a:t> </a:t>
            </a:r>
            <a:r>
              <a:rPr dirty="0" spc="-265"/>
              <a:t>PREPROCESSING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1300" y="4119868"/>
            <a:ext cx="6108700" cy="2378075"/>
          </a:xfrm>
          <a:prstGeom prst="rect">
            <a:avLst/>
          </a:prstGeom>
        </p:spPr>
        <p:txBody>
          <a:bodyPr wrap="square" lIns="0" tIns="22352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760"/>
              </a:spcBef>
            </a:pPr>
            <a:r>
              <a:rPr dirty="0" sz="2700">
                <a:solidFill>
                  <a:srgbClr val="7C29E7"/>
                </a:solidFill>
                <a:latin typeface="Courier New"/>
                <a:cs typeface="Courier New"/>
              </a:rPr>
              <a:t>IN</a:t>
            </a:r>
            <a:r>
              <a:rPr dirty="0" sz="2700" spc="-15">
                <a:solidFill>
                  <a:srgbClr val="7C29E7"/>
                </a:solidFill>
                <a:latin typeface="Courier New"/>
                <a:cs typeface="Courier New"/>
              </a:rPr>
              <a:t> </a:t>
            </a:r>
            <a:r>
              <a:rPr dirty="0" sz="2700">
                <a:solidFill>
                  <a:srgbClr val="7C29E7"/>
                </a:solidFill>
                <a:latin typeface="Courier New"/>
                <a:cs typeface="Courier New"/>
              </a:rPr>
              <a:t>THIS</a:t>
            </a:r>
            <a:r>
              <a:rPr dirty="0" sz="2700" spc="-15">
                <a:solidFill>
                  <a:srgbClr val="7C29E7"/>
                </a:solidFill>
                <a:latin typeface="Courier New"/>
                <a:cs typeface="Courier New"/>
              </a:rPr>
              <a:t> </a:t>
            </a:r>
            <a:r>
              <a:rPr dirty="0" sz="2700" spc="-20">
                <a:solidFill>
                  <a:srgbClr val="7C29E7"/>
                </a:solidFill>
                <a:latin typeface="Courier New"/>
                <a:cs typeface="Courier New"/>
              </a:rPr>
              <a:t>STEP</a:t>
            </a:r>
            <a:endParaRPr sz="2700">
              <a:latin typeface="Courier New"/>
              <a:cs typeface="Courier New"/>
            </a:endParaRPr>
          </a:p>
          <a:p>
            <a:pPr marL="12700" marR="5080">
              <a:lnSpc>
                <a:spcPct val="114100"/>
              </a:lnSpc>
              <a:spcBef>
                <a:spcPts val="1025"/>
              </a:spcBef>
            </a:pPr>
            <a:r>
              <a:rPr dirty="0" sz="2300" spc="75">
                <a:latin typeface="Tahoma"/>
                <a:cs typeface="Tahoma"/>
              </a:rPr>
              <a:t>By</a:t>
            </a:r>
            <a:r>
              <a:rPr dirty="0" sz="2300" spc="-135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performing</a:t>
            </a:r>
            <a:r>
              <a:rPr dirty="0" sz="2300" spc="-140">
                <a:latin typeface="Tahoma"/>
                <a:cs typeface="Tahoma"/>
              </a:rPr>
              <a:t> </a:t>
            </a:r>
            <a:r>
              <a:rPr dirty="0" sz="2300" spc="-40">
                <a:latin typeface="Tahoma"/>
                <a:cs typeface="Tahoma"/>
              </a:rPr>
              <a:t>image</a:t>
            </a:r>
            <a:r>
              <a:rPr dirty="0" sz="2300" spc="-135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resizing</a:t>
            </a:r>
            <a:r>
              <a:rPr dirty="0" sz="2300" spc="-135">
                <a:latin typeface="Tahoma"/>
                <a:cs typeface="Tahoma"/>
              </a:rPr>
              <a:t> </a:t>
            </a:r>
            <a:r>
              <a:rPr dirty="0" sz="2300" spc="-20">
                <a:latin typeface="Tahoma"/>
                <a:cs typeface="Tahoma"/>
              </a:rPr>
              <a:t>and</a:t>
            </a:r>
            <a:r>
              <a:rPr dirty="0" sz="2300" spc="-135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normalization </a:t>
            </a:r>
            <a:r>
              <a:rPr dirty="0" sz="2300">
                <a:latin typeface="Tahoma"/>
                <a:cs typeface="Tahoma"/>
              </a:rPr>
              <a:t>in</a:t>
            </a:r>
            <a:r>
              <a:rPr dirty="0" sz="2300" spc="-100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the</a:t>
            </a:r>
            <a:r>
              <a:rPr dirty="0" sz="2300" spc="-100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preprocessing</a:t>
            </a:r>
            <a:r>
              <a:rPr dirty="0" sz="2300" spc="-95">
                <a:latin typeface="Tahoma"/>
                <a:cs typeface="Tahoma"/>
              </a:rPr>
              <a:t> </a:t>
            </a:r>
            <a:r>
              <a:rPr dirty="0" sz="2300" spc="-50">
                <a:latin typeface="Tahoma"/>
                <a:cs typeface="Tahoma"/>
              </a:rPr>
              <a:t>phase,</a:t>
            </a:r>
            <a:r>
              <a:rPr dirty="0" sz="2300" spc="-100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the</a:t>
            </a:r>
            <a:r>
              <a:rPr dirty="0" sz="2300" spc="-95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project</a:t>
            </a:r>
            <a:r>
              <a:rPr dirty="0" sz="2300" spc="-100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ensures </a:t>
            </a:r>
            <a:r>
              <a:rPr dirty="0" sz="2300">
                <a:latin typeface="Tahoma"/>
                <a:cs typeface="Tahoma"/>
              </a:rPr>
              <a:t>that</a:t>
            </a:r>
            <a:r>
              <a:rPr dirty="0" sz="2300" spc="-114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the</a:t>
            </a:r>
            <a:r>
              <a:rPr dirty="0" sz="2300" spc="-110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input</a:t>
            </a:r>
            <a:r>
              <a:rPr dirty="0" sz="2300" spc="-110">
                <a:latin typeface="Tahoma"/>
                <a:cs typeface="Tahoma"/>
              </a:rPr>
              <a:t> </a:t>
            </a:r>
            <a:r>
              <a:rPr dirty="0" sz="2300" spc="-40">
                <a:latin typeface="Tahoma"/>
                <a:cs typeface="Tahoma"/>
              </a:rPr>
              <a:t>images</a:t>
            </a:r>
            <a:r>
              <a:rPr dirty="0" sz="2300" spc="-114">
                <a:latin typeface="Tahoma"/>
                <a:cs typeface="Tahoma"/>
              </a:rPr>
              <a:t> </a:t>
            </a:r>
            <a:r>
              <a:rPr dirty="0" sz="2300" spc="-20">
                <a:latin typeface="Tahoma"/>
                <a:cs typeface="Tahoma"/>
              </a:rPr>
              <a:t>are</a:t>
            </a:r>
            <a:r>
              <a:rPr dirty="0" sz="2300" spc="-110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standardized</a:t>
            </a:r>
            <a:r>
              <a:rPr dirty="0" sz="2300" spc="-114">
                <a:latin typeface="Tahoma"/>
                <a:cs typeface="Tahoma"/>
              </a:rPr>
              <a:t> </a:t>
            </a:r>
            <a:r>
              <a:rPr dirty="0" sz="2300" spc="-25">
                <a:latin typeface="Tahoma"/>
                <a:cs typeface="Tahoma"/>
              </a:rPr>
              <a:t>and </a:t>
            </a:r>
            <a:r>
              <a:rPr dirty="0" sz="2300">
                <a:latin typeface="Tahoma"/>
                <a:cs typeface="Tahoma"/>
              </a:rPr>
              <a:t>ready</a:t>
            </a:r>
            <a:r>
              <a:rPr dirty="0" sz="2300" spc="-95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for</a:t>
            </a:r>
            <a:r>
              <a:rPr dirty="0" sz="2300" spc="-95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further</a:t>
            </a:r>
            <a:r>
              <a:rPr dirty="0" sz="2300" spc="-90">
                <a:latin typeface="Tahoma"/>
                <a:cs typeface="Tahoma"/>
              </a:rPr>
              <a:t> </a:t>
            </a:r>
            <a:r>
              <a:rPr dirty="0" sz="2300" spc="-25">
                <a:latin typeface="Tahoma"/>
                <a:cs typeface="Tahoma"/>
              </a:rPr>
              <a:t>analysis</a:t>
            </a:r>
            <a:r>
              <a:rPr dirty="0" sz="2300" spc="-95">
                <a:latin typeface="Tahoma"/>
                <a:cs typeface="Tahoma"/>
              </a:rPr>
              <a:t> </a:t>
            </a:r>
            <a:r>
              <a:rPr dirty="0" sz="2300" spc="-20">
                <a:latin typeface="Tahoma"/>
                <a:cs typeface="Tahoma"/>
              </a:rPr>
              <a:t>and</a:t>
            </a:r>
            <a:r>
              <a:rPr dirty="0" sz="2300" spc="-90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modeling.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0"/>
              <a:t>FEATURE</a:t>
            </a:r>
            <a:r>
              <a:rPr dirty="0" spc="-370"/>
              <a:t> </a:t>
            </a:r>
            <a:r>
              <a:rPr dirty="0" spc="-345"/>
              <a:t>EXTRACTION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1300" y="4330714"/>
            <a:ext cx="3262629" cy="3101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dirty="0" sz="2700">
                <a:solidFill>
                  <a:srgbClr val="7C29E7"/>
                </a:solidFill>
                <a:latin typeface="Courier New"/>
                <a:cs typeface="Courier New"/>
              </a:rPr>
              <a:t>IN</a:t>
            </a:r>
            <a:r>
              <a:rPr dirty="0" sz="2700" spc="-15">
                <a:solidFill>
                  <a:srgbClr val="7C29E7"/>
                </a:solidFill>
                <a:latin typeface="Courier New"/>
                <a:cs typeface="Courier New"/>
              </a:rPr>
              <a:t> </a:t>
            </a:r>
            <a:r>
              <a:rPr dirty="0" sz="2700">
                <a:solidFill>
                  <a:srgbClr val="7C29E7"/>
                </a:solidFill>
                <a:latin typeface="Courier New"/>
                <a:cs typeface="Courier New"/>
              </a:rPr>
              <a:t>THIS</a:t>
            </a:r>
            <a:r>
              <a:rPr dirty="0" sz="2700" spc="-15">
                <a:solidFill>
                  <a:srgbClr val="7C29E7"/>
                </a:solidFill>
                <a:latin typeface="Courier New"/>
                <a:cs typeface="Courier New"/>
              </a:rPr>
              <a:t> </a:t>
            </a:r>
            <a:r>
              <a:rPr dirty="0" sz="2700" spc="-20">
                <a:solidFill>
                  <a:srgbClr val="7C29E7"/>
                </a:solidFill>
                <a:latin typeface="Courier New"/>
                <a:cs typeface="Courier New"/>
              </a:rPr>
              <a:t>STEP</a:t>
            </a: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65"/>
              </a:spcBef>
            </a:pPr>
            <a:r>
              <a:rPr dirty="0" sz="2300" spc="140">
                <a:latin typeface="Tahoma"/>
                <a:cs typeface="Tahoma"/>
              </a:rPr>
              <a:t>We</a:t>
            </a:r>
            <a:r>
              <a:rPr dirty="0" sz="2300" spc="-110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choose</a:t>
            </a:r>
            <a:r>
              <a:rPr dirty="0" sz="2300" spc="-110">
                <a:latin typeface="Tahoma"/>
                <a:cs typeface="Tahoma"/>
              </a:rPr>
              <a:t> </a:t>
            </a:r>
            <a:r>
              <a:rPr dirty="0" sz="2300" spc="75">
                <a:latin typeface="Tahoma"/>
                <a:cs typeface="Tahoma"/>
              </a:rPr>
              <a:t>4</a:t>
            </a:r>
            <a:r>
              <a:rPr dirty="0" sz="2300" spc="-105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features</a:t>
            </a:r>
            <a:endParaRPr sz="2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ahoma"/>
              <a:cs typeface="Tahoma"/>
            </a:endParaRPr>
          </a:p>
          <a:p>
            <a:pPr marL="365125" indent="-353060">
              <a:lnSpc>
                <a:spcPct val="100000"/>
              </a:lnSpc>
              <a:buAutoNum type="arabicPlain"/>
              <a:tabLst>
                <a:tab pos="365760" algn="l"/>
              </a:tabLst>
            </a:pPr>
            <a:r>
              <a:rPr dirty="0" sz="2300">
                <a:latin typeface="Tahoma"/>
                <a:cs typeface="Tahoma"/>
              </a:rPr>
              <a:t>ResNet</a:t>
            </a:r>
            <a:r>
              <a:rPr dirty="0" sz="2300" spc="-25">
                <a:latin typeface="Tahoma"/>
                <a:cs typeface="Tahoma"/>
              </a:rPr>
              <a:t> </a:t>
            </a:r>
            <a:r>
              <a:rPr dirty="0" sz="2300" spc="70">
                <a:latin typeface="Tahoma"/>
                <a:cs typeface="Tahoma"/>
              </a:rPr>
              <a:t>(CNN</a:t>
            </a:r>
            <a:r>
              <a:rPr dirty="0" sz="2300" spc="-20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Feature)</a:t>
            </a:r>
            <a:endParaRPr sz="2300">
              <a:latin typeface="Tahoma"/>
              <a:cs typeface="Tahoma"/>
            </a:endParaRPr>
          </a:p>
          <a:p>
            <a:pPr marL="365125" indent="-353060">
              <a:lnSpc>
                <a:spcPct val="100000"/>
              </a:lnSpc>
              <a:spcBef>
                <a:spcPts val="390"/>
              </a:spcBef>
              <a:buAutoNum type="arabicPlain"/>
              <a:tabLst>
                <a:tab pos="365760" algn="l"/>
              </a:tabLst>
            </a:pPr>
            <a:r>
              <a:rPr dirty="0" sz="2300" spc="55">
                <a:latin typeface="Tahoma"/>
                <a:cs typeface="Tahoma"/>
              </a:rPr>
              <a:t>LBP</a:t>
            </a:r>
            <a:endParaRPr sz="2300">
              <a:latin typeface="Tahoma"/>
              <a:cs typeface="Tahoma"/>
            </a:endParaRPr>
          </a:p>
          <a:p>
            <a:pPr marL="365125" indent="-353060">
              <a:lnSpc>
                <a:spcPct val="100000"/>
              </a:lnSpc>
              <a:spcBef>
                <a:spcPts val="390"/>
              </a:spcBef>
              <a:buAutoNum type="arabicPlain"/>
              <a:tabLst>
                <a:tab pos="365760" algn="l"/>
              </a:tabLst>
            </a:pPr>
            <a:r>
              <a:rPr dirty="0" sz="2300" spc="155">
                <a:latin typeface="Tahoma"/>
                <a:cs typeface="Tahoma"/>
              </a:rPr>
              <a:t>HOG</a:t>
            </a:r>
            <a:endParaRPr sz="2300">
              <a:latin typeface="Tahoma"/>
              <a:cs typeface="Tahoma"/>
            </a:endParaRPr>
          </a:p>
          <a:p>
            <a:pPr marL="365125" indent="-353060">
              <a:lnSpc>
                <a:spcPct val="100000"/>
              </a:lnSpc>
              <a:spcBef>
                <a:spcPts val="390"/>
              </a:spcBef>
              <a:buAutoNum type="arabicPlain"/>
              <a:tabLst>
                <a:tab pos="365760" algn="l"/>
              </a:tabLst>
            </a:pPr>
            <a:r>
              <a:rPr dirty="0" sz="2300" spc="145">
                <a:latin typeface="Tahoma"/>
                <a:cs typeface="Tahoma"/>
              </a:rPr>
              <a:t>GLCM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85"/>
              <a:t>MODEL</a:t>
            </a:r>
            <a:r>
              <a:rPr dirty="0" spc="-395"/>
              <a:t> </a:t>
            </a:r>
            <a:r>
              <a:rPr dirty="0" spc="-295"/>
              <a:t>TRAINING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1300" y="4330714"/>
            <a:ext cx="6085840" cy="3501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dirty="0" sz="2700">
                <a:solidFill>
                  <a:srgbClr val="7C29E7"/>
                </a:solidFill>
                <a:latin typeface="Courier New"/>
                <a:cs typeface="Courier New"/>
              </a:rPr>
              <a:t>DEEP</a:t>
            </a:r>
            <a:r>
              <a:rPr dirty="0" sz="2700" spc="-20">
                <a:solidFill>
                  <a:srgbClr val="7C29E7"/>
                </a:solidFill>
                <a:latin typeface="Courier New"/>
                <a:cs typeface="Courier New"/>
              </a:rPr>
              <a:t> </a:t>
            </a:r>
            <a:r>
              <a:rPr dirty="0" sz="2700" spc="-10">
                <a:solidFill>
                  <a:srgbClr val="7C29E7"/>
                </a:solidFill>
                <a:latin typeface="Courier New"/>
                <a:cs typeface="Courier New"/>
              </a:rPr>
              <a:t>LEARNING</a:t>
            </a:r>
            <a:endParaRPr sz="2700">
              <a:latin typeface="Courier New"/>
              <a:cs typeface="Courier New"/>
            </a:endParaRPr>
          </a:p>
          <a:p>
            <a:pPr marL="12700" marR="5080">
              <a:lnSpc>
                <a:spcPct val="114100"/>
              </a:lnSpc>
              <a:spcBef>
                <a:spcPts val="2075"/>
              </a:spcBef>
            </a:pPr>
            <a:r>
              <a:rPr dirty="0" sz="2300">
                <a:latin typeface="Tahoma"/>
                <a:cs typeface="Tahoma"/>
              </a:rPr>
              <a:t>The</a:t>
            </a:r>
            <a:r>
              <a:rPr dirty="0" sz="2300" spc="-95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training</a:t>
            </a:r>
            <a:r>
              <a:rPr dirty="0" sz="2300" spc="-95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process</a:t>
            </a:r>
            <a:r>
              <a:rPr dirty="0" sz="2300" spc="-95">
                <a:latin typeface="Tahoma"/>
                <a:cs typeface="Tahoma"/>
              </a:rPr>
              <a:t> </a:t>
            </a:r>
            <a:r>
              <a:rPr dirty="0" sz="2300" spc="-45">
                <a:latin typeface="Tahoma"/>
                <a:cs typeface="Tahoma"/>
              </a:rPr>
              <a:t>aims</a:t>
            </a:r>
            <a:r>
              <a:rPr dirty="0" sz="2300" spc="-95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to</a:t>
            </a:r>
            <a:r>
              <a:rPr dirty="0" sz="2300" spc="-95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optimize</a:t>
            </a:r>
            <a:r>
              <a:rPr dirty="0" sz="2300" spc="-95">
                <a:latin typeface="Tahoma"/>
                <a:cs typeface="Tahoma"/>
              </a:rPr>
              <a:t> </a:t>
            </a:r>
            <a:r>
              <a:rPr dirty="0" sz="2300" spc="-25">
                <a:latin typeface="Tahoma"/>
                <a:cs typeface="Tahoma"/>
              </a:rPr>
              <a:t>the </a:t>
            </a:r>
            <a:r>
              <a:rPr dirty="0" sz="2300" spc="-10">
                <a:latin typeface="Tahoma"/>
                <a:cs typeface="Tahoma"/>
              </a:rPr>
              <a:t>model's</a:t>
            </a:r>
            <a:r>
              <a:rPr dirty="0" sz="2300" spc="-90">
                <a:latin typeface="Tahoma"/>
                <a:cs typeface="Tahoma"/>
              </a:rPr>
              <a:t> </a:t>
            </a:r>
            <a:r>
              <a:rPr dirty="0" sz="2300" spc="-25">
                <a:latin typeface="Tahoma"/>
                <a:cs typeface="Tahoma"/>
              </a:rPr>
              <a:t>parameters</a:t>
            </a:r>
            <a:r>
              <a:rPr dirty="0" sz="2300" spc="-90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to</a:t>
            </a:r>
            <a:r>
              <a:rPr dirty="0" sz="2300" spc="-90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minimize</a:t>
            </a:r>
            <a:r>
              <a:rPr dirty="0" sz="2300" spc="-90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the</a:t>
            </a:r>
            <a:r>
              <a:rPr dirty="0" sz="2300" spc="-90">
                <a:latin typeface="Tahoma"/>
                <a:cs typeface="Tahoma"/>
              </a:rPr>
              <a:t> </a:t>
            </a:r>
            <a:r>
              <a:rPr dirty="0" sz="2300" spc="-20">
                <a:latin typeface="Tahoma"/>
                <a:cs typeface="Tahoma"/>
              </a:rPr>
              <a:t>loss </a:t>
            </a:r>
            <a:r>
              <a:rPr dirty="0" sz="2300">
                <a:latin typeface="Tahoma"/>
                <a:cs typeface="Tahoma"/>
              </a:rPr>
              <a:t>function</a:t>
            </a:r>
            <a:r>
              <a:rPr dirty="0" sz="2300" spc="-75">
                <a:latin typeface="Tahoma"/>
                <a:cs typeface="Tahoma"/>
              </a:rPr>
              <a:t> </a:t>
            </a:r>
            <a:r>
              <a:rPr dirty="0" sz="2300" spc="-20">
                <a:latin typeface="Tahoma"/>
                <a:cs typeface="Tahoma"/>
              </a:rPr>
              <a:t>and</a:t>
            </a:r>
            <a:r>
              <a:rPr dirty="0" sz="2300" spc="-75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improve</a:t>
            </a:r>
            <a:r>
              <a:rPr dirty="0" sz="2300" spc="-70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classification</a:t>
            </a:r>
            <a:r>
              <a:rPr dirty="0" sz="2300" spc="-75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accuracy</a:t>
            </a:r>
            <a:r>
              <a:rPr dirty="0" sz="2300" spc="-70">
                <a:latin typeface="Tahoma"/>
                <a:cs typeface="Tahoma"/>
              </a:rPr>
              <a:t> </a:t>
            </a:r>
            <a:r>
              <a:rPr dirty="0" sz="2300" spc="-25">
                <a:latin typeface="Tahoma"/>
                <a:cs typeface="Tahoma"/>
              </a:rPr>
              <a:t>on </a:t>
            </a:r>
            <a:r>
              <a:rPr dirty="0" sz="2300">
                <a:latin typeface="Tahoma"/>
                <a:cs typeface="Tahoma"/>
              </a:rPr>
              <a:t>the</a:t>
            </a:r>
            <a:r>
              <a:rPr dirty="0" sz="2300" spc="-110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test</a:t>
            </a:r>
            <a:r>
              <a:rPr dirty="0" sz="2300" spc="-105">
                <a:latin typeface="Tahoma"/>
                <a:cs typeface="Tahoma"/>
              </a:rPr>
              <a:t> </a:t>
            </a:r>
            <a:r>
              <a:rPr dirty="0" sz="2300" spc="-45">
                <a:latin typeface="Tahoma"/>
                <a:cs typeface="Tahoma"/>
              </a:rPr>
              <a:t>set.</a:t>
            </a:r>
            <a:r>
              <a:rPr dirty="0" sz="2300" spc="-105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The</a:t>
            </a:r>
            <a:r>
              <a:rPr dirty="0" sz="2300" spc="-105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best</a:t>
            </a:r>
            <a:r>
              <a:rPr dirty="0" sz="2300" spc="-105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model</a:t>
            </a:r>
            <a:r>
              <a:rPr dirty="0" sz="2300" spc="-105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obtained</a:t>
            </a:r>
            <a:r>
              <a:rPr dirty="0" sz="2300" spc="-105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during training</a:t>
            </a:r>
            <a:r>
              <a:rPr dirty="0" sz="2300" spc="-100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is</a:t>
            </a:r>
            <a:r>
              <a:rPr dirty="0" sz="2300" spc="-95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saved</a:t>
            </a:r>
            <a:r>
              <a:rPr dirty="0" sz="2300" spc="-95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for</a:t>
            </a:r>
            <a:r>
              <a:rPr dirty="0" sz="2300" spc="-95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further</a:t>
            </a:r>
            <a:r>
              <a:rPr dirty="0" sz="2300" spc="-95">
                <a:latin typeface="Tahoma"/>
                <a:cs typeface="Tahoma"/>
              </a:rPr>
              <a:t> </a:t>
            </a:r>
            <a:r>
              <a:rPr dirty="0" sz="2300" spc="-20">
                <a:latin typeface="Tahoma"/>
                <a:cs typeface="Tahoma"/>
              </a:rPr>
              <a:t>use.</a:t>
            </a:r>
            <a:endParaRPr sz="2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300" spc="-130" b="1">
                <a:latin typeface="Tahoma"/>
                <a:cs typeface="Tahoma"/>
              </a:rPr>
              <a:t>Best</a:t>
            </a:r>
            <a:r>
              <a:rPr dirty="0" sz="2300" spc="-114" b="1">
                <a:latin typeface="Tahoma"/>
                <a:cs typeface="Tahoma"/>
              </a:rPr>
              <a:t> </a:t>
            </a:r>
            <a:r>
              <a:rPr dirty="0" sz="2300" spc="-80" b="1">
                <a:latin typeface="Tahoma"/>
                <a:cs typeface="Tahoma"/>
              </a:rPr>
              <a:t>Model</a:t>
            </a:r>
            <a:r>
              <a:rPr dirty="0" sz="2300" spc="-110" b="1">
                <a:latin typeface="Tahoma"/>
                <a:cs typeface="Tahoma"/>
              </a:rPr>
              <a:t> </a:t>
            </a:r>
            <a:r>
              <a:rPr dirty="0" sz="2300" spc="-125" b="1">
                <a:latin typeface="Tahoma"/>
                <a:cs typeface="Tahoma"/>
              </a:rPr>
              <a:t>Accuracy</a:t>
            </a:r>
            <a:r>
              <a:rPr dirty="0" sz="2300" spc="-110" b="1">
                <a:latin typeface="Tahoma"/>
                <a:cs typeface="Tahoma"/>
              </a:rPr>
              <a:t> </a:t>
            </a:r>
            <a:r>
              <a:rPr dirty="0" sz="2300" spc="-565" b="1">
                <a:latin typeface="Tahoma"/>
                <a:cs typeface="Tahoma"/>
              </a:rPr>
              <a:t>=</a:t>
            </a:r>
            <a:r>
              <a:rPr dirty="0" sz="2300" spc="-110" b="1">
                <a:latin typeface="Tahoma"/>
                <a:cs typeface="Tahoma"/>
              </a:rPr>
              <a:t> </a:t>
            </a:r>
            <a:r>
              <a:rPr dirty="0" sz="2300" spc="-145" b="1">
                <a:latin typeface="Tahoma"/>
                <a:cs typeface="Tahoma"/>
              </a:rPr>
              <a:t>81.622</a:t>
            </a:r>
            <a:r>
              <a:rPr dirty="0" sz="2300" spc="-110" b="1">
                <a:latin typeface="Tahoma"/>
                <a:cs typeface="Tahoma"/>
              </a:rPr>
              <a:t> </a:t>
            </a:r>
            <a:r>
              <a:rPr dirty="0" sz="2300" spc="-935" b="1">
                <a:latin typeface="Tahoma"/>
                <a:cs typeface="Tahoma"/>
              </a:rPr>
              <a:t>%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85"/>
              <a:t>MODEL</a:t>
            </a:r>
            <a:r>
              <a:rPr dirty="0" spc="-395"/>
              <a:t> </a:t>
            </a:r>
            <a:r>
              <a:rPr dirty="0" spc="-295"/>
              <a:t>TRAINING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31300" y="4330714"/>
            <a:ext cx="6075680" cy="4301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dirty="0" sz="2700">
                <a:solidFill>
                  <a:srgbClr val="7C29E7"/>
                </a:solidFill>
                <a:latin typeface="Courier New"/>
                <a:cs typeface="Courier New"/>
              </a:rPr>
              <a:t>CLASSICAL</a:t>
            </a:r>
            <a:r>
              <a:rPr dirty="0" sz="2700" spc="-55">
                <a:solidFill>
                  <a:srgbClr val="7C29E7"/>
                </a:solidFill>
                <a:latin typeface="Courier New"/>
                <a:cs typeface="Courier New"/>
              </a:rPr>
              <a:t> </a:t>
            </a:r>
            <a:r>
              <a:rPr dirty="0" sz="2700" spc="-10">
                <a:solidFill>
                  <a:srgbClr val="7C29E7"/>
                </a:solidFill>
                <a:latin typeface="Courier New"/>
                <a:cs typeface="Courier New"/>
              </a:rPr>
              <a:t>TECHNIQUE</a:t>
            </a:r>
            <a:endParaRPr sz="2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600">
              <a:latin typeface="Courier New"/>
              <a:cs typeface="Courier New"/>
            </a:endParaRPr>
          </a:p>
          <a:p>
            <a:pPr marL="12700" marR="5080">
              <a:lnSpc>
                <a:spcPct val="114100"/>
              </a:lnSpc>
            </a:pPr>
            <a:r>
              <a:rPr dirty="0" sz="2300">
                <a:latin typeface="Tahoma"/>
                <a:cs typeface="Tahoma"/>
              </a:rPr>
              <a:t>The</a:t>
            </a:r>
            <a:r>
              <a:rPr dirty="0" sz="2300" spc="-65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following</a:t>
            </a:r>
            <a:r>
              <a:rPr dirty="0" sz="2300" spc="-60">
                <a:latin typeface="Tahoma"/>
                <a:cs typeface="Tahoma"/>
              </a:rPr>
              <a:t> </a:t>
            </a:r>
            <a:r>
              <a:rPr dirty="0" sz="2300" spc="-20">
                <a:latin typeface="Tahoma"/>
                <a:cs typeface="Tahoma"/>
              </a:rPr>
              <a:t>classical</a:t>
            </a:r>
            <a:r>
              <a:rPr dirty="0" sz="2300" spc="-60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techniques</a:t>
            </a:r>
            <a:r>
              <a:rPr dirty="0" sz="2300" spc="-60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were</a:t>
            </a:r>
            <a:r>
              <a:rPr dirty="0" sz="2300" spc="-60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utilized </a:t>
            </a:r>
            <a:r>
              <a:rPr dirty="0" sz="2300">
                <a:latin typeface="Tahoma"/>
                <a:cs typeface="Tahoma"/>
              </a:rPr>
              <a:t>for</a:t>
            </a:r>
            <a:r>
              <a:rPr dirty="0" sz="2300" spc="-75">
                <a:latin typeface="Tahoma"/>
                <a:cs typeface="Tahoma"/>
              </a:rPr>
              <a:t> </a:t>
            </a:r>
            <a:r>
              <a:rPr dirty="0" sz="2300" spc="-40">
                <a:latin typeface="Tahoma"/>
                <a:cs typeface="Tahoma"/>
              </a:rPr>
              <a:t>image</a:t>
            </a:r>
            <a:r>
              <a:rPr dirty="0" sz="2300" spc="-75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classification:</a:t>
            </a:r>
            <a:endParaRPr sz="2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ahoma"/>
              <a:cs typeface="Tahoma"/>
            </a:endParaRPr>
          </a:p>
          <a:p>
            <a:pPr marL="325120" indent="-313055">
              <a:lnSpc>
                <a:spcPct val="100000"/>
              </a:lnSpc>
              <a:buAutoNum type="arabicPeriod"/>
              <a:tabLst>
                <a:tab pos="325755" algn="l"/>
              </a:tabLst>
            </a:pPr>
            <a:r>
              <a:rPr dirty="0" sz="2300">
                <a:latin typeface="Tahoma"/>
                <a:cs typeface="Tahoma"/>
              </a:rPr>
              <a:t>Support</a:t>
            </a:r>
            <a:r>
              <a:rPr dirty="0" sz="2300" spc="85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Vector</a:t>
            </a:r>
            <a:r>
              <a:rPr dirty="0" sz="2300" spc="85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Machine</a:t>
            </a:r>
            <a:r>
              <a:rPr dirty="0" sz="2300" spc="85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(SVM)</a:t>
            </a:r>
            <a:endParaRPr sz="2300">
              <a:latin typeface="Tahoma"/>
              <a:cs typeface="Tahoma"/>
            </a:endParaRPr>
          </a:p>
          <a:p>
            <a:pPr marL="325120" indent="-313055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325755" algn="l"/>
              </a:tabLst>
            </a:pPr>
            <a:r>
              <a:rPr dirty="0" sz="2300" spc="80">
                <a:latin typeface="Tahoma"/>
                <a:cs typeface="Tahoma"/>
              </a:rPr>
              <a:t>K-</a:t>
            </a:r>
            <a:r>
              <a:rPr dirty="0" sz="2300">
                <a:latin typeface="Tahoma"/>
                <a:cs typeface="Tahoma"/>
              </a:rPr>
              <a:t>Nearest</a:t>
            </a:r>
            <a:r>
              <a:rPr dirty="0" sz="2300" spc="20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Neighbors</a:t>
            </a:r>
            <a:r>
              <a:rPr dirty="0" sz="2300" spc="25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(KNN):</a:t>
            </a:r>
            <a:endParaRPr sz="2300">
              <a:latin typeface="Tahoma"/>
              <a:cs typeface="Tahoma"/>
            </a:endParaRPr>
          </a:p>
          <a:p>
            <a:pPr marL="325120" indent="-313055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325755" algn="l"/>
              </a:tabLst>
            </a:pPr>
            <a:r>
              <a:rPr dirty="0" sz="2300" spc="-10">
                <a:latin typeface="Tahoma"/>
                <a:cs typeface="Tahoma"/>
              </a:rPr>
              <a:t>Random</a:t>
            </a:r>
            <a:r>
              <a:rPr dirty="0" sz="2300" spc="-170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Forest:</a:t>
            </a:r>
            <a:endParaRPr sz="2300">
              <a:latin typeface="Tahoma"/>
              <a:cs typeface="Tahoma"/>
            </a:endParaRPr>
          </a:p>
          <a:p>
            <a:pPr marL="325120" indent="-313055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325755" algn="l"/>
              </a:tabLst>
            </a:pPr>
            <a:r>
              <a:rPr dirty="0" sz="2300">
                <a:latin typeface="Tahoma"/>
                <a:cs typeface="Tahoma"/>
              </a:rPr>
              <a:t>Naive</a:t>
            </a:r>
            <a:r>
              <a:rPr dirty="0" sz="2300" spc="45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Bayes:</a:t>
            </a:r>
            <a:endParaRPr sz="2300">
              <a:latin typeface="Tahoma"/>
              <a:cs typeface="Tahoma"/>
            </a:endParaRPr>
          </a:p>
          <a:p>
            <a:pPr marL="325120" indent="-313055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325755" algn="l"/>
              </a:tabLst>
            </a:pPr>
            <a:r>
              <a:rPr dirty="0" sz="2300">
                <a:latin typeface="Tahoma"/>
                <a:cs typeface="Tahoma"/>
              </a:rPr>
              <a:t>Logistic</a:t>
            </a:r>
            <a:r>
              <a:rPr dirty="0" sz="2300" spc="-55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Regression: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005320" cy="10287000"/>
            <a:chOff x="0" y="0"/>
            <a:chExt cx="700532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83" y="0"/>
              <a:ext cx="6934199" cy="102869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999928" cy="10286999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05934" y="0"/>
            <a:ext cx="676275" cy="10283932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670566" y="2717569"/>
            <a:ext cx="7484745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dirty="0" sz="2300">
                <a:latin typeface="Tahoma"/>
                <a:cs typeface="Tahoma"/>
              </a:rPr>
              <a:t>we</a:t>
            </a:r>
            <a:r>
              <a:rPr dirty="0" sz="2300" spc="-110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try</a:t>
            </a:r>
            <a:r>
              <a:rPr dirty="0" sz="2300" spc="-105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each</a:t>
            </a:r>
            <a:r>
              <a:rPr dirty="0" sz="2300" spc="-105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feature</a:t>
            </a:r>
            <a:r>
              <a:rPr dirty="0" sz="2300" spc="-110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with</a:t>
            </a:r>
            <a:r>
              <a:rPr dirty="0" sz="2300" spc="-105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all</a:t>
            </a:r>
            <a:r>
              <a:rPr dirty="0" sz="2300" spc="-105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classifiers</a:t>
            </a:r>
            <a:r>
              <a:rPr dirty="0" sz="2300" spc="-110">
                <a:latin typeface="Tahoma"/>
                <a:cs typeface="Tahoma"/>
              </a:rPr>
              <a:t> </a:t>
            </a:r>
            <a:r>
              <a:rPr dirty="0" sz="2300" spc="-20">
                <a:latin typeface="Tahoma"/>
                <a:cs typeface="Tahoma"/>
              </a:rPr>
              <a:t>and</a:t>
            </a:r>
            <a:r>
              <a:rPr dirty="0" sz="2300" spc="-105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compute</a:t>
            </a:r>
            <a:r>
              <a:rPr dirty="0" sz="2300" spc="-105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all</a:t>
            </a:r>
            <a:r>
              <a:rPr dirty="0" sz="2300" spc="-110">
                <a:latin typeface="Tahoma"/>
                <a:cs typeface="Tahoma"/>
              </a:rPr>
              <a:t> </a:t>
            </a:r>
            <a:r>
              <a:rPr dirty="0" sz="2300" spc="-20">
                <a:latin typeface="Tahoma"/>
                <a:cs typeface="Tahoma"/>
              </a:rPr>
              <a:t>this </a:t>
            </a:r>
            <a:r>
              <a:rPr dirty="0" sz="2300">
                <a:latin typeface="Tahoma"/>
                <a:cs typeface="Tahoma"/>
              </a:rPr>
              <a:t>metrics</a:t>
            </a:r>
            <a:r>
              <a:rPr dirty="0" sz="2300" spc="-45">
                <a:latin typeface="Tahoma"/>
                <a:cs typeface="Tahoma"/>
              </a:rPr>
              <a:t> </a:t>
            </a:r>
            <a:r>
              <a:rPr dirty="0" sz="2300" spc="-250">
                <a:latin typeface="Tahoma"/>
                <a:cs typeface="Tahoma"/>
              </a:rPr>
              <a:t>:</a:t>
            </a:r>
            <a:r>
              <a:rPr dirty="0" sz="2300" spc="-45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Confusion</a:t>
            </a:r>
            <a:r>
              <a:rPr dirty="0" sz="2300" spc="-40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matrix/Precision/Recall/F1- </a:t>
            </a:r>
            <a:r>
              <a:rPr dirty="0" sz="2300">
                <a:latin typeface="Tahoma"/>
                <a:cs typeface="Tahoma"/>
              </a:rPr>
              <a:t>score/Accuracy/Omission</a:t>
            </a:r>
            <a:r>
              <a:rPr dirty="0" sz="2300" spc="345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error/Commission</a:t>
            </a:r>
            <a:r>
              <a:rPr dirty="0" sz="2300" spc="345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error"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70566" y="960565"/>
            <a:ext cx="512508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85"/>
              <a:t>MODEL</a:t>
            </a:r>
            <a:r>
              <a:rPr dirty="0" spc="-395"/>
              <a:t> </a:t>
            </a:r>
            <a:r>
              <a:rPr dirty="0" spc="-295"/>
              <a:t>TRAINING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8670566" y="5064745"/>
            <a:ext cx="6954520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dirty="0" sz="2300">
                <a:latin typeface="Tahoma"/>
                <a:cs typeface="Tahoma"/>
              </a:rPr>
              <a:t>after</a:t>
            </a:r>
            <a:r>
              <a:rPr dirty="0" sz="2300" spc="-105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that</a:t>
            </a:r>
            <a:r>
              <a:rPr dirty="0" sz="2300" spc="-105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we</a:t>
            </a:r>
            <a:r>
              <a:rPr dirty="0" sz="2300" spc="-105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compare</a:t>
            </a:r>
            <a:r>
              <a:rPr dirty="0" sz="2300" spc="-100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the</a:t>
            </a:r>
            <a:r>
              <a:rPr dirty="0" sz="2300" spc="-105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results</a:t>
            </a:r>
            <a:r>
              <a:rPr dirty="0" sz="2300" spc="-105">
                <a:latin typeface="Tahoma"/>
                <a:cs typeface="Tahoma"/>
              </a:rPr>
              <a:t> </a:t>
            </a:r>
            <a:r>
              <a:rPr dirty="0" sz="2300" spc="-20">
                <a:latin typeface="Tahoma"/>
                <a:cs typeface="Tahoma"/>
              </a:rPr>
              <a:t>and</a:t>
            </a:r>
            <a:r>
              <a:rPr dirty="0" sz="2300" spc="-100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choose</a:t>
            </a:r>
            <a:r>
              <a:rPr dirty="0" sz="2300" spc="-105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the</a:t>
            </a:r>
            <a:r>
              <a:rPr dirty="0" sz="2300" spc="-105">
                <a:latin typeface="Tahoma"/>
                <a:cs typeface="Tahoma"/>
              </a:rPr>
              <a:t> </a:t>
            </a:r>
            <a:r>
              <a:rPr dirty="0" sz="2300" spc="-20">
                <a:latin typeface="Tahoma"/>
                <a:cs typeface="Tahoma"/>
              </a:rPr>
              <a:t>best </a:t>
            </a:r>
            <a:r>
              <a:rPr dirty="0" sz="2300">
                <a:latin typeface="Tahoma"/>
                <a:cs typeface="Tahoma"/>
              </a:rPr>
              <a:t>model</a:t>
            </a:r>
            <a:r>
              <a:rPr dirty="0" sz="2300" spc="-85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with</a:t>
            </a:r>
            <a:r>
              <a:rPr dirty="0" sz="2300" spc="-85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the</a:t>
            </a:r>
            <a:r>
              <a:rPr dirty="0" sz="2300" spc="-80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highest</a:t>
            </a:r>
            <a:r>
              <a:rPr dirty="0" sz="2300" spc="-85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accuracy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"/>
            <a:ext cx="7005320" cy="10287000"/>
            <a:chOff x="0" y="1"/>
            <a:chExt cx="700532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83" y="1"/>
              <a:ext cx="6934199" cy="102869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"/>
              <a:ext cx="6999928" cy="10286998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05934" y="1"/>
            <a:ext cx="676275" cy="1028393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670566" y="2717570"/>
            <a:ext cx="6869430" cy="2425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dirty="0" sz="2300" spc="-20">
                <a:latin typeface="Tahoma"/>
                <a:cs typeface="Tahoma"/>
              </a:rPr>
              <a:t>based</a:t>
            </a:r>
            <a:r>
              <a:rPr dirty="0" sz="2300" spc="-114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on</a:t>
            </a:r>
            <a:r>
              <a:rPr dirty="0" sz="2300" spc="-110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the</a:t>
            </a:r>
            <a:r>
              <a:rPr dirty="0" sz="2300" spc="-114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results</a:t>
            </a:r>
            <a:r>
              <a:rPr dirty="0" sz="2300" spc="-110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we</a:t>
            </a:r>
            <a:r>
              <a:rPr dirty="0" sz="2300" spc="-114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chose</a:t>
            </a:r>
            <a:r>
              <a:rPr dirty="0" sz="2300" spc="-110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the</a:t>
            </a:r>
            <a:r>
              <a:rPr dirty="0" sz="2300" spc="-110">
                <a:latin typeface="Tahoma"/>
                <a:cs typeface="Tahoma"/>
              </a:rPr>
              <a:t> </a:t>
            </a:r>
            <a:r>
              <a:rPr dirty="0" sz="2300" spc="190">
                <a:latin typeface="Tahoma"/>
                <a:cs typeface="Tahoma"/>
              </a:rPr>
              <a:t>CNN</a:t>
            </a:r>
            <a:r>
              <a:rPr dirty="0" sz="2300" spc="-114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features</a:t>
            </a:r>
            <a:r>
              <a:rPr dirty="0" sz="2300" spc="-110">
                <a:latin typeface="Tahoma"/>
                <a:cs typeface="Tahoma"/>
              </a:rPr>
              <a:t> </a:t>
            </a:r>
            <a:r>
              <a:rPr dirty="0" sz="2300" spc="-20">
                <a:latin typeface="Tahoma"/>
                <a:cs typeface="Tahoma"/>
              </a:rPr>
              <a:t>with </a:t>
            </a:r>
            <a:r>
              <a:rPr dirty="0" sz="2300" spc="-10">
                <a:latin typeface="Tahoma"/>
                <a:cs typeface="Tahoma"/>
              </a:rPr>
              <a:t>random</a:t>
            </a:r>
            <a:r>
              <a:rPr dirty="0" sz="2300" spc="-120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forest</a:t>
            </a:r>
            <a:r>
              <a:rPr dirty="0" sz="2300" spc="-114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model</a:t>
            </a:r>
            <a:r>
              <a:rPr dirty="0" sz="2300" spc="-114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because</a:t>
            </a:r>
            <a:r>
              <a:rPr dirty="0" sz="2300" spc="-120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it</a:t>
            </a:r>
            <a:r>
              <a:rPr dirty="0" sz="2300" spc="-114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gives</a:t>
            </a:r>
            <a:r>
              <a:rPr dirty="0" sz="2300" spc="-114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us</a:t>
            </a:r>
            <a:r>
              <a:rPr dirty="0" sz="2300" spc="-120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the</a:t>
            </a:r>
            <a:r>
              <a:rPr dirty="0" sz="2300" spc="-114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highest accuracy</a:t>
            </a:r>
            <a:r>
              <a:rPr dirty="0" sz="2300" spc="-95">
                <a:latin typeface="Tahoma"/>
                <a:cs typeface="Tahoma"/>
              </a:rPr>
              <a:t> </a:t>
            </a:r>
            <a:r>
              <a:rPr dirty="0" sz="2300">
                <a:latin typeface="Tahoma"/>
                <a:cs typeface="Tahoma"/>
              </a:rPr>
              <a:t>between</a:t>
            </a:r>
            <a:r>
              <a:rPr dirty="0" sz="2300" spc="-95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all</a:t>
            </a:r>
            <a:r>
              <a:rPr dirty="0" sz="2300" spc="-90">
                <a:latin typeface="Tahoma"/>
                <a:cs typeface="Tahoma"/>
              </a:rPr>
              <a:t> </a:t>
            </a:r>
            <a:r>
              <a:rPr dirty="0" sz="2300" spc="-10">
                <a:latin typeface="Tahoma"/>
                <a:cs typeface="Tahoma"/>
              </a:rPr>
              <a:t>models.</a:t>
            </a:r>
            <a:endParaRPr sz="23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300" spc="-135" b="1">
                <a:latin typeface="Tahoma"/>
                <a:cs typeface="Tahoma"/>
              </a:rPr>
              <a:t>Highest</a:t>
            </a:r>
            <a:r>
              <a:rPr dirty="0" sz="2300" spc="-110" b="1">
                <a:latin typeface="Tahoma"/>
                <a:cs typeface="Tahoma"/>
              </a:rPr>
              <a:t> </a:t>
            </a:r>
            <a:r>
              <a:rPr dirty="0" sz="2300" spc="-125" b="1">
                <a:latin typeface="Tahoma"/>
                <a:cs typeface="Tahoma"/>
              </a:rPr>
              <a:t>Accuracy</a:t>
            </a:r>
            <a:r>
              <a:rPr dirty="0" sz="2300" spc="-110" b="1">
                <a:latin typeface="Tahoma"/>
                <a:cs typeface="Tahoma"/>
              </a:rPr>
              <a:t> </a:t>
            </a:r>
            <a:r>
              <a:rPr dirty="0" sz="2300" spc="-250" b="1">
                <a:latin typeface="Tahoma"/>
                <a:cs typeface="Tahoma"/>
              </a:rPr>
              <a:t>:</a:t>
            </a:r>
            <a:r>
              <a:rPr dirty="0" sz="2300" spc="-105" b="1">
                <a:latin typeface="Tahoma"/>
                <a:cs typeface="Tahoma"/>
              </a:rPr>
              <a:t> </a:t>
            </a:r>
            <a:r>
              <a:rPr dirty="0" sz="2300" spc="-415" b="1">
                <a:latin typeface="Tahoma"/>
                <a:cs typeface="Tahoma"/>
              </a:rPr>
              <a:t>98%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70566" y="960567"/>
            <a:ext cx="376682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35"/>
              <a:t>BEST</a:t>
            </a:r>
            <a:r>
              <a:rPr dirty="0" spc="-390"/>
              <a:t> </a:t>
            </a:r>
            <a:r>
              <a:rPr dirty="0" spc="-405"/>
              <a:t>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3209" y="4498566"/>
            <a:ext cx="5882640" cy="13252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0" spc="-390">
                <a:solidFill>
                  <a:srgbClr val="FFFFFF"/>
                </a:solidFill>
              </a:rPr>
              <a:t>THANKS</a:t>
            </a:r>
            <a:r>
              <a:rPr dirty="0" sz="8500" spc="-575">
                <a:solidFill>
                  <a:srgbClr val="FFFFFF"/>
                </a:solidFill>
              </a:rPr>
              <a:t> </a:t>
            </a:r>
            <a:r>
              <a:rPr dirty="0" sz="8500" spc="-825">
                <a:solidFill>
                  <a:srgbClr val="FFFFFF"/>
                </a:solidFill>
              </a:rPr>
              <a:t>YOU</a:t>
            </a:r>
            <a:endParaRPr sz="8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Mostafa Ahmed</dc:creator>
  <cp:keywords>DAFjiNJHaFY,BAFX1SUPm6E</cp:keywords>
  <dc:title>Copy of Teal Purple Modern Infographic Dashboard Presentation</dc:title>
  <dcterms:created xsi:type="dcterms:W3CDTF">2023-05-21T09:10:22Z</dcterms:created>
  <dcterms:modified xsi:type="dcterms:W3CDTF">2023-05-21T09:10:22Z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2023-05-21T00:00:00Z</vt:filetime>
  </property>
  <property fmtid="{D5CDD505-2E9C-101B-9397-08002B2CF9AE}" pid="3" name="Creator">
    <vt:lpwstr>Canva</vt:lpwstr>
  </property>
  <property fmtid="{D5CDD505-2E9C-101B-9397-08002B2CF9AE}" pid="4" name="LastSaved">
    <vt:filetime>2023-05-21T00:00:00Z</vt:filetime>
  </property>
  <property fmtid="{D5CDD505-2E9C-101B-9397-08002B2CF9AE}" pid="5" name="Producer">
    <vt:lpwstr>Canva</vt:lpwstr>
  </property>
</Properties>
</file>