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7"/>
  </p:notesMasterIdLst>
  <p:handoutMasterIdLst>
    <p:handoutMasterId r:id="rId38"/>
  </p:handoutMasterIdLst>
  <p:sldIdLst>
    <p:sldId id="410" r:id="rId5"/>
    <p:sldId id="383" r:id="rId6"/>
    <p:sldId id="389" r:id="rId7"/>
    <p:sldId id="397" r:id="rId8"/>
    <p:sldId id="391" r:id="rId9"/>
    <p:sldId id="412" r:id="rId10"/>
    <p:sldId id="411" r:id="rId11"/>
    <p:sldId id="413" r:id="rId12"/>
    <p:sldId id="417" r:id="rId13"/>
    <p:sldId id="415" r:id="rId14"/>
    <p:sldId id="416" r:id="rId15"/>
    <p:sldId id="414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19" r:id="rId24"/>
    <p:sldId id="429" r:id="rId25"/>
    <p:sldId id="430" r:id="rId26"/>
    <p:sldId id="440" r:id="rId27"/>
    <p:sldId id="420" r:id="rId28"/>
    <p:sldId id="433" r:id="rId29"/>
    <p:sldId id="431" r:id="rId30"/>
    <p:sldId id="434" r:id="rId31"/>
    <p:sldId id="435" r:id="rId32"/>
    <p:sldId id="436" r:id="rId33"/>
    <p:sldId id="437" r:id="rId34"/>
    <p:sldId id="438" r:id="rId35"/>
    <p:sldId id="39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3" d="100"/>
          <a:sy n="83" d="100"/>
        </p:scale>
        <p:origin x="68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40D17-00B3-791B-0649-205030FE7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7617ED-C3A9-2575-55A2-E9A455E16C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AC5595-A2AD-8701-C4E7-DD29E7BE6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9273E-A242-C407-505E-D23315DED5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54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4D20D-E383-30DC-D51C-8EED24E98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1E3D16-99AB-B904-2E4A-6881B9B556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78BB5C-B9F3-3403-A315-9DF95A6D28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9B926-0494-6692-5BC4-9B87B7DBD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19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DA630-A867-F5EB-3E6C-5D604A365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1B2671-80C2-7ABF-A47C-BE31507093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A882FF-924A-A63B-A949-4305FC3C4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A9394-B6EB-3553-09D1-8691F8615D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4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10374-4E0F-EDF4-6847-D22D697B3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E95546-C41A-7EF0-7412-9EAA61D981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DAA5E4-4DF0-E393-6618-03569F973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8A07E-71B4-A4E1-95AD-F99016B702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82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33270-3091-4579-7DB1-748B600E2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4BB261-BD1A-FD2C-000E-173210CDCB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72E8F2-CDDF-699E-DCC8-B4821D054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E9A01-F997-B1E7-1690-1CAE3D150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7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AA999-41FB-594F-BCC0-02A06CCA9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9E4552-D7C2-AAF7-FEFF-E512CA7B02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A0F13C-10A2-D71E-1D1D-D69A78C2CF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9D4B8-5D08-727D-94F5-CF034F1BA9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96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55762-8B15-7CE9-5DE5-2EE94BF6D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31CDC-8ED5-D8D1-E2D9-CBC5DF537B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6A1E15-9F31-31DE-DA10-49A0BC696C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0EC68-9C3C-458D-E437-ECE505A714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5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C4DC8-26EF-4F04-CFF5-BD9907C9E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3E0488-F9D0-6F56-F5EC-5AF77B5F3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0598AF-B5C5-DCA3-EDDE-BCD0C6DF7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EF9A9-0671-7F9A-E67E-889DC773EB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90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CF25D-5496-7036-143C-6BCD902F8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478909-F350-F781-4D30-68553A6B58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E4B2D2-AC6B-AE61-755B-00649DCB1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88DAC-8BE2-FF6C-DEEE-7B90744819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79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CD6F8-309B-DD86-BC39-11FD5D35C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614F59-23C3-B672-06CE-CBBE6C072F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FC347E-D155-37B6-783E-82C1D0F49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133CC-4772-1609-A267-EB42DBA17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2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337D0-0C74-CC87-2BDD-1A4687E7B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ED0267-ED50-ADA9-D838-657FA2B097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AB349E-770C-86E1-9E66-C0040B8A0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B935D-7B9C-8ED7-2DD5-04B6D15FA4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773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71CB9-C33A-F46C-AA2C-917BBD061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71F230-6398-0A69-0F8C-B936ABA0E4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A23B3F-D7FC-EB81-5151-F6D3A7F1D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50706-B754-9221-6105-0900F0042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19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CE693-9053-9D93-326D-5F1EB8944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7D8CF-AF74-9ED0-4077-7A050DCCEE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B6BEED-0F1F-8091-BC96-60A21551C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FD64F-2DDC-B24A-2371-F324D5B09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481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D86BE-F2A3-BC11-B050-03AC3CB3E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961017-F691-7B8E-5EC0-4CE4042825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EAC374-D091-26F4-392A-02835189C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68306-1C20-0E70-A3BA-3C6D0CB9C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661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64FD0-AE5E-E5EE-643A-40991C8AE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3A6A87-F369-E6F1-6F3C-DADF17A03D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D8E7A4-AFF5-8CF8-A2F9-4549F7C0A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EA348-BB0B-8A3E-8861-99E1AD671E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64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52177-3513-D761-7C9B-12C5A5D53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707896-D2BC-8624-CDED-1BD92019D3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DA013-F37E-2FE9-C4EF-CCA451599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1A415-019B-2301-85B1-9BEFB822B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947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2BF0D-713A-836B-4AB4-5365828AC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89571F-8F6D-A420-9F6C-434489D1F2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0B28B0-9F63-F299-68BD-4CBEBE8A3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53F25-E977-50EB-0796-EA64954362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04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938B7-76C1-F313-F251-6F9BBCB99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E44F6B-7CF6-4BE0-5309-0EEAC32D01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5BEE1E-33DD-B4A7-3BD6-56D527AF8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44A1A-6034-E904-11D3-2230E6BFC0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585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2DB5D-FCB1-7B58-2DF8-E041B4E89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BFCFE1-41DB-3C11-BCE2-F1C4F68A27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27CCFF-8F53-C40B-7D32-F4935D5C2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F948-2FF1-C52E-0A02-A012B421A5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238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C9ECA-E08F-6E44-2529-1A095DE30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5EF454-38A6-925C-B818-04CDD291C4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1F3F40-E7DF-383D-14EA-B1DE1A3FE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7AC88-EA37-CA54-FC58-5AFAF256CE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13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7238A-200E-07B5-CE56-00E06CE8A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FC2881-AFB6-F5B7-96E1-9FF3C4B09A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080800-D15A-A18C-3BB8-3E2518192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19151-F03A-7358-0B96-3698E0E7C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278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77EB6-7DF7-B644-AC6F-82DF8A102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9FAE04-6442-886E-9982-D6CE50E642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BB1D43-1DF8-2EEB-AB10-FA9BFD4666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ED323-6AB8-BFA8-FF4D-44CE815E44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975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13869-5F78-19BB-4C1F-FA946AD4F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DA06D9-219B-8CC4-DCFE-BAA65F9E60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FCE82B-470B-E86E-994E-719221873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DC047-3796-7840-2302-C5C3E20E16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53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B1FA7-DD23-AF44-F7CE-A8E04F9D9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72C50C-58A9-16FA-AF6E-CE09B6E311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8665A0-77DA-2495-DD20-DCEAA067E9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B53DD-CE8E-DE45-594B-64F1966B0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85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7376D-1090-B5F0-3C6B-0B314CBEB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1B63DB-FA6F-D15E-92A7-CA2612150B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F4B796-7AA2-67C7-DD7D-B99086D33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F76E5-6496-D679-5BDA-63EAC6BA63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34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EA043-2F57-F90F-CB30-CF6D7F966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55CB81-4C6C-C096-48BE-DCF52B7E58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382463-F9C4-5B9E-E9EF-D7766D9B4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932B0-5B51-3E69-AE3E-682561F3E3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5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2A5B62-4865-5C36-DB0C-0C718C76B76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495925" y="6642100"/>
            <a:ext cx="1228789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Ejada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create-single-spa@4.1.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@angular-builders/custom-webpack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201/main.j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Microfrontend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CFBB0-0028-4190-6ACF-DF7165085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CC35FB-E0EE-0832-A85F-4F73BCCC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Single SPA Framework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CF48123-1225-0940-E1C4-6F031C9A3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502CA01-A474-0CBB-C259-7B37D9DAB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1FC4E56-B7B3-49FA-E76A-B413F6AB2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39804ED-9876-E193-D300-602AEB011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1C48A43-B0BE-67CA-591A-8725B715A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 are loaded dynamically in the browser at runtime.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independent deployment of each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Single-Spa, SystemJS. 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1BABDBA3-BE95-0EAC-C2DB-7887D611E7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JavaScript framework for combining multiple frontend applications into 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Manages multiple frameworks like Angular, React, Vue together.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Independent deployments for each micro app.</a:t>
            </a:r>
          </a:p>
        </p:txBody>
      </p:sp>
    </p:spTree>
    <p:extLst>
      <p:ext uri="{BB962C8B-B14F-4D97-AF65-F5344CB8AC3E}">
        <p14:creationId xmlns:p14="http://schemas.microsoft.com/office/powerpoint/2010/main" val="393381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DD26B-628C-7DAE-68FF-C9A1564C8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87E4DC-3F7A-9842-6939-B98BF34A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Create-single-spa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040F69-7620-C4A2-AE16-13880B19A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10A8509-CC58-FC6D-9E16-92056F8FE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26978CD-31F2-9378-EA48-36A006D02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EBA8D58-2AE6-A9BE-5800-DE5980BC9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5441497-77D0-46D7-CE27-F7226C9A7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 are loaded dynamically in the browser at runtime.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independent deployment of each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Single-Spa, SystemJS. 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A67EF49-B9CF-EE12-EC78-B10F986D7C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Create Single SPA applications, we use create-single-spa package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create-single-spa we can create three types of applications</a:t>
            </a:r>
          </a:p>
          <a:p>
            <a:pPr marL="0" indent="0">
              <a:buNone/>
            </a:pPr>
            <a:r>
              <a:rPr lang="en-US" sz="1600" dirty="0"/>
              <a:t>      1- Root Config App (container)</a:t>
            </a:r>
          </a:p>
          <a:p>
            <a:pPr marL="0" indent="0">
              <a:buNone/>
            </a:pPr>
            <a:r>
              <a:rPr lang="en-US" sz="1600" dirty="0"/>
              <a:t>      2- Single SPA Applications (angular micro apps)</a:t>
            </a:r>
          </a:p>
          <a:p>
            <a:pPr marL="0" indent="0" algn="l">
              <a:buNone/>
            </a:pPr>
            <a:r>
              <a:rPr lang="en-US" sz="1600" dirty="0"/>
              <a:t>      3- Utility Modules (shared functionalities)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54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C7B37-96EC-02F9-B611-0F39E1D02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1CB1-99E8-4970-7813-422C8BEA0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Getting Started Practically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3532EF74-1935-6441-5BC8-7F23FA9780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</p:spTree>
    <p:extLst>
      <p:ext uri="{BB962C8B-B14F-4D97-AF65-F5344CB8AC3E}">
        <p14:creationId xmlns:p14="http://schemas.microsoft.com/office/powerpoint/2010/main" val="4114123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16CDB-0A8E-B5E0-2192-DFC935818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57FCC7-B443-D9B9-23D1-C2487518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Create Root Config App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713C47-45E1-7E43-1452-B851FA1FB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8E1EE81-C57A-30B0-CFC5-BB18C69ED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FF0FA84-C865-D22F-E1B6-39A14C33B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FDB5189-9F34-A783-956E-BF18D3D8C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9BEFDAC-9C0C-3D6B-E5DF-6A42A1B75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 are loaded dynamically in the browser at runtime.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independent deployment of each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Single-Spa, SystemJS.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26F28C-E019-BB84-E60F-FF720CDA4BB0}"/>
              </a:ext>
            </a:extLst>
          </p:cNvPr>
          <p:cNvSpPr/>
          <p:nvPr/>
        </p:nvSpPr>
        <p:spPr>
          <a:xfrm>
            <a:off x="3703782" y="2658917"/>
            <a:ext cx="7832436" cy="258733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solidFill>
                  <a:schemeClr val="tx1"/>
                </a:solidFill>
              </a:rPr>
              <a:t>npm install -g  </a:t>
            </a:r>
            <a:r>
              <a:rPr lang="en-US" b="1" i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create-single-spa@4.1.6</a:t>
            </a:r>
            <a:endParaRPr lang="en-US" b="1" i="1" dirty="0">
              <a:solidFill>
                <a:schemeClr val="tx1"/>
              </a:solidFill>
            </a:endParaRPr>
          </a:p>
          <a:p>
            <a:endParaRPr lang="en-US" b="1" i="1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create-single-spa</a:t>
            </a:r>
          </a:p>
          <a:p>
            <a:endParaRPr lang="en-US" b="1" i="1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bg2"/>
                </a:solidFill>
              </a:rPr>
              <a:t>or</a:t>
            </a:r>
          </a:p>
          <a:p>
            <a:endParaRPr lang="en-US" b="1" i="1" dirty="0">
              <a:solidFill>
                <a:schemeClr val="bg2"/>
              </a:solidFill>
            </a:endParaRPr>
          </a:p>
          <a:p>
            <a:r>
              <a:rPr lang="en-US" b="1" i="1" dirty="0"/>
              <a:t>npx create-single-spa@4.1.6</a:t>
            </a:r>
          </a:p>
        </p:txBody>
      </p:sp>
    </p:spTree>
    <p:extLst>
      <p:ext uri="{BB962C8B-B14F-4D97-AF65-F5344CB8AC3E}">
        <p14:creationId xmlns:p14="http://schemas.microsoft.com/office/powerpoint/2010/main" val="1365248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78AB6-1B54-3A21-60A2-2AA7FD5BF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D0D43A-DDB3-19A7-256B-11C15BC5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Create Single SPA Application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210227-7EC7-55A0-7ECD-B8F8AC1C7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023B457-395C-DE7F-712E-F89D8BF03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E44BF64-DC36-5C8F-BC84-26C5E5B20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63225AC-AC15-99B7-2BCB-50BA3DFEB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74284C-3AA3-D031-7707-155324F4F866}"/>
              </a:ext>
            </a:extLst>
          </p:cNvPr>
          <p:cNvSpPr/>
          <p:nvPr/>
        </p:nvSpPr>
        <p:spPr>
          <a:xfrm>
            <a:off x="3546764" y="2272145"/>
            <a:ext cx="7832436" cy="10067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create-single-spa  (choose type “single spa application” then angular)   </a:t>
            </a:r>
            <a:r>
              <a:rPr lang="en-US" b="1" i="1" dirty="0">
                <a:solidFill>
                  <a:srgbClr val="FF0000"/>
                </a:solidFill>
              </a:rPr>
              <a:t>Problem !!! (not working)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1736EB27-CD8E-2E40-7211-AABABCA5AD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8700" y="3288144"/>
            <a:ext cx="7810500" cy="37004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will take another approach. First, create angular project then make it single spa application.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B083BB-5198-778D-0AF4-B09754225F8B}"/>
              </a:ext>
            </a:extLst>
          </p:cNvPr>
          <p:cNvSpPr/>
          <p:nvPr/>
        </p:nvSpPr>
        <p:spPr>
          <a:xfrm>
            <a:off x="3546764" y="4329279"/>
            <a:ext cx="7832436" cy="149128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npm install @angular/cli@13</a:t>
            </a:r>
          </a:p>
          <a:p>
            <a:endParaRPr lang="en-US" b="1" i="1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npx ng new my-angular-app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74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2EEF1-8E56-7EFF-959A-254A891B6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311C88-8DAB-1A15-7E5A-B250C5FC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Convert to single spa application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F6CCC5-F9E9-8FE0-F5F6-780DB373F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0DC6C11-8EF4-90B8-14B9-E0F39A169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8E88EBD-4427-D26A-EC07-90900059B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4C306F6-F46A-7180-9C64-EC9671617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02BE0F8-4CEB-224D-BFB8-49CA4EC88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 are loaded dynamically in the browser at runtime.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independent deployment of each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Single-Spa, SystemJS. 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D67CDF-AAB4-E4F5-C58F-919232EAF5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549092"/>
            <a:ext cx="7810500" cy="37004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make angular application a single spa application. We need to implement lifecycle function (bootstrap – mount – unmount).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need to implement them manually.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Single-Spa Schematics will take this responsibility.</a:t>
            </a:r>
          </a:p>
        </p:txBody>
      </p:sp>
    </p:spTree>
    <p:extLst>
      <p:ext uri="{BB962C8B-B14F-4D97-AF65-F5344CB8AC3E}">
        <p14:creationId xmlns:p14="http://schemas.microsoft.com/office/powerpoint/2010/main" val="1210390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EBC74-8244-3B10-2718-71F6DC246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11EE3E-3F99-821E-6425-4D103479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Single-SPA Schematics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966EA0-FC68-B3CB-167B-C977AD894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A84C210-1688-B30C-9EDB-2A17B13D0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4F763CA-BA7E-9C81-2B32-DD56F35A1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C8C0F5D-57A8-0702-BF65-A56F0DE24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9137259-4B1E-D28C-F1D2-4A77BBB897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190270"/>
            <a:ext cx="7810500" cy="37004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make angular application a single spa application. We need to implement lifecycle function (bootstrap – mount – unmount).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schematics are provided by the single-spa-angular library and allow you to automate the creation of Angular applications that are compatible with the Single-Spa framework.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They help in setting up the necessary configuration, lifecycle functions, and other boilerplate code that makes an Angular app work as part of a </a:t>
            </a:r>
            <a:r>
              <a:rPr lang="en-US" b="1" dirty="0"/>
              <a:t>microfrontend</a:t>
            </a:r>
            <a:r>
              <a:rPr lang="en-US" dirty="0"/>
              <a:t> in a single-spa setup.</a:t>
            </a:r>
          </a:p>
          <a:p>
            <a:r>
              <a:rPr lang="en-US" sz="2000" b="1" i="1" dirty="0"/>
              <a:t>ng add single-spa-angular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59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52756-94EE-88FA-318F-01ED74840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9F8000-0BF9-1F9F-0AC3-F239AB9EC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Single-spa-angular changes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C8ABEB2-23FE-CF69-54B4-1A34569B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38DEE37-CCE6-007A-BE52-1A32E74C3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70F445-2DFA-DF01-B2B3-513D931CB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A36D291-58C6-4351-3633-DEEE9C6F9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D221C00-9145-2E47-0270-ADD1000CB5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674583"/>
            <a:ext cx="7810500" cy="37004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Generate a main.single-spa.ts in your project src/.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Generate an EmptyRouteComponent in src/app/empty-route/, to be used in app-routing.module.ts.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npm scripts.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C1E21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1C1E21"/>
                </a:solidFill>
                <a:effectLst/>
                <a:latin typeface="-apple-system"/>
              </a:rPr>
              <a:t>ince Angular 8 they use </a:t>
            </a:r>
            <a:r>
              <a:rPr lang="en-US" b="0" i="0" dirty="0">
                <a:effectLst/>
                <a:latin typeface="-apple-system"/>
                <a:hlinkClick r:id="rId3"/>
              </a:rPr>
              <a:t>@angular-builders/custom-webpack</a:t>
            </a:r>
            <a:r>
              <a:rPr lang="en-US" b="0" i="0" dirty="0">
                <a:effectLst/>
                <a:latin typeface="-apple-system"/>
              </a:rPr>
              <a:t> to modify the webpack configs.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schematics also create an extra-webpack.config.js file in your project where you can modify the configuration further.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46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6F0B9-3F07-1C09-E927-B197F8C1E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EE41BE-FFE3-1FDD-A943-29B5D06C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Configure Routes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44B57B-8753-031B-C2D8-AE3C538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35A9137-0D7C-BD2C-A374-97E3E65C6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1F60057-3FC4-70F5-BA5D-D702D00E3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EDFAE6F-07EC-59C3-BA49-667980834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B6F0DA6-2D4E-E159-0D91-3768DC7A2E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10648" y="2141089"/>
            <a:ext cx="7810500" cy="37004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providers: </a:t>
            </a:r>
            <a:r>
              <a:rPr lang="en-US" b="1" dirty="0">
                <a:solidFill>
                  <a:srgbClr val="0070C0"/>
                </a:solidFill>
              </a:rPr>
              <a:t>[{ provide: APP_BASE_HREF, useValue: '/' }]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to app-routing.module.ts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b="1" dirty="0">
                <a:solidFill>
                  <a:srgbClr val="0070C0"/>
                </a:solidFill>
              </a:rPr>
              <a:t>{ path: '**', component: EmptyRouteComponent } </a:t>
            </a:r>
            <a:r>
              <a:rPr lang="en-US" dirty="0"/>
              <a:t>to your app-routing.module.ts routes. Add npm scripts.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0DB9C-F600-2DC3-6757-3A9DABAE2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536" y="3858900"/>
            <a:ext cx="7423612" cy="251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28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5C958-0061-EE66-F9BE-966F23022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2961B5-90BC-AF5C-8653-D06AB3F0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Register Micro Applications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E65F59-0246-0634-6A16-1F83F8CB0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B4FC9F5-8069-F001-DF49-74BA961C8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F79C731-3ACF-59FF-1EE0-48B0E3F50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B809292-C4C9-E8C7-1A56-360434D25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46E735F-B065-2CA3-1A50-4A9C4EE17A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674583"/>
            <a:ext cx="7810500" cy="37004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app is registered with a name, loaded dynamically using SystemJS, and made active based on the URL path.</a:t>
            </a:r>
            <a:endParaRPr lang="ar-E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Single-Spa Layout Engine, you don't need to manually register apps using registerApplication.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Instead, the apps are automatically registered through the import map and the root-config's layout.html (single-spa-layout).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0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Single SPA Framework</a:t>
            </a:r>
          </a:p>
          <a:p>
            <a:r>
              <a:rPr lang="en-US" dirty="0"/>
              <a:t>Getting Started Practically</a:t>
            </a:r>
          </a:p>
          <a:p>
            <a:r>
              <a:rPr lang="en-US" dirty="0"/>
              <a:t>Import Map and Systemjs</a:t>
            </a:r>
          </a:p>
          <a:p>
            <a:r>
              <a:rPr lang="en-US" dirty="0"/>
              <a:t>Layout Engine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4D5C4-BF31-B0C3-C747-B8D0AB469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337E-494C-8035-D7CD-08267D115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Import Map And SystemJS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22182CDE-A3B0-E6D8-2276-C75DB7EAC73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</p:spTree>
    <p:extLst>
      <p:ext uri="{BB962C8B-B14F-4D97-AF65-F5344CB8AC3E}">
        <p14:creationId xmlns:p14="http://schemas.microsoft.com/office/powerpoint/2010/main" val="2358847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621C7-108B-EB59-C91C-73E058CD9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D17A9F-C13C-FA15-3AB2-9381B138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Import Map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045F5F-9BBA-DCE1-8395-9B8D0215B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B0A0BD7-B9D9-D1CF-DF59-56FBCADCD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7B8A8A7-667D-6B6E-EE7F-F9FE4DD90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AD14F35-327A-B500-249B-D24758C0C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B2BA7E7E-C7AB-EE26-BF14-F7520A8096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413254"/>
            <a:ext cx="7810500" cy="37004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 Maps are a way to control how JavaScript modules are resolved and loaded in the browser.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 maps help the root-config know where each microfrontend is located.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 maps dynamically load apps at runtime.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 update microfrontends independently by just changing the import map URL.</a:t>
            </a:r>
          </a:p>
        </p:txBody>
      </p:sp>
    </p:spTree>
    <p:extLst>
      <p:ext uri="{BB962C8B-B14F-4D97-AF65-F5344CB8AC3E}">
        <p14:creationId xmlns:p14="http://schemas.microsoft.com/office/powerpoint/2010/main" val="1171360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E09AD-E61B-38A8-E906-A65A9FA10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3891D1-554A-DCBE-3B1E-5D0C54BD1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SystemJS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D926D07-34F8-C6EC-D6F5-ECC87A5B6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3AE0EF0-A7A7-48BE-7E36-82E0A3960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0C48228-6280-A92C-E35C-9D4E79D5D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6B6E182-9B9C-E030-260F-80944B2F8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66AD72E-E425-6C30-8A76-1F4DD07770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674583"/>
            <a:ext cx="7810500" cy="37004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SystemJS is a JavaScript module loader that allows the browser to load JavaScript files dynamically at runtime.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works with Import Maps to determine where to fetch and execute JavaScript modules.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SystemJS handles dynamic loading for each app when required.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90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5BF16-CB4B-4AA3-D481-BCEEF916B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CF6738-38D1-64E8-E8E8-0486DE77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SystemJS Flow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2B70EB-04D3-8901-4E87-AB05F08AF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1B29537-86D7-3513-3F99-FCAA51934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7534377-23C9-9EA6-8A4D-821ACBFD8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195DC80-D859-DB0C-C0C8-EA0189BE8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D6F17FD-E82A-3F55-EC3A-1E06858C2B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21527" y="2489856"/>
            <a:ext cx="9251373" cy="37004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Reads the Import Map: </a:t>
            </a:r>
            <a:r>
              <a:rPr lang="en-US" dirty="0"/>
              <a:t>Looks for the name @angular-app in the import map.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Fetches the App: </a:t>
            </a:r>
            <a:r>
              <a:rPr lang="en-US" dirty="0"/>
              <a:t>Downloads the main.js file from </a:t>
            </a:r>
            <a:r>
              <a:rPr lang="en-US" dirty="0">
                <a:hlinkClick r:id="rId3"/>
              </a:rPr>
              <a:t>http://localhost:4201/main.js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Executes the Code: </a:t>
            </a:r>
            <a:r>
              <a:rPr lang="en-US" dirty="0"/>
              <a:t>Runs the JavaScript and applies lifecycle functions like bootstrap, mount, and unmount.</a:t>
            </a:r>
          </a:p>
        </p:txBody>
      </p:sp>
    </p:spTree>
    <p:extLst>
      <p:ext uri="{BB962C8B-B14F-4D97-AF65-F5344CB8AC3E}">
        <p14:creationId xmlns:p14="http://schemas.microsoft.com/office/powerpoint/2010/main" val="2130459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D093B-F614-A90C-02FE-940B0A3D6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8739-3995-7709-3473-E5FD9AB4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Layout Engine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F5160E9B-6C80-1DC2-AF4C-92A121D6884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</p:spTree>
    <p:extLst>
      <p:ext uri="{BB962C8B-B14F-4D97-AF65-F5344CB8AC3E}">
        <p14:creationId xmlns:p14="http://schemas.microsoft.com/office/powerpoint/2010/main" val="1931128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0BCDE-DBE5-875F-28ED-CB465F195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C2BCA28-8DDB-B92F-F57D-63CE13F9D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5311" y="494607"/>
            <a:ext cx="6947214" cy="3291840"/>
          </a:xfrm>
        </p:spPr>
        <p:txBody>
          <a:bodyPr/>
          <a:lstStyle/>
          <a:p>
            <a:r>
              <a:rPr lang="en-US" dirty="0"/>
              <a:t>Layout Engine Elements</a:t>
            </a:r>
          </a:p>
        </p:txBody>
      </p:sp>
    </p:spTree>
    <p:extLst>
      <p:ext uri="{BB962C8B-B14F-4D97-AF65-F5344CB8AC3E}">
        <p14:creationId xmlns:p14="http://schemas.microsoft.com/office/powerpoint/2010/main" val="30472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05199-C918-D34B-6177-7E89DB044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2049E7-137B-28F7-917D-AF345923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&lt;single-spa-router&gt;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7A484B-2DA6-C834-8551-DFE61925F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3405D1F-367E-1747-9FAA-1BF233DCF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993357E-3398-0579-D3B5-51ECDC975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8FB7B36-8B92-726F-17A4-FB5B77342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12862E8-D7E2-4302-CFD7-9D509AD004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674583"/>
            <a:ext cx="7810500" cy="37004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root component that defines the entire routing system.</a:t>
            </a:r>
          </a:p>
          <a:p>
            <a:r>
              <a:rPr lang="en-US" dirty="0"/>
              <a:t>It helps manage which microfrontend should be displayed based on the URL path.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66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5AF7F-350E-1813-9536-12F066E97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461DEA-54C8-E957-630A-65FFE31E8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&lt;route&gt;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230AC85-9CF6-D3AD-1976-AD5D1966E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F7CB277-7791-51F8-87F0-8FC5A700C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F3D16C2-FDAB-7CAE-A940-A9D6DC326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F7DE5B2-FB30-0992-5EDF-B130F72B9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37E5D61-E7B9-274F-38A0-850036D368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674583"/>
            <a:ext cx="7810500" cy="37004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&lt;route&gt; element is used inside &lt;single-spa-router&gt; to define path-based navigation for microfrontends.</a:t>
            </a:r>
            <a:endParaRPr lang="ar-E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specifies when a microfrontend should be loaded based on the URL.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is some attributes related to &lt;route&gt; element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1800" dirty="0"/>
              <a:t>1- </a:t>
            </a:r>
            <a:r>
              <a:rPr lang="en-US" sz="1800" b="1" dirty="0"/>
              <a:t>path</a:t>
            </a:r>
            <a:r>
              <a:rPr lang="en-US" sz="1800" dirty="0"/>
              <a:t>: Defines the URL path where the microfrontend will be active.</a:t>
            </a:r>
          </a:p>
          <a:p>
            <a:pPr marL="0" indent="0">
              <a:buNone/>
            </a:pPr>
            <a:r>
              <a:rPr lang="en-US" sz="1800" dirty="0"/>
              <a:t>     2- </a:t>
            </a:r>
            <a:r>
              <a:rPr lang="en-US" sz="1800" b="1" dirty="0"/>
              <a:t>exact</a:t>
            </a:r>
            <a:r>
              <a:rPr lang="en-US" sz="1800" dirty="0"/>
              <a:t>: (Optional) Ensures the path matches exactly.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02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611B3-3424-E389-14D7-4D67207F3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1F221F-2D54-A6BE-8E9B-71E81C40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&lt;application&gt;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DA3E19-CFAF-7501-C386-C5ADCF56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8ABD72E-2B0F-6C92-65D6-AED642AD5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F1669B6-F80D-F564-BC85-6199D38CF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9170BA6-304A-B5A3-0398-E53AAEB12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76B4585-D5E1-E21A-6C85-51CA1F1423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07491" y="2674583"/>
            <a:ext cx="9670473" cy="37004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&lt;application&gt; element is used inside a &lt;route&gt; in single-spa-router.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specifies which microfrontend to load for a given route.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is some attributes related to &lt;route&gt; element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b="1" dirty="0"/>
              <a:t>name: </a:t>
            </a:r>
            <a:r>
              <a:rPr lang="en-US" sz="1800" dirty="0"/>
              <a:t>Specifies the registered name of the microfrontend matching the name in the import map.</a:t>
            </a:r>
          </a:p>
        </p:txBody>
      </p:sp>
    </p:spTree>
    <p:extLst>
      <p:ext uri="{BB962C8B-B14F-4D97-AF65-F5344CB8AC3E}">
        <p14:creationId xmlns:p14="http://schemas.microsoft.com/office/powerpoint/2010/main" val="1890900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814AB-9FFB-BD02-8E5D-FEE773282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59E616B-8244-CDD6-D0DF-6D9C250EB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5311" y="494607"/>
            <a:ext cx="6947214" cy="3291840"/>
          </a:xfrm>
        </p:spPr>
        <p:txBody>
          <a:bodyPr/>
          <a:lstStyle/>
          <a:p>
            <a:r>
              <a:rPr lang="en-US" dirty="0"/>
              <a:t>Layout Engine </a:t>
            </a:r>
            <a:br>
              <a:rPr lang="en-US" dirty="0"/>
            </a:br>
            <a:r>
              <a:rPr lang="en-US" dirty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109447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AF67B-521D-6B2F-1B69-BE55E3A4A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BECACA-A387-DEE7-6809-63F7F153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constructRoutes Method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0A83CD-A983-A502-DB3C-6299890A0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C826144-7E31-82BE-1B67-A921163E4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046D691-6C2D-4939-FBD6-AF063053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A9A8532-863C-8B55-388C-70711239F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C7CE2C2-81BB-0D28-DBB2-2E46A21F35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32364" y="2434431"/>
            <a:ext cx="9245600" cy="3700462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constructRoutes function in Single-Spa Layout Engine is used to define the application's route structure. It accepts a required parameter: </a:t>
            </a:r>
            <a:r>
              <a:rPr lang="en-US" b="1" dirty="0"/>
              <a:t>routes.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routes parameter</a:t>
            </a:r>
            <a:r>
              <a:rPr lang="en-US" sz="2000" dirty="0"/>
              <a:t> is An object defining the layout structure using &lt;single-spa-router&gt;, &lt;route&gt;, and     &lt;application&gt; tags.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transforms the defined layout object into a format usable by </a:t>
            </a:r>
            <a:r>
              <a:rPr lang="en-US" b="1" dirty="0"/>
              <a:t>Single-Spa Layout Engine</a:t>
            </a:r>
            <a:r>
              <a:rPr lang="en-US" dirty="0"/>
              <a:t> for dynamic routing.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ar-EG" sz="1800" dirty="0"/>
          </a:p>
        </p:txBody>
      </p:sp>
    </p:spTree>
    <p:extLst>
      <p:ext uri="{BB962C8B-B14F-4D97-AF65-F5344CB8AC3E}">
        <p14:creationId xmlns:p14="http://schemas.microsoft.com/office/powerpoint/2010/main" val="3181020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B83F1-EF09-CA4D-3D08-19643A8F1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47F8C1-D12C-F972-BBA2-B9975FEA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constructApplications Method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D46F576-17CE-BE18-37A8-285021EDA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28F243E-F454-9DF6-9EA3-76D8F9C79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05713C9-F8AD-B188-7855-498DA6BDB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2C77B2C-E8F3-EA88-5463-68A84A4D3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7E4F823-4479-8BFB-01C2-1C0276A0D2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07491" y="2674583"/>
            <a:ext cx="9670473" cy="37004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Prepares a list of registerObjects containing the necessary data to register microfrontends.</a:t>
            </a:r>
            <a:endParaRPr lang="ar-EG" dirty="0"/>
          </a:p>
          <a:p>
            <a:pPr>
              <a:buFont typeface="Arial" panose="020B0604020202020204" pitchFamily="34" charset="0"/>
              <a:buChar char="•"/>
            </a:pPr>
            <a:endParaRPr lang="ar-E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constructApplications only prepares the applications; it does not register them directly.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699024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Mostafa Ahmed</a:t>
            </a:r>
          </a:p>
          <a:p>
            <a:r>
              <a:rPr lang="en-US" dirty="0"/>
              <a:t>masobhy@ejada.com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3019" y="411479"/>
            <a:ext cx="5792668" cy="3291840"/>
          </a:xfrm>
        </p:spPr>
        <p:txBody>
          <a:bodyPr/>
          <a:lstStyle/>
          <a:p>
            <a:r>
              <a:rPr lang="en-US" dirty="0"/>
              <a:t>What is microfrontend ?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Microfrontend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C1E21"/>
                </a:solidFill>
                <a:effectLst/>
                <a:latin typeface="-apple-system"/>
              </a:rPr>
              <a:t>A microfrontend is a microservice that exists within a browser.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diagram of a container application">
            <a:extLst>
              <a:ext uri="{FF2B5EF4-FFF2-40B4-BE49-F238E27FC236}">
                <a16:creationId xmlns:a16="http://schemas.microsoft.com/office/drawing/2014/main" id="{CB8AB6FC-EFBD-687F-5E6A-9820DCDC1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101" y="3221817"/>
            <a:ext cx="6905157" cy="294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2ECC9-DA35-35D9-6EFD-63CCD31A8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072AA92-7C26-0857-D877-9983B61B3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5311" y="494607"/>
            <a:ext cx="6947214" cy="3291840"/>
          </a:xfrm>
        </p:spPr>
        <p:txBody>
          <a:bodyPr/>
          <a:lstStyle/>
          <a:p>
            <a:r>
              <a:rPr lang="en-US" dirty="0"/>
              <a:t>Build Time</a:t>
            </a:r>
            <a:r>
              <a:rPr lang="ar-EG" dirty="0"/>
              <a:t> </a:t>
            </a:r>
            <a:r>
              <a:rPr lang="en-US" dirty="0"/>
              <a:t>vs </a:t>
            </a:r>
            <a:br>
              <a:rPr lang="ar-EG" dirty="0"/>
            </a:br>
            <a:r>
              <a:rPr lang="en-US" dirty="0"/>
              <a:t>In Browser </a:t>
            </a:r>
            <a:br>
              <a:rPr lang="en-US" dirty="0"/>
            </a:br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45128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38B41-0587-E974-63C2-8069027BC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18D29F-B202-1F71-887A-DA969A99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Build Time Integration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574519-C05F-EB61-5AED-CE8F97ECD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290F350-E456-96A3-8400-0AF72C6C9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31E37C-5626-5CDF-9B3C-C2DF65F76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4478C2B-72AC-401E-AB45-23B265A7E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7FD42EC-E28F-ECEC-5C39-2252115B61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Applications are bundled together during the build process (Compile Time).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Requires a full rebuild when changes are made.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Webpack Module Federation.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3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FEAAC-0A18-C1A4-0243-653662CDE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DF00F3-F23D-6AF8-E88E-71F1F4E4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In Browser Modules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7EEF53-A74D-6BB3-9906-033FC65B6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1778E2D-591E-0EC6-FBBC-233D23BA4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717E5F-4FF5-28B3-5E45-172CAA3F8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755DF8C-8629-D560-ADA8-00DBB1CC1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014BF17-2A6D-76DD-DF82-9ECDDC804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 are loaded dynamically in the browser at runtime.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independent deployment of each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Single-Spa, SystemJS. 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9BC3C1F-208F-8CC8-8762-D22F2A6CEE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Applications are loaded dynamically in the browser at runtime.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Allows independent deployment of each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Single-Spa, SystemJS.</a:t>
            </a:r>
          </a:p>
        </p:txBody>
      </p:sp>
    </p:spTree>
    <p:extLst>
      <p:ext uri="{BB962C8B-B14F-4D97-AF65-F5344CB8AC3E}">
        <p14:creationId xmlns:p14="http://schemas.microsoft.com/office/powerpoint/2010/main" val="272791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9A325-57ED-3C8F-928E-79F6E652A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E4CA-0CA1-8510-690A-66EDE2EEA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Single SPA Framework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5691FCA2-0A9F-B293-52B5-2B549E1DA4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</p:spTree>
    <p:extLst>
      <p:ext uri="{BB962C8B-B14F-4D97-AF65-F5344CB8AC3E}">
        <p14:creationId xmlns:p14="http://schemas.microsoft.com/office/powerpoint/2010/main" val="37651959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{99542F5E-2B1F-48C8-BE11-E2BB79F13016}tf78853419_win32</Template>
  <TotalTime>1357</TotalTime>
  <Words>1133</Words>
  <Application>Microsoft Office PowerPoint</Application>
  <PresentationFormat>Widescreen</PresentationFormat>
  <Paragraphs>173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-apple-system</vt:lpstr>
      <vt:lpstr>Arial</vt:lpstr>
      <vt:lpstr>Calibri</vt:lpstr>
      <vt:lpstr>Franklin Gothic Book</vt:lpstr>
      <vt:lpstr>Franklin Gothic Demi</vt:lpstr>
      <vt:lpstr>Custom</vt:lpstr>
      <vt:lpstr>Microfrontend</vt:lpstr>
      <vt:lpstr>Agenda</vt:lpstr>
      <vt:lpstr>Introduction</vt:lpstr>
      <vt:lpstr>What is microfrontend ?</vt:lpstr>
      <vt:lpstr>Microfrontend</vt:lpstr>
      <vt:lpstr>Build Time vs  In Browser  Modules</vt:lpstr>
      <vt:lpstr>Build Time Integration</vt:lpstr>
      <vt:lpstr>In Browser Modules</vt:lpstr>
      <vt:lpstr>Single SPA Framework</vt:lpstr>
      <vt:lpstr>Single SPA Framework</vt:lpstr>
      <vt:lpstr>Create-single-spa</vt:lpstr>
      <vt:lpstr>Getting Started Practically</vt:lpstr>
      <vt:lpstr>Create Root Config App</vt:lpstr>
      <vt:lpstr>Create Single SPA Application</vt:lpstr>
      <vt:lpstr>Convert to single spa application</vt:lpstr>
      <vt:lpstr>Single-SPA Schematics</vt:lpstr>
      <vt:lpstr>Single-spa-angular changes</vt:lpstr>
      <vt:lpstr>Configure Routes</vt:lpstr>
      <vt:lpstr>Register Micro Applications</vt:lpstr>
      <vt:lpstr>Import Map And SystemJS</vt:lpstr>
      <vt:lpstr>Import Map</vt:lpstr>
      <vt:lpstr>SystemJS</vt:lpstr>
      <vt:lpstr>SystemJS Flow</vt:lpstr>
      <vt:lpstr>Layout Engine</vt:lpstr>
      <vt:lpstr>Layout Engine Elements</vt:lpstr>
      <vt:lpstr>&lt;single-spa-router&gt;</vt:lpstr>
      <vt:lpstr>&lt;route&gt;</vt:lpstr>
      <vt:lpstr>&lt;application&gt;</vt:lpstr>
      <vt:lpstr>Layout Engine  APIs</vt:lpstr>
      <vt:lpstr>constructRoutes Method</vt:lpstr>
      <vt:lpstr>constructApplications Method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Mostafa Ahmed Sobhy | Ejada Systems</dc:creator>
  <cp:lastModifiedBy>Mostafa Ahmed Sobhy | Ejada Systems</cp:lastModifiedBy>
  <cp:revision>13</cp:revision>
  <dcterms:created xsi:type="dcterms:W3CDTF">2025-01-07T07:48:01Z</dcterms:created>
  <dcterms:modified xsi:type="dcterms:W3CDTF">2025-01-08T08:54:06Z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0f1e79fc-1f4d-4187-a67d-c1c5354c13f8_Enabled">
    <vt:lpwstr>true</vt:lpwstr>
  </property>
  <property fmtid="{D5CDD505-2E9C-101B-9397-08002B2CF9AE}" pid="4" name="MSIP_Label_0f1e79fc-1f4d-4187-a67d-c1c5354c13f8_SetDate">
    <vt:lpwstr>2025-01-07T08:09:02Z</vt:lpwstr>
  </property>
  <property fmtid="{D5CDD505-2E9C-101B-9397-08002B2CF9AE}" pid="5" name="MSIP_Label_0f1e79fc-1f4d-4187-a67d-c1c5354c13f8_Method">
    <vt:lpwstr>Standard</vt:lpwstr>
  </property>
  <property fmtid="{D5CDD505-2E9C-101B-9397-08002B2CF9AE}" pid="6" name="MSIP_Label_0f1e79fc-1f4d-4187-a67d-c1c5354c13f8_Name">
    <vt:lpwstr>Internal</vt:lpwstr>
  </property>
  <property fmtid="{D5CDD505-2E9C-101B-9397-08002B2CF9AE}" pid="7" name="MSIP_Label_0f1e79fc-1f4d-4187-a67d-c1c5354c13f8_SiteId">
    <vt:lpwstr>e1304ad9-93ba-4557-8b20-8c1c1143b399</vt:lpwstr>
  </property>
  <property fmtid="{D5CDD505-2E9C-101B-9397-08002B2CF9AE}" pid="8" name="MSIP_Label_0f1e79fc-1f4d-4187-a67d-c1c5354c13f8_ActionId">
    <vt:lpwstr>c2e1735b-217f-45ed-b683-47ead562d185</vt:lpwstr>
  </property>
  <property fmtid="{D5CDD505-2E9C-101B-9397-08002B2CF9AE}" pid="9" name="MSIP_Label_0f1e79fc-1f4d-4187-a67d-c1c5354c13f8_ContentBits">
    <vt:lpwstr>2</vt:lpwstr>
  </property>
  <property fmtid="{D5CDD505-2E9C-101B-9397-08002B2CF9AE}" pid="10" name="ClassificationContentMarkingFooterLocations">
    <vt:lpwstr>Custom:4</vt:lpwstr>
  </property>
  <property fmtid="{D5CDD505-2E9C-101B-9397-08002B2CF9AE}" pid="11" name="ClassificationContentMarkingFooterText">
    <vt:lpwstr>Ejada Internal Use Only</vt:lpwstr>
  </property>
</Properties>
</file>