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2" r:id="rId2"/>
    <p:sldId id="292" r:id="rId3"/>
    <p:sldId id="323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8000"/>
    <a:srgbClr val="66FF33"/>
    <a:srgbClr val="00FF00"/>
    <a:srgbClr val="FFFF00"/>
    <a:srgbClr val="FF6600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/>
    <p:restoredTop sz="86860" autoAdjust="0"/>
  </p:normalViewPr>
  <p:slideViewPr>
    <p:cSldViewPr showGuides="1">
      <p:cViewPr varScale="1">
        <p:scale>
          <a:sx n="61" d="100"/>
          <a:sy n="61" d="100"/>
        </p:scale>
        <p:origin x="34" y="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B145D9-65CE-42CE-8274-3C1FA6898A0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7E06DB-F4AA-4978-9AA9-307B9906445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b="1" dirty="0">
                <a:ea typeface="黑体" panose="02010609060101010101" pitchFamily="2" charset="-122"/>
                <a:sym typeface="Wingdings" panose="05000000000000000000" pitchFamily="2" charset="2"/>
              </a:rPr>
              <a:t>解：</a:t>
            </a:r>
            <a:r>
              <a:rPr lang="en-US" altLang="zh-CN" b="1" dirty="0"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b="1" dirty="0">
                <a:ea typeface="黑体" panose="0201060906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ea typeface="黑体" panose="02010609060101010101" pitchFamily="2" charset="-122"/>
                <a:sym typeface="Wingdings" panose="05000000000000000000" pitchFamily="2" charset="2"/>
              </a:rPr>
              <a:t>(3)</a:t>
            </a:r>
            <a:r>
              <a:rPr lang="zh-CN" altLang="en-US" b="1" dirty="0">
                <a:ea typeface="黑体" panose="0201060906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ea typeface="黑体" panose="02010609060101010101" pitchFamily="2" charset="-122"/>
                <a:sym typeface="Wingdings" panose="05000000000000000000" pitchFamily="2" charset="2"/>
              </a:rPr>
              <a:t>(4)</a:t>
            </a:r>
            <a:r>
              <a:rPr lang="zh-CN" altLang="en-US" b="1" dirty="0">
                <a:ea typeface="黑体" panose="02010609060101010101" pitchFamily="2" charset="-122"/>
                <a:sym typeface="Wingdings" panose="05000000000000000000" pitchFamily="2" charset="2"/>
              </a:rPr>
              <a:t>为真；</a:t>
            </a:r>
            <a:r>
              <a:rPr lang="en-US" altLang="zh-CN" b="1" dirty="0"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r>
              <a:rPr lang="zh-CN" altLang="en-US" b="1" dirty="0">
                <a:ea typeface="黑体" panose="02010609060101010101" pitchFamily="2" charset="-122"/>
                <a:sym typeface="Wingdings" panose="05000000000000000000" pitchFamily="2" charset="2"/>
              </a:rPr>
              <a:t>为假。即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b="1" dirty="0">
                <a:ea typeface="黑体" panose="02010609060101010101" pitchFamily="2" charset="-122"/>
              </a:rPr>
              <a:t>中不含有任何元素，而</a:t>
            </a:r>
            <a:r>
              <a:rPr lang="en-US" altLang="zh-CN" b="1" dirty="0">
                <a:ea typeface="黑体" panose="02010609060101010101" pitchFamily="2" charset="-122"/>
              </a:rPr>
              <a:t>{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b="1" dirty="0">
                <a:ea typeface="黑体" panose="02010609060101010101" pitchFamily="2" charset="-122"/>
              </a:rPr>
              <a:t>}</a:t>
            </a:r>
            <a:r>
              <a:rPr lang="zh-CN" altLang="en-US" b="1" dirty="0">
                <a:ea typeface="黑体" panose="02010609060101010101" pitchFamily="2" charset="-122"/>
              </a:rPr>
              <a:t>中有一个元素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b="1" dirty="0">
                <a:ea typeface="黑体" panose="02010609060101010101" pitchFamily="2" charset="-122"/>
              </a:rPr>
              <a:t> ，所以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b="1" dirty="0">
                <a:ea typeface="黑体" panose="02010609060101010101" pitchFamily="2" charset="-122"/>
              </a:rPr>
              <a:t> ≠ </a:t>
            </a:r>
            <a:r>
              <a:rPr lang="en-US" altLang="zh-CN" b="1" dirty="0">
                <a:ea typeface="黑体" panose="02010609060101010101" pitchFamily="2" charset="-122"/>
              </a:rPr>
              <a:t>{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b="1" dirty="0">
                <a:ea typeface="黑体" panose="02010609060101010101" pitchFamily="2" charset="-122"/>
              </a:rPr>
              <a:t>}</a:t>
            </a:r>
            <a:r>
              <a:rPr lang="zh-CN" altLang="en-US" b="1" dirty="0"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sz="1000" b="1" dirty="0">
                <a:ea typeface="黑体" panose="02010609060101010101" pitchFamily="2" charset="-122"/>
              </a:rPr>
              <a:t>解：</a:t>
            </a:r>
            <a:r>
              <a:rPr lang="en-US" altLang="zh-CN" sz="1000" b="1" dirty="0">
                <a:ea typeface="黑体" panose="02010609060101010101" pitchFamily="2" charset="-122"/>
              </a:rPr>
              <a:t>(1)</a:t>
            </a:r>
            <a:r>
              <a:rPr lang="zh-CN" altLang="en-US" sz="1000" b="1" dirty="0">
                <a:ea typeface="黑体" panose="02010609060101010101" pitchFamily="2" charset="-122"/>
              </a:rPr>
              <a:t>：</a:t>
            </a:r>
            <a:r>
              <a:rPr lang="en-US" altLang="zh-CN" sz="1000" b="1" dirty="0">
                <a:ea typeface="黑体" panose="02010609060101010101" pitchFamily="2" charset="-122"/>
              </a:rPr>
              <a:t>P(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)={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}</a:t>
            </a:r>
            <a:r>
              <a:rPr lang="zh-CN" altLang="en-US" sz="1000" b="1" dirty="0">
                <a:ea typeface="黑体" panose="02010609060101010101" pitchFamily="2" charset="-122"/>
              </a:rPr>
              <a:t>；</a:t>
            </a:r>
            <a:endParaRPr lang="en-US" altLang="zh-CN" sz="1000" b="1" dirty="0">
              <a:ea typeface="黑体" panose="02010609060101010101" pitchFamily="2" charset="-122"/>
            </a:endParaRPr>
          </a:p>
          <a:p>
            <a:pPr lvl="0"/>
            <a:r>
              <a:rPr lang="en-US" altLang="zh-CN" sz="1000" b="1" dirty="0">
                <a:ea typeface="黑体" panose="02010609060101010101" pitchFamily="2" charset="-122"/>
              </a:rPr>
              <a:t>         (2)</a:t>
            </a:r>
            <a:r>
              <a:rPr lang="zh-CN" altLang="en-US" sz="1000" b="1" dirty="0">
                <a:ea typeface="黑体" panose="02010609060101010101" pitchFamily="2" charset="-122"/>
              </a:rPr>
              <a:t>：</a:t>
            </a:r>
            <a:r>
              <a:rPr lang="en-US" altLang="zh-CN" sz="1000" b="1" dirty="0">
                <a:ea typeface="黑体" panose="02010609060101010101" pitchFamily="2" charset="-122"/>
              </a:rPr>
              <a:t>P({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})={</a:t>
            </a:r>
            <a:r>
              <a:rPr lang="zh-CN" altLang="en-US" sz="1000" b="1" dirty="0">
                <a:ea typeface="黑体" panose="02010609060101010101" pitchFamily="2" charset="-122"/>
              </a:rPr>
              <a:t>○ ，</a:t>
            </a:r>
            <a:r>
              <a:rPr lang="en-US" altLang="zh-CN" sz="1000" b="1" dirty="0">
                <a:ea typeface="黑体" panose="02010609060101010101" pitchFamily="2" charset="-122"/>
              </a:rPr>
              <a:t>{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}}</a:t>
            </a:r>
            <a:r>
              <a:rPr lang="zh-CN" altLang="en-US" sz="1000" b="1" dirty="0">
                <a:ea typeface="黑体" panose="02010609060101010101" pitchFamily="2" charset="-122"/>
              </a:rPr>
              <a:t>；</a:t>
            </a:r>
            <a:endParaRPr lang="en-US" altLang="zh-CN" sz="1000" b="1" dirty="0">
              <a:ea typeface="黑体" panose="02010609060101010101" pitchFamily="2" charset="-122"/>
            </a:endParaRPr>
          </a:p>
          <a:p>
            <a:pPr lvl="0"/>
            <a:r>
              <a:rPr lang="en-US" altLang="zh-CN" sz="1000" b="1" dirty="0">
                <a:ea typeface="黑体" panose="02010609060101010101" pitchFamily="2" charset="-122"/>
              </a:rPr>
              <a:t>         (3)</a:t>
            </a:r>
            <a:r>
              <a:rPr lang="zh-CN" altLang="en-US" sz="1000" b="1" dirty="0">
                <a:ea typeface="黑体" panose="02010609060101010101" pitchFamily="2" charset="-122"/>
              </a:rPr>
              <a:t>：</a:t>
            </a:r>
            <a:r>
              <a:rPr lang="en-US" altLang="zh-CN" sz="1000" b="1" dirty="0">
                <a:ea typeface="黑体" panose="02010609060101010101" pitchFamily="2" charset="-122"/>
              </a:rPr>
              <a:t>P({</a:t>
            </a:r>
            <a:r>
              <a:rPr lang="zh-CN" altLang="en-US" sz="1000" b="1" dirty="0">
                <a:ea typeface="黑体" panose="02010609060101010101" pitchFamily="2" charset="-122"/>
              </a:rPr>
              <a:t>○，</a:t>
            </a:r>
            <a:r>
              <a:rPr lang="en-US" altLang="zh-CN" sz="1000" b="1" dirty="0">
                <a:ea typeface="黑体" panose="02010609060101010101" pitchFamily="2" charset="-122"/>
              </a:rPr>
              <a:t>{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}})={</a:t>
            </a:r>
            <a:r>
              <a:rPr lang="zh-CN" altLang="en-US" sz="1000" b="1" dirty="0">
                <a:ea typeface="黑体" panose="02010609060101010101" pitchFamily="2" charset="-122"/>
              </a:rPr>
              <a:t>○，</a:t>
            </a:r>
            <a:r>
              <a:rPr lang="en-US" altLang="zh-CN" sz="1000" b="1" dirty="0">
                <a:ea typeface="黑体" panose="02010609060101010101" pitchFamily="2" charset="-122"/>
              </a:rPr>
              <a:t>{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}</a:t>
            </a:r>
            <a:r>
              <a:rPr lang="zh-CN" altLang="en-US" sz="1000" b="1" dirty="0">
                <a:ea typeface="黑体" panose="02010609060101010101" pitchFamily="2" charset="-122"/>
              </a:rPr>
              <a:t>，</a:t>
            </a:r>
            <a:r>
              <a:rPr lang="en-US" altLang="zh-CN" sz="1000" b="1" dirty="0">
                <a:ea typeface="黑体" panose="02010609060101010101" pitchFamily="2" charset="-122"/>
              </a:rPr>
              <a:t>{{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}}</a:t>
            </a:r>
            <a:r>
              <a:rPr lang="zh-CN" altLang="en-US" sz="1000" b="1" dirty="0">
                <a:ea typeface="黑体" panose="02010609060101010101" pitchFamily="2" charset="-122"/>
              </a:rPr>
              <a:t>，</a:t>
            </a:r>
            <a:r>
              <a:rPr lang="en-US" altLang="zh-CN" sz="1000" b="1" dirty="0">
                <a:ea typeface="黑体" panose="02010609060101010101" pitchFamily="2" charset="-122"/>
              </a:rPr>
              <a:t>{</a:t>
            </a:r>
            <a:r>
              <a:rPr lang="zh-CN" altLang="en-US" sz="1000" b="1" dirty="0">
                <a:ea typeface="黑体" panose="02010609060101010101" pitchFamily="2" charset="-122"/>
              </a:rPr>
              <a:t>○，</a:t>
            </a:r>
            <a:r>
              <a:rPr lang="en-US" altLang="zh-CN" sz="1000" b="1" dirty="0">
                <a:ea typeface="黑体" panose="02010609060101010101" pitchFamily="2" charset="-122"/>
              </a:rPr>
              <a:t>{</a:t>
            </a:r>
            <a:r>
              <a:rPr lang="zh-CN" altLang="en-US" sz="1000" b="1" dirty="0">
                <a:ea typeface="黑体" panose="02010609060101010101" pitchFamily="2" charset="-122"/>
              </a:rPr>
              <a:t>○</a:t>
            </a:r>
            <a:r>
              <a:rPr lang="en-US" altLang="zh-CN" sz="1000" b="1" dirty="0">
                <a:ea typeface="黑体" panose="02010609060101010101" pitchFamily="2" charset="-122"/>
              </a:rPr>
              <a:t>}}}</a:t>
            </a:r>
            <a:r>
              <a:rPr lang="zh-CN" altLang="en-US" sz="1000" b="1" dirty="0">
                <a:ea typeface="黑体" panose="02010609060101010101" pitchFamily="2" charset="-122"/>
              </a:rPr>
              <a:t>；</a:t>
            </a:r>
            <a:endParaRPr lang="en-US" altLang="zh-CN" sz="1000" b="1" dirty="0">
              <a:ea typeface="黑体" panose="02010609060101010101" pitchFamily="2" charset="-122"/>
            </a:endParaRPr>
          </a:p>
          <a:p>
            <a:pPr lvl="0"/>
            <a:r>
              <a:rPr lang="en-US" altLang="zh-CN" sz="1000" b="1" dirty="0">
                <a:ea typeface="黑体" panose="02010609060101010101" pitchFamily="2" charset="-122"/>
              </a:rPr>
              <a:t>         (4)</a:t>
            </a:r>
            <a:r>
              <a:rPr lang="zh-CN" altLang="en-US" sz="1000" b="1" dirty="0">
                <a:ea typeface="黑体" panose="02010609060101010101" pitchFamily="2" charset="-122"/>
              </a:rPr>
              <a:t>：</a:t>
            </a:r>
            <a:r>
              <a:rPr lang="en-US" altLang="zh-CN" sz="1000" b="1" dirty="0">
                <a:ea typeface="黑体" panose="02010609060101010101" pitchFamily="2" charset="-122"/>
              </a:rPr>
              <a:t> P({1</a:t>
            </a:r>
            <a:r>
              <a:rPr lang="zh-CN" altLang="en-US" sz="1000" b="1" dirty="0">
                <a:ea typeface="黑体" panose="02010609060101010101" pitchFamily="2" charset="-122"/>
              </a:rPr>
              <a:t>，</a:t>
            </a:r>
            <a:r>
              <a:rPr lang="en-US" altLang="zh-CN" sz="1000" b="1" dirty="0">
                <a:ea typeface="黑体" panose="02010609060101010101" pitchFamily="2" charset="-122"/>
              </a:rPr>
              <a:t>{2,3}})={</a:t>
            </a:r>
            <a:r>
              <a:rPr lang="zh-CN" altLang="en-US" sz="1000" b="1" dirty="0">
                <a:ea typeface="黑体" panose="02010609060101010101" pitchFamily="2" charset="-122"/>
              </a:rPr>
              <a:t>○，</a:t>
            </a:r>
            <a:r>
              <a:rPr lang="en-US" altLang="zh-CN" sz="1000" b="1" dirty="0">
                <a:ea typeface="黑体" panose="02010609060101010101" pitchFamily="2" charset="-122"/>
              </a:rPr>
              <a:t>{1}</a:t>
            </a:r>
            <a:r>
              <a:rPr lang="zh-CN" altLang="en-US" sz="1000" b="1" dirty="0">
                <a:ea typeface="黑体" panose="02010609060101010101" pitchFamily="2" charset="-122"/>
              </a:rPr>
              <a:t>，</a:t>
            </a:r>
            <a:r>
              <a:rPr lang="en-US" altLang="zh-CN" sz="1000" b="1" dirty="0">
                <a:ea typeface="黑体" panose="02010609060101010101" pitchFamily="2" charset="-122"/>
              </a:rPr>
              <a:t>{{2,3}}</a:t>
            </a:r>
            <a:r>
              <a:rPr lang="zh-CN" altLang="en-US" sz="1000" b="1" dirty="0">
                <a:ea typeface="黑体" panose="02010609060101010101" pitchFamily="2" charset="-122"/>
              </a:rPr>
              <a:t>，</a:t>
            </a:r>
            <a:r>
              <a:rPr lang="en-US" altLang="zh-CN" sz="1000" b="1" dirty="0">
                <a:ea typeface="黑体" panose="02010609060101010101" pitchFamily="2" charset="-122"/>
              </a:rPr>
              <a:t>{1</a:t>
            </a:r>
            <a:r>
              <a:rPr lang="zh-CN" altLang="en-US" sz="1000" b="1" dirty="0">
                <a:ea typeface="黑体" panose="02010609060101010101" pitchFamily="2" charset="-122"/>
              </a:rPr>
              <a:t>，</a:t>
            </a:r>
            <a:r>
              <a:rPr lang="en-US" altLang="zh-CN" sz="1000" b="1" dirty="0">
                <a:ea typeface="黑体" panose="02010609060101010101" pitchFamily="2" charset="-122"/>
              </a:rPr>
              <a:t>{2,3}}}</a:t>
            </a:r>
            <a:r>
              <a:rPr lang="zh-CN" altLang="en-US" sz="1000" b="1" dirty="0">
                <a:ea typeface="黑体" panose="02010609060101010101" pitchFamily="2" charset="-122"/>
              </a:rPr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8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8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3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4CEF9A-BC29-43ED-8753-C2A57F5152CE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/73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3055938"/>
            <a:ext cx="9144000" cy="14446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 advTm="5486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8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8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4400" y="6629400"/>
            <a:ext cx="646113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7785E8-A71F-4151-9C57-218D35B9A85C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/28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922338"/>
            <a:ext cx="9144000" cy="14446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8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 advTm="5486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30605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anose="02010600030101010101" pitchFamily="2" charset="-122"/>
          <a:cs typeface="+mj-cs"/>
        </a:defRPr>
      </a:lvl1pPr>
      <a:lvl2pPr algn="ctr" defTabSz="1030605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defTabSz="1030605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defTabSz="1030605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defTabSz="1030605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030605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030605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030605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030605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defTabSz="1030605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71500" indent="-228600" algn="l" defTabSz="1030605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857250" indent="-171450" algn="l" defTabSz="1030605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2105" indent="-228600" algn="l" defTabSz="1030605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4pPr>
      <a:lvl5pPr marL="2059305" indent="-228600" algn="l" defTabSz="1030605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5pPr>
      <a:lvl6pPr marL="2516505" indent="-228600" algn="l" defTabSz="1030605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705" indent="-228600" algn="l" defTabSz="1030605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905" indent="-228600" algn="l" defTabSz="1030605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8105" indent="-228600" algn="l" defTabSz="1030605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2" charset="-122"/>
                <a:cs typeface="+mj-cs"/>
              </a:rPr>
              <a:t>预备知识：集合论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ea typeface="黑体" panose="02010609060101010101" pitchFamily="2" charset="-122"/>
              </a:rPr>
              <a:t>集合论是研究集合一般性质的数学分支，创始人是康托尔</a:t>
            </a:r>
            <a:r>
              <a:rPr lang="en-US" altLang="zh-CN" sz="2800" b="1" dirty="0">
                <a:ea typeface="黑体" panose="02010609060101010101" pitchFamily="2" charset="-122"/>
              </a:rPr>
              <a:t>(G.Cantor 1845-1918)</a:t>
            </a:r>
            <a:r>
              <a:rPr lang="zh-CN" altLang="en-US" sz="2800" b="1" dirty="0">
                <a:ea typeface="黑体" panose="02010609060101010101" pitchFamily="2" charset="-122"/>
              </a:rPr>
              <a:t>。现代数学中，每个对象</a:t>
            </a:r>
            <a:r>
              <a:rPr lang="en-US" altLang="zh-CN" sz="2800" b="1" dirty="0"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ea typeface="黑体" panose="02010609060101010101" pitchFamily="2" charset="-122"/>
              </a:rPr>
              <a:t>数，函数等</a:t>
            </a:r>
            <a:r>
              <a:rPr lang="en-US" altLang="zh-CN" sz="2800" b="1" dirty="0"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ea typeface="黑体" panose="02010609060101010101" pitchFamily="2" charset="-122"/>
              </a:rPr>
              <a:t>本质上都是集合，即可以用某种集合来示义，数学的各个分支本质上都是在研究某一种对象集合的性质，集合论的特点是研究对象的广泛性，是计算机科学的基础理论表达工具。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med" advTm="548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这时或者         ，或者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B=A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，符号化表示为：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例：                           ，但          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{0,1}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{2,3}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{0,1,2,3}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的真子集，但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{1,4}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不是。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定义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3.5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不含任何元素的集合叫做空集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(Empty Set)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，记作○。空集符号化表示为：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○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={x |x ≠x}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例：设                                ，是方程           的实数解集，而该方程无实数解，所以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A=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○。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1143000" y="2362200"/>
          <a:ext cx="294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1307465" imgH="203200" progId="Equation.3">
                  <p:embed/>
                </p:oleObj>
              </mc:Choice>
              <mc:Fallback>
                <p:oleObj r:id="rId3" imgW="130746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362200"/>
                        <a:ext cx="29432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4953000" y="2362200"/>
          <a:ext cx="1039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5" imgW="469900" imgH="177800" progId="Equation.3">
                  <p:embed/>
                </p:oleObj>
              </mc:Choice>
              <mc:Fallback>
                <p:oleObj r:id="rId5" imgW="469900" imgH="177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2362200"/>
                        <a:ext cx="10398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2209800" y="1219200"/>
          <a:ext cx="9064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7" imgW="431800" imgH="190500" progId="Equation.3">
                  <p:embed/>
                </p:oleObj>
              </mc:Choice>
              <mc:Fallback>
                <p:oleObj r:id="rId7" imgW="431800" imgH="190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1219200"/>
                        <a:ext cx="906463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1" name="直接连接符 8"/>
          <p:cNvCxnSpPr/>
          <p:nvPr/>
        </p:nvCxnSpPr>
        <p:spPr>
          <a:xfrm rot="5400000">
            <a:off x="2476500" y="13335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6392" name="Object 6"/>
          <p:cNvGraphicFramePr>
            <a:graphicFrameLocks noChangeAspect="1"/>
          </p:cNvGraphicFramePr>
          <p:nvPr/>
        </p:nvGraphicFramePr>
        <p:xfrm>
          <a:off x="533400" y="1752600"/>
          <a:ext cx="3841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9" imgW="1536700" imgH="190500" progId="Equation.3">
                  <p:embed/>
                </p:oleObj>
              </mc:Choice>
              <mc:Fallback>
                <p:oleObj r:id="rId9" imgW="1536700" imgH="190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1752600"/>
                        <a:ext cx="38417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11" imgW="114300" imgH="215900" progId="Equation.3">
                  <p:embed/>
                </p:oleObj>
              </mc:Choice>
              <mc:Fallback>
                <p:oleObj r:id="rId11" imgW="1143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4" name="直接连接符 13"/>
          <p:cNvCxnSpPr/>
          <p:nvPr/>
        </p:nvCxnSpPr>
        <p:spPr>
          <a:xfrm rot="5400000">
            <a:off x="4076700" y="38481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395" name="直接连接符 18"/>
          <p:cNvCxnSpPr/>
          <p:nvPr/>
        </p:nvCxnSpPr>
        <p:spPr>
          <a:xfrm rot="5400000">
            <a:off x="533400" y="44196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6396" name="Object 8"/>
          <p:cNvGraphicFramePr>
            <a:graphicFrameLocks noChangeAspect="1"/>
          </p:cNvGraphicFramePr>
          <p:nvPr/>
        </p:nvGraphicFramePr>
        <p:xfrm>
          <a:off x="1752600" y="4953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13" imgW="1638300" imgH="228600" progId="Equation.3">
                  <p:embed/>
                </p:oleObj>
              </mc:Choice>
              <mc:Fallback>
                <p:oleObj r:id="rId13" imgW="16383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2600" y="4953000"/>
                        <a:ext cx="3276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9"/>
          <p:cNvGraphicFramePr>
            <a:graphicFrameLocks noChangeAspect="1"/>
          </p:cNvGraphicFramePr>
          <p:nvPr/>
        </p:nvGraphicFramePr>
        <p:xfrm>
          <a:off x="6629400" y="49530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15" imgW="596900" imgH="203200" progId="Equation.3">
                  <p:embed/>
                </p:oleObj>
              </mc:Choice>
              <mc:Fallback>
                <p:oleObj r:id="rId15" imgW="5969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29400" y="4953000"/>
                        <a:ext cx="1193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8" name="直接连接符 22"/>
          <p:cNvCxnSpPr/>
          <p:nvPr/>
        </p:nvCxnSpPr>
        <p:spPr>
          <a:xfrm rot="5400000">
            <a:off x="7505700" y="54483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 advTm="548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定理</a:t>
            </a:r>
            <a:r>
              <a:rPr lang="en-US" altLang="zh-CN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3.1</a:t>
            </a:r>
            <a:r>
              <a:rPr lang="zh-CN" altLang="en-US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b="1" dirty="0">
                <a:ea typeface="黑体" panose="02010609060101010101" pitchFamily="2" charset="-122"/>
                <a:sym typeface="Wingdings" panose="05000000000000000000" pitchFamily="2" charset="2"/>
              </a:rPr>
              <a:t>：空集是一切集合的子集，</a:t>
            </a:r>
            <a:r>
              <a:rPr lang="en-US" altLang="zh-CN" b="1" dirty="0"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r>
              <a:rPr lang="zh-CN" altLang="en-US" b="1" dirty="0">
                <a:ea typeface="黑体" panose="02010609060101010101" pitchFamily="2" charset="-122"/>
                <a:sym typeface="Wingdings" panose="05000000000000000000" pitchFamily="2" charset="2"/>
              </a:rPr>
              <a:t>：空集是唯一的。</a:t>
            </a:r>
            <a:endParaRPr lang="en-US" altLang="zh-CN" b="1" dirty="0"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2" charset="-122"/>
              </a:rPr>
              <a:t>3-2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：确定下列命题的真值：</a:t>
            </a:r>
            <a:endParaRPr lang="en-US" altLang="zh-CN" sz="36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lnSpc>
                <a:spcPct val="110000"/>
              </a:lnSpc>
              <a:buNone/>
            </a:pPr>
            <a:r>
              <a:rPr lang="en-US" altLang="zh-CN" sz="3200" b="1" dirty="0"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sz="3200" b="1" dirty="0"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b="1" dirty="0">
                <a:ea typeface="黑体" panose="02010609060101010101" pitchFamily="2" charset="-122"/>
              </a:rPr>
              <a:t>，</a:t>
            </a:r>
          </a:p>
          <a:p>
            <a:pPr marL="742950" lvl="1" indent="-285750" algn="just" eaLnBrk="1" hangingPunct="1">
              <a:lnSpc>
                <a:spcPct val="110000"/>
              </a:lnSpc>
              <a:buNone/>
            </a:pPr>
            <a:r>
              <a:rPr lang="en-US" altLang="zh-CN" sz="3200" b="1" dirty="0">
                <a:ea typeface="黑体" panose="02010609060101010101" pitchFamily="2" charset="-122"/>
              </a:rPr>
              <a:t>(2)</a:t>
            </a:r>
            <a:r>
              <a:rPr lang="zh-CN" altLang="en-US" sz="3200" b="1" dirty="0">
                <a:ea typeface="黑体" panose="02010609060101010101" pitchFamily="2" charset="-122"/>
              </a:rPr>
              <a:t>：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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b="1" dirty="0">
                <a:ea typeface="黑体" panose="02010609060101010101" pitchFamily="2" charset="-122"/>
              </a:rPr>
              <a:t> ，</a:t>
            </a:r>
          </a:p>
          <a:p>
            <a:pPr marL="742950" lvl="1" indent="-285750" algn="just" eaLnBrk="1" hangingPunct="1">
              <a:lnSpc>
                <a:spcPct val="110000"/>
              </a:lnSpc>
              <a:buNone/>
            </a:pPr>
            <a:r>
              <a:rPr lang="en-US" altLang="zh-CN" sz="3200" b="1" dirty="0">
                <a:ea typeface="黑体" panose="02010609060101010101" pitchFamily="2" charset="-122"/>
              </a:rPr>
              <a:t>(3)</a:t>
            </a:r>
            <a:r>
              <a:rPr lang="zh-CN" altLang="en-US" sz="3200" b="1" dirty="0">
                <a:ea typeface="黑体" panose="02010609060101010101" pitchFamily="2" charset="-122"/>
              </a:rPr>
              <a:t>：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{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b="1" dirty="0">
                <a:ea typeface="黑体" panose="02010609060101010101" pitchFamily="2" charset="-122"/>
              </a:rPr>
              <a:t>}</a:t>
            </a:r>
            <a:r>
              <a:rPr lang="zh-CN" altLang="en-US" sz="3200" b="1" dirty="0">
                <a:ea typeface="黑体" panose="02010609060101010101" pitchFamily="2" charset="-122"/>
              </a:rPr>
              <a:t>，</a:t>
            </a:r>
          </a:p>
          <a:p>
            <a:pPr marL="742950" lvl="1" indent="-285750" algn="just" eaLnBrk="1" hangingPunct="1">
              <a:lnSpc>
                <a:spcPct val="110000"/>
              </a:lnSpc>
              <a:buNone/>
            </a:pPr>
            <a:r>
              <a:rPr lang="en-US" altLang="zh-CN" sz="3200" b="1" dirty="0">
                <a:ea typeface="黑体" panose="02010609060101010101" pitchFamily="2" charset="-122"/>
              </a:rPr>
              <a:t>(4)</a:t>
            </a:r>
            <a:r>
              <a:rPr lang="zh-CN" altLang="en-US" sz="3200" b="1" dirty="0">
                <a:ea typeface="黑体" panose="02010609060101010101" pitchFamily="2" charset="-122"/>
              </a:rPr>
              <a:t>： </a:t>
            </a:r>
            <a:r>
              <a:rPr lang="zh-CN" altLang="en-US" sz="32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200" b="1" dirty="0">
                <a:ea typeface="黑体" panose="02010609060101010101" pitchFamily="2" charset="-122"/>
              </a:rPr>
              <a:t>{</a:t>
            </a:r>
            <a:r>
              <a:rPr lang="en-US" altLang="zh-CN" sz="3200" b="1" dirty="0">
                <a:ea typeface="黑体" panose="02010609060101010101" pitchFamily="2" charset="-122"/>
                <a:sym typeface="Symbol" panose="05050102010706020507" pitchFamily="18" charset="2"/>
              </a:rPr>
              <a:t>}</a:t>
            </a:r>
            <a:r>
              <a:rPr lang="zh-CN" altLang="en-US" b="1" dirty="0">
                <a:ea typeface="黑体" panose="02010609060101010101" pitchFamily="2" charset="-122"/>
              </a:rPr>
              <a:t>。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 advTm="548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3.6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在一个具体问题中，如果涉及的集合都是某个集合的子集，则称这个集合问全集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(Universal Ser)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表示。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全集是唯一的，它包含了该问题所涉及的所有元素。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例：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在平面几何中，全集是由平面上全体点组成；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(2)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在人口研究中，全集是由世界上的所有人组成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3.7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集合中的所有元素的个数称为集合的基数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(Base Number)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，记为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|A|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；如果一个集合的基数是有限的，则称集合为有限集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(Finite Set)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，如果一个集合的基数是无限的，则称集合为无限集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(Infinite Set)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 spd="med" advTm="548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3-3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：求集合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的基数：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A=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B={1,2,3}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C={1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{2,3}}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D={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ea typeface="黑体" panose="02010609060101010101" pitchFamily="2" charset="-122"/>
              </a:rPr>
              <a:t>}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解：</a:t>
            </a:r>
            <a:r>
              <a:rPr lang="en-US" altLang="zh-CN" sz="2800" b="1" dirty="0">
                <a:ea typeface="黑体" panose="02010609060101010101" pitchFamily="2" charset="-122"/>
              </a:rPr>
              <a:t>|A|=0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|B|=3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|C|=2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|D|=1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3.8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含有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个元素的集合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称为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元集，它的</a:t>
            </a:r>
            <a:r>
              <a:rPr lang="zh-CN" altLang="en-US" sz="2800" b="1" dirty="0" smtClean="0">
                <a:ea typeface="黑体" panose="02010609060101010101" pitchFamily="2" charset="-122"/>
              </a:rPr>
              <a:t>含</a:t>
            </a:r>
            <a:r>
              <a:rPr lang="en-US" altLang="zh-CN" sz="2800" b="1" dirty="0" smtClean="0"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ea typeface="黑体" panose="02010609060101010101" pitchFamily="2" charset="-122"/>
              </a:rPr>
              <a:t>个</a:t>
            </a:r>
            <a:r>
              <a:rPr lang="en-US" altLang="zh-CN" sz="2800" b="1" dirty="0">
                <a:ea typeface="黑体" panose="02010609060101010101" pitchFamily="2" charset="-122"/>
              </a:rPr>
              <a:t>(m ≤n)</a:t>
            </a:r>
            <a:r>
              <a:rPr lang="zh-CN" altLang="en-US" sz="2800" b="1" dirty="0">
                <a:ea typeface="黑体" panose="02010609060101010101" pitchFamily="2" charset="-122"/>
              </a:rPr>
              <a:t>元素的子集称作它的</a:t>
            </a:r>
            <a:r>
              <a:rPr lang="en-US" altLang="zh-CN" sz="2800" b="1" dirty="0"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ea typeface="黑体" panose="02010609060101010101" pitchFamily="2" charset="-122"/>
              </a:rPr>
              <a:t>元子集。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3-4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：设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A={1,2,3}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，求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的全部子集：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解：将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的全部子集按从小到大进行分类：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        0</a:t>
            </a:r>
            <a:r>
              <a:rPr lang="zh-CN" altLang="en-US" sz="2800" b="1" dirty="0">
                <a:ea typeface="黑体" panose="02010609060101010101" pitchFamily="2" charset="-122"/>
              </a:rPr>
              <a:t>元子集：即空集，有</a:t>
            </a:r>
            <a:r>
              <a:rPr lang="en-US" altLang="zh-CN" sz="2800" b="1" dirty="0">
                <a:ea typeface="黑体" panose="02010609060101010101" pitchFamily="2" charset="-122"/>
              </a:rPr>
              <a:t>C</a:t>
            </a:r>
            <a:r>
              <a:rPr lang="en-US" altLang="zh-CN" sz="2800" b="1" baseline="30000" dirty="0">
                <a:ea typeface="黑体" panose="02010609060101010101" pitchFamily="2" charset="-122"/>
              </a:rPr>
              <a:t>0</a:t>
            </a:r>
            <a:r>
              <a:rPr lang="en-US" altLang="zh-CN" sz="2800" b="1" baseline="-25000" dirty="0"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ea typeface="黑体" panose="02010609060101010101" pitchFamily="2" charset="-122"/>
              </a:rPr>
              <a:t>个：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        1</a:t>
            </a:r>
            <a:r>
              <a:rPr lang="zh-CN" altLang="en-US" sz="2800" b="1" dirty="0">
                <a:ea typeface="黑体" panose="02010609060101010101" pitchFamily="2" charset="-122"/>
              </a:rPr>
              <a:t>元子集：即单元素，有 </a:t>
            </a:r>
            <a:r>
              <a:rPr lang="en-US" altLang="zh-CN" sz="2800" b="1" dirty="0">
                <a:ea typeface="黑体" panose="02010609060101010101" pitchFamily="2" charset="-122"/>
              </a:rPr>
              <a:t>C</a:t>
            </a:r>
            <a:r>
              <a:rPr lang="en-US" altLang="zh-CN" sz="2800" b="1" baseline="30000" dirty="0">
                <a:ea typeface="黑体" panose="02010609060101010101" pitchFamily="2" charset="-122"/>
              </a:rPr>
              <a:t>1</a:t>
            </a:r>
            <a:r>
              <a:rPr lang="en-US" altLang="zh-CN" sz="2800" b="1" baseline="-25000" dirty="0"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ea typeface="黑体" panose="02010609060101010101" pitchFamily="2" charset="-122"/>
              </a:rPr>
              <a:t>个：</a:t>
            </a:r>
            <a:r>
              <a:rPr lang="en-US" altLang="zh-CN" sz="2800" b="1" dirty="0">
                <a:ea typeface="黑体" panose="02010609060101010101" pitchFamily="2" charset="-122"/>
              </a:rPr>
              <a:t>{1}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{2}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{3}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        2</a:t>
            </a:r>
            <a:r>
              <a:rPr lang="zh-CN" altLang="en-US" sz="2800" b="1" dirty="0">
                <a:ea typeface="黑体" panose="02010609060101010101" pitchFamily="2" charset="-122"/>
              </a:rPr>
              <a:t>元子集：有</a:t>
            </a:r>
            <a:r>
              <a:rPr lang="en-US" altLang="zh-CN" sz="2800" b="1" dirty="0">
                <a:ea typeface="黑体" panose="02010609060101010101" pitchFamily="2" charset="-122"/>
              </a:rPr>
              <a:t>C</a:t>
            </a:r>
            <a:r>
              <a:rPr lang="en-US" altLang="zh-CN" sz="2800" b="1" baseline="30000" dirty="0">
                <a:ea typeface="黑体" panose="02010609060101010101" pitchFamily="2" charset="-122"/>
              </a:rPr>
              <a:t>2</a:t>
            </a:r>
            <a:r>
              <a:rPr lang="en-US" altLang="zh-CN" sz="2800" b="1" baseline="-25000" dirty="0"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ea typeface="黑体" panose="02010609060101010101" pitchFamily="2" charset="-122"/>
              </a:rPr>
              <a:t>个：</a:t>
            </a:r>
            <a:r>
              <a:rPr lang="en-US" altLang="zh-CN" sz="2800" b="1" dirty="0">
                <a:ea typeface="黑体" panose="02010609060101010101" pitchFamily="2" charset="-122"/>
              </a:rPr>
              <a:t>{1,2}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{1,3}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{2,3}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        3</a:t>
            </a:r>
            <a:r>
              <a:rPr lang="zh-CN" altLang="en-US" sz="2800" b="1" dirty="0">
                <a:ea typeface="黑体" panose="02010609060101010101" pitchFamily="2" charset="-122"/>
              </a:rPr>
              <a:t>元子集：有</a:t>
            </a:r>
            <a:r>
              <a:rPr lang="en-US" altLang="zh-CN" sz="2800" b="1" dirty="0">
                <a:ea typeface="黑体" panose="02010609060101010101" pitchFamily="2" charset="-122"/>
              </a:rPr>
              <a:t>C</a:t>
            </a:r>
            <a:r>
              <a:rPr lang="en-US" altLang="zh-CN" sz="2800" b="1" baseline="30000" dirty="0">
                <a:ea typeface="黑体" panose="02010609060101010101" pitchFamily="2" charset="-122"/>
              </a:rPr>
              <a:t>3</a:t>
            </a:r>
            <a:r>
              <a:rPr lang="en-US" altLang="zh-CN" sz="2800" b="1" baseline="-25000" dirty="0"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ea typeface="黑体" panose="02010609060101010101" pitchFamily="2" charset="-122"/>
              </a:rPr>
              <a:t>个：</a:t>
            </a:r>
            <a:r>
              <a:rPr lang="en-US" altLang="zh-CN" sz="2800" b="1" dirty="0">
                <a:ea typeface="黑体" panose="02010609060101010101" pitchFamily="2" charset="-122"/>
              </a:rPr>
              <a:t>{1,2,3}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</a:p>
        </p:txBody>
      </p:sp>
    </p:spTree>
  </p:cSld>
  <p:clrMapOvr>
    <a:masterClrMapping/>
  </p:clrMapOvr>
  <p:transition spd="med" advTm="548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∴集合</a:t>
            </a:r>
            <a:r>
              <a:rPr lang="en-US" altLang="zh-CN" sz="2800" b="1" dirty="0">
                <a:ea typeface="黑体" panose="02010609060101010101" pitchFamily="2" charset="-122"/>
              </a:rPr>
              <a:t>A={1,2,3}</a:t>
            </a:r>
            <a:r>
              <a:rPr lang="zh-CN" altLang="en-US" sz="2800" b="1" dirty="0">
                <a:ea typeface="黑体" panose="02010609060101010101" pitchFamily="2" charset="-122"/>
              </a:rPr>
              <a:t>的全部子集共有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一般来说，对于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元集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，它的</a:t>
            </a:r>
            <a:r>
              <a:rPr lang="en-US" altLang="zh-CN" sz="2800" b="1" dirty="0">
                <a:ea typeface="黑体" panose="02010609060101010101" pitchFamily="2" charset="-122"/>
              </a:rPr>
              <a:t>m(0≤m≤n)</a:t>
            </a:r>
            <a:r>
              <a:rPr lang="zh-CN" altLang="en-US" sz="2800" b="1" dirty="0">
                <a:ea typeface="黑体" panose="02010609060101010101" pitchFamily="2" charset="-122"/>
              </a:rPr>
              <a:t>元子集有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个，所以它的不同子集总数为：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3.9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为集合，把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的全体子集构成的集合叫做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的幂集</a:t>
            </a:r>
            <a:r>
              <a:rPr lang="en-US" altLang="zh-CN" sz="2800" b="1" dirty="0">
                <a:ea typeface="黑体" panose="02010609060101010101" pitchFamily="2" charset="-122"/>
              </a:rPr>
              <a:t>(Power Set)</a:t>
            </a:r>
            <a:r>
              <a:rPr lang="zh-CN" altLang="en-US" sz="2800" b="1" dirty="0">
                <a:ea typeface="黑体" panose="02010609060101010101" pitchFamily="2" charset="-122"/>
              </a:rPr>
              <a:t>，记作</a:t>
            </a:r>
            <a:r>
              <a:rPr lang="en-US" altLang="zh-CN" sz="2800" b="1" dirty="0">
                <a:ea typeface="黑体" panose="02010609060101010101" pitchFamily="2" charset="-122"/>
              </a:rPr>
              <a:t>P(A)</a:t>
            </a:r>
            <a:r>
              <a:rPr lang="zh-CN" altLang="en-US" sz="2800" b="1" dirty="0">
                <a:ea typeface="黑体" panose="02010609060101010101" pitchFamily="2" charset="-122"/>
              </a:rPr>
              <a:t>或</a:t>
            </a:r>
            <a:r>
              <a:rPr lang="en-US" altLang="zh-CN" sz="2800" b="1" dirty="0">
                <a:ea typeface="黑体" panose="02010609060101010101" pitchFamily="2" charset="-122"/>
              </a:rPr>
              <a:t>2</a:t>
            </a:r>
            <a:r>
              <a:rPr lang="en-US" altLang="zh-CN" sz="2800" b="1" baseline="30000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，符号化为：</a:t>
            </a:r>
            <a:r>
              <a:rPr lang="en-US" altLang="zh-CN" sz="2800" b="1" dirty="0">
                <a:ea typeface="黑体" panose="02010609060101010101" pitchFamily="2" charset="-122"/>
              </a:rPr>
              <a:t>P(A)={x|x </a:t>
            </a:r>
            <a:r>
              <a:rPr lang="en-US" altLang="zh-CN" sz="36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 A}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例：设</a:t>
            </a:r>
            <a:r>
              <a:rPr lang="en-US" altLang="zh-CN" sz="2800" b="1" dirty="0">
                <a:ea typeface="黑体" panose="02010609060101010101" pitchFamily="2" charset="-122"/>
              </a:rPr>
              <a:t>A={1,2,3}</a:t>
            </a:r>
            <a:r>
              <a:rPr lang="zh-CN" altLang="en-US" sz="2800" b="1" dirty="0">
                <a:ea typeface="黑体" panose="02010609060101010101" pitchFamily="2" charset="-122"/>
              </a:rPr>
              <a:t>，则</a:t>
            </a:r>
            <a:r>
              <a:rPr lang="en-US" altLang="zh-CN" sz="2800" b="1" dirty="0">
                <a:ea typeface="黑体" panose="02010609060101010101" pitchFamily="2" charset="-122"/>
              </a:rPr>
              <a:t>P(A)={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，</a:t>
            </a:r>
            <a:r>
              <a:rPr lang="en-US" altLang="zh-CN" sz="2800" b="1" dirty="0">
                <a:ea typeface="黑体" panose="02010609060101010101" pitchFamily="2" charset="-122"/>
              </a:rPr>
              <a:t>{1}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{2}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{3}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{1,2}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{1,3}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{2,3}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{1,2,3}}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|P(A)|=2</a:t>
            </a:r>
            <a:r>
              <a:rPr lang="en-US" altLang="zh-CN" sz="2800" b="1" baseline="30000" dirty="0">
                <a:ea typeface="黑体" panose="02010609060101010101" pitchFamily="2" charset="-122"/>
              </a:rPr>
              <a:t>n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609600" y="1676400"/>
          <a:ext cx="4687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2120900" imgH="241300" progId="Equation.3">
                  <p:embed/>
                </p:oleObj>
              </mc:Choice>
              <mc:Fallback>
                <p:oleObj r:id="rId3" imgW="21209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46878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8305800" y="2286000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5" imgW="215900" imgH="241300" progId="Equation.3">
                  <p:embed/>
                </p:oleObj>
              </mc:Choice>
              <mc:Fallback>
                <p:oleObj r:id="rId5" imgW="21590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5800" y="2286000"/>
                        <a:ext cx="463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219200" y="33528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7" imgW="1930400" imgH="241300" progId="Equation.3">
                  <p:embed/>
                </p:oleObj>
              </mc:Choice>
              <mc:Fallback>
                <p:oleObj r:id="rId7" imgW="19304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352800"/>
                        <a:ext cx="4267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3-5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：求下列幂集：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(1)</a:t>
            </a:r>
            <a:r>
              <a:rPr lang="zh-CN" altLang="en-US" sz="2800" b="1" dirty="0">
                <a:ea typeface="黑体" panose="02010609060101010101" pitchFamily="2" charset="-122"/>
              </a:rPr>
              <a:t>：</a:t>
            </a:r>
            <a:r>
              <a:rPr lang="en-US" altLang="zh-CN" sz="2800" b="1" dirty="0">
                <a:ea typeface="黑体" panose="02010609060101010101" pitchFamily="2" charset="-122"/>
              </a:rPr>
              <a:t>P(</a:t>
            </a:r>
            <a:r>
              <a:rPr lang="zh-CN" altLang="en-US" sz="2800" b="1" dirty="0">
                <a:ea typeface="黑体" panose="02010609060101010101" pitchFamily="2" charset="-122"/>
              </a:rPr>
              <a:t>○</a:t>
            </a:r>
            <a:r>
              <a:rPr lang="en-US" altLang="zh-CN" sz="2800" b="1" dirty="0"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(2)</a:t>
            </a:r>
            <a:r>
              <a:rPr lang="zh-CN" altLang="en-US" sz="2800" b="1" dirty="0">
                <a:ea typeface="黑体" panose="02010609060101010101" pitchFamily="2" charset="-122"/>
              </a:rPr>
              <a:t>：</a:t>
            </a:r>
            <a:r>
              <a:rPr lang="en-US" altLang="zh-CN" sz="2800" b="1" dirty="0">
                <a:ea typeface="黑体" panose="02010609060101010101" pitchFamily="2" charset="-122"/>
              </a:rPr>
              <a:t>P({</a:t>
            </a:r>
            <a:r>
              <a:rPr lang="zh-CN" altLang="en-US" sz="2800" b="1" dirty="0">
                <a:ea typeface="黑体" panose="02010609060101010101" pitchFamily="2" charset="-122"/>
              </a:rPr>
              <a:t>○</a:t>
            </a:r>
            <a:r>
              <a:rPr lang="en-US" altLang="zh-CN" sz="2800" b="1" dirty="0">
                <a:ea typeface="黑体" panose="02010609060101010101" pitchFamily="2" charset="-122"/>
              </a:rPr>
              <a:t>})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(3)</a:t>
            </a:r>
            <a:r>
              <a:rPr lang="zh-CN" altLang="en-US" sz="2800" b="1" dirty="0">
                <a:ea typeface="黑体" panose="02010609060101010101" pitchFamily="2" charset="-122"/>
              </a:rPr>
              <a:t>：</a:t>
            </a:r>
            <a:r>
              <a:rPr lang="en-US" altLang="zh-CN" sz="2800" b="1" dirty="0">
                <a:ea typeface="黑体" panose="02010609060101010101" pitchFamily="2" charset="-122"/>
              </a:rPr>
              <a:t>P({</a:t>
            </a:r>
            <a:r>
              <a:rPr lang="zh-CN" altLang="en-US" sz="2800" b="1" dirty="0">
                <a:ea typeface="黑体" panose="02010609060101010101" pitchFamily="2" charset="-122"/>
              </a:rPr>
              <a:t>○</a:t>
            </a:r>
            <a:r>
              <a:rPr lang="en-US" altLang="zh-CN" sz="2800" b="1" dirty="0">
                <a:ea typeface="黑体" panose="02010609060101010101" pitchFamily="2" charset="-122"/>
              </a:rPr>
              <a:t>,{</a:t>
            </a:r>
            <a:r>
              <a:rPr lang="zh-CN" altLang="en-US" sz="2800" b="1" dirty="0">
                <a:ea typeface="黑体" panose="02010609060101010101" pitchFamily="2" charset="-122"/>
              </a:rPr>
              <a:t>○</a:t>
            </a:r>
            <a:r>
              <a:rPr lang="en-US" altLang="zh-CN" sz="2800" b="1" dirty="0">
                <a:ea typeface="黑体" panose="02010609060101010101" pitchFamily="2" charset="-122"/>
              </a:rPr>
              <a:t>}})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(4)</a:t>
            </a:r>
            <a:r>
              <a:rPr lang="zh-CN" altLang="en-US" sz="2800" b="1" dirty="0">
                <a:ea typeface="黑体" panose="02010609060101010101" pitchFamily="2" charset="-122"/>
              </a:rPr>
              <a:t>：</a:t>
            </a:r>
            <a:r>
              <a:rPr lang="en-US" altLang="zh-CN" sz="2800" b="1" dirty="0">
                <a:ea typeface="黑体" panose="02010609060101010101" pitchFamily="2" charset="-122"/>
              </a:rPr>
              <a:t>P({1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{2,3}})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zh-CN" altLang="en-US" sz="2800" b="1" dirty="0">
              <a:ea typeface="黑体" panose="02010609060101010101" pitchFamily="2" charset="-122"/>
            </a:endParaRPr>
          </a:p>
        </p:txBody>
      </p:sp>
      <p:cxnSp>
        <p:nvCxnSpPr>
          <p:cNvPr id="22532" name="直接连接符 6"/>
          <p:cNvCxnSpPr/>
          <p:nvPr/>
        </p:nvCxnSpPr>
        <p:spPr>
          <a:xfrm rot="5400000">
            <a:off x="1638300" y="17907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33" name="直接连接符 9"/>
          <p:cNvCxnSpPr/>
          <p:nvPr/>
        </p:nvCxnSpPr>
        <p:spPr>
          <a:xfrm rot="5400000">
            <a:off x="3771900" y="17907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34" name="直接连接符 10"/>
          <p:cNvCxnSpPr/>
          <p:nvPr/>
        </p:nvCxnSpPr>
        <p:spPr>
          <a:xfrm rot="5400000">
            <a:off x="6515100" y="17907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35" name="直接连接符 11"/>
          <p:cNvCxnSpPr/>
          <p:nvPr/>
        </p:nvCxnSpPr>
        <p:spPr>
          <a:xfrm rot="5400000">
            <a:off x="5981700" y="17907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 advTm="548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集合的运算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为了更好的研究集合的性质，我们定义了集合的几个基本运算。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3.10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是两个集合，则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的并集</a:t>
            </a:r>
            <a:r>
              <a:rPr lang="en-US" altLang="zh-CN" sz="2800" b="1" dirty="0">
                <a:ea typeface="黑体" panose="02010609060101010101" pitchFamily="2" charset="-122"/>
              </a:rPr>
              <a:t>(Union)</a:t>
            </a:r>
            <a:r>
              <a:rPr lang="zh-CN" altLang="en-US" sz="2800" b="1" dirty="0">
                <a:ea typeface="黑体" panose="02010609060101010101" pitchFamily="2" charset="-122"/>
              </a:rPr>
              <a:t>定义为：                                ，“∪”称为并运算</a:t>
            </a:r>
            <a:r>
              <a:rPr lang="en-US" altLang="zh-CN" sz="2800" b="1" dirty="0">
                <a:ea typeface="黑体" panose="02010609060101010101" pitchFamily="2" charset="-122"/>
              </a:rPr>
              <a:t>(Union Operation)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ea typeface="黑体" panose="02010609060101010101" pitchFamily="2" charset="-122"/>
              </a:rPr>
              <a:t>{1,2,3,4}</a:t>
            </a:r>
            <a:r>
              <a:rPr lang="zh-CN" altLang="en-US" sz="2800" b="1" dirty="0">
                <a:ea typeface="黑体" panose="02010609060101010101" pitchFamily="2" charset="-122"/>
              </a:rPr>
              <a:t>∪</a:t>
            </a:r>
            <a:r>
              <a:rPr lang="en-US" altLang="zh-CN" sz="2800" b="1" dirty="0">
                <a:ea typeface="黑体" panose="02010609060101010101" pitchFamily="2" charset="-122"/>
              </a:rPr>
              <a:t>{3,4,5}={1,2,3,4,5}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Q</a:t>
            </a:r>
            <a:r>
              <a:rPr lang="zh-CN" altLang="en-US" sz="2800" b="1" dirty="0">
                <a:ea typeface="黑体" panose="02010609060101010101" pitchFamily="2" charset="-122"/>
              </a:rPr>
              <a:t>∪</a:t>
            </a:r>
            <a:r>
              <a:rPr lang="en-US" altLang="zh-CN" sz="2800" b="1" dirty="0">
                <a:ea typeface="黑体" panose="02010609060101010101" pitchFamily="2" charset="-122"/>
              </a:rPr>
              <a:t>N=Q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3.11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是两个集合，则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的交集</a:t>
            </a:r>
            <a:r>
              <a:rPr lang="en-US" altLang="zh-CN" sz="2800" b="1" dirty="0">
                <a:ea typeface="黑体" panose="02010609060101010101" pitchFamily="2" charset="-122"/>
              </a:rPr>
              <a:t>(Intersection)</a:t>
            </a:r>
            <a:r>
              <a:rPr lang="zh-CN" altLang="en-US" sz="2800" b="1" dirty="0">
                <a:ea typeface="黑体" panose="02010609060101010101" pitchFamily="2" charset="-122"/>
              </a:rPr>
              <a:t>定义为：                                  ，“∩”称为交运算</a:t>
            </a:r>
            <a:r>
              <a:rPr lang="en-US" altLang="zh-CN" sz="2800" b="1" dirty="0">
                <a:ea typeface="黑体" panose="02010609060101010101" pitchFamily="2" charset="-122"/>
              </a:rPr>
              <a:t>(Intersection Operation)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ea typeface="黑体" panose="02010609060101010101" pitchFamily="2" charset="-122"/>
              </a:rPr>
              <a:t>{1,2,3,4} ∩{3,4,5}={3,4}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{a, b} ∩ 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ea typeface="黑体" panose="02010609060101010101" pitchFamily="2" charset="-122"/>
              </a:rPr>
              <a:t>= 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，</a:t>
            </a:r>
            <a:r>
              <a:rPr lang="en-US" altLang="zh-CN" sz="2800" b="1" dirty="0">
                <a:ea typeface="黑体" panose="02010609060101010101" pitchFamily="2" charset="-122"/>
              </a:rPr>
              <a:t> Q∩N=N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904985"/>
              </p:ext>
            </p:extLst>
          </p:nvPr>
        </p:nvGraphicFramePr>
        <p:xfrm>
          <a:off x="3276600" y="2514600"/>
          <a:ext cx="3024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1612900" imgH="203200" progId="Equation.3">
                  <p:embed/>
                </p:oleObj>
              </mc:Choice>
              <mc:Fallback>
                <p:oleObj r:id="rId3" imgW="16129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514600"/>
                        <a:ext cx="30241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4038600" y="4267200"/>
          <a:ext cx="322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5" imgW="1612900" imgH="203200" progId="Equation.3">
                  <p:embed/>
                </p:oleObj>
              </mc:Choice>
              <mc:Fallback>
                <p:oleObj r:id="rId5" imgW="16129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267200"/>
                        <a:ext cx="3225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集合的运算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可以将以上定义推广到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个甚至无穷个集合的并集或交集：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ea typeface="黑体" panose="02010609060101010101" pitchFamily="2" charset="-122"/>
              </a:rPr>
              <a:t>{1,2}∪{2,3}∪{0,1}={0,1,2,3}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        {1,2} ∩{2,3} ∩{0,1}=</a:t>
            </a:r>
            <a:r>
              <a:rPr lang="zh-CN" altLang="en-US" sz="2800" b="1" dirty="0"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endParaRPr lang="zh-CN" altLang="en-US" sz="2800" b="1" dirty="0">
              <a:ea typeface="黑体" panose="02010609060101010101" pitchFamily="2" charset="-122"/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06028"/>
              </p:ext>
            </p:extLst>
          </p:nvPr>
        </p:nvGraphicFramePr>
        <p:xfrm>
          <a:off x="-196850" y="1762125"/>
          <a:ext cx="78486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3" imgW="4431960" imgH="1625400" progId="Equation.3">
                  <p:embed/>
                </p:oleObj>
              </mc:Choice>
              <mc:Fallback>
                <p:oleObj name="公式" r:id="rId3" imgW="4431960" imgH="1625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96850" y="1762125"/>
                        <a:ext cx="7848600" cy="287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集合的运算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3.12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是两个集合，则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的差集</a:t>
            </a:r>
            <a:r>
              <a:rPr lang="en-US" altLang="zh-CN" sz="2800" b="1" dirty="0">
                <a:ea typeface="黑体" panose="02010609060101010101" pitchFamily="2" charset="-122"/>
              </a:rPr>
              <a:t>(Subtraction)</a:t>
            </a:r>
            <a:r>
              <a:rPr lang="zh-CN" altLang="en-US" sz="2800" b="1" dirty="0">
                <a:ea typeface="黑体" panose="02010609060101010101" pitchFamily="2" charset="-122"/>
              </a:rPr>
              <a:t>定义为：                                        ；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“</a:t>
            </a:r>
            <a:r>
              <a:rPr lang="en-US" altLang="zh-CN" sz="2800" b="1" dirty="0">
                <a:ea typeface="黑体" panose="02010609060101010101" pitchFamily="2" charset="-122"/>
              </a:rPr>
              <a:t>-</a:t>
            </a:r>
            <a:r>
              <a:rPr lang="zh-CN" altLang="en-US" sz="2800" b="1" dirty="0">
                <a:ea typeface="黑体" panose="02010609060101010101" pitchFamily="2" charset="-122"/>
              </a:rPr>
              <a:t>”称为差运算</a:t>
            </a:r>
            <a:r>
              <a:rPr lang="en-US" altLang="zh-CN" sz="2800" b="1" dirty="0">
                <a:ea typeface="黑体" panose="02010609060101010101" pitchFamily="2" charset="-122"/>
              </a:rPr>
              <a:t>(Subtraction Operation)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A-B</a:t>
            </a:r>
            <a:r>
              <a:rPr lang="zh-CN" altLang="en-US" sz="2800" b="1" dirty="0">
                <a:ea typeface="黑体" panose="02010609060101010101" pitchFamily="2" charset="-122"/>
              </a:rPr>
              <a:t>也可叫做相对补集。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ea typeface="黑体" panose="02010609060101010101" pitchFamily="2" charset="-122"/>
              </a:rPr>
              <a:t>{1,2,3,4}-{3,4,5,6}={1,2}</a:t>
            </a:r>
            <a:r>
              <a:rPr lang="zh-CN" altLang="en-US" sz="2800" b="1" dirty="0"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ea typeface="黑体" panose="02010609060101010101" pitchFamily="2" charset="-122"/>
              </a:rPr>
              <a:t>{1,2}- 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ea typeface="黑体" panose="02010609060101010101" pitchFamily="2" charset="-122"/>
              </a:rPr>
              <a:t>={1,2}</a:t>
            </a:r>
            <a:r>
              <a:rPr lang="zh-CN" altLang="en-US" sz="2800" b="1" dirty="0">
                <a:ea typeface="黑体" panose="02010609060101010101" pitchFamily="2" charset="-122"/>
              </a:rPr>
              <a:t>； 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ea typeface="黑体" panose="02010609060101010101" pitchFamily="2" charset="-122"/>
              </a:rPr>
              <a:t>-{1,2}=</a:t>
            </a:r>
            <a:r>
              <a:rPr lang="zh-CN" altLang="en-US" sz="2800" b="1" dirty="0"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；</a:t>
            </a:r>
            <a:r>
              <a:rPr lang="en-US" altLang="zh-CN" sz="2800" b="1" dirty="0">
                <a:ea typeface="黑体" panose="02010609060101010101" pitchFamily="2" charset="-122"/>
              </a:rPr>
              <a:t>{1,2}-{1,2}= 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>
                <a:ea typeface="黑体" panose="02010609060101010101" pitchFamily="2" charset="-122"/>
              </a:rPr>
              <a:t> 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3.13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U</a:t>
            </a:r>
            <a:r>
              <a:rPr lang="zh-CN" altLang="en-US" sz="2800" b="1" dirty="0">
                <a:ea typeface="黑体" panose="02010609060101010101" pitchFamily="2" charset="-122"/>
              </a:rPr>
              <a:t>为全集，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是</a:t>
            </a:r>
            <a:r>
              <a:rPr lang="en-US" altLang="zh-CN" sz="2800" b="1" dirty="0">
                <a:ea typeface="黑体" panose="02010609060101010101" pitchFamily="2" charset="-122"/>
              </a:rPr>
              <a:t>U</a:t>
            </a:r>
            <a:r>
              <a:rPr lang="zh-CN" altLang="en-US" sz="2800" b="1" dirty="0">
                <a:ea typeface="黑体" panose="02010609060101010101" pitchFamily="2" charset="-122"/>
              </a:rPr>
              <a:t>的子集，则集合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的补集</a:t>
            </a:r>
            <a:r>
              <a:rPr lang="en-US" altLang="zh-CN" sz="2800" b="1" dirty="0">
                <a:ea typeface="黑体" panose="02010609060101010101" pitchFamily="2" charset="-122"/>
              </a:rPr>
              <a:t>(Complement)</a:t>
            </a:r>
            <a:r>
              <a:rPr lang="zh-CN" altLang="en-US" sz="2800" b="1" dirty="0">
                <a:ea typeface="黑体" panose="02010609060101010101" pitchFamily="2" charset="-122"/>
              </a:rPr>
              <a:t>定义为：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也可记为</a:t>
            </a:r>
            <a:r>
              <a:rPr lang="en-US" altLang="zh-CN" sz="2800" b="1" dirty="0">
                <a:ea typeface="黑体" panose="02010609060101010101" pitchFamily="2" charset="-122"/>
              </a:rPr>
              <a:t>~A</a:t>
            </a:r>
            <a:r>
              <a:rPr lang="zh-CN" altLang="en-US" sz="2800" b="1" dirty="0">
                <a:ea typeface="黑体" panose="02010609060101010101" pitchFamily="2" charset="-122"/>
              </a:rPr>
              <a:t>，“</a:t>
            </a:r>
            <a:r>
              <a:rPr lang="en-US" altLang="zh-CN" sz="2800" b="1" dirty="0">
                <a:ea typeface="黑体" panose="02010609060101010101" pitchFamily="2" charset="-122"/>
              </a:rPr>
              <a:t>-</a:t>
            </a:r>
            <a:r>
              <a:rPr lang="zh-CN" altLang="en-US" sz="2800" b="1" dirty="0">
                <a:ea typeface="黑体" panose="02010609060101010101" pitchFamily="2" charset="-122"/>
              </a:rPr>
              <a:t>”，“</a:t>
            </a:r>
            <a:r>
              <a:rPr lang="en-US" altLang="zh-CN" sz="2800" b="1" dirty="0">
                <a:ea typeface="黑体" panose="02010609060101010101" pitchFamily="2" charset="-122"/>
              </a:rPr>
              <a:t>~</a:t>
            </a:r>
            <a:r>
              <a:rPr lang="zh-CN" altLang="en-US" sz="2800" b="1" dirty="0">
                <a:ea typeface="黑体" panose="02010609060101010101" pitchFamily="2" charset="-122"/>
              </a:rPr>
              <a:t>”称为补运算</a:t>
            </a:r>
            <a:r>
              <a:rPr lang="en-US" altLang="zh-CN" sz="2800" b="1" dirty="0">
                <a:ea typeface="黑体" panose="02010609060101010101" pitchFamily="2" charset="-122"/>
              </a:rPr>
              <a:t>(Complement Operation)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ea typeface="黑体" panose="02010609060101010101" pitchFamily="2" charset="-122"/>
              </a:rPr>
              <a:t>U={1,2,3,4}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A={1,2}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~A={3,4}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214667"/>
              </p:ext>
            </p:extLst>
          </p:nvPr>
        </p:nvGraphicFramePr>
        <p:xfrm>
          <a:off x="4191000" y="1605137"/>
          <a:ext cx="3800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1600200" imgH="203200" progId="Equation.3">
                  <p:embed/>
                </p:oleObj>
              </mc:Choice>
              <mc:Fallback>
                <p:oleObj r:id="rId3" imgW="16002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605137"/>
                        <a:ext cx="38004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4876800" y="41910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5" imgW="1905000" imgH="228600" progId="Equation.3">
                  <p:embed/>
                </p:oleObj>
              </mc:Choice>
              <mc:Fallback>
                <p:oleObj r:id="rId5" imgW="19050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4191000"/>
                        <a:ext cx="3810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集合的运算</a:t>
            </a:r>
          </a:p>
        </p:txBody>
      </p:sp>
      <p:sp>
        <p:nvSpPr>
          <p:cNvPr id="6148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0">
            <a:blip r:embed="rId2"/>
            <a:stretch>
              <a:fillRect l="-1630" t="-2667" r="-2222"/>
            </a:stretch>
          </a:blipFill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 advTm="548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2" charset="-122"/>
                <a:cs typeface="+mj-cs"/>
              </a:rPr>
              <a:t>第三章 集合代数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3.1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集合的基本概念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集合的定义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集合是现代数学中最重要的基本概念之一。我们知道，在任何一个数学理论中，不可能对其中的每个概念都严格定义，这样的概念一般为数学理论中的原始概念，而称其余的概念为它的派生概念。如欧几里得几何学中，“点”和“线”是原始概念，而“三角形”和“圆”则为派生概念。今天我们介绍的“集合”也是一个不能严格定义的原始概念。但是为了理解上的方便，我们仍然给一个不严格的定义。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	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	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med" advTm="548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集合的运算</a:t>
            </a:r>
          </a:p>
        </p:txBody>
      </p:sp>
      <p:sp>
        <p:nvSpPr>
          <p:cNvPr id="7175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57200" y="1143000"/>
            <a:ext cx="8305800" cy="5486400"/>
          </a:xfrm>
          <a:blipFill rotWithShape="0">
            <a:blip r:embed="rId3"/>
            <a:stretch>
              <a:fillRect l="-1614" t="-2667" r="-73"/>
            </a:stretch>
          </a:blipFill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3048000" y="5105400"/>
          <a:ext cx="88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4" imgW="419100" imgH="215900" progId="Equation.3">
                  <p:embed/>
                </p:oleObj>
              </mc:Choice>
              <mc:Fallback>
                <p:oleObj r:id="rId4" imgW="4191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5105400"/>
                        <a:ext cx="887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集合的运算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57200" y="1143000"/>
            <a:ext cx="8686800" cy="5486400"/>
          </a:xfrm>
          <a:blipFill rotWithShape="0">
            <a:blip r:embed="rId2"/>
            <a:stretch>
              <a:fillRect l="-1895" t="-3000"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 advTm="548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集合的运算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0">
            <a:blip r:embed="rId3"/>
            <a:stretch>
              <a:fillRect l="-1481" t="-2222"/>
            </a:stretch>
          </a:blipFill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438400" y="5562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152400" imgH="152400" progId="Equation.3">
                  <p:embed/>
                </p:oleObj>
              </mc:Choice>
              <mc:Fallback>
                <p:oleObj r:id="rId4" imgW="152400" imgH="152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55626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3.3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有限集合的计数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鸽笼原理</a:t>
            </a:r>
            <a:r>
              <a:rPr lang="en-US" altLang="zh-CN" b="1" dirty="0"/>
              <a:t>(Pigeonhole Principle)</a:t>
            </a: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定理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3.3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若有</a:t>
            </a:r>
            <a:r>
              <a:rPr lang="en-US" altLang="zh-CN" sz="2800" b="1" dirty="0">
                <a:ea typeface="黑体" panose="02010609060101010101" pitchFamily="2" charset="-122"/>
              </a:rPr>
              <a:t>n+1</a:t>
            </a:r>
            <a:r>
              <a:rPr lang="zh-CN" altLang="en-US" sz="2800" b="1" dirty="0">
                <a:ea typeface="黑体" panose="02010609060101010101" pitchFamily="2" charset="-122"/>
              </a:rPr>
              <a:t>个鸽子住进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个鸽笼，则至少有一个鸽笼至少住进</a:t>
            </a:r>
            <a:r>
              <a:rPr lang="en-US" altLang="zh-CN" sz="2800" b="1" dirty="0"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ea typeface="黑体" panose="02010609060101010101" pitchFamily="2" charset="-122"/>
              </a:rPr>
              <a:t>只鸽子。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证明：</a:t>
            </a:r>
            <a:r>
              <a:rPr lang="en-US" altLang="zh-CN" sz="2800" b="1" dirty="0"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ea typeface="黑体" panose="02010609060101010101" pitchFamily="2" charset="-122"/>
              </a:rPr>
              <a:t>用反证法</a:t>
            </a:r>
            <a:r>
              <a:rPr lang="en-US" altLang="zh-CN" sz="2800" b="1" dirty="0"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ea typeface="黑体" panose="02010609060101010101" pitchFamily="2" charset="-122"/>
              </a:rPr>
              <a:t>假设每个鸽笼至多只住进</a:t>
            </a:r>
            <a:r>
              <a:rPr lang="en-US" altLang="zh-CN" sz="2800" b="1" dirty="0"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ea typeface="黑体" panose="02010609060101010101" pitchFamily="2" charset="-122"/>
              </a:rPr>
              <a:t>只鸽子，则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个鸽笼至多住进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只鸽子，这与有</a:t>
            </a:r>
            <a:r>
              <a:rPr lang="en-US" altLang="zh-CN" sz="2800" b="1" dirty="0">
                <a:ea typeface="黑体" panose="02010609060101010101" pitchFamily="2" charset="-122"/>
              </a:rPr>
              <a:t>n+1</a:t>
            </a:r>
            <a:r>
              <a:rPr lang="zh-CN" altLang="en-US" sz="2800" b="1" dirty="0">
                <a:ea typeface="黑体" panose="02010609060101010101" pitchFamily="2" charset="-122"/>
              </a:rPr>
              <a:t>只鸽子矛盾。∴命题成立。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3-7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：求证：</a:t>
            </a:r>
            <a:r>
              <a:rPr lang="zh-CN" altLang="en-US" sz="2800" b="1" dirty="0">
                <a:ea typeface="黑体" panose="02010609060101010101" pitchFamily="2" charset="-122"/>
              </a:rPr>
              <a:t>设有</a:t>
            </a:r>
            <a:r>
              <a:rPr lang="en-US" altLang="zh-CN" sz="2800" b="1" dirty="0">
                <a:ea typeface="黑体" panose="02010609060101010101" pitchFamily="2" charset="-122"/>
              </a:rPr>
              <a:t>n+1</a:t>
            </a:r>
            <a:r>
              <a:rPr lang="zh-CN" altLang="en-US" sz="2800" b="1" dirty="0">
                <a:ea typeface="黑体" panose="02010609060101010101" pitchFamily="2" charset="-122"/>
              </a:rPr>
              <a:t>个正整数                      ，则总可以找到一对数            </a:t>
            </a:r>
            <a:r>
              <a:rPr lang="en-US" altLang="zh-CN" sz="2800" b="1" dirty="0">
                <a:ea typeface="黑体" panose="02010609060101010101" pitchFamily="2" charset="-122"/>
              </a:rPr>
              <a:t>(1≤i&lt;j≤n+1)</a:t>
            </a:r>
            <a:r>
              <a:rPr lang="zh-CN" altLang="en-US" sz="2800" b="1" dirty="0">
                <a:ea typeface="黑体" panose="02010609060101010101" pitchFamily="2" charset="-122"/>
              </a:rPr>
              <a:t>使得它们的差能被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整除。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证明：                                 取被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整除的余数，若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个余数互不相同，则必有一个为</a:t>
            </a:r>
            <a:r>
              <a:rPr lang="en-US" altLang="zh-CN" sz="2800" b="1" dirty="0"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ea typeface="黑体" panose="02010609060101010101" pitchFamily="2" charset="-122"/>
              </a:rPr>
              <a:t>，不妨设为 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则             能被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整除。否则，由鸽笼原理，必有</a:t>
            </a:r>
            <a:r>
              <a:rPr lang="en-US" altLang="zh-CN" sz="2800" b="1" dirty="0"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ea typeface="黑体" panose="02010609060101010101" pitchFamily="2" charset="-122"/>
              </a:rPr>
              <a:t>个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6096000" y="3886200"/>
          <a:ext cx="195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3" imgW="838200" imgH="228600" progId="Equation.3">
                  <p:embed/>
                </p:oleObj>
              </mc:Choice>
              <mc:Fallback>
                <p:oleObj r:id="rId3" imgW="8382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886200"/>
                        <a:ext cx="1955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4038600" y="4267200"/>
          <a:ext cx="990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5" imgW="431800" imgH="241300" progId="Equation.3">
                  <p:embed/>
                </p:oleObj>
              </mc:Choice>
              <mc:Fallback>
                <p:oleObj r:id="rId5" imgW="43180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267200"/>
                        <a:ext cx="9906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4"/>
          <p:cNvGraphicFramePr>
            <a:graphicFrameLocks noChangeAspect="1"/>
          </p:cNvGraphicFramePr>
          <p:nvPr/>
        </p:nvGraphicFramePr>
        <p:xfrm>
          <a:off x="1447800" y="5181600"/>
          <a:ext cx="3081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7" imgW="1320800" imgH="228600" progId="Equation.3">
                  <p:embed/>
                </p:oleObj>
              </mc:Choice>
              <mc:Fallback>
                <p:oleObj r:id="rId7" imgW="13208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5181600"/>
                        <a:ext cx="30813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7391400" y="5486400"/>
          <a:ext cx="1219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9" imgW="444500" imgH="241300" progId="Equation.3">
                  <p:embed/>
                </p:oleObj>
              </mc:Choice>
              <mc:Fallback>
                <p:oleObj r:id="rId9" imgW="44450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1400" y="5486400"/>
                        <a:ext cx="121920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838200" y="5943600"/>
          <a:ext cx="12049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11" imgW="444500" imgH="241300" progId="Equation.3">
                  <p:embed/>
                </p:oleObj>
              </mc:Choice>
              <mc:Fallback>
                <p:oleObj r:id="rId11" imgW="444500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5943600"/>
                        <a:ext cx="1204913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3.3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有限集合的计数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余数相同，不妨设为                       ，则            能被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整除。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定理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3.4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800" b="1" dirty="0"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ea typeface="黑体" panose="02010609060101010101" pitchFamily="2" charset="-122"/>
              </a:rPr>
              <a:t>鸽笼原理的推广</a:t>
            </a:r>
            <a:r>
              <a:rPr lang="en-US" altLang="zh-CN" sz="2800" b="1" dirty="0"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ea typeface="黑体" panose="02010609060101010101" pitchFamily="2" charset="-122"/>
              </a:rPr>
              <a:t>若有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只鸽子住进</a:t>
            </a:r>
            <a:r>
              <a:rPr lang="en-US" altLang="zh-CN" sz="2800" b="1" dirty="0"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ea typeface="黑体" panose="02010609060101010101" pitchFamily="2" charset="-122"/>
              </a:rPr>
              <a:t>个鸽笼，则至少有一个鸽笼至少住进            只鸽子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en-US" altLang="zh-CN" b="1" dirty="0"/>
              <a:t>2.</a:t>
            </a:r>
            <a:r>
              <a:rPr lang="zh-CN" altLang="en-US" b="1" dirty="0"/>
              <a:t>容斥原理</a:t>
            </a:r>
            <a:r>
              <a:rPr lang="en-US" altLang="zh-CN" b="1" dirty="0"/>
              <a:t>(</a:t>
            </a:r>
            <a:r>
              <a:rPr lang="zh-CN" altLang="en-US" b="1" dirty="0"/>
              <a:t>包含排斥原理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所谓容斥，是指我们计算某类物的数目时，要排斥那些不应包含在这个计数中的数目，但同时要包含那些被错误地排斥了的数目，以此补偿，这种原理称为容斥原理</a:t>
            </a:r>
            <a:r>
              <a:rPr lang="en-US" altLang="zh-CN" sz="2800" b="1" dirty="0">
                <a:ea typeface="黑体" panose="02010609060101010101" pitchFamily="2" charset="-122"/>
              </a:rPr>
              <a:t>(The Principle of Inclusion-exclusion)</a:t>
            </a:r>
            <a:r>
              <a:rPr lang="zh-CN" altLang="en-US" sz="2800" b="1" dirty="0">
                <a:ea typeface="黑体" panose="02010609060101010101" pitchFamily="2" charset="-122"/>
              </a:rPr>
              <a:t>，又称为包含排斥原理。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定理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3.5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是任意有限集合，则</a:t>
            </a:r>
            <a:r>
              <a:rPr lang="en-US" altLang="zh-CN" sz="2800" b="1" dirty="0">
                <a:ea typeface="黑体" panose="02010609060101010101" pitchFamily="2" charset="-122"/>
              </a:rPr>
              <a:t>|A∪B|=|A|+|B|-|A∩B|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3733800" y="1143000"/>
          <a:ext cx="2078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3" imgW="939165" imgH="241300" progId="Equation.3">
                  <p:embed/>
                </p:oleObj>
              </mc:Choice>
              <mc:Fallback>
                <p:oleObj r:id="rId3" imgW="939165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1143000"/>
                        <a:ext cx="20780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6477000" y="1066800"/>
          <a:ext cx="106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5" imgW="431800" imgH="241300" progId="Equation.3">
                  <p:embed/>
                </p:oleObj>
              </mc:Choice>
              <mc:Fallback>
                <p:oleObj r:id="rId5" imgW="431800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0" y="1066800"/>
                        <a:ext cx="1066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6172200" y="2438400"/>
          <a:ext cx="990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7" imgW="609600" imgH="431800" progId="Equation.3">
                  <p:embed/>
                </p:oleObj>
              </mc:Choice>
              <mc:Fallback>
                <p:oleObj r:id="rId7" imgW="6096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2200" y="2438400"/>
                        <a:ext cx="9906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3.3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证：当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A∩B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为空时，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|A∪B|=|A|+|B|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当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A∩B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不空时，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所以：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|A∪B|=|A|+|B|-|A∩B|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推论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3.1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为全集，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是任意有限集合，则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证：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推广到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个有限集合的情况：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3581400" y="1676400"/>
          <a:ext cx="52149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2844800" imgH="228600" progId="Equation.3">
                  <p:embed/>
                </p:oleObj>
              </mc:Choice>
              <mc:Fallback>
                <p:oleObj r:id="rId3" imgW="28448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1676400"/>
                        <a:ext cx="521493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1676400" y="2133600"/>
          <a:ext cx="495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5" imgW="2286000" imgH="228600" progId="Equation.3">
                  <p:embed/>
                </p:oleObj>
              </mc:Choice>
              <mc:Fallback>
                <p:oleObj r:id="rId5" imgW="22860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133600"/>
                        <a:ext cx="4953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838200" y="3733800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7" imgW="2209800" imgH="228600" progId="Equation.3">
                  <p:embed/>
                </p:oleObj>
              </mc:Choice>
              <mc:Fallback>
                <p:oleObj r:id="rId7" imgW="22098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733800"/>
                        <a:ext cx="4419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1143000" y="4267200"/>
          <a:ext cx="6659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9" imgW="3073400" imgH="457200" progId="Equation.3">
                  <p:embed/>
                </p:oleObj>
              </mc:Choice>
              <mc:Fallback>
                <p:oleObj r:id="rId9" imgW="30734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66595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3.3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定理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3.6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设                  是任意有限集合，则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推论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3.2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为全集，                 则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证明：用数学归纳法。</a:t>
            </a: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2667000" y="1143000"/>
          <a:ext cx="1624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3" imgW="749300" imgH="228600" progId="Equation.3">
                  <p:embed/>
                </p:oleObj>
              </mc:Choice>
              <mc:Fallback>
                <p:oleObj r:id="rId3" imgW="7493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16240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533400" y="1676400"/>
          <a:ext cx="842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5" imgW="4622800" imgH="711200" progId="Equation.3">
                  <p:embed/>
                </p:oleObj>
              </mc:Choice>
              <mc:Fallback>
                <p:oleObj r:id="rId5" imgW="4622800" imgH="711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676400"/>
                        <a:ext cx="84201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4191000" y="3200400"/>
          <a:ext cx="1624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7" imgW="749300" imgH="228600" progId="Equation.3">
                  <p:embed/>
                </p:oleObj>
              </mc:Choice>
              <mc:Fallback>
                <p:oleObj r:id="rId7" imgW="7493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3200400"/>
                        <a:ext cx="16240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/>
          <p:cNvGraphicFramePr>
            <a:graphicFrameLocks noChangeAspect="1"/>
          </p:cNvGraphicFramePr>
          <p:nvPr/>
        </p:nvGraphicFramePr>
        <p:xfrm>
          <a:off x="228600" y="3581400"/>
          <a:ext cx="881538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9" imgW="5016500" imgH="711200" progId="Equation.3">
                  <p:embed/>
                </p:oleObj>
              </mc:Choice>
              <mc:Fallback>
                <p:oleObj r:id="rId9" imgW="5016500" imgH="711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" y="3581400"/>
                        <a:ext cx="8815388" cy="124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3.3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例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3-8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某软件公司的程序员都熟悉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Java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，其中熟悉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Java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的共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47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人，熟悉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的共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人，两者都熟悉的共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23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人，问该软件公司共有多少程序员？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解：设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分别表示为熟悉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Java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的程序员，则该公式的程序员集合为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A∪B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由容斥原理得：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| A∪B|=|A|+|B|-|A ∩ B|=47+35-23=59.</a:t>
            </a: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例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3-9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计算中心要安排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Pascal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三门课程的上机，三门课程的学生分别有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110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98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75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人，同时学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Pascal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35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人，同时学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Pascal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50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人，三门都学的有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人，同时学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19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人，求一共有多少学生？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med" advTm="548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0" fontAlgn="base" latinLnBrk="0" hangingPunct="0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3.3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解：设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是同时学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Pascal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，但没有学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的学生数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, 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是同时学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Pascal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，但没有学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的学生数，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z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是同时学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，但没有学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Pascal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的学生数，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P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是仅学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Pascal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的学生，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是仅学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VB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的学生，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是仅学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的学生；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则：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x+6=35=&gt;x=29, y+6=50=&gt;y=44, z+6=19=&gt;z=13,</a:t>
            </a: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   x+y+6=110-P=&gt;P=31, x+z+6=98-B=&gt;B=50,</a:t>
            </a: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   y+z+6=75-C=&gt;C=12,</a:t>
            </a: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总计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=31+29+50+44+6+13+12=185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解二：用容斥原理：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0" fontAlgn="base" latinLnBrk="0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总计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=110+98+75-35-50-19+6=185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med" advTm="548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2" charset="-122"/>
                <a:cs typeface="+mn-cs"/>
              </a:rPr>
              <a:t>3.1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2" charset="-122"/>
                <a:cs typeface="+mn-cs"/>
              </a:rPr>
              <a:t>集合的基本概念</a:t>
            </a:r>
          </a:p>
        </p:txBody>
      </p:sp>
      <p:sp>
        <p:nvSpPr>
          <p:cNvPr id="8195" name="内容占位符 2"/>
          <p:cNvSpPr/>
          <p:nvPr/>
        </p:nvSpPr>
        <p:spPr>
          <a:xfrm>
            <a:off x="457200" y="1143000"/>
            <a:ext cx="83058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1030605" rtl="0" eaLnBrk="0" fontAlgn="base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Char char="•"/>
              <a:defRPr sz="3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571500" indent="-228600" algn="l" defTabSz="1030605" rtl="0" eaLnBrk="0" fontAlgn="base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857250" indent="-171450" algn="l" defTabSz="1030605" rtl="0" eaLnBrk="0" fontAlgn="base" hangingPunct="0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Char char="•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2105" indent="-228600" algn="l" defTabSz="10306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defRPr>
            </a:lvl4pPr>
            <a:lvl5pPr marL="2059305" indent="-228600" algn="l" defTabSz="10306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defRPr>
            </a:lvl5pPr>
          </a:lstStyle>
          <a:p>
            <a:pPr marL="228600" lvl="0" indent="-2286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b="1" dirty="0">
                <a:solidFill>
                  <a:srgbClr val="FF6600"/>
                </a:solidFill>
                <a:ea typeface="黑体" panose="02010609060101010101" pitchFamily="2" charset="-122"/>
              </a:rPr>
              <a:t>3.1</a:t>
            </a:r>
            <a:r>
              <a:rPr lang="zh-CN" altLang="en-US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b="1" dirty="0">
                <a:ea typeface="黑体" panose="02010609060101010101" pitchFamily="2" charset="-122"/>
              </a:rPr>
              <a:t>任何被称为“成员”或“元素”的对象的聚集称为集合</a:t>
            </a:r>
            <a:r>
              <a:rPr lang="en-US" altLang="zh-CN" b="1" dirty="0">
                <a:ea typeface="黑体" panose="02010609060101010101" pitchFamily="2" charset="-122"/>
              </a:rPr>
              <a:t>(Set)</a:t>
            </a:r>
            <a:r>
              <a:rPr lang="zh-CN" altLang="en-US" b="1" dirty="0">
                <a:ea typeface="黑体" panose="02010609060101010101" pitchFamily="2" charset="-122"/>
              </a:rPr>
              <a:t>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marL="228600" lvl="0" indent="-228600" eaLnBrk="1" hangingPunct="1">
              <a:lnSpc>
                <a:spcPct val="100000"/>
              </a:lnSpc>
              <a:buNone/>
            </a:pPr>
            <a:r>
              <a:rPr lang="zh-CN" altLang="en-US" b="1" dirty="0">
                <a:ea typeface="黑体" panose="02010609060101010101" pitchFamily="2" charset="-122"/>
              </a:rPr>
              <a:t>例如：自然数的全体</a:t>
            </a:r>
            <a:r>
              <a:rPr lang="en-US" altLang="zh-CN" b="1" dirty="0">
                <a:ea typeface="黑体" panose="02010609060101010101" pitchFamily="2" charset="-122"/>
              </a:rPr>
              <a:t>N</a:t>
            </a:r>
            <a:r>
              <a:rPr lang="zh-CN" altLang="en-US" b="1" dirty="0">
                <a:ea typeface="黑体" panose="02010609060101010101" pitchFamily="2" charset="-122"/>
              </a:rPr>
              <a:t>，有理数的全体</a:t>
            </a:r>
            <a:r>
              <a:rPr lang="en-US" altLang="zh-CN" b="1" dirty="0">
                <a:ea typeface="黑体" panose="02010609060101010101" pitchFamily="2" charset="-122"/>
              </a:rPr>
              <a:t>Q</a:t>
            </a:r>
            <a:r>
              <a:rPr lang="zh-CN" altLang="en-US" b="1" dirty="0">
                <a:ea typeface="黑体" panose="02010609060101010101" pitchFamily="2" charset="-122"/>
              </a:rPr>
              <a:t>，实数的全体</a:t>
            </a:r>
            <a:r>
              <a:rPr lang="en-US" altLang="zh-CN" b="1" dirty="0">
                <a:ea typeface="黑体" panose="02010609060101010101" pitchFamily="2" charset="-122"/>
              </a:rPr>
              <a:t>R</a:t>
            </a:r>
            <a:r>
              <a:rPr lang="zh-CN" altLang="en-US" b="1" dirty="0">
                <a:ea typeface="黑体" panose="02010609060101010101" pitchFamily="2" charset="-122"/>
              </a:rPr>
              <a:t>，复数的全体</a:t>
            </a:r>
            <a:r>
              <a:rPr lang="en-US" altLang="zh-CN" b="1" dirty="0">
                <a:ea typeface="黑体" panose="02010609060101010101" pitchFamily="2" charset="-122"/>
              </a:rPr>
              <a:t>C</a:t>
            </a:r>
            <a:r>
              <a:rPr lang="zh-CN" altLang="en-US" b="1" dirty="0">
                <a:ea typeface="黑体" panose="02010609060101010101" pitchFamily="2" charset="-122"/>
              </a:rPr>
              <a:t>，整数的全体</a:t>
            </a:r>
            <a:r>
              <a:rPr lang="en-US" altLang="zh-CN" b="1" dirty="0">
                <a:ea typeface="黑体" panose="02010609060101010101" pitchFamily="2" charset="-122"/>
              </a:rPr>
              <a:t>Z</a:t>
            </a:r>
            <a:r>
              <a:rPr lang="zh-CN" altLang="en-US" b="1" dirty="0">
                <a:ea typeface="黑体" panose="02010609060101010101" pitchFamily="2" charset="-122"/>
              </a:rPr>
              <a:t>，都是集合。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marL="228600" lvl="0" indent="-228600" eaLnBrk="1" hangingPunct="1">
              <a:lnSpc>
                <a:spcPct val="100000"/>
              </a:lnSpc>
              <a:buNone/>
            </a:pPr>
            <a:r>
              <a:rPr lang="zh-CN" altLang="en-US" b="1" dirty="0">
                <a:ea typeface="黑体" panose="02010609060101010101" pitchFamily="2" charset="-122"/>
              </a:rPr>
              <a:t>通常情况下，用带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zh-CN" altLang="en-US" b="1" dirty="0">
                <a:ea typeface="黑体" panose="02010609060101010101" pitchFamily="2" charset="-122"/>
              </a:rPr>
              <a:t>或不带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r>
              <a:rPr lang="zh-CN" altLang="en-US" b="1" dirty="0">
                <a:ea typeface="黑体" panose="02010609060101010101" pitchFamily="2" charset="-122"/>
              </a:rPr>
              <a:t>下标的大写英文字母表示集合，而用带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zh-CN" altLang="en-US" b="1" dirty="0">
                <a:ea typeface="黑体" panose="02010609060101010101" pitchFamily="2" charset="-122"/>
              </a:rPr>
              <a:t>或不带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r>
              <a:rPr lang="zh-CN" altLang="en-US" b="1" dirty="0">
                <a:ea typeface="黑体" panose="02010609060101010101" pitchFamily="2" charset="-122"/>
              </a:rPr>
              <a:t>下标的小写英文字母表示集合的元素或成员。</a:t>
            </a:r>
          </a:p>
        </p:txBody>
      </p:sp>
    </p:spTree>
  </p:cSld>
  <p:clrMapOvr>
    <a:masterClrMapping/>
  </p:clrMapOvr>
  <p:transition spd="med" advTm="548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1030605" rtl="0" eaLnBrk="1" fontAlgn="base" latinLnBrk="0" hangingPunct="1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2.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集合的表示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1" fontAlgn="base" latinLnBrk="0" hangingPunct="1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集合是由它所包含的元素完全确定的，有多种方法来表示一个集合。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1" fontAlgn="base" latinLnBrk="0" hangingPunct="1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(1).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枚举法：当一个集合仅有有限个元素或元素之间有明显的关系时，采用列出集合中全部元素或部分元素的方法，叫枚举法。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1" fontAlgn="base" latinLnBrk="0" hangingPunct="1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例：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A={1,2,3,4}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B={a, b, c, …x, y, z}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N ={0,1,2,3, …}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1030605" rtl="0" eaLnBrk="1" fontAlgn="base" latinLnBrk="0" hangingPunct="1">
              <a:lnSpc>
                <a:spcPct val="87000"/>
              </a:lnSpc>
              <a:spcBef>
                <a:spcPct val="34000"/>
              </a:spcBef>
              <a:spcAft>
                <a:spcPct val="0"/>
              </a:spcAft>
              <a:buClr>
                <a:srgbClr val="A50021"/>
              </a:buClr>
              <a:buSzPct val="114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这种方法实际上是一种显示表示法，优点是具有透明性，缺点是当集合中元素比较多时会占据大量内存。</a:t>
            </a:r>
          </a:p>
        </p:txBody>
      </p:sp>
    </p:spTree>
  </p:cSld>
  <p:clrMapOvr>
    <a:masterClrMapping/>
  </p:clrMapOvr>
  <p:transition spd="med" advTm="548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b="1" dirty="0">
                <a:ea typeface="黑体" panose="02010609060101010101" pitchFamily="2" charset="-122"/>
              </a:rPr>
              <a:t>(2).</a:t>
            </a:r>
            <a:r>
              <a:rPr lang="zh-CN" altLang="en-US" b="1" dirty="0">
                <a:ea typeface="黑体" panose="02010609060101010101" pitchFamily="2" charset="-122"/>
              </a:rPr>
              <a:t>描述法：一般用谓词来概括集合中元素的特性，由谓词</a:t>
            </a:r>
            <a:r>
              <a:rPr lang="en-US" altLang="zh-CN" b="1" dirty="0">
                <a:ea typeface="黑体" panose="02010609060101010101" pitchFamily="2" charset="-122"/>
              </a:rPr>
              <a:t>P(x)</a:t>
            </a:r>
            <a:r>
              <a:rPr lang="zh-CN" altLang="en-US" b="1" dirty="0">
                <a:ea typeface="黑体" panose="02010609060101010101" pitchFamily="2" charset="-122"/>
              </a:rPr>
              <a:t>所定义的集合常记为：</a:t>
            </a:r>
            <a:r>
              <a:rPr lang="en-US" altLang="zh-CN" b="1" dirty="0">
                <a:ea typeface="黑体" panose="02010609060101010101" pitchFamily="2" charset="-122"/>
              </a:rPr>
              <a:t>A={x |P(x)}</a:t>
            </a:r>
            <a:r>
              <a:rPr lang="zh-CN" altLang="en-US" b="1" dirty="0">
                <a:ea typeface="黑体" panose="02010609060101010101" pitchFamily="2" charset="-122"/>
              </a:rPr>
              <a:t>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黑体" panose="02010609060101010101" pitchFamily="2" charset="-122"/>
              </a:rPr>
              <a:t>例：</a:t>
            </a:r>
            <a:r>
              <a:rPr lang="en-US" altLang="zh-CN" b="1" dirty="0">
                <a:ea typeface="黑体" panose="02010609060101010101" pitchFamily="2" charset="-122"/>
              </a:rPr>
              <a:t>B={x | x ∈R ∧x</a:t>
            </a:r>
            <a:r>
              <a:rPr lang="en-US" altLang="zh-CN" b="1" baseline="30000" dirty="0">
                <a:ea typeface="黑体" panose="02010609060101010101" pitchFamily="2" charset="-122"/>
              </a:rPr>
              <a:t>2</a:t>
            </a:r>
            <a:r>
              <a:rPr lang="en-US" altLang="zh-CN" b="1" dirty="0">
                <a:ea typeface="黑体" panose="02010609060101010101" pitchFamily="2" charset="-122"/>
              </a:rPr>
              <a:t>-1=0}</a:t>
            </a:r>
            <a:r>
              <a:rPr lang="zh-CN" altLang="en-US" b="1" dirty="0">
                <a:ea typeface="黑体" panose="02010609060101010101" pitchFamily="2" charset="-122"/>
              </a:rPr>
              <a:t>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黑体" panose="02010609060101010101" pitchFamily="2" charset="-122"/>
              </a:rPr>
              <a:t>谓词表示法是一种隐式表示法，所表示的集合元素可以是很少的或无穷多个，从计算机的角度来看，是种“动态”的表示法，不用占据大量内存。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黑体" panose="02010609060101010101" pitchFamily="2" charset="-122"/>
              </a:rPr>
              <a:t>(3).</a:t>
            </a:r>
            <a:r>
              <a:rPr lang="zh-CN" altLang="en-US" b="1" dirty="0">
                <a:ea typeface="黑体" panose="02010609060101010101" pitchFamily="2" charset="-122"/>
              </a:rPr>
              <a:t>文氏图法</a:t>
            </a:r>
            <a:r>
              <a:rPr lang="en-US" altLang="zh-CN" b="1" dirty="0">
                <a:ea typeface="黑体" panose="02010609060101010101" pitchFamily="2" charset="-122"/>
              </a:rPr>
              <a:t>(Venn)</a:t>
            </a:r>
            <a:r>
              <a:rPr lang="zh-CN" altLang="en-US" b="1" dirty="0">
                <a:ea typeface="黑体" panose="02010609060101010101" pitchFamily="2" charset="-122"/>
              </a:rPr>
              <a:t>：文氏图解法是一种利用平面上的点的集合作成的对集合的图解，一般用平面上的圆形或方形表示一个集合。</a:t>
            </a:r>
          </a:p>
        </p:txBody>
      </p:sp>
    </p:spTree>
  </p:cSld>
  <p:clrMapOvr>
    <a:masterClrMapping/>
  </p:clrMapOvr>
  <p:transition spd="med" advTm="548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集合与元素的关系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黑体" panose="02010609060101010101" pitchFamily="2" charset="-122"/>
              </a:rPr>
              <a:t>元素和集合之间的关系是“隶属关系”，即“属于”或“不属于”，“属于”记作∈，不属于记作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</a:t>
            </a:r>
            <a:r>
              <a:rPr lang="zh-CN" altLang="en-US" b="1" dirty="0">
                <a:ea typeface="黑体" panose="02010609060101010101" pitchFamily="2" charset="-122"/>
              </a:rPr>
              <a:t>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黑体" panose="02010609060101010101" pitchFamily="2" charset="-122"/>
              </a:rPr>
              <a:t>例：</a:t>
            </a:r>
            <a:r>
              <a:rPr lang="en-US" altLang="zh-CN" b="1" dirty="0">
                <a:ea typeface="黑体" panose="02010609060101010101" pitchFamily="2" charset="-122"/>
              </a:rPr>
              <a:t>A={a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{b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c}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{{d}}}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a</a:t>
            </a:r>
            <a:r>
              <a:rPr lang="zh-CN" altLang="en-US" b="1" dirty="0">
                <a:ea typeface="黑体" panose="02010609060101010101" pitchFamily="2" charset="-122"/>
              </a:rPr>
              <a:t> ∈</a:t>
            </a:r>
            <a:r>
              <a:rPr lang="en-US" altLang="zh-CN" b="1" dirty="0">
                <a:ea typeface="黑体" panose="02010609060101010101" pitchFamily="2" charset="-122"/>
              </a:rPr>
              <a:t>A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 {b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c}</a:t>
            </a:r>
            <a:r>
              <a:rPr lang="zh-CN" altLang="en-US" b="1" dirty="0">
                <a:ea typeface="黑体" panose="02010609060101010101" pitchFamily="2" charset="-122"/>
              </a:rPr>
              <a:t> ∈</a:t>
            </a:r>
            <a:r>
              <a:rPr lang="en-US" altLang="zh-CN" b="1" dirty="0">
                <a:ea typeface="黑体" panose="02010609060101010101" pitchFamily="2" charset="-122"/>
              </a:rPr>
              <a:t>A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b 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ea typeface="黑体" panose="02010609060101010101" pitchFamily="2" charset="-122"/>
              </a:rPr>
              <a:t> A</a:t>
            </a:r>
            <a:r>
              <a:rPr lang="zh-CN" altLang="en-US" b="1" dirty="0">
                <a:ea typeface="黑体" panose="02010609060101010101" pitchFamily="2" charset="-122"/>
              </a:rPr>
              <a:t>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2" charset="-122"/>
              </a:rPr>
              <a:t>3-1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：在一个很偏僻的孤岛上，住着一些人家，岛上只有一个理发师，该理发师专给那些并且只给那些自己不刮脸的人刮脸。那么该给这位理发师刮脸？</a:t>
            </a:r>
          </a:p>
        </p:txBody>
      </p:sp>
    </p:spTree>
  </p:cSld>
  <p:clrMapOvr>
    <a:masterClrMapping/>
  </p:clrMapOvr>
  <p:transition spd="med" advTm="548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>
                <a:ea typeface="黑体" panose="02010609060101010101" pitchFamily="2" charset="-122"/>
              </a:rPr>
              <a:t>在离散数学中，我们仅讨论界限清楚无二义性的元素与集合的隶属关系，即元素</a:t>
            </a:r>
            <a:r>
              <a:rPr lang="en-US" altLang="zh-CN" b="1" dirty="0">
                <a:ea typeface="黑体" panose="02010609060101010101" pitchFamily="2" charset="-122"/>
              </a:rPr>
              <a:t>a</a:t>
            </a:r>
            <a:r>
              <a:rPr lang="zh-CN" altLang="en-US" b="1" dirty="0">
                <a:ea typeface="黑体" panose="02010609060101010101" pitchFamily="2" charset="-122"/>
              </a:rPr>
              <a:t>要么属于集合</a:t>
            </a:r>
            <a:r>
              <a:rPr lang="en-US" altLang="zh-CN" b="1" dirty="0">
                <a:ea typeface="黑体" panose="02010609060101010101" pitchFamily="2" charset="-122"/>
              </a:rPr>
              <a:t>A</a:t>
            </a:r>
            <a:r>
              <a:rPr lang="zh-CN" altLang="en-US" b="1" dirty="0">
                <a:ea typeface="黑体" panose="02010609060101010101" pitchFamily="2" charset="-122"/>
              </a:rPr>
              <a:t>，要么不属于集合</a:t>
            </a:r>
            <a:r>
              <a:rPr lang="en-US" altLang="zh-CN" b="1" dirty="0">
                <a:ea typeface="黑体" panose="02010609060101010101" pitchFamily="2" charset="-122"/>
              </a:rPr>
              <a:t>A</a:t>
            </a:r>
            <a:r>
              <a:rPr lang="zh-CN" altLang="en-US" b="1" dirty="0">
                <a:ea typeface="黑体" panose="02010609060101010101" pitchFamily="2" charset="-122"/>
              </a:rPr>
              <a:t>，两者必居其一。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4.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集合的特性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黑体" panose="02010609060101010101" pitchFamily="2" charset="-122"/>
              </a:rPr>
              <a:t>(1).</a:t>
            </a:r>
            <a:r>
              <a:rPr lang="zh-CN" altLang="en-US" b="1" dirty="0">
                <a:ea typeface="黑体" panose="02010609060101010101" pitchFamily="2" charset="-122"/>
              </a:rPr>
              <a:t>确定性：即</a:t>
            </a:r>
            <a:r>
              <a:rPr lang="en-US" altLang="zh-CN" b="1" dirty="0">
                <a:ea typeface="黑体" panose="02010609060101010101" pitchFamily="2" charset="-122"/>
              </a:rPr>
              <a:t>a∈A</a:t>
            </a:r>
            <a:r>
              <a:rPr lang="zh-CN" altLang="en-US" b="1" dirty="0">
                <a:ea typeface="黑体" panose="02010609060101010101" pitchFamily="2" charset="-122"/>
              </a:rPr>
              <a:t>或</a:t>
            </a:r>
            <a:r>
              <a:rPr lang="en-US" altLang="zh-CN" b="1" dirty="0">
                <a:ea typeface="黑体" panose="02010609060101010101" pitchFamily="2" charset="-122"/>
              </a:rPr>
              <a:t>a 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ea typeface="黑体" panose="02010609060101010101" pitchFamily="2" charset="-122"/>
              </a:rPr>
              <a:t> A</a:t>
            </a:r>
            <a:r>
              <a:rPr lang="zh-CN" altLang="en-US" b="1" dirty="0">
                <a:ea typeface="黑体" panose="02010609060101010101" pitchFamily="2" charset="-122"/>
              </a:rPr>
              <a:t>，两者必居其一且仅居其一；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黑体" panose="02010609060101010101" pitchFamily="2" charset="-122"/>
              </a:rPr>
              <a:t>(2).</a:t>
            </a:r>
            <a:r>
              <a:rPr lang="zh-CN" altLang="en-US" b="1" dirty="0">
                <a:ea typeface="黑体" panose="02010609060101010101" pitchFamily="2" charset="-122"/>
              </a:rPr>
              <a:t>互异性：集合中相同的元素被视为同一元素，即：</a:t>
            </a:r>
            <a:r>
              <a:rPr lang="en-US" altLang="zh-CN" b="1" dirty="0">
                <a:ea typeface="黑体" panose="02010609060101010101" pitchFamily="2" charset="-122"/>
              </a:rPr>
              <a:t>{1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1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2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2}</a:t>
            </a:r>
            <a:r>
              <a:rPr lang="zh-CN" altLang="en-US" b="1" dirty="0">
                <a:ea typeface="黑体" panose="02010609060101010101" pitchFamily="2" charset="-122"/>
              </a:rPr>
              <a:t>与</a:t>
            </a:r>
            <a:r>
              <a:rPr lang="en-US" altLang="zh-CN" b="1" dirty="0">
                <a:ea typeface="黑体" panose="02010609060101010101" pitchFamily="2" charset="-122"/>
              </a:rPr>
              <a:t>{1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2}</a:t>
            </a:r>
            <a:r>
              <a:rPr lang="zh-CN" altLang="en-US" b="1" dirty="0">
                <a:ea typeface="黑体" panose="02010609060101010101" pitchFamily="2" charset="-122"/>
              </a:rPr>
              <a:t>相同；</a:t>
            </a:r>
            <a:endParaRPr lang="en-US" altLang="zh-CN" b="1" dirty="0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黑体" panose="02010609060101010101" pitchFamily="2" charset="-122"/>
              </a:rPr>
              <a:t>(3).</a:t>
            </a:r>
            <a:r>
              <a:rPr lang="zh-CN" altLang="en-US" b="1" dirty="0">
                <a:ea typeface="黑体" panose="02010609060101010101" pitchFamily="2" charset="-122"/>
              </a:rPr>
              <a:t>无序性：集合中的元素顺序并不重要，如</a:t>
            </a:r>
            <a:r>
              <a:rPr lang="en-US" altLang="zh-CN" b="1" dirty="0">
                <a:ea typeface="黑体" panose="02010609060101010101" pitchFamily="2" charset="-122"/>
              </a:rPr>
              <a:t>{1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2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3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4}</a:t>
            </a:r>
            <a:r>
              <a:rPr lang="zh-CN" altLang="en-US" b="1" dirty="0">
                <a:ea typeface="黑体" panose="02010609060101010101" pitchFamily="2" charset="-122"/>
              </a:rPr>
              <a:t>与</a:t>
            </a:r>
            <a:r>
              <a:rPr lang="en-US" altLang="zh-CN" b="1" dirty="0">
                <a:ea typeface="黑体" panose="02010609060101010101" pitchFamily="2" charset="-122"/>
              </a:rPr>
              <a:t>{2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3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4</a:t>
            </a:r>
            <a:r>
              <a:rPr lang="zh-CN" altLang="en-US" b="1" dirty="0"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ea typeface="黑体" panose="02010609060101010101" pitchFamily="2" charset="-122"/>
              </a:rPr>
              <a:t>1}</a:t>
            </a:r>
            <a:r>
              <a:rPr lang="zh-CN" altLang="en-US" b="1" dirty="0">
                <a:ea typeface="黑体" panose="02010609060101010101" pitchFamily="2" charset="-122"/>
              </a:rPr>
              <a:t>相同。</a:t>
            </a:r>
          </a:p>
        </p:txBody>
      </p:sp>
    </p:spTree>
  </p:cSld>
  <p:clrMapOvr>
    <a:masterClrMapping/>
  </p:clrMapOvr>
  <p:transition spd="med" advTm="548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00000"/>
              </a:lnSpc>
            </a:pP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5.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集合之间的关系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3.2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是两个集合，如果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中的每个元素都是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中的元素，则称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是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的子集合，简称子集</a:t>
            </a:r>
            <a:r>
              <a:rPr lang="en-US" altLang="zh-CN" sz="2800" b="1" dirty="0">
                <a:ea typeface="黑体" panose="02010609060101010101" pitchFamily="2" charset="-122"/>
              </a:rPr>
              <a:t>(Subset)</a:t>
            </a:r>
            <a:r>
              <a:rPr lang="zh-CN" altLang="en-US" sz="2800" b="1" dirty="0">
                <a:ea typeface="黑体" panose="02010609060101010101" pitchFamily="2" charset="-122"/>
              </a:rPr>
              <a:t>，这时也称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被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包含，或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包含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，记作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，或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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，称“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zh-CN" altLang="en-US" sz="2800" b="1" dirty="0">
                <a:ea typeface="黑体" panose="02010609060101010101" pitchFamily="2" charset="-122"/>
              </a:rPr>
              <a:t>”或“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</a:t>
            </a:r>
            <a:r>
              <a:rPr lang="zh-CN" altLang="en-US" sz="2800" b="1" dirty="0">
                <a:ea typeface="黑体" panose="02010609060101010101" pitchFamily="2" charset="-122"/>
              </a:rPr>
              <a:t>”为包含关系</a:t>
            </a:r>
            <a:r>
              <a:rPr lang="en-US" altLang="zh-CN" sz="2800" b="1" dirty="0">
                <a:ea typeface="黑体" panose="02010609060101010101" pitchFamily="2" charset="-122"/>
              </a:rPr>
              <a:t>(Inclusion Relation)</a:t>
            </a:r>
            <a:r>
              <a:rPr lang="zh-CN" altLang="en-US" sz="2800" b="1" dirty="0">
                <a:ea typeface="黑体" panose="02010609060101010101" pitchFamily="2" charset="-122"/>
              </a:rPr>
              <a:t>。如果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不被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包含，则记作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0000"/>
              </a:lnSpc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ea typeface="黑体" panose="02010609060101010101" pitchFamily="2" charset="-122"/>
              </a:rPr>
              <a:t>N 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 Z 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 Q 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 R 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 C, </a:t>
            </a:r>
            <a:r>
              <a:rPr lang="zh-CN" altLang="en-US" sz="2800" b="1" dirty="0">
                <a:ea typeface="黑体" panose="02010609060101010101" pitchFamily="2" charset="-122"/>
              </a:rPr>
              <a:t>但</a:t>
            </a:r>
            <a:r>
              <a:rPr lang="en-US" altLang="zh-CN" sz="2800" b="1" dirty="0">
                <a:ea typeface="黑体" panose="02010609060101010101" pitchFamily="2" charset="-122"/>
              </a:rPr>
              <a:t>Z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ea typeface="黑体" panose="02010609060101010101" pitchFamily="2" charset="-122"/>
              </a:rPr>
              <a:t>;</a:t>
            </a:r>
          </a:p>
          <a:p>
            <a:pPr algn="just" eaLnBrk="1" hangingPunct="1">
              <a:lnSpc>
                <a:spcPct val="100000"/>
              </a:lnSpc>
              <a:buNone/>
            </a:pPr>
            <a:r>
              <a:rPr lang="en-US" altLang="zh-CN" sz="2800" b="1" dirty="0">
                <a:ea typeface="黑体" panose="02010609060101010101" pitchFamily="2" charset="-122"/>
              </a:rPr>
              <a:t>A={1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4}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B={1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2}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C={2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3}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D={2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3}</a:t>
            </a:r>
            <a:r>
              <a:rPr lang="zh-CN" altLang="en-US" sz="2800" b="1" dirty="0">
                <a:ea typeface="黑体" panose="02010609060101010101" pitchFamily="2" charset="-122"/>
              </a:rPr>
              <a:t>，则</a:t>
            </a:r>
            <a:r>
              <a:rPr lang="en-US" altLang="zh-CN" sz="2800" b="1" dirty="0">
                <a:ea typeface="黑体" panose="02010609060101010101" pitchFamily="2" charset="-122"/>
              </a:rPr>
              <a:t>B,C,D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A; C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D; D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C; 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>
                <a:ea typeface="黑体" panose="02010609060101010101" pitchFamily="2" charset="-122"/>
              </a:rPr>
              <a:t>C,D; C,D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>
                <a:ea typeface="黑体" panose="02010609060101010101" pitchFamily="2" charset="-122"/>
              </a:rPr>
              <a:t>B; A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B,</a:t>
            </a:r>
            <a:r>
              <a:rPr lang="en-US" altLang="zh-CN" sz="2800" b="1" dirty="0">
                <a:ea typeface="黑体" panose="02010609060101010101" pitchFamily="2" charset="-122"/>
              </a:rPr>
              <a:t>C,D</a:t>
            </a:r>
            <a:r>
              <a:rPr lang="zh-CN" altLang="en-US" sz="2800" b="1" dirty="0">
                <a:ea typeface="黑体" panose="02010609060101010101" pitchFamily="2" charset="-122"/>
              </a:rPr>
              <a:t> 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0000"/>
              </a:lnSpc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对任意的集合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，都有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 。</a:t>
            </a:r>
          </a:p>
        </p:txBody>
      </p:sp>
    </p:spTree>
  </p:cSld>
  <p:clrMapOvr>
    <a:masterClrMapping/>
  </p:clrMapOvr>
  <p:transition spd="med" advTm="548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1030605" rtl="0" eaLnBrk="1" fontAlgn="base" latinLnBrk="0" hangingPunct="1">
              <a:lnSpc>
                <a:spcPct val="93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3.1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集合的基本概念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3.3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为集合，如果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且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A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ea typeface="黑体" panose="02010609060101010101" pitchFamily="2" charset="-122"/>
              </a:rPr>
              <a:t>则称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相等，记作</a:t>
            </a:r>
            <a:r>
              <a:rPr lang="en-US" altLang="zh-CN" sz="2800" b="1" dirty="0">
                <a:ea typeface="黑体" panose="02010609060101010101" pitchFamily="2" charset="-122"/>
              </a:rPr>
              <a:t>A=B</a:t>
            </a:r>
            <a:r>
              <a:rPr lang="zh-CN" altLang="en-US" sz="2800" b="1" dirty="0">
                <a:ea typeface="黑体" panose="02010609060101010101" pitchFamily="2" charset="-122"/>
              </a:rPr>
              <a:t>，如果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不相等，则记作</a:t>
            </a:r>
            <a:r>
              <a:rPr lang="en-US" altLang="zh-CN" sz="2800" b="1" dirty="0">
                <a:ea typeface="黑体" panose="02010609060101010101" pitchFamily="2" charset="-122"/>
              </a:rPr>
              <a:t>A≠B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相等的符号化表示为：</a:t>
            </a:r>
            <a:r>
              <a:rPr lang="en-US" altLang="zh-CN" sz="2800" b="1" dirty="0">
                <a:ea typeface="黑体" panose="02010609060101010101" pitchFamily="2" charset="-122"/>
              </a:rPr>
              <a:t>A=B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A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例：</a:t>
            </a:r>
            <a:r>
              <a:rPr lang="en-US" altLang="zh-CN" sz="2800" b="1" dirty="0">
                <a:ea typeface="黑体" panose="02010609060101010101" pitchFamily="2" charset="-122"/>
              </a:rPr>
              <a:t>A={x|x∈N</a:t>
            </a:r>
            <a:r>
              <a:rPr lang="zh-CN" altLang="en-US" sz="2800" b="1" dirty="0">
                <a:ea typeface="黑体" panose="02010609060101010101" pitchFamily="2" charset="-122"/>
              </a:rPr>
              <a:t>，且</a:t>
            </a:r>
            <a:r>
              <a:rPr lang="en-US" altLang="zh-CN" sz="2800" b="1" dirty="0">
                <a:ea typeface="黑体" panose="02010609060101010101" pitchFamily="2" charset="-122"/>
              </a:rPr>
              <a:t>x≤4}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B={0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4}</a:t>
            </a:r>
            <a:r>
              <a:rPr lang="zh-CN" altLang="en-US" sz="2800" b="1" dirty="0">
                <a:ea typeface="黑体" panose="02010609060101010101" pitchFamily="2" charset="-122"/>
              </a:rPr>
              <a:t>则</a:t>
            </a:r>
            <a:r>
              <a:rPr lang="en-US" altLang="zh-CN" sz="2800" b="1" dirty="0">
                <a:ea typeface="黑体" panose="02010609060101010101" pitchFamily="2" charset="-122"/>
              </a:rPr>
              <a:t>A=B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6600"/>
                </a:solidFill>
                <a:ea typeface="黑体" panose="02010609060101010101" pitchFamily="2" charset="-122"/>
              </a:rPr>
              <a:t>3.4</a:t>
            </a:r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为集合，如果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且</a:t>
            </a:r>
            <a:r>
              <a:rPr lang="en-US" altLang="zh-CN" sz="2800" b="1" dirty="0">
                <a:ea typeface="黑体" panose="02010609060101010101" pitchFamily="2" charset="-122"/>
              </a:rPr>
              <a:t>B≠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ea typeface="黑体" panose="02010609060101010101" pitchFamily="2" charset="-122"/>
              </a:rPr>
              <a:t>则称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是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的真子集</a:t>
            </a:r>
            <a:r>
              <a:rPr lang="en-US" altLang="zh-CN" sz="2800" b="1" dirty="0">
                <a:ea typeface="黑体" panose="02010609060101010101" pitchFamily="2" charset="-122"/>
              </a:rPr>
              <a:t>(Proper Subset)</a:t>
            </a:r>
            <a:r>
              <a:rPr lang="zh-CN" altLang="en-US" sz="2800" b="1" dirty="0">
                <a:ea typeface="黑体" panose="02010609060101010101" pitchFamily="2" charset="-122"/>
              </a:rPr>
              <a:t>，记作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，称“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</a:t>
            </a:r>
            <a:r>
              <a:rPr lang="zh-CN" altLang="en-US" sz="2800" b="1" dirty="0">
                <a:ea typeface="黑体" panose="02010609060101010101" pitchFamily="2" charset="-122"/>
              </a:rPr>
              <a:t>”为真包含关系</a:t>
            </a:r>
            <a:r>
              <a:rPr lang="en-US" altLang="zh-CN" sz="2800" b="1" dirty="0">
                <a:ea typeface="黑体" panose="02010609060101010101" pitchFamily="2" charset="-122"/>
              </a:rPr>
              <a:t>(Properly Inclusion Relation)</a:t>
            </a:r>
            <a:r>
              <a:rPr lang="zh-CN" altLang="en-US" sz="2800" b="1" dirty="0">
                <a:ea typeface="黑体" panose="02010609060101010101" pitchFamily="2" charset="-122"/>
              </a:rPr>
              <a:t>，如果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ea typeface="黑体" panose="02010609060101010101" pitchFamily="2" charset="-122"/>
              </a:rPr>
              <a:t>不是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的真子集，则记作</a:t>
            </a:r>
            <a:r>
              <a:rPr lang="en-US" altLang="zh-CN" sz="2800" b="1" dirty="0"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ea typeface="黑体" panose="02010609060101010101" pitchFamily="2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>
                <a:ea typeface="黑体" panose="02010609060101010101" pitchFamily="2" charset="-122"/>
              </a:rPr>
              <a:t>A</a:t>
            </a:r>
            <a:endParaRPr lang="zh-CN" altLang="en-US" sz="28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 advTm="5486"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</Template>
  <TotalTime>130</TotalTime>
  <Words>3077</Words>
  <Application>Microsoft Office PowerPoint</Application>
  <PresentationFormat>全屏显示(4:3)</PresentationFormat>
  <Paragraphs>171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宋体</vt:lpstr>
      <vt:lpstr>Arial</vt:lpstr>
      <vt:lpstr>Arial Black</vt:lpstr>
      <vt:lpstr>Comic Sans MS</vt:lpstr>
      <vt:lpstr>Garamond</vt:lpstr>
      <vt:lpstr>Symbol</vt:lpstr>
      <vt:lpstr>Times New Roman</vt:lpstr>
      <vt:lpstr>Wingdings</vt:lpstr>
      <vt:lpstr>默认设计模板</vt:lpstr>
      <vt:lpstr>Microsoft 公式 3.0</vt:lpstr>
      <vt:lpstr>预备知识：集合论</vt:lpstr>
      <vt:lpstr>第三章 集合代数</vt:lpstr>
      <vt:lpstr>PowerPoint 演示文稿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3.2 集合的运算</vt:lpstr>
      <vt:lpstr>3.2 集合的运算</vt:lpstr>
      <vt:lpstr>3.2 集合的运算</vt:lpstr>
      <vt:lpstr>3.2 集合的运算</vt:lpstr>
      <vt:lpstr>3.2 集合的运算</vt:lpstr>
      <vt:lpstr>3.2 集合的运算</vt:lpstr>
      <vt:lpstr>3.2 集合的运算</vt:lpstr>
      <vt:lpstr>3.3 有限集合的计数</vt:lpstr>
      <vt:lpstr>3.3 有限集合的计数</vt:lpstr>
      <vt:lpstr>3.3 有限集合的计数</vt:lpstr>
      <vt:lpstr>3.3 有限集合的计数</vt:lpstr>
      <vt:lpstr>3.3 有限集合的计数</vt:lpstr>
      <vt:lpstr>3.3 有限集合的计数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毅龙 吴</cp:lastModifiedBy>
  <cp:revision>405</cp:revision>
  <dcterms:created xsi:type="dcterms:W3CDTF">2021-03-17T01:33:08Z</dcterms:created>
  <dcterms:modified xsi:type="dcterms:W3CDTF">2021-06-14T08:03:53Z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