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4039" r:id="rId2"/>
  </p:sldMasterIdLst>
  <p:notesMasterIdLst>
    <p:notesMasterId r:id="rId35"/>
  </p:notesMasterIdLst>
  <p:handoutMasterIdLst>
    <p:handoutMasterId r:id="rId36"/>
  </p:handoutMasterIdLst>
  <p:sldIdLst>
    <p:sldId id="283" r:id="rId3"/>
    <p:sldId id="256" r:id="rId4"/>
    <p:sldId id="293" r:id="rId5"/>
    <p:sldId id="288" r:id="rId6"/>
    <p:sldId id="285" r:id="rId7"/>
    <p:sldId id="303" r:id="rId8"/>
    <p:sldId id="296" r:id="rId9"/>
    <p:sldId id="305" r:id="rId10"/>
    <p:sldId id="306" r:id="rId11"/>
    <p:sldId id="299" r:id="rId12"/>
    <p:sldId id="301" r:id="rId13"/>
    <p:sldId id="300" r:id="rId14"/>
    <p:sldId id="307" r:id="rId15"/>
    <p:sldId id="310" r:id="rId16"/>
    <p:sldId id="311" r:id="rId17"/>
    <p:sldId id="257" r:id="rId18"/>
    <p:sldId id="258" r:id="rId19"/>
    <p:sldId id="261" r:id="rId20"/>
    <p:sldId id="262" r:id="rId21"/>
    <p:sldId id="263" r:id="rId22"/>
    <p:sldId id="268" r:id="rId23"/>
    <p:sldId id="290" r:id="rId24"/>
    <p:sldId id="264" r:id="rId25"/>
    <p:sldId id="265" r:id="rId26"/>
    <p:sldId id="266" r:id="rId27"/>
    <p:sldId id="291" r:id="rId28"/>
    <p:sldId id="292" r:id="rId29"/>
    <p:sldId id="269" r:id="rId30"/>
    <p:sldId id="270" r:id="rId31"/>
    <p:sldId id="271" r:id="rId32"/>
    <p:sldId id="278" r:id="rId33"/>
    <p:sldId id="284" r:id="rId34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FF00FF"/>
    <a:srgbClr val="3333FF"/>
    <a:srgbClr val="9900FF"/>
    <a:srgbClr val="CC00CC"/>
    <a:srgbClr val="FF3300"/>
    <a:srgbClr val="060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4" autoAdjust="0"/>
    <p:restoredTop sz="94660" autoAdjust="0"/>
  </p:normalViewPr>
  <p:slideViewPr>
    <p:cSldViewPr>
      <p:cViewPr varScale="1">
        <p:scale>
          <a:sx n="86" d="100"/>
          <a:sy n="86" d="100"/>
        </p:scale>
        <p:origin x="1206" y="96"/>
      </p:cViewPr>
      <p:guideLst>
        <p:guide orient="horz" pos="216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699B575-A71C-4B14-9051-AFBF46AEF9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246AF49-3AE0-440B-B32E-227C42E302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81B567F-FE61-421A-8BC0-C72137090411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14B21D94-4338-49FC-B981-409F04F9241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FFF2BDC3-0F20-4F6B-9690-0615ADBC154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824094D-2479-4332-B7C8-957EFF20CE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47863AA-E1A6-4E85-83D6-945B8A6D92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66" tIns="49533" rIns="99066" bIns="49533" numCol="1" anchor="t" anchorCtr="0" compatLnSpc="1"/>
          <a:lstStyle>
            <a:lvl1pPr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9542E28-A9A1-4E88-A5BF-7D768881BA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66" tIns="49533" rIns="99066" bIns="49533" numCol="1" anchor="t" anchorCtr="0" compatLnSpc="1"/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6DE1B988-9A18-4F15-A632-60EAE4DB4F3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92188" y="768350"/>
            <a:ext cx="51181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4F95A26-522B-494C-B938-F009FA8B46B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9066" tIns="49533" rIns="99066" bIns="49533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95FEAEF-7010-43B4-8F05-D548AF2A7B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66" tIns="49533" rIns="99066" bIns="49533" numCol="1" anchor="b" anchorCtr="0" compatLnSpc="1"/>
          <a:lstStyle>
            <a:lvl1pPr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DF33D13-0094-4E3C-9CB8-FCC9EE4F9A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1F4443-335B-4DC7-A895-E0692E26FC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B3F1F35-BDFA-47E1-A1E7-7C11FF3541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89EF03B-015E-4D30-82DA-F98C61B93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E543D53-0982-46E8-82A1-AA1AF8EC66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F9875-22E6-40A9-8CDA-212FB2171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44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66E9E93-49D9-4EAA-AD79-C07F7EC3E5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6DAF3A9-81AD-40AA-9CB4-3FF545DAF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2CB41B7-0BEE-47B5-8289-6B0C2B8429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9A39-C772-4668-BD87-AE1399080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2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557338"/>
            <a:ext cx="2058988" cy="45688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6029325" cy="45688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91B6ECA-B72E-4B74-B973-06AFCD517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5EB28DF-D83A-46B8-B1B3-48DABF2B5A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94A0E7A-FABD-4B45-8C4A-CF16DEC66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832B-56A4-4C00-8711-D9AEA0B2C7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572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3931AEA-4A5F-4788-BF13-4C7523F3C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7DE1E55C-5000-410E-B865-B9FEBEDF3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5CD21BC-A865-40DE-84CD-A620D9DB5B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CB477-5D8A-4073-AD14-857DCD8EB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34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2636838"/>
            <a:ext cx="4038600" cy="348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636838"/>
            <a:ext cx="4038600" cy="348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38BE72D-9701-455B-8999-4CDBD56DD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FBBCE97-090B-4DF5-8BCA-D844B6CF74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40A2DF9-0088-4927-A09D-56020DB40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FCF5D-E614-4E27-8F32-2E4B25CDE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190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1C7191C-066E-4823-ABAC-8FD85B42A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00ABCC8-B18D-4827-8A65-EB3259186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8103267-3B82-4E08-841C-8E9EE082A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468C2-EA19-401B-80EE-58242D078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34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E4D4902-F1C7-4B82-88A9-1E4E04C37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6DC0A40-6B50-4FAF-83AB-028C795F2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D078AED-75B0-4F45-90B6-D8BDF82F24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02C5D-4B30-4C57-AA5F-5A200771A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43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CF80E80-DF74-4BF6-A2AA-E436C738CC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76FBC1E-4F53-495E-9263-DE48CC396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D3EA779-12F4-4357-9C71-13DDAEA261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8C07A-6D53-4200-A0C7-271DA53FF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166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36838"/>
            <a:ext cx="4038600" cy="348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636838"/>
            <a:ext cx="4038600" cy="348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7AB3266-5FF9-41BB-AD4B-8FC5C1EF5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A8D34032-80FE-4DD2-A02A-2A7860C028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5F68FEC-CF0F-48B4-A71A-D8C7FC107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1A0A-EF67-4AE0-A8D6-D7EF63838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997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7007090-4341-41FF-BD46-CB18072D4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F11A4B12-C50E-411B-B2CC-074F2E7C6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FD3232B1-B975-4614-A367-7CDCB9E04B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EC84C-F493-4C26-B6FE-FFB2177070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686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15BC05E-1E4A-4530-BDA1-66586123F6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86BF2442-046C-4A3E-8977-249520D1F7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AFA3B99-7F4E-4513-875A-E680603DCD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3F734-B123-4CEF-8E74-DAA63FDAB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84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F4B643EC-6044-4E81-9B88-50C2F8DBB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DB1435C-055C-408A-BC41-873459A68A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E5B8408-D0AA-4C9D-86DA-520EF669F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9A009-E415-44DB-9C97-B51320CD21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195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A37E1BE6-C432-4CE6-BFFE-FEE9B9F1A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F2BC5A77-0AA6-48F0-8FDD-3C2C5B2E72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9BDAB62-E905-4004-B8BD-CF6FE4CF64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3FDF5-D037-4B5A-BDD6-75AE3A6A78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922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0BEF786-5F0E-43A0-B03C-7557AF0874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25AFB4E0-FAEC-46D5-A349-D97D3B9DE1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09CCBD0-44FC-4066-A631-EC4FC7169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0584-D17C-4CFC-BF90-E699373DC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81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0A3A59C-CA64-4C6B-A9FF-FC60CF1B9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016D790-62B0-4BEB-A84E-D9D0BB4B0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A220DF-3285-4B53-894E-B3CAA9144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102C6-064F-469D-8799-225D3B2E0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237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F4CA4449-A21C-4BEB-B8DC-661C89F6C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8BE8304-F8BC-4AD2-98CE-7A04B5D7AF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48D0C44-82D3-4F4F-BBBD-93279B785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C8A7-064B-4BE1-92F7-947470F51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820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557338"/>
            <a:ext cx="2058988" cy="45688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6029325" cy="45688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F553553-8845-4808-91D6-3B1B6DEAC9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0719409-3D35-4B5A-96E8-B395B1F54A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5D93B64-3E7E-43DB-A386-2BE088588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F126-B507-4BB2-834B-D60DB2E874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325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74040B2-91B7-482A-BAE3-12BE9BBFF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ED78ED6-2D31-4FFE-9A9D-CE924F423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BEF488F-DFC3-4FA3-A3FD-793A231212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7AD55-F64C-4BE9-9DD9-DA6554F4DC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40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2636838"/>
            <a:ext cx="4038600" cy="348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636838"/>
            <a:ext cx="4038600" cy="348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119332B-602A-4431-998C-48EAE71B8E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820F2C2-34B9-4B78-9372-309B215CD6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A23BCDF-D25B-447C-B7A6-539CB5771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9E04-48A4-469A-8591-AFEFA129F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24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76EA9D0-7F5B-485E-9E7E-E77CC1D5D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1E79AAB-0C47-4CDD-A841-90AE722B7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A3E5279-8B1A-4BF8-A1CC-666B88755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EADB5-D2D3-44C2-9195-BEAF5590A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02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36838"/>
            <a:ext cx="4038600" cy="348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636838"/>
            <a:ext cx="4038600" cy="348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597A7B0-9466-4EDE-B6E6-AEE86BD0B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2BD0978-1230-4AF7-A73B-D75D3AB65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23F3FCD-B7BD-4114-AA1A-062990D3C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2531D-D0DB-4C89-92BB-5224B6A2A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91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BE33838-B0C5-486E-8902-0E37F87D5B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D8EA2C84-8385-4A38-B137-7082FF989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F864FBD-A6FA-42C1-BB19-BDB7ECACC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88495-9D54-4669-8232-D53F1ECFCE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6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34E4B19-3475-457C-AB68-B78FA74235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BDDCECA6-F40F-4362-B3D5-52123233E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98AD6B4-0463-41C5-91ED-28DADEB6D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9207F-3C76-4285-ACAA-60864A3EB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68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A8FFDEE5-594A-47DC-A456-8A9A487F4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9EBEA8C-A515-440A-BAC9-73A0D9E88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141C16C-8371-4908-AB0D-43AE04206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9FEE3-BA09-497D-8121-D41680387C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30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5AABDC3-085E-45F6-90FE-C5D86BE31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37070F5F-29C3-4852-9C57-CEEBA3236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C7CF141-4781-4B11-85C9-1C78D07AA2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5376D-0312-4C69-B253-F8931634E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1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B0F40B6-200D-4391-91BE-10986C2B0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49A95F4-C6CC-4621-94FE-E1F0823FC0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8C206E8-0075-4890-BE06-6131426F2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4DC36-2C63-410C-931F-EAF65A63F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5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89D3C44-B1C6-462A-BA44-4AB09A9DB4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8856663" cy="6381750"/>
            <a:chOff x="0" y="0"/>
            <a:chExt cx="5579" cy="4020"/>
          </a:xfrm>
        </p:grpSpPr>
        <p:sp>
          <p:nvSpPr>
            <p:cNvPr id="1032" name="Line 3">
              <a:extLst>
                <a:ext uri="{FF2B5EF4-FFF2-40B4-BE49-F238E27FC236}">
                  <a16:creationId xmlns:a16="http://schemas.microsoft.com/office/drawing/2014/main" id="{68274F58-E74B-4EE0-A9E9-986B8DACD1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8" y="4020"/>
              <a:ext cx="55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D49306AE-A228-4CF1-826C-BF155A8C60E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5579" cy="845"/>
              <a:chOff x="0" y="0"/>
              <a:chExt cx="5579" cy="845"/>
            </a:xfrm>
          </p:grpSpPr>
          <p:pic>
            <p:nvPicPr>
              <p:cNvPr id="1034" name="Picture 5" descr="校徽">
                <a:extLst>
                  <a:ext uri="{FF2B5EF4-FFF2-40B4-BE49-F238E27FC236}">
                    <a16:creationId xmlns:a16="http://schemas.microsoft.com/office/drawing/2014/main" id="{24983C3C-4F9B-4D58-914E-95A8E9704FD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98" cy="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5" name="Picture 6" descr="校名1">
                <a:extLst>
                  <a:ext uri="{FF2B5EF4-FFF2-40B4-BE49-F238E27FC236}">
                    <a16:creationId xmlns:a16="http://schemas.microsoft.com/office/drawing/2014/main" id="{AE512AD2-84CB-400B-854F-CCCC7DC485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" y="97"/>
                <a:ext cx="2449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 Box 7">
                <a:extLst>
                  <a:ext uri="{FF2B5EF4-FFF2-40B4-BE49-F238E27FC236}">
                    <a16:creationId xmlns:a16="http://schemas.microsoft.com/office/drawing/2014/main" id="{D1E8A910-6F2F-4890-A3F0-69A36E7B8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186"/>
                <a:ext cx="75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sz="200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数  学  系</a:t>
                </a:r>
              </a:p>
            </p:txBody>
          </p:sp>
          <p:sp>
            <p:nvSpPr>
              <p:cNvPr id="6" name="Text Box 8">
                <a:extLst>
                  <a:ext uri="{FF2B5EF4-FFF2-40B4-BE49-F238E27FC236}">
                    <a16:creationId xmlns:a16="http://schemas.microsoft.com/office/drawing/2014/main" id="{5272D1EE-4A6B-4236-8174-E45BF8318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391"/>
                <a:ext cx="338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chemeClr val="accent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University of Science and Technology of China</a:t>
                </a:r>
                <a:endParaRPr lang="zh-CN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" name="Text Box 9">
                <a:extLst>
                  <a:ext uri="{FF2B5EF4-FFF2-40B4-BE49-F238E27FC236}">
                    <a16:creationId xmlns:a16="http://schemas.microsoft.com/office/drawing/2014/main" id="{8193CB6B-D61C-44DB-B835-6D60044EB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572"/>
                <a:ext cx="221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DEPARTMENT OF MATHEMATICS</a:t>
                </a:r>
              </a:p>
            </p:txBody>
          </p:sp>
          <p:sp>
            <p:nvSpPr>
              <p:cNvPr id="1039" name="Line 10">
                <a:extLst>
                  <a:ext uri="{FF2B5EF4-FFF2-40B4-BE49-F238E27FC236}">
                    <a16:creationId xmlns:a16="http://schemas.microsoft.com/office/drawing/2014/main" id="{F0322841-F2EB-4297-BD18-6C280638B7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8" y="845"/>
                <a:ext cx="551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Rectangle 11">
                <a:extLst>
                  <a:ext uri="{FF2B5EF4-FFF2-40B4-BE49-F238E27FC236}">
                    <a16:creationId xmlns:a16="http://schemas.microsoft.com/office/drawing/2014/main" id="{C042CCD7-9F20-45ED-9DDF-08F34BB2F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754"/>
                <a:ext cx="2449" cy="9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Rectangle 12">
            <a:extLst>
              <a:ext uri="{FF2B5EF4-FFF2-40B4-BE49-F238E27FC236}">
                <a16:creationId xmlns:a16="http://schemas.microsoft.com/office/drawing/2014/main" id="{3D0A763C-D695-403F-95E8-EC115C135B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1557338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3">
            <a:extLst>
              <a:ext uri="{FF2B5EF4-FFF2-40B4-BE49-F238E27FC236}">
                <a16:creationId xmlns:a16="http://schemas.microsoft.com/office/drawing/2014/main" id="{3F34E33E-8CBB-4CD4-98B4-DAA5DFCBAB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36838"/>
            <a:ext cx="822960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B55159AB-5135-4021-85F2-945E4AADB3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B3CBDB49-0100-4981-9563-A31F69023C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07F42F58-7706-46F2-A49B-B5153CC242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19F670-D661-4AAB-B016-6227E5E0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宋体" panose="02010600030101010101" pitchFamily="2" charset="-122"/>
        <a:buChar char="※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87B8BD8-32C4-4F5A-B9F6-E68AC2ADC5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8856663" cy="6381750"/>
            <a:chOff x="0" y="0"/>
            <a:chExt cx="5579" cy="4020"/>
          </a:xfrm>
        </p:grpSpPr>
        <p:sp>
          <p:nvSpPr>
            <p:cNvPr id="1032" name="Line 3">
              <a:extLst>
                <a:ext uri="{FF2B5EF4-FFF2-40B4-BE49-F238E27FC236}">
                  <a16:creationId xmlns:a16="http://schemas.microsoft.com/office/drawing/2014/main" id="{A472C38F-ABBF-43D5-9E24-90C27D07B3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8" y="4020"/>
              <a:ext cx="55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CC38B11D-F09F-42F6-90F1-E43F137A90C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5579" cy="845"/>
              <a:chOff x="0" y="0"/>
              <a:chExt cx="5579" cy="845"/>
            </a:xfrm>
          </p:grpSpPr>
          <p:pic>
            <p:nvPicPr>
              <p:cNvPr id="1034" name="Picture 5" descr="校徽">
                <a:extLst>
                  <a:ext uri="{FF2B5EF4-FFF2-40B4-BE49-F238E27FC236}">
                    <a16:creationId xmlns:a16="http://schemas.microsoft.com/office/drawing/2014/main" id="{05CF8BF1-100A-47C4-9E80-2D471244243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98" cy="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5" name="Picture 6" descr="校名1">
                <a:extLst>
                  <a:ext uri="{FF2B5EF4-FFF2-40B4-BE49-F238E27FC236}">
                    <a16:creationId xmlns:a16="http://schemas.microsoft.com/office/drawing/2014/main" id="{D7CDBCFE-1D3A-44AD-85D7-CF7452DE390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" y="97"/>
                <a:ext cx="2449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 Box 7">
                <a:extLst>
                  <a:ext uri="{FF2B5EF4-FFF2-40B4-BE49-F238E27FC236}">
                    <a16:creationId xmlns:a16="http://schemas.microsoft.com/office/drawing/2014/main" id="{A12C5AAD-12AC-49A5-9830-C50AD7250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186"/>
                <a:ext cx="75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sz="200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数  学  系</a:t>
                </a:r>
              </a:p>
            </p:txBody>
          </p:sp>
          <p:sp>
            <p:nvSpPr>
              <p:cNvPr id="6" name="Text Box 8">
                <a:extLst>
                  <a:ext uri="{FF2B5EF4-FFF2-40B4-BE49-F238E27FC236}">
                    <a16:creationId xmlns:a16="http://schemas.microsoft.com/office/drawing/2014/main" id="{822DDD6E-FC59-456B-8761-FE4519F82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391"/>
                <a:ext cx="338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chemeClr val="accent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University of Science and Technology of China</a:t>
                </a:r>
                <a:endParaRPr lang="zh-CN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" name="Text Box 9">
                <a:extLst>
                  <a:ext uri="{FF2B5EF4-FFF2-40B4-BE49-F238E27FC236}">
                    <a16:creationId xmlns:a16="http://schemas.microsoft.com/office/drawing/2014/main" id="{AF714E43-C8C7-41AC-ADF7-2189CF0DB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572"/>
                <a:ext cx="221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DEPARTMENT OF MATHEMATICS</a:t>
                </a:r>
              </a:p>
            </p:txBody>
          </p:sp>
          <p:sp>
            <p:nvSpPr>
              <p:cNvPr id="1039" name="Line 10">
                <a:extLst>
                  <a:ext uri="{FF2B5EF4-FFF2-40B4-BE49-F238E27FC236}">
                    <a16:creationId xmlns:a16="http://schemas.microsoft.com/office/drawing/2014/main" id="{B0EEFD57-E4E6-48A7-A9DC-232BF3C512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8" y="845"/>
                <a:ext cx="551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Rectangle 11">
                <a:extLst>
                  <a:ext uri="{FF2B5EF4-FFF2-40B4-BE49-F238E27FC236}">
                    <a16:creationId xmlns:a16="http://schemas.microsoft.com/office/drawing/2014/main" id="{F7B2B173-38A2-4580-B8C5-DAA78003B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754"/>
                <a:ext cx="2449" cy="9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Rectangle 12">
            <a:extLst>
              <a:ext uri="{FF2B5EF4-FFF2-40B4-BE49-F238E27FC236}">
                <a16:creationId xmlns:a16="http://schemas.microsoft.com/office/drawing/2014/main" id="{5A85358D-3429-474B-9C6B-F27ACEE307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1557338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3">
            <a:extLst>
              <a:ext uri="{FF2B5EF4-FFF2-40B4-BE49-F238E27FC236}">
                <a16:creationId xmlns:a16="http://schemas.microsoft.com/office/drawing/2014/main" id="{589D01EB-1470-445D-858A-C5DEFB0FA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36838"/>
            <a:ext cx="822960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FD4F1B21-0D8E-4443-81F4-157F8B9F93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3FAA1F42-4802-4021-A33A-7029813C03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0799FA7E-628B-4651-95A9-24EE359B58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807AFA-082C-4347-8CFA-B0F19686D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4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宋体" panose="02010600030101010101" pitchFamily="2" charset="-122"/>
        <a:buChar char="※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jpe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image" Target="../media/image32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enxjin@ustc.edu.cn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://staff.ustc.edu.cn/~chenxjin/courses/cm/main21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oleObject" Target="../embeddings/oleObject18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5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chenxjin/courses/cm/2021/report2.doc" TargetMode="External"/><Relationship Id="rId2" Type="http://schemas.openxmlformats.org/officeDocument/2006/relationships/hyperlink" Target="http://staff.ustc.edu.cn/~chenxjin/courses/cm/2021/report1.doc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taff.ustc.edu.cn/~chenxjin/courses/cm/2021/labs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图片 2">
            <a:extLst>
              <a:ext uri="{FF2B5EF4-FFF2-40B4-BE49-F238E27FC236}">
                <a16:creationId xmlns:a16="http://schemas.microsoft.com/office/drawing/2014/main" id="{10A8A9E6-7997-4263-8359-D328BB68C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928992" cy="678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970A9A-97AE-428D-BFFA-B6114732E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842486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E67715-AC8B-4727-A239-67DA9875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35183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957E77-D120-403E-A37F-776D9203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35183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58CA6F-5129-49CE-B42B-7E231939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2192"/>
            <a:ext cx="4582903" cy="56611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6C89A7-2412-4143-B9D5-325472957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768"/>
            <a:ext cx="4572000" cy="54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6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0F56869A-DE96-4363-81BE-A6C0061A2424}"/>
              </a:ext>
            </a:extLst>
          </p:cNvPr>
          <p:cNvSpPr/>
          <p:nvPr/>
        </p:nvSpPr>
        <p:spPr bwMode="auto">
          <a:xfrm>
            <a:off x="4932040" y="2636912"/>
            <a:ext cx="3384376" cy="936104"/>
          </a:xfrm>
          <a:prstGeom prst="roundRect">
            <a:avLst/>
          </a:prstGeom>
          <a:ln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2504684-2CC3-46F2-A24A-F66FC4DC3312}"/>
                  </a:ext>
                </a:extLst>
              </p:cNvPr>
              <p:cNvSpPr txBox="1"/>
              <p:nvPr/>
            </p:nvSpPr>
            <p:spPr>
              <a:xfrm>
                <a:off x="107504" y="2126684"/>
                <a:ext cx="8774458" cy="1342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/>
                        </a:rPr>
                        <m:t>𝑙𝑛</m:t>
                      </m:r>
                      <m:d>
                        <m:dPr>
                          <m:ctrlPr>
                            <a:rPr kumimoji="0" lang="en-US" altLang="zh-CN" sz="3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</m:ctrlPr>
                        </m:dPr>
                        <m:e>
                          <m:r>
                            <a:rPr kumimoji="0" lang="en-US" altLang="zh-CN" sz="3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1+</m:t>
                          </m:r>
                          <m:r>
                            <a:rPr kumimoji="0" lang="en-US" altLang="zh-CN" sz="32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32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/>
                        </a:rPr>
                        <m:t>=</m:t>
                      </m:r>
                    </m:oMath>
                  </m:oMathPara>
                </a14:m>
                <a:endParaRPr kumimoji="0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  <a:sym typeface="Symbol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/>
                        </a:rPr>
                        <m:t>𝑥</m:t>
                      </m:r>
                      <m:r>
                        <a:rPr kumimoji="0" lang="en-US" altLang="zh-CN" sz="2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𝑥</m:t>
                          </m:r>
                          <m:r>
                            <a:rPr kumimoji="0" lang="en-US" altLang="zh-CN" sz="2400" b="0" i="0" u="none" strike="noStrike" kern="0" cap="none" spc="0" normalizeH="0" baseline="3400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𝑥</m:t>
                          </m:r>
                          <m:r>
                            <a:rPr kumimoji="0" lang="en-US" altLang="zh-CN" sz="2400" b="0" i="0" u="none" strike="noStrike" kern="0" cap="none" spc="0" normalizeH="0" baseline="3400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3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3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/>
                        </a:rPr>
                        <m:t>−</m:t>
                      </m:r>
                      <m:r>
                        <a:rPr kumimoji="0" lang="en-US" altLang="zh-CN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/>
                        </a:rPr>
                        <m:t>…+</m:t>
                      </m:r>
                      <m:sSup>
                        <m:sSupPr>
                          <m:ctrlPr>
                            <a:rPr kumimoji="0" lang="pt-BR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𝑥</m:t>
                          </m:r>
                          <m:r>
                            <a:rPr kumimoji="0" lang="en-US" altLang="zh-CN" sz="2400" b="0" i="1" u="none" strike="noStrike" kern="0" cap="none" spc="0" normalizeH="0" baseline="3400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𝑛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𝑛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pt-BR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/>
                                    </a:rPr>
                                    <m:t>1+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0" lang="pt-BR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2504684-2CC3-46F2-A24A-F66FC4DC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126684"/>
                <a:ext cx="8774458" cy="1342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1C12F9-32B7-4A86-A921-B96BDFD93367}"/>
                  </a:ext>
                </a:extLst>
              </p:cNvPr>
              <p:cNvSpPr txBox="1"/>
              <p:nvPr/>
            </p:nvSpPr>
            <p:spPr>
              <a:xfrm>
                <a:off x="323528" y="1327735"/>
                <a:ext cx="87129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/>
                  </a:rPr>
                  <a:t>Question: 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𝑙𝑛</m:t>
                    </m:r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2=?     </m:t>
                    </m:r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𝑤𝑖𝑡h</m:t>
                    </m:r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 </m:t>
                    </m:r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𝑎𝑐𝑐𝑢𝑟𝑎𝑐𝑦</m:t>
                    </m:r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 </m:t>
                    </m:r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𝑜𝑓</m:t>
                    </m:r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 </m:t>
                    </m:r>
                    <m:sSup>
                      <m:sSupPr>
                        <m:ctrlPr>
                          <a:rPr kumimoji="0" lang="pt-BR" altLang="zh-C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</m:ctrlPr>
                      </m:sSupPr>
                      <m:e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  <m:t> </m:t>
                        </m:r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10</m:t>
                        </m: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−8</m:t>
                        </m:r>
                      </m:sup>
                    </m:sSup>
                  </m:oMath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1C12F9-32B7-4A86-A921-B96BDFD9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27735"/>
                <a:ext cx="8712968" cy="584775"/>
              </a:xfrm>
              <a:prstGeom prst="rect">
                <a:avLst/>
              </a:prstGeom>
              <a:blipFill>
                <a:blip r:embed="rId3"/>
                <a:stretch>
                  <a:fillRect l="-1540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D1CA94-BA20-4A4A-9DF6-27A8DABE5E2C}"/>
                  </a:ext>
                </a:extLst>
              </p:cNvPr>
              <p:cNvSpPr txBox="1"/>
              <p:nvPr/>
            </p:nvSpPr>
            <p:spPr>
              <a:xfrm>
                <a:off x="470003" y="4869160"/>
                <a:ext cx="8203993" cy="856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  <a:sym typeface="Symbol"/>
                  </a:rPr>
                  <a:t>n</a:t>
                </a:r>
                <a:r>
                  <a:rPr kumimoji="0" lang="en-US" altLang="zh-CN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  <a:sym typeface="Symbol"/>
                  </a:rPr>
                  <a:t>eed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  <a:sym typeface="Symbol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Symbol"/>
                          </a:rPr>
                        </m:ctrlPr>
                      </m:fPr>
                      <m:num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  <m:t> </m:t>
                        </m:r>
                        <m:d>
                          <m:dPr>
                            <m:ctrlPr>
                              <a:rPr kumimoji="0" lang="en-US" altLang="zh-C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/>
                              </a:rPr>
                              <m:t>𝑛</m:t>
                            </m:r>
                            <m:r>
                              <a:rPr kumimoji="0" lang="en-US" altLang="zh-C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kumimoji="0" lang="pt-BR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sz="2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/>
                                  </a:rPr>
                                  <m:t>1+</m:t>
                                </m:r>
                                <m:r>
                                  <a:rPr kumimoji="0" lang="en-US" altLang="zh-CN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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kumimoji="0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&lt;</m:t>
                    </m:r>
                    <m:f>
                      <m:fPr>
                        <m:ctrlPr>
                          <a:rPr kumimoji="0" lang="en-US" altLang="zh-CN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Symbol"/>
                          </a:rPr>
                        </m:ctrlPr>
                      </m:fPr>
                      <m:num>
                        <m:r>
                          <a:rPr kumimoji="0" lang="en-US" altLang="zh-CN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  <m:t> </m:t>
                        </m:r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  <m:t>𝑛</m:t>
                        </m:r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  <m:t>+1</m:t>
                        </m:r>
                      </m:den>
                    </m:f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&lt;</m:t>
                    </m:r>
                    <m:sSup>
                      <m:sSupPr>
                        <m:ctrlPr>
                          <a:rPr kumimoji="0" lang="pt-BR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  <m:t> </m:t>
                        </m:r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10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−8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  <m:t> </m:t>
                        </m:r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  <m:t>𝑛</m:t>
                        </m:r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/>
                          </a:rPr>
                          <m:t>+1&gt;10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D1CA94-BA20-4A4A-9DF6-27A8DABE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03" y="4869160"/>
                <a:ext cx="8203993" cy="856004"/>
              </a:xfrm>
              <a:prstGeom prst="rect">
                <a:avLst/>
              </a:prstGeom>
              <a:blipFill>
                <a:blip r:embed="rId4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E1781D9-8624-422D-AA2A-6B591A878465}"/>
                  </a:ext>
                </a:extLst>
              </p:cNvPr>
              <p:cNvSpPr txBox="1"/>
              <p:nvPr/>
            </p:nvSpPr>
            <p:spPr>
              <a:xfrm>
                <a:off x="418218" y="3887720"/>
                <a:ext cx="41044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Let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𝑥</m:t>
                    </m:r>
                    <m:r>
                      <a:rPr kumimoji="0" lang="en-US" altLang="zh-CN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=1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,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then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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0,1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E1781D9-8624-422D-AA2A-6B591A87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8" y="3887720"/>
                <a:ext cx="4104456" cy="523220"/>
              </a:xfrm>
              <a:prstGeom prst="rect">
                <a:avLst/>
              </a:prstGeom>
              <a:blipFill>
                <a:blip r:embed="rId5"/>
                <a:stretch>
                  <a:fillRect l="-743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94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5">
            <a:extLst>
              <a:ext uri="{FF2B5EF4-FFF2-40B4-BE49-F238E27FC236}">
                <a16:creationId xmlns:a16="http://schemas.microsoft.com/office/drawing/2014/main" id="{7DD5F102-FCC2-4A6F-83F3-AF69551DA18A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1160437"/>
            <a:ext cx="4391025" cy="1981200"/>
            <a:chOff x="0" y="0"/>
            <a:chExt cx="2688" cy="1200"/>
          </a:xfrm>
        </p:grpSpPr>
        <p:sp>
          <p:nvSpPr>
            <p:cNvPr id="47116" name="AutoShape 6">
              <a:extLst>
                <a:ext uri="{FF2B5EF4-FFF2-40B4-BE49-F238E27FC236}">
                  <a16:creationId xmlns:a16="http://schemas.microsoft.com/office/drawing/2014/main" id="{FF2E009F-6A02-4542-A6DB-4D264A13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8" cy="1200"/>
            </a:xfrm>
            <a:prstGeom prst="bevel">
              <a:avLst>
                <a:gd name="adj" fmla="val 8421"/>
              </a:avLst>
            </a:prstGeom>
            <a:gradFill rotWithShape="0">
              <a:gsLst>
                <a:gs pos="0">
                  <a:srgbClr val="D8D8D8"/>
                </a:gs>
                <a:gs pos="5000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17" name="Rectangle 7">
              <a:extLst>
                <a:ext uri="{FF2B5EF4-FFF2-40B4-BE49-F238E27FC236}">
                  <a16:creationId xmlns:a16="http://schemas.microsoft.com/office/drawing/2014/main" id="{337185DF-E3B0-4F51-AAAE-0C307A4B1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" y="96"/>
              <a:ext cx="21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较</a:t>
              </a:r>
              <a:r>
                <a:rPr kumimoji="0" lang="zh-CN" altLang="zh-CN" sz="2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复杂运算或</a:t>
              </a:r>
              <a:r>
                <a:rPr kumimoji="0" lang="zh-CN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数学</a:t>
              </a:r>
              <a:r>
                <a:rPr kumimoji="0" lang="zh-CN" altLang="zh-CN" sz="2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问题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47118" name="Object 8">
              <a:extLst>
                <a:ext uri="{FF2B5EF4-FFF2-40B4-BE49-F238E27FC236}">
                  <a16:creationId xmlns:a16="http://schemas.microsoft.com/office/drawing/2014/main" id="{972A0DCF-8189-4A01-BBA1-8CAC669BFD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" y="384"/>
            <a:ext cx="2096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27950" imgH="736920" progId="Equation.3">
                    <p:embed/>
                  </p:oleObj>
                </mc:Choice>
                <mc:Fallback>
                  <p:oleObj r:id="rId2" imgW="1727950" imgH="736920" progId="Equation.3">
                    <p:embed/>
                    <p:pic>
                      <p:nvPicPr>
                        <p:cNvPr id="47118" name="Object 8">
                          <a:extLst>
                            <a:ext uri="{FF2B5EF4-FFF2-40B4-BE49-F238E27FC236}">
                              <a16:creationId xmlns:a16="http://schemas.microsoft.com/office/drawing/2014/main" id="{972A0DCF-8189-4A01-BBA1-8CAC669BFD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" y="384"/>
                          <a:ext cx="2096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">
            <a:extLst>
              <a:ext uri="{FF2B5EF4-FFF2-40B4-BE49-F238E27FC236}">
                <a16:creationId xmlns:a16="http://schemas.microsoft.com/office/drawing/2014/main" id="{B2F778F3-22C3-4AA8-9956-68B9ED0093B3}"/>
              </a:ext>
            </a:extLst>
          </p:cNvPr>
          <p:cNvGrpSpPr>
            <a:grpSpLocks/>
          </p:cNvGrpSpPr>
          <p:nvPr/>
        </p:nvGrpSpPr>
        <p:grpSpPr bwMode="auto">
          <a:xfrm>
            <a:off x="5060024" y="745078"/>
            <a:ext cx="3690075" cy="3412753"/>
            <a:chOff x="4810058" y="1319987"/>
            <a:chExt cx="4028690" cy="3730625"/>
          </a:xfrm>
        </p:grpSpPr>
        <p:sp>
          <p:nvSpPr>
            <p:cNvPr id="47114" name="AutoShape 4">
              <a:extLst>
                <a:ext uri="{FF2B5EF4-FFF2-40B4-BE49-F238E27FC236}">
                  <a16:creationId xmlns:a16="http://schemas.microsoft.com/office/drawing/2014/main" id="{308C5976-6627-47C3-8B0B-DAC839B4A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058" y="2500712"/>
              <a:ext cx="1992071" cy="551006"/>
            </a:xfrm>
            <a:prstGeom prst="rightArrow">
              <a:avLst>
                <a:gd name="adj1" fmla="val 50000"/>
                <a:gd name="adj2" fmla="val 12242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15" name="Oval 11">
              <a:extLst>
                <a:ext uri="{FF2B5EF4-FFF2-40B4-BE49-F238E27FC236}">
                  <a16:creationId xmlns:a16="http://schemas.microsoft.com/office/drawing/2014/main" id="{071E523C-B4AD-4E6D-8824-3FD0C9D0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129" y="1319987"/>
              <a:ext cx="2036619" cy="3730625"/>
            </a:xfrm>
            <a:prstGeom prst="ellipse">
              <a:avLst/>
            </a:prstGeom>
            <a:ln/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数值分析</a:t>
              </a:r>
              <a:endPara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66F9D516-53F8-49B9-A11D-A94DE22844F5}"/>
              </a:ext>
            </a:extLst>
          </p:cNvPr>
          <p:cNvGrpSpPr>
            <a:grpSpLocks/>
          </p:cNvGrpSpPr>
          <p:nvPr/>
        </p:nvGrpSpPr>
        <p:grpSpPr bwMode="auto">
          <a:xfrm>
            <a:off x="690883" y="4987507"/>
            <a:ext cx="2978150" cy="1524000"/>
            <a:chOff x="0" y="0"/>
            <a:chExt cx="1876" cy="960"/>
          </a:xfrm>
        </p:grpSpPr>
        <p:sp>
          <p:nvSpPr>
            <p:cNvPr id="47112" name="Oval 13">
              <a:extLst>
                <a:ext uri="{FF2B5EF4-FFF2-40B4-BE49-F238E27FC236}">
                  <a16:creationId xmlns:a16="http://schemas.microsoft.com/office/drawing/2014/main" id="{CFA2B0AF-B2E8-4C11-9522-4B375CC5BC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039" cy="960"/>
            </a:xfrm>
            <a:prstGeom prst="ellipse">
              <a:avLst/>
            </a:prstGeom>
            <a:ln/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计算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器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机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13" name="AutoShape 14">
              <a:extLst>
                <a:ext uri="{FF2B5EF4-FFF2-40B4-BE49-F238E27FC236}">
                  <a16:creationId xmlns:a16="http://schemas.microsoft.com/office/drawing/2014/main" id="{5C956C1F-7299-4598-8671-5730ECB9CB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1" y="400"/>
              <a:ext cx="825" cy="251"/>
            </a:xfrm>
            <a:prstGeom prst="rightArrow">
              <a:avLst>
                <a:gd name="adj1" fmla="val 50000"/>
                <a:gd name="adj2" fmla="val 125799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886BF746-6E55-4C18-BC55-A99E8129EC8D}"/>
              </a:ext>
            </a:extLst>
          </p:cNvPr>
          <p:cNvGrpSpPr>
            <a:grpSpLocks/>
          </p:cNvGrpSpPr>
          <p:nvPr/>
        </p:nvGrpSpPr>
        <p:grpSpPr bwMode="auto">
          <a:xfrm>
            <a:off x="1835616" y="3428439"/>
            <a:ext cx="3408363" cy="1425348"/>
            <a:chOff x="-221" y="-38"/>
            <a:chExt cx="2147" cy="838"/>
          </a:xfrm>
        </p:grpSpPr>
        <p:sp>
          <p:nvSpPr>
            <p:cNvPr id="47110" name="AutoShape 16">
              <a:extLst>
                <a:ext uri="{FF2B5EF4-FFF2-40B4-BE49-F238E27FC236}">
                  <a16:creationId xmlns:a16="http://schemas.microsoft.com/office/drawing/2014/main" id="{E84996AA-594C-4482-A716-B6670D5E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-38"/>
              <a:ext cx="1149" cy="67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近似解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/</a:t>
              </a:r>
              <a:endPara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数值</a:t>
              </a:r>
              <a:r>
                <a: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解</a:t>
              </a:r>
            </a:p>
          </p:txBody>
        </p:sp>
        <p:sp>
          <p:nvSpPr>
            <p:cNvPr id="47111" name="AutoShape 17">
              <a:extLst>
                <a:ext uri="{FF2B5EF4-FFF2-40B4-BE49-F238E27FC236}">
                  <a16:creationId xmlns:a16="http://schemas.microsoft.com/office/drawing/2014/main" id="{9841E137-C416-4C82-A775-31C3761702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366451">
              <a:off x="-221" y="535"/>
              <a:ext cx="1174" cy="265"/>
            </a:xfrm>
            <a:prstGeom prst="leftArrow">
              <a:avLst>
                <a:gd name="adj1" fmla="val 50000"/>
                <a:gd name="adj2" fmla="val 111091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Oval 13">
            <a:extLst>
              <a:ext uri="{FF2B5EF4-FFF2-40B4-BE49-F238E27FC236}">
                <a16:creationId xmlns:a16="http://schemas.microsoft.com/office/drawing/2014/main" id="{E1DFFD3A-592C-4CE2-B5BE-EC5823985B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17946" y="5119134"/>
            <a:ext cx="1497012" cy="1392373"/>
          </a:xfrm>
          <a:prstGeom prst="ellipse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277A9F-05E2-43C8-965E-D20441AA3A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32530" y="4376641"/>
            <a:ext cx="941677" cy="504057"/>
          </a:xfrm>
          <a:prstGeom prst="rightArrow">
            <a:avLst>
              <a:gd name="adj1" fmla="val 50000"/>
              <a:gd name="adj2" fmla="val 122420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73A218DA-FF1B-408D-A1F7-841FDACD6A20}"/>
              </a:ext>
            </a:extLst>
          </p:cNvPr>
          <p:cNvGrpSpPr>
            <a:grpSpLocks/>
          </p:cNvGrpSpPr>
          <p:nvPr/>
        </p:nvGrpSpPr>
        <p:grpSpPr bwMode="auto">
          <a:xfrm>
            <a:off x="3752203" y="5018749"/>
            <a:ext cx="3167063" cy="1524000"/>
            <a:chOff x="-152" y="-47"/>
            <a:chExt cx="1995" cy="960"/>
          </a:xfrm>
        </p:grpSpPr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DFEED23C-A977-428C-9178-9231D7549E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152" y="-47"/>
              <a:ext cx="1039" cy="960"/>
            </a:xfrm>
            <a:prstGeom prst="ellipse">
              <a:avLst/>
            </a:prstGeom>
            <a:ln/>
            <a:effectLst>
              <a:glow rad="228600">
                <a:srgbClr val="FF0000"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芯片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AutoShape 14">
              <a:extLst>
                <a:ext uri="{FF2B5EF4-FFF2-40B4-BE49-F238E27FC236}">
                  <a16:creationId xmlns:a16="http://schemas.microsoft.com/office/drawing/2014/main" id="{E18EF48B-0030-4833-87A1-39EE0AEDA8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00" y="315"/>
              <a:ext cx="943" cy="287"/>
            </a:xfrm>
            <a:prstGeom prst="rightArrow">
              <a:avLst>
                <a:gd name="adj1" fmla="val 50000"/>
                <a:gd name="adj2" fmla="val 125799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5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DD22DB3-F70E-4E6A-B5DB-C0BB2F05C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1413" y="1412875"/>
            <a:ext cx="3816350" cy="885825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   绪论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1878BCF-D508-4746-8713-88955C18D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2708275"/>
            <a:ext cx="7704137" cy="2674938"/>
          </a:xfrm>
        </p:spPr>
        <p:txBody>
          <a:bodyPr/>
          <a:lstStyle/>
          <a:p>
            <a:pPr eaLnBrk="1" hangingPunct="1"/>
            <a:r>
              <a:rPr lang="zh-CN" altLang="en-US"/>
              <a:t> 计算方法的作用</a:t>
            </a:r>
          </a:p>
          <a:p>
            <a:pPr eaLnBrk="1" hangingPunct="1"/>
            <a:r>
              <a:rPr lang="zh-CN" altLang="en-US"/>
              <a:t> 计算方法的内容</a:t>
            </a:r>
          </a:p>
          <a:p>
            <a:pPr eaLnBrk="1" hangingPunct="1"/>
            <a:r>
              <a:rPr lang="zh-CN" altLang="en-US"/>
              <a:t> 基本概念：</a:t>
            </a:r>
            <a:r>
              <a:rPr lang="zh-CN" altLang="en-US" b="1">
                <a:solidFill>
                  <a:srgbClr val="3333FF"/>
                </a:solidFill>
              </a:rPr>
              <a:t>误差</a:t>
            </a:r>
            <a:r>
              <a:rPr lang="zh-CN" altLang="en-US"/>
              <a:t>，</a:t>
            </a:r>
            <a:r>
              <a:rPr lang="zh-CN" altLang="zh-CN" b="1">
                <a:solidFill>
                  <a:srgbClr val="3333FF"/>
                </a:solidFill>
              </a:rPr>
              <a:t>有效位数</a:t>
            </a:r>
            <a:r>
              <a:rPr lang="zh-CN" altLang="en-US" b="1"/>
              <a:t>，</a:t>
            </a:r>
            <a:r>
              <a:rPr lang="zh-CN" altLang="zh-CN" b="1">
                <a:solidFill>
                  <a:srgbClr val="3333FF"/>
                </a:solidFill>
              </a:rPr>
              <a:t>有效</a:t>
            </a:r>
            <a:r>
              <a:rPr lang="zh-CN" altLang="en-US" b="1">
                <a:solidFill>
                  <a:srgbClr val="3333FF"/>
                </a:solidFill>
              </a:rPr>
              <a:t>数字</a:t>
            </a:r>
            <a:endParaRPr lang="zh-CN" altLang="en-US">
              <a:solidFill>
                <a:srgbClr val="3333FF"/>
              </a:solidFill>
            </a:endParaRPr>
          </a:p>
          <a:p>
            <a:pPr eaLnBrk="1" hangingPunct="1"/>
            <a:r>
              <a:rPr lang="zh-CN" altLang="en-US"/>
              <a:t> 例子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8B722584-7731-4E7A-BCDA-AE4E8EB35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12875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Tahoma" panose="020B0604030504040204" pitchFamily="34" charset="0"/>
              </a:rPr>
              <a:t>现实中，具体的科学、工程问题的解决：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759CD3BD-1255-4210-A96B-CBF11785C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320006"/>
            <a:ext cx="1652686" cy="51911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 dirty="0">
                <a:latin typeface="Tahoma" panose="020B0604030504040204" pitchFamily="34" charset="0"/>
              </a:rPr>
              <a:t>实际问题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03DE1532-7664-4FF7-9054-28DC7A9F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327275"/>
            <a:ext cx="1631990" cy="51911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 dirty="0">
                <a:latin typeface="Tahoma" panose="020B0604030504040204" pitchFamily="34" charset="0"/>
              </a:rPr>
              <a:t>物理模型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A261681B-CF69-4264-B1C2-EF45A0BB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470275"/>
            <a:ext cx="1631989" cy="51911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 dirty="0">
                <a:latin typeface="Tahoma" panose="020B0604030504040204" pitchFamily="34" charset="0"/>
              </a:rPr>
              <a:t>数学模型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FE197B-29D0-4F79-BC09-62C22DBA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537075"/>
            <a:ext cx="1724693" cy="523875"/>
          </a:xfrm>
          <a:prstGeom prst="rect">
            <a:avLst/>
          </a:prstGeom>
          <a:ln/>
          <a:effectLst>
            <a:glow rad="228600">
              <a:srgbClr val="FF00FF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Tahoma" panose="020B0604030504040204" pitchFamily="34" charset="0"/>
              </a:rPr>
              <a:t>计算</a:t>
            </a:r>
            <a:r>
              <a:rPr lang="zh-CN" altLang="zh-CN" sz="2800" b="1" dirty="0">
                <a:latin typeface="Tahoma" panose="020B0604030504040204" pitchFamily="34" charset="0"/>
              </a:rPr>
              <a:t>方法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A23AF096-45F0-4BAD-A8EB-79274660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618163"/>
            <a:ext cx="3745110" cy="5238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 dirty="0">
                <a:latin typeface="Tahoma" panose="020B0604030504040204" pitchFamily="34" charset="0"/>
              </a:rPr>
              <a:t>计算机</a:t>
            </a:r>
            <a:r>
              <a:rPr lang="zh-CN" altLang="en-US" sz="2800" b="1" dirty="0">
                <a:latin typeface="Tahoma" panose="020B0604030504040204" pitchFamily="34" charset="0"/>
              </a:rPr>
              <a:t>求解（近似解）</a:t>
            </a:r>
            <a:endParaRPr lang="zh-CN" altLang="zh-CN" sz="2800" b="1" dirty="0">
              <a:latin typeface="Tahoma" panose="020B0604030504040204" pitchFamily="34" charset="0"/>
            </a:endParaRPr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201C15BC-F53D-4B86-BD0A-F28C021BD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3368" y="1839119"/>
            <a:ext cx="0" cy="4458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BA8120C6-06B9-48A8-977F-633FD8D66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2852936"/>
            <a:ext cx="1588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97760085-AC5D-4C08-873D-5B522B98AC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3325" y="40195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7B08E2F5-220A-49BE-A0F7-F538C5EC63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3325" y="51609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AutoShape 12">
            <a:extLst>
              <a:ext uri="{FF2B5EF4-FFF2-40B4-BE49-F238E27FC236}">
                <a16:creationId xmlns:a16="http://schemas.microsoft.com/office/drawing/2014/main" id="{0F4D87FE-BDB7-40E9-8569-7D929759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318000"/>
            <a:ext cx="5688012" cy="1071563"/>
          </a:xfrm>
          <a:prstGeom prst="wedgeRoundRectCallout">
            <a:avLst>
              <a:gd name="adj1" fmla="val -68084"/>
              <a:gd name="adj2" fmla="val 8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just" eaLnBrk="1" hangingPunct="1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数值</a:t>
            </a:r>
            <a:r>
              <a:rPr 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计算方法</a:t>
            </a:r>
            <a:r>
              <a:rPr lang="zh-CN" sz="2400" b="1" dirty="0">
                <a:latin typeface="Tahoma" panose="020B0604030504040204" pitchFamily="34" charset="0"/>
              </a:rPr>
              <a:t>是一种研究</a:t>
            </a:r>
            <a:r>
              <a:rPr lang="zh-CN" altLang="en-US" sz="2400" b="1" dirty="0">
                <a:latin typeface="Tahoma" panose="020B0604030504040204" pitchFamily="34" charset="0"/>
              </a:rPr>
              <a:t>在计算机</a:t>
            </a:r>
            <a:r>
              <a:rPr lang="zh-CN" sz="2400" b="1" dirty="0">
                <a:latin typeface="Tahoma" panose="020B0604030504040204" pitchFamily="34" charset="0"/>
              </a:rPr>
              <a:t>解决数学问题的</a:t>
            </a:r>
            <a:r>
              <a:rPr lang="zh-CN" altLang="en-US" sz="2400" b="1" dirty="0">
                <a:latin typeface="Tahoma" panose="020B0604030504040204" pitchFamily="34" charset="0"/>
              </a:rPr>
              <a:t>理论和</a:t>
            </a:r>
            <a:r>
              <a:rPr lang="zh-CN" sz="2400" b="1" dirty="0">
                <a:latin typeface="Tahoma" panose="020B0604030504040204" pitchFamily="34" charset="0"/>
              </a:rPr>
              <a:t>数值</a:t>
            </a:r>
            <a:r>
              <a:rPr 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近似解</a:t>
            </a:r>
            <a:r>
              <a:rPr lang="zh-CN" sz="2400" b="1" dirty="0">
                <a:latin typeface="Tahoma" panose="020B0604030504040204" pitchFamily="34" charset="0"/>
              </a:rPr>
              <a:t>方法</a:t>
            </a:r>
            <a:r>
              <a:rPr lang="zh-CN" altLang="en-US" sz="2400" dirty="0">
                <a:latin typeface="Tahoma" panose="020B0604030504040204" pitchFamily="34" charset="0"/>
              </a:rPr>
              <a:t>。</a:t>
            </a:r>
            <a:endParaRPr lang="zh-CN" sz="2000" dirty="0">
              <a:latin typeface="+mn-ea"/>
              <a:ea typeface="+mn-ea"/>
            </a:endParaRPr>
          </a:p>
        </p:txBody>
      </p:sp>
      <p:grpSp>
        <p:nvGrpSpPr>
          <p:cNvPr id="46093" name="Group 42">
            <a:extLst>
              <a:ext uri="{FF2B5EF4-FFF2-40B4-BE49-F238E27FC236}">
                <a16:creationId xmlns:a16="http://schemas.microsoft.com/office/drawing/2014/main" id="{5FD17D04-5EC6-45C8-9390-0093527950E3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1927225"/>
            <a:ext cx="2447925" cy="1633538"/>
            <a:chOff x="4241" y="1253"/>
            <a:chExt cx="1519" cy="1179"/>
          </a:xfrm>
        </p:grpSpPr>
        <p:grpSp>
          <p:nvGrpSpPr>
            <p:cNvPr id="46096" name="Group 28">
              <a:extLst>
                <a:ext uri="{FF2B5EF4-FFF2-40B4-BE49-F238E27FC236}">
                  <a16:creationId xmlns:a16="http://schemas.microsoft.com/office/drawing/2014/main" id="{097F39E6-58D8-4B2C-916C-43516DE1D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1477"/>
              <a:ext cx="1083" cy="850"/>
              <a:chOff x="4513" y="1431"/>
              <a:chExt cx="1083" cy="850"/>
            </a:xfrm>
          </p:grpSpPr>
          <p:sp>
            <p:nvSpPr>
              <p:cNvPr id="46098" name="Oval 16">
                <a:extLst>
                  <a:ext uri="{FF2B5EF4-FFF2-40B4-BE49-F238E27FC236}">
                    <a16:creationId xmlns:a16="http://schemas.microsoft.com/office/drawing/2014/main" id="{E8C3E7F5-0DF2-4980-8C51-D9B917D47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76342">
                <a:off x="5040" y="1431"/>
                <a:ext cx="492" cy="62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宋体" panose="02010600030101010101" pitchFamily="2" charset="-122"/>
                  <a:buChar char="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aseline="30000"/>
              </a:p>
            </p:txBody>
          </p:sp>
          <p:sp>
            <p:nvSpPr>
              <p:cNvPr id="46099" name="Oval 17">
                <a:extLst>
                  <a:ext uri="{FF2B5EF4-FFF2-40B4-BE49-F238E27FC236}">
                    <a16:creationId xmlns:a16="http://schemas.microsoft.com/office/drawing/2014/main" id="{25F00C06-B999-4534-B4F8-DA9920CCD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661"/>
                <a:ext cx="499" cy="74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宋体" panose="02010600030101010101" pitchFamily="2" charset="-122"/>
                  <a:buChar char="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aseline="30000"/>
              </a:p>
            </p:txBody>
          </p:sp>
          <p:sp>
            <p:nvSpPr>
              <p:cNvPr id="46100" name="Oval 18">
                <a:extLst>
                  <a:ext uri="{FF2B5EF4-FFF2-40B4-BE49-F238E27FC236}">
                    <a16:creationId xmlns:a16="http://schemas.microsoft.com/office/drawing/2014/main" id="{3264EC27-1E06-46E3-AAA0-F9226BF0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9" y="1554"/>
                <a:ext cx="123" cy="8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宋体" panose="02010600030101010101" pitchFamily="2" charset="-122"/>
                  <a:buChar char="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24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46101" name="Text Box 19">
                <a:extLst>
                  <a:ext uri="{FF2B5EF4-FFF2-40B4-BE49-F238E27FC236}">
                    <a16:creationId xmlns:a16="http://schemas.microsoft.com/office/drawing/2014/main" id="{CF4DDCFA-BFA0-424B-B0B6-24FD413DE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2069"/>
                <a:ext cx="61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宋体" panose="02010600030101010101" pitchFamily="2" charset="-122"/>
                  <a:buChar char="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600">
                    <a:solidFill>
                      <a:schemeClr val="tx2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热场</a:t>
                </a:r>
              </a:p>
            </p:txBody>
          </p:sp>
          <p:pic>
            <p:nvPicPr>
              <p:cNvPr id="46102" name="图片 19">
                <a:extLst>
                  <a:ext uri="{FF2B5EF4-FFF2-40B4-BE49-F238E27FC236}">
                    <a16:creationId xmlns:a16="http://schemas.microsoft.com/office/drawing/2014/main" id="{624F5A4A-A5F6-4CEB-B956-7045B6944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3" y="1752"/>
                <a:ext cx="16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103" name="图片 20">
                <a:extLst>
                  <a:ext uri="{FF2B5EF4-FFF2-40B4-BE49-F238E27FC236}">
                    <a16:creationId xmlns:a16="http://schemas.microsoft.com/office/drawing/2014/main" id="{1541F84A-B45E-4C7C-B7C9-9B113294E5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3" y="1979"/>
                <a:ext cx="14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104" name="图片 21">
                <a:extLst>
                  <a:ext uri="{FF2B5EF4-FFF2-40B4-BE49-F238E27FC236}">
                    <a16:creationId xmlns:a16="http://schemas.microsoft.com/office/drawing/2014/main" id="{80BD3942-EA57-4C8F-8E00-8875EDD3DF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" y="1843"/>
                <a:ext cx="166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5" name="Line 24">
                <a:extLst>
                  <a:ext uri="{FF2B5EF4-FFF2-40B4-BE49-F238E27FC236}">
                    <a16:creationId xmlns:a16="http://schemas.microsoft.com/office/drawing/2014/main" id="{E51B1ED5-C741-43BD-87EE-11EA8C4D8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32" y="1471"/>
                <a:ext cx="164" cy="1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6106" name="图片 23">
                <a:extLst>
                  <a:ext uri="{FF2B5EF4-FFF2-40B4-BE49-F238E27FC236}">
                    <a16:creationId xmlns:a16="http://schemas.microsoft.com/office/drawing/2014/main" id="{11D6764A-F556-4530-8C83-D92CDD4731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" y="1434"/>
                <a:ext cx="128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7" name="Oval 26">
                <a:extLst>
                  <a:ext uri="{FF2B5EF4-FFF2-40B4-BE49-F238E27FC236}">
                    <a16:creationId xmlns:a16="http://schemas.microsoft.com/office/drawing/2014/main" id="{B236F648-090D-41C0-9051-E8E8C299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" y="1719"/>
                <a:ext cx="20" cy="2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宋体" panose="02010600030101010101" pitchFamily="2" charset="-122"/>
                  <a:buChar char="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baseline="30000"/>
              </a:p>
            </p:txBody>
          </p:sp>
        </p:grpSp>
        <p:sp>
          <p:nvSpPr>
            <p:cNvPr id="46097" name="Freeform 41">
              <a:extLst>
                <a:ext uri="{FF2B5EF4-FFF2-40B4-BE49-F238E27FC236}">
                  <a16:creationId xmlns:a16="http://schemas.microsoft.com/office/drawing/2014/main" id="{1D6CD851-2EFA-42DB-A301-3FE90C1D5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253"/>
              <a:ext cx="1338" cy="1179"/>
            </a:xfrm>
            <a:custGeom>
              <a:avLst/>
              <a:gdLst>
                <a:gd name="T0" fmla="*/ 39 w 1223"/>
                <a:gd name="T1" fmla="*/ 63 h 1681"/>
                <a:gd name="T2" fmla="*/ 0 w 1223"/>
                <a:gd name="T3" fmla="*/ 50 h 1681"/>
                <a:gd name="T4" fmla="*/ 51 w 1223"/>
                <a:gd name="T5" fmla="*/ 42 h 1681"/>
                <a:gd name="T6" fmla="*/ 93 w 1223"/>
                <a:gd name="T7" fmla="*/ 34 h 1681"/>
                <a:gd name="T8" fmla="*/ 105 w 1223"/>
                <a:gd name="T9" fmla="*/ 32 h 1681"/>
                <a:gd name="T10" fmla="*/ 135 w 1223"/>
                <a:gd name="T11" fmla="*/ 29 h 1681"/>
                <a:gd name="T12" fmla="*/ 238 w 1223"/>
                <a:gd name="T13" fmla="*/ 22 h 1681"/>
                <a:gd name="T14" fmla="*/ 316 w 1223"/>
                <a:gd name="T15" fmla="*/ 16 h 1681"/>
                <a:gd name="T16" fmla="*/ 552 w 1223"/>
                <a:gd name="T17" fmla="*/ 8 h 1681"/>
                <a:gd name="T18" fmla="*/ 723 w 1223"/>
                <a:gd name="T19" fmla="*/ 3 h 1681"/>
                <a:gd name="T20" fmla="*/ 804 w 1223"/>
                <a:gd name="T21" fmla="*/ 1 h 1681"/>
                <a:gd name="T22" fmla="*/ 1002 w 1223"/>
                <a:gd name="T23" fmla="*/ 0 h 1681"/>
                <a:gd name="T24" fmla="*/ 1346 w 1223"/>
                <a:gd name="T25" fmla="*/ 1 h 1681"/>
                <a:gd name="T26" fmla="*/ 1384 w 1223"/>
                <a:gd name="T27" fmla="*/ 1 h 1681"/>
                <a:gd name="T28" fmla="*/ 1490 w 1223"/>
                <a:gd name="T29" fmla="*/ 1 h 1681"/>
                <a:gd name="T30" fmla="*/ 1729 w 1223"/>
                <a:gd name="T31" fmla="*/ 4 h 1681"/>
                <a:gd name="T32" fmla="*/ 2058 w 1223"/>
                <a:gd name="T33" fmla="*/ 8 h 1681"/>
                <a:gd name="T34" fmla="*/ 2413 w 1223"/>
                <a:gd name="T35" fmla="*/ 17 h 1681"/>
                <a:gd name="T36" fmla="*/ 2586 w 1223"/>
                <a:gd name="T37" fmla="*/ 22 h 1681"/>
                <a:gd name="T38" fmla="*/ 2650 w 1223"/>
                <a:gd name="T39" fmla="*/ 27 h 1681"/>
                <a:gd name="T40" fmla="*/ 2601 w 1223"/>
                <a:gd name="T41" fmla="*/ 47 h 1681"/>
                <a:gd name="T42" fmla="*/ 2454 w 1223"/>
                <a:gd name="T43" fmla="*/ 53 h 1681"/>
                <a:gd name="T44" fmla="*/ 2243 w 1223"/>
                <a:gd name="T45" fmla="*/ 58 h 1681"/>
                <a:gd name="T46" fmla="*/ 1953 w 1223"/>
                <a:gd name="T47" fmla="*/ 62 h 1681"/>
                <a:gd name="T48" fmla="*/ 1819 w 1223"/>
                <a:gd name="T49" fmla="*/ 64 h 1681"/>
                <a:gd name="T50" fmla="*/ 1490 w 1223"/>
                <a:gd name="T51" fmla="*/ 67 h 1681"/>
                <a:gd name="T52" fmla="*/ 1294 w 1223"/>
                <a:gd name="T53" fmla="*/ 68 h 1681"/>
                <a:gd name="T54" fmla="*/ 1106 w 1223"/>
                <a:gd name="T55" fmla="*/ 69 h 1681"/>
                <a:gd name="T56" fmla="*/ 486 w 1223"/>
                <a:gd name="T57" fmla="*/ 69 h 1681"/>
                <a:gd name="T58" fmla="*/ 222 w 1223"/>
                <a:gd name="T59" fmla="*/ 66 h 1681"/>
                <a:gd name="T60" fmla="*/ 79 w 1223"/>
                <a:gd name="T61" fmla="*/ 64 h 1681"/>
                <a:gd name="T62" fmla="*/ 39 w 1223"/>
                <a:gd name="T63" fmla="*/ 63 h 16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23" h="1681">
                  <a:moveTo>
                    <a:pt x="17" y="1528"/>
                  </a:moveTo>
                  <a:cubicBezTo>
                    <a:pt x="13" y="1428"/>
                    <a:pt x="6" y="1329"/>
                    <a:pt x="0" y="1229"/>
                  </a:cubicBezTo>
                  <a:cubicBezTo>
                    <a:pt x="4" y="1151"/>
                    <a:pt x="15" y="1102"/>
                    <a:pt x="23" y="1029"/>
                  </a:cubicBezTo>
                  <a:cubicBezTo>
                    <a:pt x="26" y="942"/>
                    <a:pt x="17" y="897"/>
                    <a:pt x="41" y="829"/>
                  </a:cubicBezTo>
                  <a:cubicBezTo>
                    <a:pt x="43" y="807"/>
                    <a:pt x="43" y="785"/>
                    <a:pt x="47" y="764"/>
                  </a:cubicBezTo>
                  <a:cubicBezTo>
                    <a:pt x="49" y="752"/>
                    <a:pt x="59" y="729"/>
                    <a:pt x="59" y="729"/>
                  </a:cubicBezTo>
                  <a:cubicBezTo>
                    <a:pt x="64" y="658"/>
                    <a:pt x="82" y="608"/>
                    <a:pt x="106" y="541"/>
                  </a:cubicBezTo>
                  <a:cubicBezTo>
                    <a:pt x="112" y="492"/>
                    <a:pt x="118" y="438"/>
                    <a:pt x="141" y="394"/>
                  </a:cubicBezTo>
                  <a:cubicBezTo>
                    <a:pt x="160" y="320"/>
                    <a:pt x="204" y="246"/>
                    <a:pt x="247" y="182"/>
                  </a:cubicBezTo>
                  <a:cubicBezTo>
                    <a:pt x="261" y="134"/>
                    <a:pt x="291" y="96"/>
                    <a:pt x="323" y="59"/>
                  </a:cubicBezTo>
                  <a:cubicBezTo>
                    <a:pt x="339" y="40"/>
                    <a:pt x="337" y="33"/>
                    <a:pt x="358" y="24"/>
                  </a:cubicBezTo>
                  <a:cubicBezTo>
                    <a:pt x="387" y="11"/>
                    <a:pt x="415" y="5"/>
                    <a:pt x="446" y="0"/>
                  </a:cubicBezTo>
                  <a:cubicBezTo>
                    <a:pt x="497" y="2"/>
                    <a:pt x="548" y="1"/>
                    <a:pt x="599" y="6"/>
                  </a:cubicBezTo>
                  <a:cubicBezTo>
                    <a:pt x="606" y="7"/>
                    <a:pt x="610" y="16"/>
                    <a:pt x="617" y="18"/>
                  </a:cubicBezTo>
                  <a:cubicBezTo>
                    <a:pt x="632" y="24"/>
                    <a:pt x="664" y="30"/>
                    <a:pt x="664" y="30"/>
                  </a:cubicBezTo>
                  <a:cubicBezTo>
                    <a:pt x="695" y="49"/>
                    <a:pt x="735" y="76"/>
                    <a:pt x="770" y="88"/>
                  </a:cubicBezTo>
                  <a:cubicBezTo>
                    <a:pt x="819" y="123"/>
                    <a:pt x="869" y="151"/>
                    <a:pt x="917" y="188"/>
                  </a:cubicBezTo>
                  <a:cubicBezTo>
                    <a:pt x="986" y="241"/>
                    <a:pt x="1026" y="330"/>
                    <a:pt x="1075" y="400"/>
                  </a:cubicBezTo>
                  <a:cubicBezTo>
                    <a:pt x="1092" y="450"/>
                    <a:pt x="1129" y="494"/>
                    <a:pt x="1152" y="541"/>
                  </a:cubicBezTo>
                  <a:cubicBezTo>
                    <a:pt x="1170" y="578"/>
                    <a:pt x="1175" y="618"/>
                    <a:pt x="1181" y="658"/>
                  </a:cubicBezTo>
                  <a:cubicBezTo>
                    <a:pt x="1181" y="682"/>
                    <a:pt x="1223" y="1015"/>
                    <a:pt x="1158" y="1152"/>
                  </a:cubicBezTo>
                  <a:cubicBezTo>
                    <a:pt x="1149" y="1197"/>
                    <a:pt x="1121" y="1251"/>
                    <a:pt x="1093" y="1287"/>
                  </a:cubicBezTo>
                  <a:cubicBezTo>
                    <a:pt x="1082" y="1321"/>
                    <a:pt x="1032" y="1400"/>
                    <a:pt x="999" y="1411"/>
                  </a:cubicBezTo>
                  <a:cubicBezTo>
                    <a:pt x="968" y="1455"/>
                    <a:pt x="914" y="1483"/>
                    <a:pt x="870" y="1511"/>
                  </a:cubicBezTo>
                  <a:cubicBezTo>
                    <a:pt x="849" y="1525"/>
                    <a:pt x="832" y="1545"/>
                    <a:pt x="811" y="1558"/>
                  </a:cubicBezTo>
                  <a:cubicBezTo>
                    <a:pt x="764" y="1587"/>
                    <a:pt x="714" y="1617"/>
                    <a:pt x="664" y="1640"/>
                  </a:cubicBezTo>
                  <a:cubicBezTo>
                    <a:pt x="635" y="1653"/>
                    <a:pt x="607" y="1661"/>
                    <a:pt x="576" y="1669"/>
                  </a:cubicBezTo>
                  <a:cubicBezTo>
                    <a:pt x="549" y="1676"/>
                    <a:pt x="493" y="1681"/>
                    <a:pt x="493" y="1681"/>
                  </a:cubicBezTo>
                  <a:cubicBezTo>
                    <a:pt x="401" y="1679"/>
                    <a:pt x="309" y="1679"/>
                    <a:pt x="217" y="1675"/>
                  </a:cubicBezTo>
                  <a:cubicBezTo>
                    <a:pt x="172" y="1673"/>
                    <a:pt x="135" y="1627"/>
                    <a:pt x="100" y="1605"/>
                  </a:cubicBezTo>
                  <a:cubicBezTo>
                    <a:pt x="83" y="1572"/>
                    <a:pt x="68" y="1569"/>
                    <a:pt x="35" y="1558"/>
                  </a:cubicBezTo>
                  <a:cubicBezTo>
                    <a:pt x="27" y="1535"/>
                    <a:pt x="33" y="1544"/>
                    <a:pt x="17" y="1528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6094" name="Picture 18" descr="string2">
            <a:extLst>
              <a:ext uri="{FF2B5EF4-FFF2-40B4-BE49-F238E27FC236}">
                <a16:creationId xmlns:a16="http://schemas.microsoft.com/office/drawing/2014/main" id="{B87302CD-AA0C-4431-ABB8-CD306CF6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124075"/>
            <a:ext cx="21050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21" descr="stick2">
            <a:extLst>
              <a:ext uri="{FF2B5EF4-FFF2-40B4-BE49-F238E27FC236}">
                <a16:creationId xmlns:a16="http://schemas.microsoft.com/office/drawing/2014/main" id="{526701FB-411A-4F5E-A860-49CC0C4D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705100"/>
            <a:ext cx="21050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animBg="1"/>
      <p:bldP spid="5127" grpId="0" animBg="1"/>
      <p:bldP spid="51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C0D4AA5-6230-4B9E-8A4B-AF11262BB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338263"/>
            <a:ext cx="7793038" cy="635000"/>
          </a:xfrm>
        </p:spPr>
        <p:txBody>
          <a:bodyPr/>
          <a:lstStyle/>
          <a:p>
            <a:pPr eaLnBrk="1" hangingPunct="1"/>
            <a:r>
              <a:rPr lang="zh-CN" altLang="en-US" sz="4000" b="1"/>
              <a:t>大致内容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3E606DFE-DD50-4109-838C-B7ECCABF2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502025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400" b="1" dirty="0">
                <a:latin typeface="Tahoma" panose="020B0604030504040204" pitchFamily="34" charset="0"/>
              </a:rPr>
              <a:t>2、</a:t>
            </a:r>
            <a:r>
              <a:rPr lang="zh-CN" alt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数值代数</a:t>
            </a:r>
            <a:r>
              <a:rPr lang="zh-CN" altLang="zh-CN" sz="2400" b="1" dirty="0">
                <a:latin typeface="Tahoma" panose="020B0604030504040204" pitchFamily="34" charset="0"/>
              </a:rPr>
              <a:t>－线性代数的数值求解，如解线性方程组、逆矩阵、特征值、特征向量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517D4428-EE4B-4480-BB1D-CD3CE8CE7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5291138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400" b="1" dirty="0">
                <a:latin typeface="Tahoma" panose="020B0604030504040204" pitchFamily="34" charset="0"/>
              </a:rPr>
              <a:t>3、</a:t>
            </a:r>
            <a:r>
              <a:rPr lang="zh-CN" alt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微分方程</a:t>
            </a:r>
            <a:r>
              <a:rPr lang="zh-CN" altLang="zh-CN" sz="2400" b="1" dirty="0">
                <a:latin typeface="Tahoma" panose="020B0604030504040204" pitchFamily="34" charset="0"/>
              </a:rPr>
              <a:t>－常微分，</a:t>
            </a:r>
            <a:r>
              <a:rPr lang="en-US" altLang="zh-CN" sz="2400" b="1" i="1" dirty="0"/>
              <a:t>Runge-</a:t>
            </a:r>
            <a:r>
              <a:rPr lang="en-US" altLang="zh-CN" sz="2400" b="1" i="1" dirty="0" err="1"/>
              <a:t>Kutta</a:t>
            </a:r>
            <a:r>
              <a:rPr lang="zh-CN" altLang="zh-CN" sz="2400" b="1" dirty="0">
                <a:latin typeface="Tahoma" panose="020B0604030504040204" pitchFamily="34" charset="0"/>
              </a:rPr>
              <a:t>法、积分法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6204110-4000-488E-8E2A-D0F249C5B182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2133600"/>
            <a:ext cx="8353425" cy="1143000"/>
            <a:chOff x="0" y="0"/>
            <a:chExt cx="5026" cy="720"/>
          </a:xfrm>
        </p:grpSpPr>
        <p:sp>
          <p:nvSpPr>
            <p:cNvPr id="48136" name="Text Box 6">
              <a:extLst>
                <a:ext uri="{FF2B5EF4-FFF2-40B4-BE49-F238E27FC236}">
                  <a16:creationId xmlns:a16="http://schemas.microsoft.com/office/drawing/2014/main" id="{13A62826-1C7C-4C45-AA75-9182216E4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0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 b="1" dirty="0">
                  <a:latin typeface="Tahoma" panose="020B0604030504040204" pitchFamily="34" charset="0"/>
                </a:rPr>
                <a:t>1、</a:t>
              </a:r>
              <a:r>
                <a:rPr lang="zh-CN" altLang="zh-CN" sz="2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数值逼近</a:t>
              </a:r>
              <a:r>
                <a:rPr lang="zh-CN" altLang="zh-CN" sz="2400" b="1" dirty="0">
                  <a:latin typeface="Tahoma" panose="020B0604030504040204" pitchFamily="34" charset="0"/>
                </a:rPr>
                <a:t>－</a:t>
              </a:r>
              <a:r>
                <a:rPr lang="zh-CN" altLang="en-US" sz="2400" b="1" dirty="0">
                  <a:latin typeface="Tahoma" panose="020B0604030504040204" pitchFamily="34" charset="0"/>
                </a:rPr>
                <a:t>比如</a:t>
              </a:r>
              <a:r>
                <a:rPr lang="zh-CN" altLang="zh-CN" sz="2400" b="1" dirty="0">
                  <a:latin typeface="Tahoma" panose="020B0604030504040204" pitchFamily="34" charset="0"/>
                </a:rPr>
                <a:t>数值求解</a:t>
              </a:r>
              <a:r>
                <a:rPr lang="en-US" altLang="zh-CN" sz="2400" b="1" dirty="0">
                  <a:latin typeface="Tahoma" panose="020B0604030504040204" pitchFamily="34" charset="0"/>
                </a:rPr>
                <a:t>(</a:t>
              </a:r>
              <a:r>
                <a:rPr lang="zh-CN" altLang="en-US" sz="2400" b="1" dirty="0">
                  <a:latin typeface="Tahoma" panose="020B0604030504040204" pitchFamily="34" charset="0"/>
                </a:rPr>
                <a:t>插值、拟合</a:t>
              </a:r>
              <a:r>
                <a:rPr lang="en-US" altLang="zh-CN" sz="2400" b="1" dirty="0">
                  <a:latin typeface="Tahoma" panose="020B0604030504040204" pitchFamily="34" charset="0"/>
                </a:rPr>
                <a:t>)</a:t>
              </a:r>
              <a:r>
                <a:rPr lang="zh-CN" altLang="zh-CN" sz="2400" b="1" dirty="0">
                  <a:latin typeface="Tahoma" panose="020B0604030504040204" pitchFamily="34" charset="0"/>
                </a:rPr>
                <a:t>，如微分、积分、</a:t>
              </a:r>
            </a:p>
          </p:txBody>
        </p:sp>
        <p:graphicFrame>
          <p:nvGraphicFramePr>
            <p:cNvPr id="48137" name="Object 7">
              <a:extLst>
                <a:ext uri="{FF2B5EF4-FFF2-40B4-BE49-F238E27FC236}">
                  <a16:creationId xmlns:a16="http://schemas.microsoft.com/office/drawing/2014/main" id="{A54CA2CE-8E59-45A3-87DC-AF408BF792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36"/>
            <a:ext cx="196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11300" imgH="330200" progId="Equation.DSMT4">
                    <p:embed/>
                  </p:oleObj>
                </mc:Choice>
                <mc:Fallback>
                  <p:oleObj r:id="rId2" imgW="1511300" imgH="330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36"/>
                          <a:ext cx="196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02C6A3CF-A68A-4A31-B052-72F06C210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4340225"/>
          <a:ext cx="36655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74800" imgH="228600" progId="Equation.DSMT4">
                  <p:embed/>
                </p:oleObj>
              </mc:Choice>
              <mc:Fallback>
                <p:oleObj r:id="rId4" imgW="1574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4340225"/>
                        <a:ext cx="36655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639F9DE8-A373-4C81-8330-340EB5EC7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6238" y="4340225"/>
          <a:ext cx="1698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98500" imgH="228600" progId="Equation.3">
                  <p:embed/>
                </p:oleObj>
              </mc:Choice>
              <mc:Fallback>
                <p:oleObj r:id="rId6" imgW="698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340225"/>
                        <a:ext cx="1698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B7397EE-1BC6-4AF5-BAF4-F6A008B85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988" y="1228725"/>
            <a:ext cx="8229600" cy="863600"/>
          </a:xfrm>
        </p:spPr>
        <p:txBody>
          <a:bodyPr/>
          <a:lstStyle/>
          <a:p>
            <a:pPr eaLnBrk="1" hangingPunct="1"/>
            <a:r>
              <a:rPr lang="zh-CN" altLang="en-US" sz="4000"/>
              <a:t>误差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799399A-54A5-48B3-B9B3-19AE0BAB45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0988" y="2039938"/>
            <a:ext cx="2022475" cy="75406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FF"/>
                </a:solidFill>
              </a:rPr>
              <a:t>绝对误差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49408B-EA38-4C4F-9A0D-566B82BF00FC}"/>
              </a:ext>
            </a:extLst>
          </p:cNvPr>
          <p:cNvGrpSpPr>
            <a:grpSpLocks/>
          </p:cNvGrpSpPr>
          <p:nvPr/>
        </p:nvGrpSpPr>
        <p:grpSpPr bwMode="auto">
          <a:xfrm>
            <a:off x="73025" y="2547938"/>
            <a:ext cx="8997950" cy="1127125"/>
            <a:chOff x="241300" y="2547938"/>
            <a:chExt cx="8997950" cy="1127125"/>
          </a:xfrm>
        </p:grpSpPr>
        <p:grpSp>
          <p:nvGrpSpPr>
            <p:cNvPr id="49159" name="Group 5">
              <a:extLst>
                <a:ext uri="{FF2B5EF4-FFF2-40B4-BE49-F238E27FC236}">
                  <a16:creationId xmlns:a16="http://schemas.microsoft.com/office/drawing/2014/main" id="{0FFA966F-F211-4B30-9A12-03B3BDF96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300" y="2593975"/>
              <a:ext cx="4592638" cy="830263"/>
              <a:chOff x="0" y="0"/>
              <a:chExt cx="2893" cy="523"/>
            </a:xfrm>
          </p:grpSpPr>
          <p:sp>
            <p:nvSpPr>
              <p:cNvPr id="49167" name="Text Box 6">
                <a:extLst>
                  <a:ext uri="{FF2B5EF4-FFF2-40B4-BE49-F238E27FC236}">
                    <a16:creationId xmlns:a16="http://schemas.microsoft.com/office/drawing/2014/main" id="{C1BCF5BD-1D8E-4828-B647-913A5B8E3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宋体" panose="02010600030101010101" pitchFamily="2" charset="-122"/>
                  <a:buChar char="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zh-CN" sz="2400">
                    <a:latin typeface="Tahoma" panose="020B0604030504040204" pitchFamily="34" charset="0"/>
                  </a:rPr>
                  <a:t>设</a:t>
                </a:r>
              </a:p>
            </p:txBody>
          </p:sp>
          <p:graphicFrame>
            <p:nvGraphicFramePr>
              <p:cNvPr id="49168" name="Object 7">
                <a:extLst>
                  <a:ext uri="{FF2B5EF4-FFF2-40B4-BE49-F238E27FC236}">
                    <a16:creationId xmlns:a16="http://schemas.microsoft.com/office/drawing/2014/main" id="{93DF4CE5-DC33-424E-AB33-537891A57B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" y="0"/>
              <a:ext cx="24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65172" imgH="203288" progId="Equation.3">
                      <p:embed/>
                    </p:oleObj>
                  </mc:Choice>
                  <mc:Fallback>
                    <p:oleObj r:id="rId2" imgW="165172" imgH="203288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" y="0"/>
                            <a:ext cx="24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69" name="Text Box 8">
                <a:extLst>
                  <a:ext uri="{FF2B5EF4-FFF2-40B4-BE49-F238E27FC236}">
                    <a16:creationId xmlns:a16="http://schemas.microsoft.com/office/drawing/2014/main" id="{1D1FC352-5D25-4BF3-919C-593D3D4C4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3"/>
                <a:ext cx="10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宋体" panose="02010600030101010101" pitchFamily="2" charset="-122"/>
                  <a:buChar char="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zh-CN" sz="2400">
                    <a:latin typeface="Tahoma" panose="020B0604030504040204" pitchFamily="34" charset="0"/>
                  </a:rPr>
                  <a:t>为精确值，</a:t>
                </a:r>
              </a:p>
            </p:txBody>
          </p:sp>
          <p:graphicFrame>
            <p:nvGraphicFramePr>
              <p:cNvPr id="49170" name="Object 9">
                <a:extLst>
                  <a:ext uri="{FF2B5EF4-FFF2-40B4-BE49-F238E27FC236}">
                    <a16:creationId xmlns:a16="http://schemas.microsoft.com/office/drawing/2014/main" id="{753B26D0-07B1-4164-B7A0-89CEF1F491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61"/>
              <a:ext cx="19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27000" imgH="139700" progId="Equation.3">
                      <p:embed/>
                    </p:oleObj>
                  </mc:Choice>
                  <mc:Fallback>
                    <p:oleObj r:id="rId4" imgW="127000" imgH="1397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61"/>
                            <a:ext cx="19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71" name="Text Box 10">
                <a:extLst>
                  <a:ext uri="{FF2B5EF4-FFF2-40B4-BE49-F238E27FC236}">
                    <a16:creationId xmlns:a16="http://schemas.microsoft.com/office/drawing/2014/main" id="{5A19A69A-9C41-4162-8648-B3A89161A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3" y="0"/>
                <a:ext cx="1280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宋体" panose="02010600030101010101" pitchFamily="2" charset="-122"/>
                  <a:buChar char="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zh-CN" sz="2400">
                    <a:latin typeface="Tahoma" panose="020B0604030504040204" pitchFamily="34" charset="0"/>
                  </a:rPr>
                  <a:t>为近似值，</a:t>
                </a:r>
                <a:r>
                  <a:rPr lang="zh-CN" altLang="en-US" sz="2400">
                    <a:latin typeface="Tahoma" panose="020B0604030504040204" pitchFamily="34" charset="0"/>
                  </a:rPr>
                  <a:t>称</a:t>
                </a:r>
                <a:endParaRPr lang="zh-CN" altLang="zh-CN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9160" name="Group 11">
              <a:extLst>
                <a:ext uri="{FF2B5EF4-FFF2-40B4-BE49-F238E27FC236}">
                  <a16:creationId xmlns:a16="http://schemas.microsoft.com/office/drawing/2014/main" id="{40368315-AA39-48B9-8E1C-2FB8693C2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6625" y="2547938"/>
              <a:ext cx="4492625" cy="514350"/>
              <a:chOff x="0" y="0"/>
              <a:chExt cx="2830" cy="324"/>
            </a:xfrm>
          </p:grpSpPr>
          <p:graphicFrame>
            <p:nvGraphicFramePr>
              <p:cNvPr id="49165" name="Object 12">
                <a:extLst>
                  <a:ext uri="{FF2B5EF4-FFF2-40B4-BE49-F238E27FC236}">
                    <a16:creationId xmlns:a16="http://schemas.microsoft.com/office/drawing/2014/main" id="{C9222857-F97A-4CE7-A767-7EDD8EF582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0"/>
              <a:ext cx="912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609600" imgH="203200" progId="Equation.3">
                      <p:embed/>
                    </p:oleObj>
                  </mc:Choice>
                  <mc:Fallback>
                    <p:oleObj r:id="rId6" imgW="609600" imgH="203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912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66" name="Text Box 13">
                <a:extLst>
                  <a:ext uri="{FF2B5EF4-FFF2-40B4-BE49-F238E27FC236}">
                    <a16:creationId xmlns:a16="http://schemas.microsoft.com/office/drawing/2014/main" id="{2AB7ED31-1CA4-49DC-9001-A6B7D02F0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" y="33"/>
                <a:ext cx="198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宋体" panose="02010600030101010101" pitchFamily="2" charset="-122"/>
                  <a:buChar char="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zh-CN" sz="2400">
                    <a:latin typeface="Tahoma" panose="020B0604030504040204" pitchFamily="34" charset="0"/>
                  </a:rPr>
                  <a:t>为</a:t>
                </a:r>
                <a:r>
                  <a:rPr lang="zh-CN" altLang="en-US" sz="2400">
                    <a:latin typeface="Tahoma" panose="020B0604030504040204" pitchFamily="34" charset="0"/>
                  </a:rPr>
                  <a:t>近似值  的</a:t>
                </a:r>
                <a:r>
                  <a:rPr lang="zh-CN" altLang="zh-CN" sz="2400" b="1">
                    <a:solidFill>
                      <a:srgbClr val="3333FF"/>
                    </a:solidFill>
                    <a:latin typeface="Tahoma" panose="020B0604030504040204" pitchFamily="34" charset="0"/>
                  </a:rPr>
                  <a:t>绝对误差</a:t>
                </a:r>
              </a:p>
            </p:txBody>
          </p:sp>
        </p:grpSp>
        <p:graphicFrame>
          <p:nvGraphicFramePr>
            <p:cNvPr id="49161" name="Object 9">
              <a:extLst>
                <a:ext uri="{FF2B5EF4-FFF2-40B4-BE49-F238E27FC236}">
                  <a16:creationId xmlns:a16="http://schemas.microsoft.com/office/drawing/2014/main" id="{5F712B7E-097A-4D2F-BD0C-8D1F162012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42188" y="2698750"/>
            <a:ext cx="301625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7000" imgH="139700" progId="Equation.3">
                    <p:embed/>
                  </p:oleObj>
                </mc:Choice>
                <mc:Fallback>
                  <p:oleObj r:id="rId8" imgW="127000" imgH="139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2188" y="2698750"/>
                          <a:ext cx="301625" cy="33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62" name="组合 8">
              <a:extLst>
                <a:ext uri="{FF2B5EF4-FFF2-40B4-BE49-F238E27FC236}">
                  <a16:creationId xmlns:a16="http://schemas.microsoft.com/office/drawing/2014/main" id="{49468E1B-4DFD-4E2D-B172-3B3EC77E2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512" y="3087688"/>
              <a:ext cx="6801767" cy="587375"/>
              <a:chOff x="290356" y="3088067"/>
              <a:chExt cx="6802212" cy="587375"/>
            </a:xfrm>
          </p:grpSpPr>
          <p:graphicFrame>
            <p:nvGraphicFramePr>
              <p:cNvPr id="49163" name="Object 9">
                <a:extLst>
                  <a:ext uri="{FF2B5EF4-FFF2-40B4-BE49-F238E27FC236}">
                    <a16:creationId xmlns:a16="http://schemas.microsoft.com/office/drawing/2014/main" id="{2DF8AC71-64FB-4D53-B58C-EF23C7BBD7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0356" y="3088067"/>
              <a:ext cx="6802212" cy="587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2921000" imgH="279400" progId="Equation.3">
                      <p:embed/>
                    </p:oleObj>
                  </mc:Choice>
                  <mc:Fallback>
                    <p:oleObj r:id="rId9" imgW="2921000" imgH="2794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356" y="3088067"/>
                            <a:ext cx="6802212" cy="5873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4" name="Object 9">
                <a:extLst>
                  <a:ext uri="{FF2B5EF4-FFF2-40B4-BE49-F238E27FC236}">
                    <a16:creationId xmlns:a16="http://schemas.microsoft.com/office/drawing/2014/main" id="{7A95C09E-4FC4-4FF4-9992-1FC9EA38A2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75856" y="3213199"/>
              <a:ext cx="301625" cy="331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127000" imgH="139700" progId="Equation.3">
                      <p:embed/>
                    </p:oleObj>
                  </mc:Choice>
                  <mc:Fallback>
                    <p:oleObj r:id="rId11" imgW="127000" imgH="1397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5856" y="3213199"/>
                            <a:ext cx="301625" cy="3317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76157CF-7F73-4540-8CBB-5420168E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3800475"/>
            <a:ext cx="82534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0C65DA-575C-4F72-BC4C-BA443DB3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022475"/>
            <a:ext cx="3463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= </a:t>
            </a:r>
            <a:r>
              <a:rPr lang="zh-CN" altLang="en-US" b="1">
                <a:solidFill>
                  <a:srgbClr val="3333FF"/>
                </a:solidFill>
              </a:rPr>
              <a:t>精确值 </a:t>
            </a:r>
            <a:r>
              <a:rPr lang="zh-CN" altLang="en-US" b="1">
                <a:solidFill>
                  <a:srgbClr val="3333FF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>
                <a:solidFill>
                  <a:srgbClr val="3333FF"/>
                </a:solidFill>
              </a:rPr>
              <a:t> </a:t>
            </a:r>
            <a:r>
              <a:rPr lang="zh-CN" altLang="en-US" b="1">
                <a:solidFill>
                  <a:srgbClr val="3333FF"/>
                </a:solidFill>
              </a:rPr>
              <a:t>近似值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70DEDD8-709B-4098-AFDF-930F5377E2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9688" y="1090613"/>
            <a:ext cx="7704137" cy="1109662"/>
          </a:xfrm>
        </p:spPr>
        <p:txBody>
          <a:bodyPr/>
          <a:lstStyle/>
          <a:p>
            <a:pPr eaLnBrk="1" hangingPunct="1"/>
            <a:r>
              <a:rPr lang="zh-CN" altLang="zh-CN" sz="6600"/>
              <a:t>计算方法</a:t>
            </a:r>
            <a:r>
              <a:rPr lang="en-US" altLang="zh-CN" sz="6600"/>
              <a:t>B  </a:t>
            </a:r>
            <a:r>
              <a:rPr lang="zh-CN" altLang="en-US" sz="2000" b="1">
                <a:solidFill>
                  <a:srgbClr val="3333FF"/>
                </a:solidFill>
              </a:rPr>
              <a:t>课程</a:t>
            </a:r>
            <a:r>
              <a:rPr lang="en-US" altLang="zh-CN" sz="1800" b="1">
                <a:solidFill>
                  <a:srgbClr val="3333FF"/>
                </a:solidFill>
              </a:rPr>
              <a:t>QQ</a:t>
            </a:r>
            <a:r>
              <a:rPr lang="zh-CN" altLang="en-US" sz="1800" b="1">
                <a:solidFill>
                  <a:srgbClr val="3333FF"/>
                </a:solidFill>
              </a:rPr>
              <a:t>群：</a:t>
            </a:r>
            <a:r>
              <a:rPr lang="en-US" altLang="zh-CN" sz="18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668781215</a:t>
            </a:r>
            <a:endParaRPr lang="zh-CN" altLang="en-US" sz="1800" b="1">
              <a:solidFill>
                <a:srgbClr val="3333FF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C5900F4-7CB8-4D1C-8BA9-3B38CD2ADD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7313" y="4624388"/>
            <a:ext cx="8928100" cy="21637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/>
              <a:t>陈先进</a:t>
            </a:r>
            <a:endParaRPr lang="en-US" altLang="zh-CN" sz="2800" dirty="0"/>
          </a:p>
          <a:p>
            <a:pPr marL="457200" indent="-457200" algn="l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/>
              <a:t>Office:  </a:t>
            </a:r>
            <a:r>
              <a:rPr lang="zh-CN" altLang="en-US" sz="2400" dirty="0"/>
              <a:t>（东区）管理科研楼 </a:t>
            </a:r>
            <a:r>
              <a:rPr lang="en-US" altLang="zh-CN" sz="2400" dirty="0"/>
              <a:t>1225</a:t>
            </a:r>
            <a:r>
              <a:rPr lang="zh-CN" altLang="en-US" sz="2400" dirty="0"/>
              <a:t>； </a:t>
            </a:r>
            <a:r>
              <a:rPr lang="en-US" altLang="zh-CN" sz="2400" dirty="0"/>
              <a:t>Phone</a:t>
            </a:r>
            <a:r>
              <a:rPr lang="zh-CN" altLang="en-US" sz="2400" dirty="0"/>
              <a:t>： </a:t>
            </a:r>
            <a:r>
              <a:rPr lang="en-US" altLang="zh-CN" sz="2400" dirty="0"/>
              <a:t>63607297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/>
              <a:t>E-Mail : </a:t>
            </a:r>
            <a:r>
              <a:rPr lang="en-US" altLang="zh-CN" sz="2800" dirty="0">
                <a:hlinkClick r:id="rId3"/>
              </a:rPr>
              <a:t>chenxjin@ustc.edu.cn</a:t>
            </a:r>
            <a:r>
              <a:rPr lang="en-US" altLang="zh-CN" sz="2800" dirty="0"/>
              <a:t>  </a:t>
            </a:r>
            <a:r>
              <a:rPr lang="zh-CN" altLang="en-US" sz="2400" dirty="0"/>
              <a:t>课程</a:t>
            </a:r>
            <a:r>
              <a:rPr lang="en-US" altLang="zh-CN" sz="2400" b="1" dirty="0"/>
              <a:t>QQ</a:t>
            </a:r>
            <a:r>
              <a:rPr lang="zh-CN" altLang="en-US" sz="2400" b="1" dirty="0"/>
              <a:t>群</a:t>
            </a:r>
            <a:r>
              <a:rPr lang="zh-CN" altLang="en-US" sz="2400" dirty="0"/>
              <a:t>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668781215</a:t>
            </a:r>
            <a:endParaRPr lang="en-US" altLang="zh-CN" sz="2000" dirty="0"/>
          </a:p>
          <a:p>
            <a:pPr algn="l" eaLnBrk="1" hangingPunct="1">
              <a:defRPr/>
            </a:pPr>
            <a:r>
              <a:rPr lang="en-US" altLang="zh-CN" sz="2400" dirty="0"/>
              <a:t>Web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3333FF"/>
                </a:solidFill>
                <a:hlinkClick r:id="rId4"/>
              </a:rPr>
              <a:t>http://staff.ustc.edu.cn/~chenxjin/courses/cm/main21.htm</a:t>
            </a:r>
            <a:endParaRPr lang="en-US" altLang="zh-CN" sz="2400" dirty="0">
              <a:solidFill>
                <a:srgbClr val="3333FF"/>
              </a:solidFill>
            </a:endParaRPr>
          </a:p>
        </p:txBody>
      </p:sp>
      <p:sp>
        <p:nvSpPr>
          <p:cNvPr id="2052" name="矩形 1">
            <a:extLst>
              <a:ext uri="{FF2B5EF4-FFF2-40B4-BE49-F238E27FC236}">
                <a16:creationId xmlns:a16="http://schemas.microsoft.com/office/drawing/2014/main" id="{6BA4143A-35B6-481B-957D-0C73D3EEB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2257425"/>
            <a:ext cx="9086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/>
              <a:t>教材：</a:t>
            </a:r>
            <a:r>
              <a:rPr lang="en-US" altLang="zh-CN" sz="2400" dirty="0"/>
              <a:t>《</a:t>
            </a:r>
            <a:r>
              <a:rPr lang="zh-CN" altLang="en-US" sz="2400" b="1" dirty="0"/>
              <a:t>数值计算方法与算法</a:t>
            </a:r>
            <a:r>
              <a:rPr lang="en-US" altLang="zh-CN" sz="2400" dirty="0"/>
              <a:t>》</a:t>
            </a:r>
            <a:r>
              <a:rPr lang="zh-CN" altLang="en-US" sz="2400" b="1" dirty="0">
                <a:solidFill>
                  <a:srgbClr val="FF00FF"/>
                </a:solidFill>
              </a:rPr>
              <a:t>第三版</a:t>
            </a:r>
            <a:r>
              <a:rPr lang="zh-CN" altLang="en-US" sz="2400" dirty="0"/>
              <a:t>，张韵华等，科学出版社 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数值计算方法</a:t>
            </a:r>
            <a:r>
              <a:rPr lang="zh-CN" altLang="zh-CN" sz="2400" dirty="0">
                <a:latin typeface="+mn-ea"/>
                <a:ea typeface="+mn-ea"/>
              </a:rPr>
              <a:t>是</a:t>
            </a:r>
            <a:r>
              <a:rPr lang="zh-CN" altLang="zh-CN" sz="2000" dirty="0">
                <a:latin typeface="+mn-ea"/>
                <a:ea typeface="+mn-ea"/>
              </a:rPr>
              <a:t>一种研究</a:t>
            </a:r>
            <a:r>
              <a:rPr lang="zh-CN" altLang="en-US" sz="2000" dirty="0">
                <a:latin typeface="+mn-ea"/>
                <a:ea typeface="+mn-ea"/>
              </a:rPr>
              <a:t>在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计算机上</a:t>
            </a:r>
            <a:r>
              <a:rPr lang="zh-CN" altLang="zh-CN" sz="2000" dirty="0">
                <a:latin typeface="+mn-ea"/>
                <a:ea typeface="+mn-ea"/>
              </a:rPr>
              <a:t>解决数学问题的</a:t>
            </a:r>
            <a:r>
              <a:rPr lang="zh-CN" altLang="en-US" sz="2000" dirty="0">
                <a:latin typeface="+mn-ea"/>
                <a:ea typeface="+mn-ea"/>
              </a:rPr>
              <a:t>理论和</a:t>
            </a:r>
            <a:r>
              <a:rPr lang="zh-CN" altLang="zh-CN" sz="2000" dirty="0">
                <a:latin typeface="+mn-ea"/>
                <a:ea typeface="+mn-ea"/>
              </a:rPr>
              <a:t>数值方法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zh-CN" altLang="zh-CN" sz="2000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27D5542-6C72-48D8-ADD7-0E23E593D0D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947748"/>
              </p:ext>
            </p:extLst>
          </p:nvPr>
        </p:nvGraphicFramePr>
        <p:xfrm>
          <a:off x="251520" y="3157538"/>
          <a:ext cx="8651181" cy="945736"/>
        </p:xfrm>
        <a:graphic>
          <a:graphicData uri="http://schemas.openxmlformats.org/drawingml/2006/table">
            <a:tbl>
              <a:tblPr/>
              <a:tblGrid>
                <a:gridCol w="222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53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课程名称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606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C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AA"/>
                          </a:solidFill>
                          <a:effectLst/>
                          <a:latin typeface="����"/>
                          <a:ea typeface="宋体" panose="02010600030101010101" pitchFamily="2" charset="-122"/>
                        </a:rPr>
                        <a:t>上课时间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606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C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AA"/>
                          </a:solidFill>
                          <a:effectLst/>
                          <a:latin typeface="����"/>
                          <a:ea typeface="宋体" panose="02010600030101010101" pitchFamily="2" charset="-122"/>
                        </a:rPr>
                        <a:t>上课教室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606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C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宋体" panose="02010600030101010101" pitchFamily="2" charset="-122"/>
                        </a:rPr>
                        <a:t>学时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宋体" panose="02010600030101010101" pitchFamily="2" charset="-122"/>
                        </a:rPr>
                        <a:t>学分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宋体" panose="02010600030101010101" pitchFamily="2" charset="-122"/>
                        <a:ea typeface="隶书" panose="020105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C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2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AA"/>
                          </a:solidFill>
                          <a:effectLst/>
                          <a:latin typeface="����"/>
                          <a:ea typeface="宋体" panose="02010600030101010101" pitchFamily="2" charset="-122"/>
                        </a:rPr>
                        <a:t>起止周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606A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计算方法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  <a:latin typeface="����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4(3,4)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1101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����"/>
                          <a:ea typeface="宋体" panose="02010600030101010101" pitchFamily="2" charset="-122"/>
                        </a:rPr>
                        <a:t>40/2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����"/>
                          <a:ea typeface="宋体" panose="02010600030101010101" pitchFamily="2" charset="-122"/>
                        </a:rPr>
                        <a:t>   1-18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36" marR="95236" marT="95185" marB="951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6837399-70B5-4D9D-A53D-EDD7C9DD7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412875"/>
            <a:ext cx="7772400" cy="649288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333FF"/>
                </a:solidFill>
              </a:rPr>
              <a:t> 相对误差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r>
              <a:rPr lang="zh-CN" altLang="en-US" b="1">
                <a:solidFill>
                  <a:srgbClr val="3333FF"/>
                </a:solidFill>
              </a:rPr>
              <a:t>绝对误差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3333FF"/>
                </a:solidFill>
              </a:rPr>
              <a:t>精确值 </a:t>
            </a:r>
          </a:p>
          <a:p>
            <a:pPr eaLnBrk="1" hangingPunct="1"/>
            <a:endParaRPr lang="zh-CN" altLang="en-US" b="1">
              <a:solidFill>
                <a:srgbClr val="3333FF"/>
              </a:solidFill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CEF0374-FF07-49C2-B2DC-8FD3ECDBFA5E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2062163"/>
            <a:ext cx="5441950" cy="1176337"/>
            <a:chOff x="194" y="-21"/>
            <a:chExt cx="3428" cy="741"/>
          </a:xfrm>
        </p:grpSpPr>
        <p:graphicFrame>
          <p:nvGraphicFramePr>
            <p:cNvPr id="50185" name="Object 4">
              <a:extLst>
                <a:ext uri="{FF2B5EF4-FFF2-40B4-BE49-F238E27FC236}">
                  <a16:creationId xmlns:a16="http://schemas.microsoft.com/office/drawing/2014/main" id="{388DA66B-F763-4A59-8180-99D9FA137A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" y="-21"/>
            <a:ext cx="2112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3300" imgH="419100" progId="Equation.3">
                    <p:embed/>
                  </p:oleObj>
                </mc:Choice>
                <mc:Fallback>
                  <p:oleObj r:id="rId2" imgW="10033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" y="-21"/>
                          <a:ext cx="2112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6" name="Text Box 5">
              <a:extLst>
                <a:ext uri="{FF2B5EF4-FFF2-40B4-BE49-F238E27FC236}">
                  <a16:creationId xmlns:a16="http://schemas.microsoft.com/office/drawing/2014/main" id="{34D04CC2-4BA4-466A-BECE-D884A9E70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" y="224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>
                  <a:latin typeface="Tahoma" panose="020B0604030504040204" pitchFamily="34" charset="0"/>
                </a:rPr>
                <a:t>称为</a:t>
              </a:r>
              <a:r>
                <a:rPr lang="zh-CN" altLang="zh-CN" sz="2400" b="1">
                  <a:solidFill>
                    <a:srgbClr val="3333FF"/>
                  </a:solidFill>
                  <a:latin typeface="Tahoma" panose="020B0604030504040204" pitchFamily="34" charset="0"/>
                </a:rPr>
                <a:t>相对误差</a:t>
              </a:r>
            </a:p>
          </p:txBody>
        </p:sp>
      </p:grpSp>
      <p:sp>
        <p:nvSpPr>
          <p:cNvPr id="16388" name="Text Box 6">
            <a:extLst>
              <a:ext uri="{FF2B5EF4-FFF2-40B4-BE49-F238E27FC236}">
                <a16:creationId xmlns:a16="http://schemas.microsoft.com/office/drawing/2014/main" id="{43479326-1F7B-4B88-8284-3549EDC9B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878263"/>
            <a:ext cx="7777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5</a:t>
            </a:r>
            <a:r>
              <a:rPr lang="zh-CN" altLang="en-US" sz="2400">
                <a:latin typeface="Tahoma" panose="020B0604030504040204" pitchFamily="34" charset="0"/>
              </a:rPr>
              <a:t>分制下</a:t>
            </a:r>
            <a:r>
              <a:rPr lang="en-US" altLang="zh-CN" sz="2400">
                <a:latin typeface="Tahoma" panose="020B0604030504040204" pitchFamily="34" charset="0"/>
              </a:rPr>
              <a:t>GPA4.4</a:t>
            </a:r>
            <a:r>
              <a:rPr lang="zh-CN" altLang="en-US" sz="2400">
                <a:latin typeface="Tahoma" panose="020B0604030504040204" pitchFamily="34" charset="0"/>
              </a:rPr>
              <a:t>的学生</a:t>
            </a:r>
            <a:r>
              <a:rPr lang="zh-CN" altLang="en-US" sz="2400" b="1" i="1">
                <a:latin typeface="Times New Roman" panose="02020603050405020304" pitchFamily="18" charset="0"/>
              </a:rPr>
              <a:t>，与</a:t>
            </a:r>
            <a:r>
              <a:rPr lang="en-US" altLang="zh-CN" sz="2400">
                <a:latin typeface="Tahoma" panose="020B0604030504040204" pitchFamily="34" charset="0"/>
              </a:rPr>
              <a:t> 4</a:t>
            </a:r>
            <a:r>
              <a:rPr lang="zh-CN" altLang="en-US" sz="2400">
                <a:latin typeface="Tahoma" panose="020B0604030504040204" pitchFamily="34" charset="0"/>
              </a:rPr>
              <a:t>分制下</a:t>
            </a:r>
            <a:r>
              <a:rPr lang="en-US" altLang="zh-CN" sz="2400">
                <a:latin typeface="Tahoma" panose="020B0604030504040204" pitchFamily="34" charset="0"/>
              </a:rPr>
              <a:t>GPA3.5</a:t>
            </a:r>
            <a:r>
              <a:rPr lang="zh-CN" altLang="en-US" sz="2400">
                <a:latin typeface="Tahoma" panose="020B0604030504040204" pitchFamily="34" charset="0"/>
              </a:rPr>
              <a:t>的学生，哪个成绩更好</a:t>
            </a:r>
            <a:r>
              <a:rPr lang="zh-CN" altLang="zh-CN" sz="2400">
                <a:latin typeface="Tahoma" panose="020B0604030504040204" pitchFamily="34" charset="0"/>
              </a:rPr>
              <a:t>？</a:t>
            </a:r>
            <a:r>
              <a:rPr lang="zh-CN" altLang="en-US" sz="2400">
                <a:latin typeface="Tahoma" panose="020B0604030504040204" pitchFamily="34" charset="0"/>
              </a:rPr>
              <a:t>二</a:t>
            </a:r>
            <a:r>
              <a:rPr lang="zh-CN" altLang="zh-CN" sz="2400">
                <a:latin typeface="Tahoma" panose="020B0604030504040204" pitchFamily="34" charset="0"/>
              </a:rPr>
              <a:t>者的绝对误差分别为</a:t>
            </a:r>
            <a:r>
              <a:rPr lang="en-US" altLang="zh-CN" sz="2400" b="1" i="1">
                <a:latin typeface="Times New Roman" panose="02020603050405020304" pitchFamily="18" charset="0"/>
              </a:rPr>
              <a:t>0.6</a:t>
            </a:r>
            <a:r>
              <a:rPr lang="zh-CN" altLang="zh-CN" sz="2400">
                <a:latin typeface="Tahoma" panose="020B0604030504040204" pitchFamily="34" charset="0"/>
              </a:rPr>
              <a:t>和</a:t>
            </a:r>
            <a:r>
              <a:rPr lang="en-US" altLang="zh-CN" sz="2400">
                <a:latin typeface="Tahoma" panose="020B0604030504040204" pitchFamily="34" charset="0"/>
              </a:rPr>
              <a:t>0.5.</a:t>
            </a: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C7A191B6-4C7E-4613-8231-3A58439A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806950"/>
            <a:ext cx="571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Tahoma" panose="020B0604030504040204" pitchFamily="34" charset="0"/>
              </a:rPr>
              <a:t>前者相对误差</a:t>
            </a:r>
            <a:r>
              <a:rPr lang="en-US" altLang="zh-CN" sz="2400">
                <a:latin typeface="Tahoma" panose="020B0604030504040204" pitchFamily="34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0.6</a:t>
            </a:r>
            <a:r>
              <a:rPr lang="zh-CN" altLang="zh-CN" sz="2400" b="1" i="1">
                <a:latin typeface="Times New Roman" panose="02020603050405020304" pitchFamily="18" charset="0"/>
              </a:rPr>
              <a:t>/</a:t>
            </a:r>
            <a:r>
              <a:rPr lang="en-US" altLang="zh-CN" sz="2400" b="1" i="1">
                <a:latin typeface="Times New Roman" panose="02020603050405020304" pitchFamily="18" charset="0"/>
              </a:rPr>
              <a:t>5</a:t>
            </a:r>
            <a:r>
              <a:rPr lang="zh-CN" altLang="zh-CN" sz="2400" b="1" i="1">
                <a:latin typeface="Times New Roman" panose="02020603050405020304" pitchFamily="18" charset="0"/>
              </a:rPr>
              <a:t>=0.</a:t>
            </a:r>
            <a:r>
              <a:rPr lang="en-US" altLang="zh-CN" sz="2400" b="1" i="1">
                <a:latin typeface="Times New Roman" panose="02020603050405020304" pitchFamily="18" charset="0"/>
              </a:rPr>
              <a:t>12</a:t>
            </a:r>
            <a:r>
              <a:rPr lang="zh-CN" altLang="zh-CN" sz="2400">
                <a:latin typeface="Tahoma" panose="020B0604030504040204" pitchFamily="34" charset="0"/>
              </a:rPr>
              <a:t>，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Tahoma" panose="020B0604030504040204" pitchFamily="34" charset="0"/>
              </a:rPr>
              <a:t>后者相对误差</a:t>
            </a:r>
            <a:r>
              <a:rPr lang="en-US" altLang="zh-CN" sz="2400">
                <a:latin typeface="Tahoma" panose="020B0604030504040204" pitchFamily="34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0.5/4</a:t>
            </a:r>
            <a:r>
              <a:rPr lang="zh-CN" altLang="zh-CN" sz="2400" b="1" i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0.125</a:t>
            </a:r>
            <a:endParaRPr lang="zh-CN" altLang="zh-CN" sz="24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8513F5CF-8883-4AED-9BE5-F23B29C80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194050"/>
          <a:ext cx="69135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24200" imgH="279400" progId="Equation.3">
                  <p:embed/>
                </p:oleObj>
              </mc:Choice>
              <mc:Fallback>
                <p:oleObj r:id="rId4" imgW="31242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94050"/>
                        <a:ext cx="6913563" cy="587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9">
            <a:extLst>
              <a:ext uri="{FF2B5EF4-FFF2-40B4-BE49-F238E27FC236}">
                <a16:creationId xmlns:a16="http://schemas.microsoft.com/office/drawing/2014/main" id="{4AE3C6B9-7512-444C-B5D2-CAB388B1A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600" y="3321050"/>
          <a:ext cx="3016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7000" imgH="139700" progId="Equation.3">
                  <p:embed/>
                </p:oleObj>
              </mc:Choice>
              <mc:Fallback>
                <p:oleObj r:id="rId6" imgW="127000" imgH="139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321050"/>
                        <a:ext cx="30162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1949DE7-3EE4-4BE4-8E1A-5C5FA8EA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911850"/>
            <a:ext cx="6330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800"/>
              <a:t>   </a:t>
            </a:r>
            <a:r>
              <a:rPr lang="zh-CN" altLang="en-US" sz="2800">
                <a:solidFill>
                  <a:srgbClr val="3333FF"/>
                </a:solidFill>
              </a:rPr>
              <a:t>相对误差无量纲，绝对误差有量纲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229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ED38152-8997-422F-AEEF-0DD2A4AFD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4613" y="1350963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有效位数</a:t>
            </a:r>
            <a:r>
              <a:rPr lang="en-US" altLang="zh-CN" b="1">
                <a:solidFill>
                  <a:srgbClr val="FF00FF"/>
                </a:solidFill>
              </a:rPr>
              <a:t>/</a:t>
            </a:r>
            <a:r>
              <a:rPr lang="zh-CN" altLang="zh-CN" b="1">
                <a:solidFill>
                  <a:srgbClr val="FF00FF"/>
                </a:solidFill>
              </a:rPr>
              <a:t>有效</a:t>
            </a:r>
            <a:r>
              <a:rPr lang="zh-CN" altLang="en-US" b="1">
                <a:solidFill>
                  <a:srgbClr val="FF00FF"/>
                </a:solidFill>
              </a:rPr>
              <a:t>数字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801A793-B6B5-41A6-A791-6F47B6FC0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2563813"/>
            <a:ext cx="8680450" cy="2808287"/>
          </a:xfrm>
        </p:spPr>
        <p:txBody>
          <a:bodyPr/>
          <a:lstStyle/>
          <a:p>
            <a:pPr algn="just" eaLnBrk="1" hangingPunct="1"/>
            <a:r>
              <a:rPr lang="zh-CN" altLang="en-US"/>
              <a:t>如果近似值</a:t>
            </a:r>
            <a:r>
              <a:rPr lang="en-US" altLang="zh-CN">
                <a:solidFill>
                  <a:srgbClr val="3333FF"/>
                </a:solidFill>
              </a:rPr>
              <a:t>x</a:t>
            </a:r>
            <a:r>
              <a:rPr lang="zh-CN" altLang="zh-CN"/>
              <a:t>的</a:t>
            </a:r>
            <a:r>
              <a:rPr lang="zh-CN" altLang="en-US"/>
              <a:t>绝对误差</a:t>
            </a:r>
            <a:r>
              <a:rPr lang="zh-CN" altLang="en-US" b="1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不超过</a:t>
            </a:r>
            <a:r>
              <a:rPr lang="en-US" altLang="zh-CN">
                <a:solidFill>
                  <a:srgbClr val="3333FF"/>
                </a:solidFill>
              </a:rPr>
              <a:t>x</a:t>
            </a:r>
            <a:r>
              <a:rPr lang="zh-CN" altLang="en-US"/>
              <a:t>的</a:t>
            </a:r>
            <a:r>
              <a:rPr lang="zh-CN" altLang="zh-CN"/>
              <a:t>某一位</a:t>
            </a:r>
            <a:r>
              <a:rPr lang="zh-CN" altLang="en-US"/>
              <a:t>数字</a:t>
            </a:r>
            <a:r>
              <a:rPr lang="zh-CN" altLang="zh-CN"/>
              <a:t>的</a:t>
            </a:r>
            <a:r>
              <a:rPr lang="zh-CN" altLang="zh-CN" b="1">
                <a:solidFill>
                  <a:srgbClr val="3333FF"/>
                </a:solidFill>
              </a:rPr>
              <a:t>半个单位</a:t>
            </a:r>
            <a:r>
              <a:rPr lang="zh-CN" altLang="zh-CN"/>
              <a:t>，则</a:t>
            </a:r>
            <a:r>
              <a:rPr lang="zh-CN" altLang="en-US"/>
              <a:t>从</a:t>
            </a:r>
            <a:r>
              <a:rPr lang="zh-CN" altLang="zh-CN"/>
              <a:t>这一位</a:t>
            </a:r>
            <a:r>
              <a:rPr lang="zh-CN" altLang="en-US"/>
              <a:t>起</a:t>
            </a:r>
            <a:r>
              <a:rPr lang="zh-CN" altLang="zh-CN"/>
              <a:t>到</a:t>
            </a:r>
            <a:r>
              <a:rPr lang="en-US" altLang="zh-CN">
                <a:solidFill>
                  <a:srgbClr val="3333FF"/>
                </a:solidFill>
              </a:rPr>
              <a:t>x</a:t>
            </a:r>
            <a:r>
              <a:rPr lang="zh-CN" altLang="en-US"/>
              <a:t>的</a:t>
            </a:r>
            <a:r>
              <a:rPr lang="en-US" altLang="zh-CN"/>
              <a:t>(</a:t>
            </a:r>
            <a:r>
              <a:rPr lang="zh-CN" altLang="en-US"/>
              <a:t>左起</a:t>
            </a:r>
            <a:r>
              <a:rPr lang="en-US" altLang="zh-CN"/>
              <a:t>)</a:t>
            </a:r>
            <a:r>
              <a:rPr lang="zh-CN" altLang="zh-CN"/>
              <a:t>第一个非零</a:t>
            </a:r>
            <a:r>
              <a:rPr lang="zh-CN" altLang="en-US"/>
              <a:t>数字为止所包含</a:t>
            </a:r>
            <a:r>
              <a:rPr lang="zh-CN" altLang="zh-CN"/>
              <a:t>的</a:t>
            </a:r>
            <a:r>
              <a:rPr lang="zh-CN" altLang="en-US"/>
              <a:t>数字</a:t>
            </a:r>
            <a:r>
              <a:rPr lang="zh-CN" altLang="zh-CN"/>
              <a:t>位数</a:t>
            </a:r>
            <a:r>
              <a:rPr lang="en-US" altLang="zh-CN"/>
              <a:t>,</a:t>
            </a:r>
            <a:r>
              <a:rPr lang="zh-CN" altLang="en-US"/>
              <a:t>记为</a:t>
            </a:r>
            <a:r>
              <a:rPr lang="en-US" altLang="zh-CN">
                <a:solidFill>
                  <a:srgbClr val="3333FF"/>
                </a:solidFill>
              </a:rPr>
              <a:t>n</a:t>
            </a:r>
            <a:r>
              <a:rPr lang="en-US" altLang="zh-CN"/>
              <a:t>,</a:t>
            </a:r>
            <a:r>
              <a:rPr lang="zh-CN" altLang="zh-CN"/>
              <a:t>称</a:t>
            </a:r>
            <a:r>
              <a:rPr lang="zh-CN" altLang="en-US"/>
              <a:t>为</a:t>
            </a:r>
            <a:r>
              <a:rPr lang="en-US" altLang="zh-CN">
                <a:solidFill>
                  <a:srgbClr val="3333FF"/>
                </a:solidFill>
              </a:rPr>
              <a:t>x</a:t>
            </a:r>
            <a:r>
              <a:rPr lang="zh-CN" altLang="zh-CN"/>
              <a:t>的</a:t>
            </a:r>
            <a:r>
              <a:rPr lang="zh-CN" altLang="zh-CN" b="1">
                <a:solidFill>
                  <a:srgbClr val="3333FF"/>
                </a:solidFill>
              </a:rPr>
              <a:t>有效位数</a:t>
            </a:r>
            <a:r>
              <a:rPr lang="en-US" altLang="zh-CN"/>
              <a:t>,</a:t>
            </a:r>
            <a:r>
              <a:rPr lang="zh-CN" altLang="en-US"/>
              <a:t>且称近似值</a:t>
            </a:r>
            <a:r>
              <a:rPr lang="en-US" altLang="zh-CN">
                <a:solidFill>
                  <a:srgbClr val="3333FF"/>
                </a:solidFill>
              </a:rPr>
              <a:t>x</a:t>
            </a:r>
            <a:r>
              <a:rPr lang="zh-CN" altLang="zh-CN"/>
              <a:t>有</a:t>
            </a:r>
            <a:r>
              <a:rPr lang="en-US" altLang="zh-CN">
                <a:solidFill>
                  <a:srgbClr val="3333FF"/>
                </a:solidFill>
              </a:rPr>
              <a:t>n</a:t>
            </a:r>
            <a:r>
              <a:rPr lang="zh-CN" altLang="zh-CN"/>
              <a:t>位</a:t>
            </a:r>
            <a:r>
              <a:rPr lang="zh-CN" altLang="zh-CN" b="1">
                <a:solidFill>
                  <a:srgbClr val="3333FF"/>
                </a:solidFill>
              </a:rPr>
              <a:t>有效</a:t>
            </a:r>
            <a:r>
              <a:rPr lang="zh-CN" altLang="en-US" b="1">
                <a:solidFill>
                  <a:srgbClr val="3333FF"/>
                </a:solidFill>
              </a:rPr>
              <a:t>数字</a:t>
            </a:r>
            <a:r>
              <a:rPr lang="zh-CN" altLang="zh-CN"/>
              <a:t>。</a:t>
            </a:r>
            <a:r>
              <a:rPr lang="en-US" altLang="zh-CN" sz="2800"/>
              <a:t>(</a:t>
            </a:r>
            <a:r>
              <a:rPr lang="zh-CN" altLang="en-US" sz="2800"/>
              <a:t>注：</a:t>
            </a:r>
            <a:r>
              <a:rPr lang="zh-CN" altLang="en-US" sz="2800" b="1">
                <a:solidFill>
                  <a:srgbClr val="FF0000"/>
                </a:solidFill>
              </a:rPr>
              <a:t>十进制下，四舍五入的得到的数字一定是有效数字</a:t>
            </a:r>
            <a:r>
              <a:rPr lang="en-US" altLang="zh-CN" sz="2800"/>
              <a:t>)</a:t>
            </a:r>
          </a:p>
          <a:p>
            <a:pPr eaLnBrk="1" hangingPunct="1"/>
            <a:endParaRPr lang="zh-CN" altLang="zh-CN" sz="2800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55B2F27B-C687-42AE-9FA8-486A3DA3C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5443538"/>
            <a:ext cx="81518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3333FF"/>
                </a:solidFill>
                <a:latin typeface="Tahoma" panose="020B0604030504040204" pitchFamily="34" charset="0"/>
              </a:rPr>
              <a:t>  </a:t>
            </a:r>
            <a:r>
              <a:rPr lang="zh-CN" altLang="zh-CN" b="1">
                <a:solidFill>
                  <a:srgbClr val="3333FF"/>
                </a:solidFill>
                <a:latin typeface="Tahoma" panose="020B0604030504040204" pitchFamily="34" charset="0"/>
              </a:rPr>
              <a:t>有效位</a:t>
            </a:r>
            <a:r>
              <a:rPr lang="zh-CN" altLang="en-US" b="1">
                <a:solidFill>
                  <a:srgbClr val="3333FF"/>
                </a:solidFill>
                <a:latin typeface="Tahoma" panose="020B0604030504040204" pitchFamily="34" charset="0"/>
              </a:rPr>
              <a:t>数</a:t>
            </a:r>
            <a:r>
              <a:rPr lang="zh-CN" altLang="zh-CN" b="1">
                <a:solidFill>
                  <a:srgbClr val="3333FF"/>
                </a:solidFill>
                <a:latin typeface="Tahoma" panose="020B0604030504040204" pitchFamily="34" charset="0"/>
              </a:rPr>
              <a:t>的多少</a:t>
            </a:r>
            <a:r>
              <a:rPr lang="zh-CN" altLang="zh-CN" b="1">
                <a:solidFill>
                  <a:srgbClr val="FF00FF"/>
                </a:solidFill>
                <a:latin typeface="Tahoma" panose="020B0604030504040204" pitchFamily="34" charset="0"/>
              </a:rPr>
              <a:t>直接影响</a:t>
            </a:r>
            <a:r>
              <a:rPr lang="zh-CN" altLang="zh-CN" b="1">
                <a:solidFill>
                  <a:srgbClr val="3333FF"/>
                </a:solidFill>
                <a:latin typeface="Tahoma" panose="020B0604030504040204" pitchFamily="34" charset="0"/>
              </a:rPr>
              <a:t>到近似值的绝对误差和相对误差</a:t>
            </a:r>
            <a:r>
              <a:rPr lang="zh-CN" altLang="en-US" b="1">
                <a:solidFill>
                  <a:srgbClr val="3333FF"/>
                </a:solidFill>
                <a:latin typeface="Tahoma" panose="020B0604030504040204" pitchFamily="34" charset="0"/>
              </a:rPr>
              <a:t>的大小</a:t>
            </a:r>
            <a:endParaRPr lang="zh-CN" altLang="zh-CN" b="1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cxnSp>
        <p:nvCxnSpPr>
          <p:cNvPr id="51205" name="直接箭头连接符 2">
            <a:extLst>
              <a:ext uri="{FF2B5EF4-FFF2-40B4-BE49-F238E27FC236}">
                <a16:creationId xmlns:a16="http://schemas.microsoft.com/office/drawing/2014/main" id="{872E23E9-27C0-4A2E-B83C-EDBB599621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93400" y="32131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1DD6D3-0859-46D8-A1C0-8C38D704E1E1}"/>
              </a:ext>
            </a:extLst>
          </p:cNvPr>
          <p:cNvSpPr txBox="1"/>
          <p:nvPr/>
        </p:nvSpPr>
        <p:spPr>
          <a:xfrm>
            <a:off x="6897688" y="1276350"/>
            <a:ext cx="2058987" cy="1198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noProof="1">
                <a:solidFill>
                  <a:srgbClr val="3333FF"/>
                </a:solidFill>
                <a:latin typeface="Tahoma" panose="020B0604030504040204" pitchFamily="34" charset="0"/>
                <a:sym typeface="+mn-ea"/>
              </a:rPr>
              <a:t>个   位： </a:t>
            </a:r>
            <a:r>
              <a:rPr lang="en-US" altLang="zh-CN" sz="2400" b="1" noProof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0.5</a:t>
            </a:r>
          </a:p>
          <a:p>
            <a:pPr>
              <a:defRPr/>
            </a:pPr>
            <a:r>
              <a:rPr lang="zh-CN" altLang="en-US" sz="2400" b="1" noProof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十</a:t>
            </a:r>
            <a:r>
              <a:rPr lang="en-US" altLang="zh-CN" sz="2400" b="1" noProof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分位:   0.05</a:t>
            </a:r>
          </a:p>
          <a:p>
            <a:pPr>
              <a:defRPr/>
            </a:pPr>
            <a:r>
              <a:rPr lang="en-US" altLang="zh-CN" sz="2400" b="1" noProof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百分位: 0.005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2" grpId="0" bldLvl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FC5DFFBA-8C4F-473F-8E8F-E5B513BE7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463675"/>
            <a:ext cx="8682037" cy="3814763"/>
          </a:xfrm>
        </p:spPr>
        <p:txBody>
          <a:bodyPr/>
          <a:lstStyle/>
          <a:p>
            <a:pPr eaLnBrk="1" hangingPunct="1"/>
            <a:r>
              <a:rPr lang="zh-CN" altLang="en-US"/>
              <a:t>例子</a:t>
            </a:r>
            <a:endParaRPr lang="en-US" altLang="zh-CN" sz="2800"/>
          </a:p>
          <a:p>
            <a:pPr eaLnBrk="1" hangingPunct="1"/>
            <a:endParaRPr lang="zh-CN" altLang="zh-CN" sz="2800"/>
          </a:p>
        </p:txBody>
      </p:sp>
      <p:grpSp>
        <p:nvGrpSpPr>
          <p:cNvPr id="52227" name="组合 4">
            <a:extLst>
              <a:ext uri="{FF2B5EF4-FFF2-40B4-BE49-F238E27FC236}">
                <a16:creationId xmlns:a16="http://schemas.microsoft.com/office/drawing/2014/main" id="{E23B9D72-ACEF-40D9-B2CE-06EAEA15509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133600"/>
            <a:ext cx="8567737" cy="4032250"/>
            <a:chOff x="615504" y="2403733"/>
            <a:chExt cx="8496944" cy="4033234"/>
          </a:xfrm>
        </p:grpSpPr>
        <p:graphicFrame>
          <p:nvGraphicFramePr>
            <p:cNvPr id="52228" name="Object 9">
              <a:extLst>
                <a:ext uri="{FF2B5EF4-FFF2-40B4-BE49-F238E27FC236}">
                  <a16:creationId xmlns:a16="http://schemas.microsoft.com/office/drawing/2014/main" id="{325F89F9-B95A-4B87-A8C6-1B0B535EEF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0216" y="3503041"/>
            <a:ext cx="3571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39700" imgH="139700" progId="Equation.3">
                    <p:embed/>
                  </p:oleObj>
                </mc:Choice>
                <mc:Fallback>
                  <p:oleObj r:id="rId2" imgW="139700" imgH="139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216" y="3503041"/>
                          <a:ext cx="357188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9" name="矩形 3">
              <a:extLst>
                <a:ext uri="{FF2B5EF4-FFF2-40B4-BE49-F238E27FC236}">
                  <a16:creationId xmlns:a16="http://schemas.microsoft.com/office/drawing/2014/main" id="{F91E35E7-D8DA-48C9-9EAE-AB8307828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04" y="2403733"/>
              <a:ext cx="8496944" cy="4033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AutoNum type="alphaLcParenR"/>
              </a:pPr>
              <a:r>
                <a:rPr lang="zh-CN" altLang="en-US"/>
                <a:t>   的近似值</a:t>
              </a:r>
              <a:r>
                <a:rPr lang="en-US" altLang="zh-CN"/>
                <a:t>3.14</a:t>
              </a:r>
              <a:r>
                <a:rPr lang="zh-CN" altLang="en-US"/>
                <a:t>具有几位有效位数？</a:t>
              </a:r>
              <a:endParaRPr lang="en-US" altLang="zh-CN"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AutoNum type="alphaLcParenR"/>
              </a:pPr>
              <a:r>
                <a:rPr lang="en-US" altLang="zh-CN">
                  <a:latin typeface="Tahoma" panose="020B0604030504040204" pitchFamily="34" charset="0"/>
                </a:rPr>
                <a:t>   </a:t>
              </a:r>
              <a:r>
                <a:rPr lang="zh-CN" altLang="en-US"/>
                <a:t>的近似值</a:t>
              </a:r>
              <a:r>
                <a:rPr lang="en-US" altLang="zh-CN"/>
                <a:t>3.141</a:t>
              </a:r>
              <a:r>
                <a:rPr lang="zh-CN" altLang="en-US"/>
                <a:t>具有几位有效位数？</a:t>
              </a:r>
              <a:endParaRPr lang="en-US" altLang="zh-CN"/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AutoNum type="alphaLcParenR"/>
              </a:pPr>
              <a:r>
                <a:rPr lang="en-US" altLang="zh-CN">
                  <a:latin typeface="Tahoma" panose="020B0604030504040204" pitchFamily="34" charset="0"/>
                </a:rPr>
                <a:t>   </a:t>
              </a:r>
              <a:r>
                <a:rPr lang="zh-CN" altLang="en-US"/>
                <a:t>的近似值</a:t>
              </a:r>
              <a:r>
                <a:rPr lang="en-US" altLang="zh-CN"/>
                <a:t>3.142</a:t>
              </a:r>
              <a:r>
                <a:rPr lang="zh-CN" altLang="en-US"/>
                <a:t>具有几位有效位数？</a:t>
              </a:r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AutoNum type="alphaLcParenR"/>
              </a:pPr>
              <a:r>
                <a:rPr lang="zh-CN" altLang="en-US"/>
                <a:t>   的近似值</a:t>
              </a:r>
              <a:r>
                <a:rPr lang="en-US" altLang="zh-CN"/>
                <a:t>3.1415</a:t>
              </a:r>
              <a:r>
                <a:rPr lang="zh-CN" altLang="en-US"/>
                <a:t>具有几位有效位数？</a:t>
              </a:r>
              <a:endParaRPr lang="en-US" altLang="zh-CN"/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AutoNum type="alphaLcParenR"/>
              </a:pPr>
              <a:r>
                <a:rPr lang="zh-CN" altLang="en-US"/>
                <a:t>   的近似值</a:t>
              </a:r>
              <a:r>
                <a:rPr lang="en-US" altLang="zh-CN"/>
                <a:t>3.14159</a:t>
              </a:r>
              <a:r>
                <a:rPr lang="zh-CN" altLang="en-US"/>
                <a:t>具有几位有效位数？</a:t>
              </a:r>
              <a:endParaRPr lang="en-US" altLang="zh-CN"/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AutoNum type="alphaLcParenR"/>
              </a:pPr>
              <a:r>
                <a:rPr lang="zh-CN" altLang="en-US"/>
                <a:t>设</a:t>
              </a:r>
              <a:r>
                <a:rPr lang="en-US" altLang="zh-CN"/>
                <a:t>x*=0.003005, </a:t>
              </a:r>
              <a:r>
                <a:rPr lang="zh-CN" altLang="en-US"/>
                <a:t>则其近似值</a:t>
              </a:r>
              <a:r>
                <a:rPr lang="en-US" altLang="zh-CN"/>
                <a:t>0.0030</a:t>
              </a:r>
              <a:r>
                <a:rPr lang="zh-CN" altLang="en-US"/>
                <a:t>有几位有效数字？近似值</a:t>
              </a:r>
              <a:r>
                <a:rPr lang="en-US" altLang="zh-CN">
                  <a:solidFill>
                    <a:srgbClr val="3333FF"/>
                  </a:solidFill>
                </a:rPr>
                <a:t>0.00300</a:t>
              </a:r>
              <a:r>
                <a:rPr lang="zh-CN" altLang="en-US"/>
                <a:t>呢？</a:t>
              </a:r>
              <a:r>
                <a:rPr lang="en-US" altLang="zh-CN">
                  <a:solidFill>
                    <a:srgbClr val="3333FF"/>
                  </a:solidFill>
                </a:rPr>
                <a:t>0.00301</a:t>
              </a:r>
              <a:r>
                <a:rPr lang="zh-CN" altLang="en-US"/>
                <a:t>呢？</a:t>
              </a:r>
              <a:endParaRPr lang="en-US" altLang="zh-CN"/>
            </a:p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AutoNum type="alphaLcParenR"/>
              </a:pPr>
              <a:endParaRPr lang="en-US" altLang="zh-CN"/>
            </a:p>
          </p:txBody>
        </p:sp>
        <p:graphicFrame>
          <p:nvGraphicFramePr>
            <p:cNvPr id="52230" name="Object 7">
              <a:extLst>
                <a:ext uri="{FF2B5EF4-FFF2-40B4-BE49-F238E27FC236}">
                  <a16:creationId xmlns:a16="http://schemas.microsoft.com/office/drawing/2014/main" id="{056F2FC1-18B5-4850-8DB4-28A9DEE56A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9632" y="2559852"/>
            <a:ext cx="357187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39700" imgH="139700" progId="Equation.3">
                    <p:embed/>
                  </p:oleObj>
                </mc:Choice>
                <mc:Fallback>
                  <p:oleObj r:id="rId4" imgW="139700" imgH="139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2559852"/>
                          <a:ext cx="357187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1" name="Object 7">
              <a:extLst>
                <a:ext uri="{FF2B5EF4-FFF2-40B4-BE49-F238E27FC236}">
                  <a16:creationId xmlns:a16="http://schemas.microsoft.com/office/drawing/2014/main" id="{04672BE0-8E01-4402-AF86-384667F546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9631" y="3044151"/>
            <a:ext cx="357187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39700" imgH="139700" progId="Equation.3">
                    <p:embed/>
                  </p:oleObj>
                </mc:Choice>
                <mc:Fallback>
                  <p:oleObj r:id="rId5" imgW="139700" imgH="139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1" y="3044151"/>
                          <a:ext cx="357187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2" name="Object 7">
              <a:extLst>
                <a:ext uri="{FF2B5EF4-FFF2-40B4-BE49-F238E27FC236}">
                  <a16:creationId xmlns:a16="http://schemas.microsoft.com/office/drawing/2014/main" id="{70BF44A8-389B-4D2B-95E0-E1F597F73B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9630" y="4049254"/>
            <a:ext cx="357187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39700" imgH="139700" progId="Equation.3">
                    <p:embed/>
                  </p:oleObj>
                </mc:Choice>
                <mc:Fallback>
                  <p:oleObj r:id="rId6" imgW="139700" imgH="139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0" y="4049254"/>
                          <a:ext cx="357187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3" name="Object 7">
              <a:extLst>
                <a:ext uri="{FF2B5EF4-FFF2-40B4-BE49-F238E27FC236}">
                  <a16:creationId xmlns:a16="http://schemas.microsoft.com/office/drawing/2014/main" id="{676BB0DC-A2D4-4906-B87A-3ED9F453B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7838" y="4518402"/>
            <a:ext cx="357187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39700" imgH="139700" progId="Equation.3">
                    <p:embed/>
                  </p:oleObj>
                </mc:Choice>
                <mc:Fallback>
                  <p:oleObj r:id="rId7" imgW="139700" imgH="139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838" y="4518402"/>
                          <a:ext cx="357187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0280E45-146E-4238-9A38-C73771A2C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373188"/>
            <a:ext cx="7793037" cy="8636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333FF"/>
                </a:solidFill>
              </a:rPr>
              <a:t>误差来源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B1A5F39-0400-4D95-80AD-B0196FA89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2338388"/>
            <a:ext cx="7772400" cy="3035300"/>
          </a:xfrm>
        </p:spPr>
        <p:txBody>
          <a:bodyPr/>
          <a:lstStyle/>
          <a:p>
            <a:pPr eaLnBrk="1" hangingPunct="1"/>
            <a:r>
              <a:rPr lang="zh-CN" altLang="en-US" dirty="0"/>
              <a:t> 原始误差－模型误差（忽略次要因素， 如空气阻力）物理模型，数学模型</a:t>
            </a:r>
          </a:p>
          <a:p>
            <a:pPr eaLnBrk="1" hangingPunct="1"/>
            <a:r>
              <a:rPr lang="zh-CN" altLang="en-US" dirty="0"/>
              <a:t> 方法误差－截断误差（算法本身引起）</a:t>
            </a:r>
          </a:p>
          <a:p>
            <a:pPr eaLnBrk="1" hangingPunct="1"/>
            <a:r>
              <a:rPr lang="zh-CN" altLang="en-US" dirty="0"/>
              <a:t> 舍入误差（由计算机表示数据引起）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949C3BB-3E33-4D2A-B42E-735C2AC37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333500"/>
            <a:ext cx="7793037" cy="8001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333FF"/>
                </a:solidFill>
              </a:rPr>
              <a:t>运算误差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58DC294-7448-4C0E-94ED-E62A1682E35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157413"/>
            <a:ext cx="7119937" cy="714375"/>
            <a:chOff x="-83" y="-60"/>
            <a:chExt cx="4098" cy="450"/>
          </a:xfrm>
        </p:grpSpPr>
        <p:graphicFrame>
          <p:nvGraphicFramePr>
            <p:cNvPr id="54281" name="Object 4">
              <a:extLst>
                <a:ext uri="{FF2B5EF4-FFF2-40B4-BE49-F238E27FC236}">
                  <a16:creationId xmlns:a16="http://schemas.microsoft.com/office/drawing/2014/main" id="{5E45635A-8FC9-4795-8BC3-5768AEB27C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" y="-60"/>
            <a:ext cx="3683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286000" imgH="279400" progId="Equation.3">
                    <p:embed/>
                  </p:oleObj>
                </mc:Choice>
                <mc:Fallback>
                  <p:oleObj r:id="rId2" imgW="2286000" imgH="279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" y="-60"/>
                          <a:ext cx="3683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" name="Text Box 5">
              <a:extLst>
                <a:ext uri="{FF2B5EF4-FFF2-40B4-BE49-F238E27FC236}">
                  <a16:creationId xmlns:a16="http://schemas.microsoft.com/office/drawing/2014/main" id="{E4250F82-F2F2-4AB3-9415-61281EDAE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3" y="11"/>
              <a:ext cx="4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2400">
                  <a:latin typeface="Tahoma" panose="020B0604030504040204" pitchFamily="34" charset="0"/>
                </a:rPr>
                <a:t>1、</a:t>
              </a:r>
            </a:p>
          </p:txBody>
        </p:sp>
      </p:grp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F167971A-F150-44D8-908E-7F9857A82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2981325"/>
          <a:ext cx="13366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82391" imgH="444307" progId="Equation.3">
                  <p:embed/>
                </p:oleObj>
              </mc:Choice>
              <mc:Fallback>
                <p:oleObj r:id="rId4" imgW="482391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981325"/>
                        <a:ext cx="1336675" cy="1168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AutoShape 7">
            <a:extLst>
              <a:ext uri="{FF2B5EF4-FFF2-40B4-BE49-F238E27FC236}">
                <a16:creationId xmlns:a16="http://schemas.microsoft.com/office/drawing/2014/main" id="{B9516C1C-CA94-4080-88AB-02A8BC42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167063"/>
            <a:ext cx="4464050" cy="758825"/>
          </a:xfrm>
          <a:prstGeom prst="wedgeRoundRectCallout">
            <a:avLst>
              <a:gd name="adj1" fmla="val -70148"/>
              <a:gd name="adj2" fmla="val 7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两相近数相减，相对误差增大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8D02BAFA-6B7A-460F-9AA5-D8B6B4F364A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86238"/>
            <a:ext cx="7918450" cy="1979612"/>
            <a:chOff x="0" y="0"/>
            <a:chExt cx="4988" cy="1247"/>
          </a:xfrm>
        </p:grpSpPr>
        <p:graphicFrame>
          <p:nvGraphicFramePr>
            <p:cNvPr id="54279" name="Object 9">
              <a:extLst>
                <a:ext uri="{FF2B5EF4-FFF2-40B4-BE49-F238E27FC236}">
                  <a16:creationId xmlns:a16="http://schemas.microsoft.com/office/drawing/2014/main" id="{CC8892F5-D403-40C0-BD60-DF01318ADE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" y="0"/>
            <a:ext cx="4546" cy="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819400" imgH="774700" progId="Equation.3">
                    <p:embed/>
                  </p:oleObj>
                </mc:Choice>
                <mc:Fallback>
                  <p:oleObj r:id="rId6" imgW="2819400" imgH="774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0"/>
                          <a:ext cx="4546" cy="1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0" name="Text Box 10">
              <a:extLst>
                <a:ext uri="{FF2B5EF4-FFF2-40B4-BE49-F238E27FC236}">
                  <a16:creationId xmlns:a16="http://schemas.microsoft.com/office/drawing/2014/main" id="{A8022E62-2578-4AC8-898B-F7AEB375A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8"/>
              <a:ext cx="4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2400">
                  <a:latin typeface="Tahoma" panose="020B0604030504040204" pitchFamily="34" charset="0"/>
                </a:rPr>
                <a:t>2、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1C8CAD86-0EB7-468C-95B7-DB5BD765F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2209800"/>
          <a:ext cx="5457825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600" imgH="1485900" progId="Equation.3">
                  <p:embed/>
                </p:oleObj>
              </mc:Choice>
              <mc:Fallback>
                <p:oleObj r:id="rId2" imgW="2133600" imgH="148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209800"/>
                        <a:ext cx="5457825" cy="379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B53AFB87-600D-46F6-B8EB-4AAF81B1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2319338"/>
            <a:ext cx="65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latin typeface="Tahoma" panose="020B0604030504040204" pitchFamily="34" charset="0"/>
              </a:rPr>
              <a:t>3、</a:t>
            </a:r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9927FD5E-FB19-4A02-B205-3ABF595B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868863"/>
            <a:ext cx="2374900" cy="990600"/>
          </a:xfrm>
          <a:prstGeom prst="wedgeRoundRectCallout">
            <a:avLst>
              <a:gd name="adj1" fmla="val -97560"/>
              <a:gd name="adj2" fmla="val 14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小数作除数，绝对误差增大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4BEF9B73-EF2B-4C00-B974-5AC644D33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6975" y="1060450"/>
            <a:ext cx="5616575" cy="1000125"/>
          </a:xfrm>
        </p:spPr>
        <p:txBody>
          <a:bodyPr anchor="b"/>
          <a:lstStyle/>
          <a:p>
            <a:pPr eaLnBrk="1" hangingPunct="1"/>
            <a:r>
              <a:rPr lang="zh-CN" altLang="en-US" b="1">
                <a:solidFill>
                  <a:srgbClr val="3333FF"/>
                </a:solidFill>
              </a:rPr>
              <a:t>运算误差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A24A61B5-31EE-43A7-808A-948E840DE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76363"/>
            <a:ext cx="172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b="1">
                <a:latin typeface="Tahoma" panose="020B0604030504040204" pitchFamily="34" charset="0"/>
              </a:rPr>
              <a:t>例子</a:t>
            </a:r>
            <a:r>
              <a:rPr lang="zh-CN" altLang="en-US" b="1">
                <a:latin typeface="Tahoma" panose="020B0604030504040204" pitchFamily="34" charset="0"/>
              </a:rPr>
              <a:t>：</a:t>
            </a:r>
            <a:endParaRPr lang="zh-CN" altLang="zh-CN" b="1">
              <a:latin typeface="Tahoma" panose="020B0604030504040204" pitchFamily="34" charset="0"/>
            </a:endParaRP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4A415D3E-2EB7-4F3C-BC7B-8AFE2F5B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468438"/>
            <a:ext cx="482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Tahoma" panose="020B0604030504040204" pitchFamily="34" charset="0"/>
              </a:rPr>
              <a:t>求根</a:t>
            </a:r>
            <a:r>
              <a:rPr lang="zh-CN" altLang="en-US" sz="2400">
                <a:latin typeface="Tahoma" panose="020B0604030504040204" pitchFamily="34" charset="0"/>
              </a:rPr>
              <a:t>（按</a:t>
            </a:r>
            <a:r>
              <a:rPr lang="en-US" altLang="zh-CN" sz="2400">
                <a:latin typeface="Tahoma" panose="020B0604030504040204" pitchFamily="34" charset="0"/>
              </a:rPr>
              <a:t>4</a:t>
            </a:r>
            <a:r>
              <a:rPr lang="zh-CN" altLang="en-US" sz="2400">
                <a:latin typeface="Tahoma" panose="020B0604030504040204" pitchFamily="34" charset="0"/>
              </a:rPr>
              <a:t>舍</a:t>
            </a:r>
            <a:r>
              <a:rPr lang="en-US" altLang="zh-CN" sz="2400">
                <a:latin typeface="Tahoma" panose="020B0604030504040204" pitchFamily="34" charset="0"/>
              </a:rPr>
              <a:t>5</a:t>
            </a:r>
            <a:r>
              <a:rPr lang="zh-CN" altLang="en-US" sz="2400">
                <a:latin typeface="Tahoma" panose="020B0604030504040204" pitchFamily="34" charset="0"/>
              </a:rPr>
              <a:t>入保留小数点后</a:t>
            </a:r>
            <a:r>
              <a:rPr lang="en-US" altLang="zh-CN" sz="2400">
                <a:latin typeface="Tahoma" panose="020B0604030504040204" pitchFamily="34" charset="0"/>
              </a:rPr>
              <a:t>14</a:t>
            </a:r>
            <a:r>
              <a:rPr lang="zh-CN" altLang="en-US" sz="2400">
                <a:latin typeface="Tahoma" panose="020B0604030504040204" pitchFamily="34" charset="0"/>
              </a:rPr>
              <a:t>位）</a:t>
            </a:r>
            <a:endParaRPr lang="zh-CN" altLang="zh-CN" sz="2400">
              <a:latin typeface="Tahoma" panose="020B0604030504040204" pitchFamily="34" charset="0"/>
            </a:endParaRPr>
          </a:p>
        </p:txBody>
      </p:sp>
      <p:graphicFrame>
        <p:nvGraphicFramePr>
          <p:cNvPr id="56324" name="Object 5">
            <a:extLst>
              <a:ext uri="{FF2B5EF4-FFF2-40B4-BE49-F238E27FC236}">
                <a16:creationId xmlns:a16="http://schemas.microsoft.com/office/drawing/2014/main" id="{3E752FE4-108B-49DD-8E9B-A6E6F508B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401763"/>
          <a:ext cx="3013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7115" imgH="203112" progId="Equation.3">
                  <p:embed/>
                </p:oleObj>
              </mc:Choice>
              <mc:Fallback>
                <p:oleObj r:id="rId2" imgW="111711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401763"/>
                        <a:ext cx="30130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E1A2E229-7A1E-44CA-A9E5-F7B88D438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8" y="2117725"/>
          <a:ext cx="88265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06800" imgH="457200" progId="Equation.3">
                  <p:embed/>
                </p:oleObj>
              </mc:Choice>
              <mc:Fallback>
                <p:oleObj r:id="rId4" imgW="3606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2117725"/>
                        <a:ext cx="8826500" cy="11128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29B5CE8A-91A4-47DB-B233-E7ED30951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397250"/>
          <a:ext cx="8774113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79800" imgH="889000" progId="Equation.3">
                  <p:embed/>
                </p:oleObj>
              </mc:Choice>
              <mc:Fallback>
                <p:oleObj r:id="rId6" imgW="34798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97250"/>
                        <a:ext cx="8774113" cy="22304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">
            <a:extLst>
              <a:ext uri="{FF2B5EF4-FFF2-40B4-BE49-F238E27FC236}">
                <a16:creationId xmlns:a16="http://schemas.microsoft.com/office/drawing/2014/main" id="{24EF446A-EAE5-4488-8D20-6B6F07BA541B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5794375"/>
            <a:ext cx="5226050" cy="577850"/>
            <a:chOff x="734137" y="5732897"/>
            <a:chExt cx="5097049" cy="577450"/>
          </a:xfrm>
        </p:grpSpPr>
        <p:sp>
          <p:nvSpPr>
            <p:cNvPr id="19462" name="矩形 2">
              <a:extLst>
                <a:ext uri="{FF2B5EF4-FFF2-40B4-BE49-F238E27FC236}">
                  <a16:creationId xmlns:a16="http://schemas.microsoft.com/office/drawing/2014/main" id="{F0C30FE3-70CA-4950-989F-E8DCBF9D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009" y="5790007"/>
              <a:ext cx="4428177" cy="4616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0.000500000125000062500039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56331" name="对象 1">
              <a:extLst>
                <a:ext uri="{FF2B5EF4-FFF2-40B4-BE49-F238E27FC236}">
                  <a16:creationId xmlns:a16="http://schemas.microsoft.com/office/drawing/2014/main" id="{EA6533BA-D521-47F3-8D81-3005DFA95E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4137" y="5732897"/>
            <a:ext cx="611907" cy="577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04536" imgH="215713" progId="Equation.3">
                    <p:embed/>
                  </p:oleObj>
                </mc:Choice>
                <mc:Fallback>
                  <p:oleObj r:id="rId8" imgW="304536" imgH="215713" progId="Equation.3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137" y="5732897"/>
                          <a:ext cx="611907" cy="577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6CD545CA-48A0-430B-9CDC-147436020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4313"/>
            <a:ext cx="4751388" cy="584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b="1" dirty="0">
                <a:solidFill>
                  <a:srgbClr val="FF00FF"/>
                </a:solidFill>
                <a:latin typeface="Tahoma" panose="020B0604030504040204" pitchFamily="34" charset="0"/>
              </a:rPr>
              <a:t>计算中的一些注意事项：</a:t>
            </a:r>
            <a:endParaRPr lang="zh-CN" altLang="zh-CN" b="1" dirty="0">
              <a:solidFill>
                <a:srgbClr val="FF00FF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B1E0A719-A52B-4833-B1A9-410767406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49500"/>
            <a:ext cx="8172450" cy="3784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Font typeface="+mj-ea"/>
              <a:buAutoNum type="circleNumDbPlain"/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Tahoma" panose="020B0604030504040204" pitchFamily="34" charset="0"/>
              </a:rPr>
              <a:t>尽量避免两相近数相减</a:t>
            </a:r>
            <a:r>
              <a:rPr lang="zh-CN" altLang="en-US" sz="2400" dirty="0">
                <a:latin typeface="Tahoma" panose="020B0604030504040204" pitchFamily="34" charset="0"/>
              </a:rPr>
              <a:t>（会导致相对误差变大）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Font typeface="+mj-ea"/>
              <a:buAutoNum type="circleNumDbPlain"/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Tahoma" panose="020B0604030504040204" pitchFamily="34" charset="0"/>
              </a:rPr>
              <a:t>尽量避免小数作分母</a:t>
            </a:r>
            <a:r>
              <a:rPr lang="zh-CN" altLang="en-US" sz="2400" dirty="0">
                <a:latin typeface="Tahoma" panose="020B0604030504040204" pitchFamily="34" charset="0"/>
              </a:rPr>
              <a:t>（会导致绝对误差变大）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Font typeface="+mj-ea"/>
              <a:buAutoNum type="circleNumDbPlain"/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Tahoma" panose="020B0604030504040204" pitchFamily="34" charset="0"/>
              </a:rPr>
              <a:t>尽可能减少运算次数</a:t>
            </a:r>
            <a:endParaRPr lang="en-US" altLang="zh-CN" sz="2400" b="1" dirty="0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ahoma" panose="020B0604030504040204" pitchFamily="34" charset="0"/>
              </a:rPr>
              <a:t>     例如：利用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秦九昭算法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ahoma" panose="020B060403050404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Font typeface="+mj-ea"/>
              <a:buAutoNum type="circleNumDbPlain"/>
              <a:defRPr/>
            </a:pPr>
            <a:endParaRPr lang="en-US" altLang="zh-CN" sz="2400" dirty="0">
              <a:latin typeface="Tahoma" panose="020B060403050404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Font typeface="+mj-ea"/>
              <a:buAutoNum type="circleNumDbPlain" startAt="4"/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Tahoma" panose="020B0604030504040204" pitchFamily="34" charset="0"/>
              </a:rPr>
              <a:t>尽可能设计稳定收敛的算法</a:t>
            </a:r>
            <a:r>
              <a:rPr lang="zh-CN" altLang="en-US" sz="2400" dirty="0">
                <a:latin typeface="Tahoma" panose="020B0604030504040204" pitchFamily="34" charset="0"/>
              </a:rPr>
              <a:t>（设法控制误差的传播）</a:t>
            </a:r>
            <a:endParaRPr lang="zh-CN" altLang="zh-CN" sz="2400" dirty="0">
              <a:latin typeface="Tahoma" panose="020B0604030504040204" pitchFamily="34" charset="0"/>
            </a:endParaRPr>
          </a:p>
        </p:txBody>
      </p:sp>
      <p:graphicFrame>
        <p:nvGraphicFramePr>
          <p:cNvPr id="57350" name="Object 5">
            <a:extLst>
              <a:ext uri="{FF2B5EF4-FFF2-40B4-BE49-F238E27FC236}">
                <a16:creationId xmlns:a16="http://schemas.microsoft.com/office/drawing/2014/main" id="{05B0E071-6CAD-4D0C-AB15-F9644FD87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3" y="4719638"/>
          <a:ext cx="86058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67200" imgH="241300" progId="Equation.3">
                  <p:embed/>
                </p:oleObj>
              </mc:Choice>
              <mc:Fallback>
                <p:oleObj r:id="rId2" imgW="4267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4719638"/>
                        <a:ext cx="8605837" cy="625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5094D83-C587-42DD-B939-147E6A922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25538"/>
            <a:ext cx="7793037" cy="1143000"/>
          </a:xfrm>
        </p:spPr>
        <p:txBody>
          <a:bodyPr/>
          <a:lstStyle/>
          <a:p>
            <a:pPr algn="l" eaLnBrk="1" hangingPunct="1"/>
            <a:r>
              <a:rPr lang="zh-CN" altLang="en-US" b="1">
                <a:solidFill>
                  <a:srgbClr val="3333FF"/>
                </a:solidFill>
              </a:rPr>
              <a:t>例子</a:t>
            </a:r>
          </a:p>
        </p:txBody>
      </p:sp>
      <p:grpSp>
        <p:nvGrpSpPr>
          <p:cNvPr id="58371" name="Group 3">
            <a:extLst>
              <a:ext uri="{FF2B5EF4-FFF2-40B4-BE49-F238E27FC236}">
                <a16:creationId xmlns:a16="http://schemas.microsoft.com/office/drawing/2014/main" id="{572C582F-F7C9-4C94-8305-D952967CF33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916113"/>
            <a:ext cx="3228975" cy="1246187"/>
            <a:chOff x="222" y="0"/>
            <a:chExt cx="2034" cy="785"/>
          </a:xfrm>
        </p:grpSpPr>
        <p:graphicFrame>
          <p:nvGraphicFramePr>
            <p:cNvPr id="58383" name="Object 4">
              <a:extLst>
                <a:ext uri="{FF2B5EF4-FFF2-40B4-BE49-F238E27FC236}">
                  <a16:creationId xmlns:a16="http://schemas.microsoft.com/office/drawing/2014/main" id="{808B91C2-846B-4BB6-AD7A-198CC64B21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48"/>
            <a:ext cx="1632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901700" imgH="419100" progId="Equation.3">
                    <p:embed/>
                  </p:oleObj>
                </mc:Choice>
                <mc:Fallback>
                  <p:oleObj r:id="rId2" imgW="9017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"/>
                          <a:ext cx="1632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4" name="Text Box 5">
              <a:extLst>
                <a:ext uri="{FF2B5EF4-FFF2-40B4-BE49-F238E27FC236}">
                  <a16:creationId xmlns:a16="http://schemas.microsoft.com/office/drawing/2014/main" id="{094F00BC-7DA8-4852-962D-FCCAB138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0"/>
              <a:ext cx="11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3600"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1A9FAF2F-5A04-48C5-A59D-7EAA22FA9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563" y="3076575"/>
          <a:ext cx="72612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27300" imgH="419100" progId="Equation.3">
                  <p:embed/>
                </p:oleObj>
              </mc:Choice>
              <mc:Fallback>
                <p:oleObj r:id="rId4" imgW="2527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076575"/>
                        <a:ext cx="72612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>
            <a:extLst>
              <a:ext uri="{FF2B5EF4-FFF2-40B4-BE49-F238E27FC236}">
                <a16:creationId xmlns:a16="http://schemas.microsoft.com/office/drawing/2014/main" id="{296F94A9-DDC0-49FC-9F3A-F38C6FF2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2454275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latin typeface="Tahoma" panose="020B0604030504040204" pitchFamily="34" charset="0"/>
              </a:rPr>
              <a:t>则，我们有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710771F8-B39F-45DA-9370-265E3A2A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439737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latin typeface="Tahoma" panose="020B0604030504040204" pitchFamily="34" charset="0"/>
              </a:rPr>
              <a:t>构造方法如下：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C02B938E-F83F-4060-8A16-C66E622C6854}"/>
              </a:ext>
            </a:extLst>
          </p:cNvPr>
          <p:cNvGrpSpPr>
            <a:grpSpLocks/>
          </p:cNvGrpSpPr>
          <p:nvPr/>
        </p:nvGrpSpPr>
        <p:grpSpPr bwMode="auto">
          <a:xfrm>
            <a:off x="2290763" y="4219575"/>
            <a:ext cx="6111875" cy="968375"/>
            <a:chOff x="0" y="0"/>
            <a:chExt cx="3850" cy="610"/>
          </a:xfrm>
        </p:grpSpPr>
        <p:graphicFrame>
          <p:nvGraphicFramePr>
            <p:cNvPr id="58380" name="Object 10">
              <a:extLst>
                <a:ext uri="{FF2B5EF4-FFF2-40B4-BE49-F238E27FC236}">
                  <a16:creationId xmlns:a16="http://schemas.microsoft.com/office/drawing/2014/main" id="{2F3C6702-FF0D-4E58-A320-F3FE1FFD4E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0"/>
            <a:ext cx="2880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36700" imgH="393700" progId="Equation.3">
                    <p:embed/>
                  </p:oleObj>
                </mc:Choice>
                <mc:Fallback>
                  <p:oleObj r:id="rId6" imgW="15367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0"/>
                          <a:ext cx="2880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1" name="Object 11">
              <a:extLst>
                <a:ext uri="{FF2B5EF4-FFF2-40B4-BE49-F238E27FC236}">
                  <a16:creationId xmlns:a16="http://schemas.microsoft.com/office/drawing/2014/main" id="{E1803C5C-3FE7-4D56-90D9-9903C0CB97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29"/>
            <a:ext cx="25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5100" imgH="254000" progId="Equation.3">
                    <p:embed/>
                  </p:oleObj>
                </mc:Choice>
                <mc:Fallback>
                  <p:oleObj r:id="rId8" imgW="165100" imgH="254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"/>
                          <a:ext cx="25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2" name="Text Box 12">
              <a:extLst>
                <a:ext uri="{FF2B5EF4-FFF2-40B4-BE49-F238E27FC236}">
                  <a16:creationId xmlns:a16="http://schemas.microsoft.com/office/drawing/2014/main" id="{C2E7DEDD-DF61-4C89-9957-B97F05E30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1"/>
              <a:ext cx="3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3600">
                  <a:latin typeface="Tahoma" panose="020B0604030504040204" pitchFamily="34" charset="0"/>
                  <a:ea typeface="黑体" panose="02010609060101010101" pitchFamily="49" charset="-122"/>
                </a:rPr>
                <a:t>1.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6CF691C3-FD2B-4FD2-B542-7D2C1CBFA205}"/>
              </a:ext>
            </a:extLst>
          </p:cNvPr>
          <p:cNvGrpSpPr>
            <a:grpSpLocks/>
          </p:cNvGrpSpPr>
          <p:nvPr/>
        </p:nvGrpSpPr>
        <p:grpSpPr bwMode="auto">
          <a:xfrm>
            <a:off x="2290763" y="5256213"/>
            <a:ext cx="6111875" cy="920750"/>
            <a:chOff x="0" y="0"/>
            <a:chExt cx="3850" cy="580"/>
          </a:xfrm>
        </p:grpSpPr>
        <p:graphicFrame>
          <p:nvGraphicFramePr>
            <p:cNvPr id="58377" name="Object 14">
              <a:extLst>
                <a:ext uri="{FF2B5EF4-FFF2-40B4-BE49-F238E27FC236}">
                  <a16:creationId xmlns:a16="http://schemas.microsoft.com/office/drawing/2014/main" id="{FCAB9A10-CF05-4402-A95F-9F842084BD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0"/>
            <a:ext cx="2950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816100" imgH="431800" progId="Equation.3">
                    <p:embed/>
                  </p:oleObj>
                </mc:Choice>
                <mc:Fallback>
                  <p:oleObj r:id="rId10" imgW="18161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0"/>
                          <a:ext cx="2950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8" name="Object 15">
              <a:extLst>
                <a:ext uri="{FF2B5EF4-FFF2-40B4-BE49-F238E27FC236}">
                  <a16:creationId xmlns:a16="http://schemas.microsoft.com/office/drawing/2014/main" id="{E743EE6E-3CD3-403F-BC50-61CC9561DD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61"/>
            <a:ext cx="2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65172" imgH="241405" progId="Equation.3">
                    <p:embed/>
                  </p:oleObj>
                </mc:Choice>
                <mc:Fallback>
                  <p:oleObj r:id="rId12" imgW="165172" imgH="24140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61"/>
                          <a:ext cx="250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9" name="Text Box 16">
              <a:extLst>
                <a:ext uri="{FF2B5EF4-FFF2-40B4-BE49-F238E27FC236}">
                  <a16:creationId xmlns:a16="http://schemas.microsoft.com/office/drawing/2014/main" id="{9CA30957-5DFE-46C2-B44B-868750C86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0"/>
              <a:ext cx="3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宋体" panose="02010600030101010101" pitchFamily="2" charset="-122"/>
                <a:buChar char="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3600">
                  <a:latin typeface="Tahoma" panose="020B0604030504040204" pitchFamily="34" charset="0"/>
                  <a:ea typeface="黑体" panose="02010609060101010101" pitchFamily="49" charset="-122"/>
                </a:rPr>
                <a:t>2.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Group 2">
            <a:extLst>
              <a:ext uri="{FF2B5EF4-FFF2-40B4-BE49-F238E27FC236}">
                <a16:creationId xmlns:a16="http://schemas.microsoft.com/office/drawing/2014/main" id="{CC26382F-AA56-4D1A-9857-0910EAD622FA}"/>
              </a:ext>
            </a:extLst>
          </p:cNvPr>
          <p:cNvGraphicFramePr>
            <a:graphicFrameLocks noGrp="1"/>
          </p:cNvGraphicFramePr>
          <p:nvPr/>
        </p:nvGraphicFramePr>
        <p:xfrm>
          <a:off x="1379538" y="1268413"/>
          <a:ext cx="6864350" cy="5181600"/>
        </p:xfrm>
        <a:graphic>
          <a:graphicData uri="http://schemas.openxmlformats.org/drawingml/2006/table">
            <a:tbl>
              <a:tblPr/>
              <a:tblGrid>
                <a:gridCol w="103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0.182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0.182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0.182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0.090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0.0431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0.0431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0.0343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-0.165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0.0343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0.0284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1.025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0.0284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-4.958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24.933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-124.540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宋体" panose="02010600030101010101" pitchFamily="2" charset="-12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35" name="Object 71">
            <a:extLst>
              <a:ext uri="{FF2B5EF4-FFF2-40B4-BE49-F238E27FC236}">
                <a16:creationId xmlns:a16="http://schemas.microsoft.com/office/drawing/2014/main" id="{F89C828A-E5AB-44CF-AFF6-450005C08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306513"/>
          <a:ext cx="522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172" imgH="228699" progId="Equation.3">
                  <p:embed/>
                </p:oleObj>
              </mc:Choice>
              <mc:Fallback>
                <p:oleObj r:id="rId2" imgW="165172" imgH="228699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06513"/>
                        <a:ext cx="5222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6" name="Object 72">
            <a:extLst>
              <a:ext uri="{FF2B5EF4-FFF2-40B4-BE49-F238E27FC236}">
                <a16:creationId xmlns:a16="http://schemas.microsoft.com/office/drawing/2014/main" id="{EF62B529-2CA7-4C90-977E-2026F8DF0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312863"/>
          <a:ext cx="5222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100" imgH="254000" progId="Equation.3">
                  <p:embed/>
                </p:oleObj>
              </mc:Choice>
              <mc:Fallback>
                <p:oleObj r:id="rId4" imgW="165100" imgH="2540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12863"/>
                        <a:ext cx="5222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7" name="Object 73">
            <a:extLst>
              <a:ext uri="{FF2B5EF4-FFF2-40B4-BE49-F238E27FC236}">
                <a16:creationId xmlns:a16="http://schemas.microsoft.com/office/drawing/2014/main" id="{956FE612-9AF1-4C56-B93B-8F2D78A01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1344613"/>
          <a:ext cx="5222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5172" imgH="241405" progId="Equation.3">
                  <p:embed/>
                </p:oleObj>
              </mc:Choice>
              <mc:Fallback>
                <p:oleObj r:id="rId6" imgW="165172" imgH="241405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1344613"/>
                        <a:ext cx="5222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3">
            <a:extLst>
              <a:ext uri="{FF2B5EF4-FFF2-40B4-BE49-F238E27FC236}">
                <a16:creationId xmlns:a16="http://schemas.microsoft.com/office/drawing/2014/main" id="{F9F1A9D1-CB35-4E5C-B733-657F71F2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2492896"/>
            <a:ext cx="597535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     </a:t>
            </a: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</a:rPr>
              <a:t>第0章  </a:t>
            </a:r>
            <a:r>
              <a:rPr lang="en-US" altLang="zh-CN" sz="2400" dirty="0" err="1">
                <a:solidFill>
                  <a:srgbClr val="3333FF"/>
                </a:solidFill>
                <a:latin typeface="宋体" panose="02010600030101010101" pitchFamily="2" charset="-122"/>
              </a:rPr>
              <a:t>绪论</a:t>
            </a:r>
            <a:endParaRPr lang="en-US" altLang="zh-CN" sz="2400" dirty="0">
              <a:solidFill>
                <a:srgbClr val="3333FF"/>
              </a:solidFill>
              <a:latin typeface="宋体" panose="02010600030101010101" pitchFamily="2" charset="-122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3333FF"/>
              </a:solidFill>
              <a:latin typeface="宋体" panose="02010600030101010101" pitchFamily="2" charset="-122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 dirty="0"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    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1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章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 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插值</a:t>
            </a: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 dirty="0"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    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2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章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最小二乘拟合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endParaRPr lang="zh-CN" altLang="zh-CN" sz="2400" dirty="0"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    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3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章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 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非线性方程求根</a:t>
            </a: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 dirty="0"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    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4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章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解线性方程组的直接法</a:t>
            </a: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  </a:t>
            </a:r>
            <a:endParaRPr lang="zh-CN" altLang="zh-CN" sz="2400" dirty="0"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    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5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章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解线性方程组的迭代法</a:t>
            </a: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endParaRPr lang="zh-CN" altLang="zh-CN" sz="2400" dirty="0"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    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6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章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 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数值微分和数值积分</a:t>
            </a: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    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7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章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常微分方程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数值解</a:t>
            </a: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zh-CN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1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     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8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章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计算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</a:rPr>
              <a:t>矩阵的特征值和特征向量</a:t>
            </a:r>
            <a:endParaRPr lang="zh-CN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矩形 4">
            <a:extLst>
              <a:ext uri="{FF2B5EF4-FFF2-40B4-BE49-F238E27FC236}">
                <a16:creationId xmlns:a16="http://schemas.microsoft.com/office/drawing/2014/main" id="{2BB05CE5-40FD-4A55-9009-21CDFFDF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628800"/>
            <a:ext cx="1463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3333FF"/>
                </a:solidFill>
              </a:rPr>
              <a:t>目    录</a:t>
            </a:r>
          </a:p>
        </p:txBody>
      </p:sp>
      <p:pic>
        <p:nvPicPr>
          <p:cNvPr id="4" name="内容占位符 10">
            <a:extLst>
              <a:ext uri="{FF2B5EF4-FFF2-40B4-BE49-F238E27FC236}">
                <a16:creationId xmlns:a16="http://schemas.microsoft.com/office/drawing/2014/main" id="{93FC28C5-A9E7-4EC5-8115-1B9753BD7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2" y="1124744"/>
            <a:ext cx="3779838" cy="4783268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4843EB31-D899-4E87-8315-89E5276B6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44675"/>
            <a:ext cx="64277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>
                <a:latin typeface="Tahoma" panose="020B0604030504040204" pitchFamily="34" charset="0"/>
              </a:rPr>
              <a:t>原因：对格式1，如果前一步有误差，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>
                <a:latin typeface="Tahoma" panose="020B0604030504040204" pitchFamily="34" charset="0"/>
              </a:rPr>
              <a:t>则被放大5倍加到这一步</a:t>
            </a:r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1258AC0D-7D60-4FD9-AA29-78661AB1E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20875"/>
            <a:ext cx="2133600" cy="1003300"/>
          </a:xfrm>
          <a:prstGeom prst="wedgeRoundRectCallout">
            <a:avLst>
              <a:gd name="adj1" fmla="val -97171"/>
              <a:gd name="adj2" fmla="val 69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>
                <a:latin typeface="Tahoma" panose="020B0604030504040204" pitchFamily="34" charset="0"/>
                <a:ea typeface="黑体" panose="02010609060101010101" pitchFamily="49" charset="-122"/>
              </a:rPr>
              <a:t>称为不稳定格式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532CEFA9-7945-46ED-AF8F-DDA088F3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63875"/>
            <a:ext cx="551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>
                <a:latin typeface="Tahoma" panose="020B0604030504040204" pitchFamily="34" charset="0"/>
                <a:ea typeface="黑体" panose="02010609060101010101" pitchFamily="49" charset="-122"/>
              </a:rPr>
              <a:t>稳定格式，对舍入误差有抑制作用</a:t>
            </a:r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253E0CB6-9946-4D76-B1AC-39A277F378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5288" y="4005263"/>
            <a:ext cx="8497887" cy="2286000"/>
          </a:xfrm>
          <a:prstGeom prst="horizontalScroll">
            <a:avLst>
              <a:gd name="adj" fmla="val 8903"/>
            </a:avLst>
          </a:prstGeom>
          <a:gradFill rotWithShape="0">
            <a:gsLst>
              <a:gs pos="0">
                <a:srgbClr val="C9C9C9"/>
              </a:gs>
              <a:gs pos="50000">
                <a:srgbClr val="FFFFFF"/>
              </a:gs>
              <a:gs pos="100000">
                <a:srgbClr val="C9C9C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22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后面的学习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中，</a:t>
            </a:r>
            <a:r>
              <a:rPr lang="zh-CN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误差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及误差分析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将不可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避免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    算法的</a:t>
            </a:r>
            <a:r>
              <a:rPr lang="zh-CN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稳定性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也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是一个非常重要的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课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题。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33E53FB3-105A-4E84-8398-9021B8C1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1200150"/>
            <a:ext cx="86836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800" b="1">
                <a:solidFill>
                  <a:srgbClr val="3333FF"/>
                </a:solidFill>
              </a:rPr>
              <a:t>作业 </a:t>
            </a:r>
            <a:r>
              <a:rPr lang="en-US" altLang="zh-CN" sz="2800" b="1">
                <a:solidFill>
                  <a:srgbClr val="3333FF"/>
                </a:solidFill>
              </a:rPr>
              <a:t>#1  </a:t>
            </a:r>
            <a:r>
              <a:rPr lang="zh-CN" altLang="en-US" sz="2400"/>
              <a:t>阅读绪论并</a:t>
            </a:r>
            <a:r>
              <a:rPr lang="zh-CN" altLang="zh-CN" sz="2400"/>
              <a:t>给出计算如下</a:t>
            </a:r>
            <a:r>
              <a:rPr lang="zh-CN" altLang="en-US" sz="2400"/>
              <a:t>函数</a:t>
            </a:r>
            <a:r>
              <a:rPr lang="zh-CN" altLang="zh-CN" sz="2400"/>
              <a:t>的</a:t>
            </a:r>
            <a:r>
              <a:rPr lang="zh-CN" altLang="en-US" sz="2400"/>
              <a:t>可靠数值计算</a:t>
            </a:r>
            <a:r>
              <a:rPr lang="zh-CN" altLang="zh-CN" sz="2400"/>
              <a:t>方法，</a:t>
            </a:r>
            <a:endParaRPr lang="en-US" altLang="zh-CN" sz="2400"/>
          </a:p>
          <a:p>
            <a:pPr eaLnBrk="1" hangingPunct="1">
              <a:buClrTx/>
              <a:buFontTx/>
              <a:buNone/>
            </a:pPr>
            <a:r>
              <a:rPr lang="zh-CN" altLang="en-US" sz="2400"/>
              <a:t>              使其尽量</a:t>
            </a:r>
            <a:r>
              <a:rPr lang="zh-CN" altLang="zh-CN" sz="2400"/>
              <a:t>达到</a:t>
            </a:r>
            <a:r>
              <a:rPr lang="zh-CN" altLang="en-US" sz="2400"/>
              <a:t>更好</a:t>
            </a:r>
            <a:r>
              <a:rPr lang="zh-CN" altLang="zh-CN" sz="2400"/>
              <a:t>的精度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D6F27FB6-852E-4EA8-BF0C-E58955E3B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2222500"/>
          <a:ext cx="44323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84300" imgH="228600" progId="Equation.3">
                  <p:embed/>
                </p:oleObj>
              </mc:Choice>
              <mc:Fallback>
                <p:oleObj r:id="rId2" imgW="1384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222500"/>
                        <a:ext cx="44323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5">
            <a:extLst>
              <a:ext uri="{FF2B5EF4-FFF2-40B4-BE49-F238E27FC236}">
                <a16:creationId xmlns:a16="http://schemas.microsoft.com/office/drawing/2014/main" id="{697DE469-B315-4CD0-A2DC-F8D1A91C7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8" y="3648075"/>
          <a:ext cx="44005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58640" imgH="266400" progId="Equation.3">
                  <p:embed/>
                </p:oleObj>
              </mc:Choice>
              <mc:Fallback>
                <p:oleObj r:id="rId4" imgW="135864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3648075"/>
                        <a:ext cx="44005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6">
            <a:extLst>
              <a:ext uri="{FF2B5EF4-FFF2-40B4-BE49-F238E27FC236}">
                <a16:creationId xmlns:a16="http://schemas.microsoft.com/office/drawing/2014/main" id="{3042083B-224E-4FA0-B85B-B254B0041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4532313"/>
            <a:ext cx="8683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zh-CN" sz="2400"/>
              <a:t>其中，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正为整数，</a:t>
            </a:r>
            <a:r>
              <a:rPr lang="en-US" altLang="zh-CN" sz="2400"/>
              <a:t>(</a:t>
            </a:r>
            <a:r>
              <a:rPr lang="zh-CN" altLang="zh-CN" sz="2400"/>
              <a:t>１</a:t>
            </a:r>
            <a:r>
              <a:rPr lang="en-US" altLang="zh-CN" sz="2400"/>
              <a:t>)</a:t>
            </a:r>
            <a:r>
              <a:rPr lang="zh-CN" altLang="zh-CN" sz="2400"/>
              <a:t>、</a:t>
            </a:r>
            <a:r>
              <a:rPr lang="en-US" altLang="zh-CN" sz="2400"/>
              <a:t>(</a:t>
            </a:r>
            <a:r>
              <a:rPr lang="zh-CN" altLang="zh-CN" sz="2400"/>
              <a:t>２</a:t>
            </a:r>
            <a:r>
              <a:rPr lang="en-US" altLang="zh-CN" sz="2400"/>
              <a:t>)</a:t>
            </a:r>
            <a:r>
              <a:rPr lang="zh-CN" altLang="zh-CN" sz="2400"/>
              <a:t>中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400" b="1" i="1">
                <a:latin typeface="Times New Roman" panose="02020603050405020304" pitchFamily="18" charset="0"/>
              </a:rPr>
              <a:t>很靠近</a:t>
            </a:r>
            <a:r>
              <a:rPr lang="zh-CN" altLang="zh-CN" sz="2400" b="1" i="1">
                <a:latin typeface="Times New Roman" panose="02020603050405020304" pitchFamily="18" charset="0"/>
              </a:rPr>
              <a:t>０</a:t>
            </a:r>
            <a:r>
              <a:rPr lang="zh-CN" altLang="en-US" sz="2400" b="1" i="1">
                <a:latin typeface="Times New Roman" panose="02020603050405020304" pitchFamily="18" charset="0"/>
              </a:rPr>
              <a:t>且</a:t>
            </a:r>
            <a:r>
              <a:rPr lang="en-US" altLang="zh-CN" sz="2400" b="1" i="1">
                <a:latin typeface="Times New Roman" panose="02020603050405020304" pitchFamily="18" charset="0"/>
              </a:rPr>
              <a:t>a&gt;0</a:t>
            </a:r>
            <a:r>
              <a:rPr lang="zh-CN" altLang="en-US" sz="2400" b="1" i="1">
                <a:latin typeface="Times New Roman" panose="02020603050405020304" pitchFamily="18" charset="0"/>
              </a:rPr>
              <a:t>；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zh-CN" sz="2400">
                <a:latin typeface="Times New Roman" panose="02020603050405020304" pitchFamily="18" charset="0"/>
              </a:rPr>
              <a:t>３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zh-CN" sz="2400">
                <a:latin typeface="Times New Roman" panose="02020603050405020304" pitchFamily="18" charset="0"/>
              </a:rPr>
              <a:t>中</a:t>
            </a:r>
            <a:r>
              <a:rPr lang="en-US" altLang="zh-CN" sz="2800" b="1" i="1">
                <a:latin typeface="Times New Roman" panose="02020603050405020304" pitchFamily="18" charset="0"/>
              </a:rPr>
              <a:t>x&gt;&gt;a</a:t>
            </a:r>
          </a:p>
        </p:txBody>
      </p:sp>
      <p:sp>
        <p:nvSpPr>
          <p:cNvPr id="61446" name="Text Box 3">
            <a:extLst>
              <a:ext uri="{FF2B5EF4-FFF2-40B4-BE49-F238E27FC236}">
                <a16:creationId xmlns:a16="http://schemas.microsoft.com/office/drawing/2014/main" id="{C9F6A0B6-65AB-4E76-A0F7-EB6772E4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1738313"/>
            <a:ext cx="37925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下周上课前提交！</a:t>
            </a:r>
            <a:endParaRPr lang="zh-CN" altLang="zh-CN" b="1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541D5-CB20-4CE1-AB99-B269F4583FF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8788" y="2941812"/>
            <a:ext cx="5872461" cy="584775"/>
          </a:xfrm>
          <a:prstGeom prst="rect">
            <a:avLst/>
          </a:prstGeom>
          <a:blipFill>
            <a:blip r:embed="rId6"/>
            <a:stretch>
              <a:fillRect l="-1556" b="-1875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A43A9-88F4-48EF-98DD-C8E0E408BBF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283" y="5319701"/>
            <a:ext cx="8356600" cy="830997"/>
          </a:xfrm>
          <a:prstGeom prst="rect">
            <a:avLst/>
          </a:prstGeom>
          <a:blipFill>
            <a:blip r:embed="rId7"/>
            <a:stretch>
              <a:fillRect l="-1094" t="-8088" b="-1397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>
            <a:extLst>
              <a:ext uri="{FF2B5EF4-FFF2-40B4-BE49-F238E27FC236}">
                <a16:creationId xmlns:a16="http://schemas.microsoft.com/office/drawing/2014/main" id="{9507A225-1D3A-41CD-9202-A8D0D1A4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sz="4000">
                <a:latin typeface="Tahoma" panose="020B0604030504040204" pitchFamily="34" charset="0"/>
                <a:ea typeface="黑体" panose="02010609060101010101" pitchFamily="49" charset="-122"/>
              </a:rPr>
              <a:t> 程序作业及实验报告基本要求</a:t>
            </a:r>
            <a:endParaRPr lang="zh-CN" altLang="zh-CN" sz="40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2467" name="Text Box 4">
            <a:extLst>
              <a:ext uri="{FF2B5EF4-FFF2-40B4-BE49-F238E27FC236}">
                <a16:creationId xmlns:a16="http://schemas.microsoft.com/office/drawing/2014/main" id="{A9DD11BE-F1EB-4D33-9B7D-6DC95160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9001125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可用任一种编程语言编程，如：</a:t>
            </a:r>
            <a:r>
              <a:rPr lang="en-US" altLang="zh-CN" sz="2400" dirty="0">
                <a:latin typeface="宋体" panose="02010600030101010101" pitchFamily="2" charset="-122"/>
              </a:rPr>
              <a:t>C,C++,</a:t>
            </a:r>
            <a:r>
              <a:rPr lang="en-US" altLang="zh-CN" sz="2400" dirty="0" err="1">
                <a:latin typeface="宋体" panose="02010600030101010101" pitchFamily="2" charset="-122"/>
              </a:rPr>
              <a:t>Fortran,Delphi,Matlab</a:t>
            </a:r>
            <a:r>
              <a:rPr lang="zh-CN" altLang="en-US" sz="2400" dirty="0">
                <a:latin typeface="宋体" panose="02010600030101010101" pitchFamily="2" charset="-122"/>
              </a:rPr>
              <a:t>等</a:t>
            </a:r>
            <a:r>
              <a:rPr lang="zh-CN" altLang="zh-CN" sz="2400" dirty="0">
                <a:latin typeface="宋体" panose="02010600030101010101" pitchFamily="2" charset="-122"/>
              </a:rPr>
              <a:t>；</a:t>
            </a:r>
            <a:r>
              <a:rPr lang="zh-CN" altLang="en-US" sz="2400" dirty="0">
                <a:latin typeface="宋体" panose="02010600030101010101" pitchFamily="2" charset="-122"/>
              </a:rPr>
              <a:t>但</a:t>
            </a:r>
            <a:r>
              <a:rPr lang="zh-CN" altLang="zh-CN" sz="2400" dirty="0">
                <a:latin typeface="宋体" panose="02010600030101010101" pitchFamily="2" charset="-122"/>
              </a:rPr>
              <a:t>不允许使用</a:t>
            </a:r>
            <a:r>
              <a:rPr lang="zh-CN" altLang="en-US" sz="2400" dirty="0">
                <a:latin typeface="宋体" panose="02010600030101010101" pitchFamily="2" charset="-122"/>
              </a:rPr>
              <a:t>其</a:t>
            </a:r>
            <a:r>
              <a:rPr lang="zh-CN" altLang="zh-CN" sz="2400" dirty="0">
                <a:latin typeface="宋体" panose="02010600030101010101" pitchFamily="2" charset="-122"/>
              </a:rPr>
              <a:t>内置函数完成</a:t>
            </a:r>
            <a:r>
              <a:rPr lang="zh-CN" altLang="en-US" sz="2400" dirty="0">
                <a:latin typeface="宋体" panose="02010600030101010101" pitchFamily="2" charset="-122"/>
              </a:rPr>
              <a:t>编程作业的核心部分。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zh-CN" altLang="en-US" sz="2400" dirty="0">
                <a:latin typeface="宋体" panose="02010600030101010101" pitchFamily="2" charset="-122"/>
              </a:rPr>
              <a:t>计算结果使用科学计数形式输出，一般要求到小数点后</a:t>
            </a:r>
            <a:r>
              <a:rPr lang="en-US" altLang="zh-CN" sz="2400" dirty="0"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</a:rPr>
              <a:t>位。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zh-CN" altLang="en-US" sz="2400" b="1" dirty="0">
                <a:solidFill>
                  <a:srgbClr val="FF00FF"/>
                </a:solidFill>
              </a:rPr>
              <a:t>按时完成并提交实验报告</a:t>
            </a:r>
            <a:r>
              <a:rPr lang="zh-CN" altLang="en-US" sz="2400" dirty="0"/>
              <a:t>（含计算结果，以及适当的算法分析等）。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zh-CN" altLang="en-US" sz="2400" dirty="0"/>
              <a:t>实验报告须用电脑编辑并在</a:t>
            </a:r>
            <a:r>
              <a:rPr lang="en-US" altLang="zh-CN" sz="2400" b="1" dirty="0"/>
              <a:t>BB</a:t>
            </a:r>
            <a:r>
              <a:rPr lang="zh-CN" altLang="en-US" sz="2400" b="1" dirty="0"/>
              <a:t>系统</a:t>
            </a:r>
            <a:r>
              <a:rPr lang="zh-CN" altLang="en-US" sz="2400" b="1" dirty="0">
                <a:solidFill>
                  <a:srgbClr val="FF00FF"/>
                </a:solidFill>
              </a:rPr>
              <a:t>提交电子版文档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zh-CN" altLang="en-US" sz="2400" dirty="0"/>
              <a:t>请保存好程序原代码（不用打印）以备检查。 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2"/>
            </a:pPr>
            <a:r>
              <a:rPr lang="en-US" altLang="zh-CN" sz="2000" b="1" u="sng" dirty="0">
                <a:hlinkClick r:id="rId2"/>
              </a:rPr>
              <a:t>实验报告样板1</a:t>
            </a:r>
            <a:r>
              <a:rPr lang="en-US" altLang="zh-CN" sz="2000" b="1" dirty="0"/>
              <a:t>, </a:t>
            </a:r>
            <a:r>
              <a:rPr lang="en-US" altLang="zh-CN" sz="2000" b="1" u="sng" dirty="0">
                <a:hlinkClick r:id="rId3"/>
              </a:rPr>
              <a:t>实验报告样板2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3"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3"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3"/>
            </a:pPr>
            <a:endParaRPr lang="zh-CN" altLang="zh-CN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400" dirty="0">
              <a:latin typeface="宋体" panose="02010600030101010101" pitchFamily="2" charset="-122"/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278985AF-4051-4D62-8DCC-9FAA3F9E9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94313"/>
            <a:ext cx="8800807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实验报告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#1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49" charset="-122"/>
              </a:rPr>
              <a:t>参见网页上的</a:t>
            </a:r>
            <a:r>
              <a:rPr lang="zh-CN" altLang="en-US" dirty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49" charset="-122"/>
                <a:hlinkClick r:id="rId4"/>
              </a:rPr>
              <a:t>编程实验作业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7A1A26D-7F3A-49CA-9BC7-007668FDB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1193800"/>
            <a:ext cx="7793038" cy="1143000"/>
          </a:xfrm>
        </p:spPr>
        <p:txBody>
          <a:bodyPr/>
          <a:lstStyle/>
          <a:p>
            <a:pPr marL="571500" indent="-571500" algn="l" eaLnBrk="1" hangingPunct="1">
              <a:buFont typeface="Wingdings" panose="05000000000000000000" pitchFamily="2" charset="2"/>
              <a:buChar char="u"/>
            </a:pPr>
            <a:r>
              <a:rPr lang="zh-CN" altLang="en-US"/>
              <a:t> 课程目的及要求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EE13B64-EB92-4684-900D-21A0BF6CAF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2341563"/>
            <a:ext cx="7772400" cy="2024062"/>
          </a:xfrm>
        </p:spPr>
        <p:txBody>
          <a:bodyPr/>
          <a:lstStyle/>
          <a:p>
            <a:pPr eaLnBrk="1" hangingPunct="1"/>
            <a:r>
              <a:rPr lang="zh-CN" altLang="en-US"/>
              <a:t> 学习并掌握一些基本的数值计算方法</a:t>
            </a:r>
            <a:endParaRPr lang="en-US" altLang="zh-CN"/>
          </a:p>
          <a:p>
            <a:pPr eaLnBrk="1" hangingPunct="1"/>
            <a:r>
              <a:rPr lang="zh-CN" altLang="en-US"/>
              <a:t> 会应用、模仿或创建公式</a:t>
            </a:r>
          </a:p>
          <a:p>
            <a:pPr eaLnBrk="1" hangingPunct="1"/>
            <a:r>
              <a:rPr lang="zh-CN" altLang="en-US"/>
              <a:t> 实现算法（编程完成计算）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9A89A939-6AE0-4B93-B7E7-F8AEE00FA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65625"/>
            <a:ext cx="8832850" cy="25225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课程评分方法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(Grading Policies)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总分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100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) =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期末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约占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70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) +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平时成绩（约占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30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，包括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                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课后书面作业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编程作业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，随堂作业）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AC9F3C5-79A8-4FF7-9F44-F7FBA492B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290637"/>
            <a:ext cx="6911975" cy="711200"/>
          </a:xfrm>
        </p:spPr>
        <p:txBody>
          <a:bodyPr/>
          <a:lstStyle/>
          <a:p>
            <a:pPr marL="571500" indent="-571500" algn="l" eaLnBrk="1" hangingPunct="1">
              <a:buFont typeface="Wingdings" panose="05000000000000000000" pitchFamily="2" charset="2"/>
              <a:buChar char="p"/>
            </a:pP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课程特点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0348407-3F5E-4D28-B29B-9A2EB67BF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663" y="2867025"/>
            <a:ext cx="8359775" cy="1465919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b="1" dirty="0"/>
              <a:t>理论性</a:t>
            </a:r>
            <a:r>
              <a:rPr lang="zh-CN" altLang="en-US" sz="2800" dirty="0"/>
              <a:t>：具有抽象性和严谨性，要有一定的数学基础（包括微积分，线性代数，常微分，等等）</a:t>
            </a:r>
          </a:p>
          <a:p>
            <a:pPr marL="609600" indent="-609600" eaLnBrk="1" hangingPunct="1"/>
            <a:r>
              <a:rPr lang="zh-CN" altLang="en-US" sz="2800" b="1" dirty="0"/>
              <a:t>实践性</a:t>
            </a:r>
            <a:r>
              <a:rPr lang="zh-CN" altLang="en-US" sz="2800" dirty="0"/>
              <a:t>：具有实用性和试验性（在计算机上）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9E168D52-A9EC-4802-A351-56A9FEC8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90" y="2001837"/>
            <a:ext cx="75603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宋体" panose="02010600030101010101" pitchFamily="2" charset="-122"/>
              <a:buChar char="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</a:rPr>
              <a:t>计算方法</a:t>
            </a:r>
            <a:r>
              <a:rPr lang="zh-CN" altLang="en-US" sz="2800" dirty="0">
                <a:latin typeface="Tahoma" panose="020B0604030504040204" pitchFamily="34" charset="0"/>
              </a:rPr>
              <a:t>是一门</a:t>
            </a: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</a:rPr>
              <a:t>理论性</a:t>
            </a:r>
            <a:r>
              <a:rPr lang="zh-CN" altLang="en-US" sz="2800" dirty="0">
                <a:latin typeface="Tahoma" panose="020B0604030504040204" pitchFamily="34" charset="0"/>
              </a:rPr>
              <a:t>和</a:t>
            </a: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</a:rPr>
              <a:t>实践性</a:t>
            </a:r>
            <a:r>
              <a:rPr lang="zh-CN" altLang="en-US" sz="2800" dirty="0">
                <a:latin typeface="Tahoma" panose="020B0604030504040204" pitchFamily="34" charset="0"/>
              </a:rPr>
              <a:t>都很强的学科</a:t>
            </a:r>
            <a:r>
              <a:rPr lang="zh-CN" altLang="en-US" sz="2400" dirty="0">
                <a:latin typeface="Tahoma" panose="020B0604030504040204" pitchFamily="34" charset="0"/>
              </a:rPr>
              <a:t>。</a:t>
            </a:r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FB7F8286-E5DE-4DE4-B118-53AC96306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7063"/>
            <a:ext cx="8064500" cy="1938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zh-CN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      </a:t>
            </a:r>
            <a:r>
              <a:rPr lang="zh-CN" sz="2400" dirty="0">
                <a:latin typeface="Tahoma" panose="020B0604030504040204" pitchFamily="34" charset="0"/>
              </a:rPr>
              <a:t>随着计算机的飞速发展，</a:t>
            </a:r>
            <a:r>
              <a:rPr lang="zh-CN" sz="2400" b="1" dirty="0">
                <a:latin typeface="Tahoma" panose="020B0604030504040204" pitchFamily="34" charset="0"/>
              </a:rPr>
              <a:t>数值</a:t>
            </a:r>
            <a:r>
              <a:rPr lang="zh-CN" altLang="en-US" sz="2400" b="1" dirty="0">
                <a:latin typeface="Tahoma" panose="020B0604030504040204" pitchFamily="34" charset="0"/>
              </a:rPr>
              <a:t>计算</a:t>
            </a:r>
            <a:r>
              <a:rPr lang="zh-CN" sz="2400" b="1" dirty="0">
                <a:latin typeface="Tahoma" panose="020B0604030504040204" pitchFamily="34" charset="0"/>
              </a:rPr>
              <a:t>方法</a:t>
            </a:r>
            <a:r>
              <a:rPr lang="zh-CN" sz="2400" dirty="0">
                <a:latin typeface="Tahoma" panose="020B0604030504040204" pitchFamily="34" charset="0"/>
              </a:rPr>
              <a:t>已深入到</a:t>
            </a:r>
            <a:r>
              <a:rPr lang="zh-CN" sz="2400" b="1" dirty="0">
                <a:latin typeface="Tahoma" panose="020B0604030504040204" pitchFamily="34" charset="0"/>
              </a:rPr>
              <a:t>计算物理、计算化学、计算生物、</a:t>
            </a:r>
            <a:r>
              <a:rPr lang="zh-CN" altLang="en-US" sz="2400" b="1" dirty="0">
                <a:latin typeface="Tahoma" panose="020B0604030504040204" pitchFamily="34" charset="0"/>
              </a:rPr>
              <a:t>航空航天、计算机图形学、</a:t>
            </a:r>
            <a:r>
              <a:rPr lang="en-US" altLang="zh-CN" sz="2400" b="1" dirty="0">
                <a:latin typeface="Tahoma" panose="020B0604030504040204" pitchFamily="34" charset="0"/>
              </a:rPr>
              <a:t>3D</a:t>
            </a:r>
            <a:r>
              <a:rPr lang="zh-CN" altLang="en-US" sz="2400" b="1" dirty="0">
                <a:latin typeface="Tahoma" panose="020B0604030504040204" pitchFamily="34" charset="0"/>
              </a:rPr>
              <a:t>打印、空气动力学、流体</a:t>
            </a:r>
            <a:r>
              <a:rPr lang="zh-CN" altLang="zh-CN" sz="2400" b="1" dirty="0">
                <a:latin typeface="Tahoma" panose="020B0604030504040204" pitchFamily="34" charset="0"/>
              </a:rPr>
              <a:t>力学、</a:t>
            </a:r>
            <a:r>
              <a:rPr kumimoji="1" lang="zh-CN" altLang="en-US" sz="2400" b="1" dirty="0">
                <a:latin typeface="+mn-ea"/>
              </a:rPr>
              <a:t>气象</a:t>
            </a:r>
            <a:r>
              <a:rPr kumimoji="1" lang="en-US" altLang="zh-CN" sz="2400" b="1" dirty="0">
                <a:latin typeface="+mn-ea"/>
              </a:rPr>
              <a:t>/</a:t>
            </a:r>
            <a:r>
              <a:rPr kumimoji="1" lang="zh-CN" altLang="en-US" sz="2400" b="1" dirty="0">
                <a:latin typeface="+mn-ea"/>
              </a:rPr>
              <a:t>天气预报、石油、机械、信息、材料科学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人工智能</a:t>
            </a:r>
            <a:r>
              <a:rPr kumimoji="1" lang="zh-CN" altLang="en-US" sz="2400" b="1" dirty="0">
                <a:latin typeface="+mn-ea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大数据科学</a:t>
            </a:r>
            <a:r>
              <a:rPr kumimoji="1" lang="zh-CN" altLang="en-US" sz="2400" dirty="0">
                <a:latin typeface="+mn-ea"/>
              </a:rPr>
              <a:t>等等诸多领域。</a:t>
            </a:r>
            <a:r>
              <a:rPr lang="zh-CN" sz="2400" b="1" dirty="0">
                <a:solidFill>
                  <a:srgbClr val="00B050"/>
                </a:solidFill>
                <a:latin typeface="Tahoma" panose="020B0604030504040204" pitchFamily="34" charset="0"/>
              </a:rPr>
              <a:t>本课仅限介绍最常用</a:t>
            </a:r>
            <a:r>
              <a:rPr lang="zh-CN" altLang="en-US" sz="2400" b="1" dirty="0">
                <a:solidFill>
                  <a:srgbClr val="00B050"/>
                </a:solidFill>
                <a:latin typeface="Tahoma" panose="020B0604030504040204" pitchFamily="34" charset="0"/>
              </a:rPr>
              <a:t>、</a:t>
            </a:r>
            <a:r>
              <a:rPr lang="zh-CN" altLang="zh-CN" sz="2400" b="1" dirty="0">
                <a:solidFill>
                  <a:srgbClr val="00B050"/>
                </a:solidFill>
                <a:latin typeface="Tahoma" panose="020B0604030504040204" pitchFamily="34" charset="0"/>
              </a:rPr>
              <a:t>最基本的</a:t>
            </a:r>
            <a:r>
              <a:rPr lang="zh-CN" sz="2400" b="1" dirty="0">
                <a:solidFill>
                  <a:srgbClr val="00B050"/>
                </a:solidFill>
                <a:latin typeface="Tahoma" panose="020B0604030504040204" pitchFamily="34" charset="0"/>
              </a:rPr>
              <a:t>数值</a:t>
            </a:r>
            <a:r>
              <a:rPr lang="zh-CN" altLang="en-US" sz="2400" b="1" dirty="0">
                <a:solidFill>
                  <a:srgbClr val="00B050"/>
                </a:solidFill>
                <a:latin typeface="Tahoma" panose="020B0604030504040204" pitchFamily="34" charset="0"/>
              </a:rPr>
              <a:t>计算</a:t>
            </a:r>
            <a:r>
              <a:rPr lang="zh-CN" sz="2400" b="1" dirty="0">
                <a:solidFill>
                  <a:srgbClr val="00B050"/>
                </a:solidFill>
                <a:latin typeface="Tahoma" panose="020B0604030504040204" pitchFamily="34" charset="0"/>
              </a:rPr>
              <a:t>方法</a:t>
            </a:r>
            <a:r>
              <a:rPr lang="zh-CN" sz="2400" dirty="0">
                <a:solidFill>
                  <a:srgbClr val="00B05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18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486BD5B4-5A66-4051-836E-B2CE45318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228481"/>
            <a:ext cx="3033235" cy="650756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人工智能</a:t>
            </a: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(AI)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3178419-1F40-418B-8981-A8FF0B1B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137" y="1196752"/>
            <a:ext cx="4896544" cy="650756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Image/face recognition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A75B98-BD0B-4DC8-B16F-F1B57A14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228481"/>
            <a:ext cx="4896544" cy="650756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Unmanned driving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E882AF-79E0-4AE9-A8A2-48A9D08D8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3218416"/>
            <a:ext cx="5148064" cy="650756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Unmanned aerial vehicle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7B3754-DA3A-4F10-980F-455F70CE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" y="4077072"/>
            <a:ext cx="2657475" cy="25094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2A3CEF-EE13-414E-8A7C-70A13DE26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99" y="4080488"/>
            <a:ext cx="2524125" cy="25345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72CB7D-8624-4313-9A3D-DB164555A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24" y="4077072"/>
            <a:ext cx="3924476" cy="2537990"/>
          </a:xfrm>
          <a:prstGeom prst="rect">
            <a:avLst/>
          </a:prstGeom>
        </p:spPr>
      </p:pic>
      <p:sp>
        <p:nvSpPr>
          <p:cNvPr id="15" name="左大括号 14">
            <a:extLst>
              <a:ext uri="{FF2B5EF4-FFF2-40B4-BE49-F238E27FC236}">
                <a16:creationId xmlns:a16="http://schemas.microsoft.com/office/drawing/2014/main" id="{6FDBACD9-84F8-4F2B-94F6-94C08B3BAB8B}"/>
              </a:ext>
            </a:extLst>
          </p:cNvPr>
          <p:cNvSpPr/>
          <p:nvPr/>
        </p:nvSpPr>
        <p:spPr bwMode="auto">
          <a:xfrm>
            <a:off x="3275856" y="1487468"/>
            <a:ext cx="650647" cy="207745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2">
            <a:extLst>
              <a:ext uri="{FF2B5EF4-FFF2-40B4-BE49-F238E27FC236}">
                <a16:creationId xmlns:a16="http://schemas.microsoft.com/office/drawing/2014/main" id="{94C29862-F104-43AF-B6DC-D9E50CE1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196975"/>
            <a:ext cx="7267575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1C5B98F-5D3F-4868-B4EC-FFFEED844B88}"/>
              </a:ext>
            </a:extLst>
          </p:cNvPr>
          <p:cNvSpPr/>
          <p:nvPr/>
        </p:nvSpPr>
        <p:spPr bwMode="auto">
          <a:xfrm>
            <a:off x="6219857" y="5229200"/>
            <a:ext cx="1016439" cy="7200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AA1037-FDD9-404F-81A1-64A243978E2D}"/>
              </a:ext>
            </a:extLst>
          </p:cNvPr>
          <p:cNvSpPr/>
          <p:nvPr/>
        </p:nvSpPr>
        <p:spPr bwMode="auto">
          <a:xfrm>
            <a:off x="6084168" y="1556792"/>
            <a:ext cx="432048" cy="7200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ECD45D9-4A16-4E42-A146-627209D40580}"/>
              </a:ext>
            </a:extLst>
          </p:cNvPr>
          <p:cNvSpPr/>
          <p:nvPr/>
        </p:nvSpPr>
        <p:spPr bwMode="auto">
          <a:xfrm>
            <a:off x="5940152" y="1124744"/>
            <a:ext cx="792088" cy="5040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486BD5B4-5A66-4051-836E-B2CE45318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178814"/>
            <a:ext cx="3033235" cy="650756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人工智能</a:t>
            </a: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(AI)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A75B98-BD0B-4DC8-B16F-F1B57A14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059363"/>
            <a:ext cx="4959944" cy="650756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微积分</a:t>
            </a: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,  </a:t>
            </a: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线性代数</a:t>
            </a: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, </a:t>
            </a:r>
            <a:r>
              <a:rPr kumimoji="1" lang="en-US" altLang="zh-CN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etc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FDBACD9-84F8-4F2B-94F6-94C08B3BAB8B}"/>
              </a:ext>
            </a:extLst>
          </p:cNvPr>
          <p:cNvSpPr/>
          <p:nvPr/>
        </p:nvSpPr>
        <p:spPr bwMode="auto">
          <a:xfrm>
            <a:off x="3150604" y="1844824"/>
            <a:ext cx="1609888" cy="3672408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4A17AD2-0C56-4E3D-A971-2D1AF9CC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94" y="2260808"/>
            <a:ext cx="2240572" cy="650756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科学计算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60A0EC-D359-4F4D-96D6-4A4BBD28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03" y="3342104"/>
            <a:ext cx="2316329" cy="650756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计算方法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>
                <a:extLst>
                  <a:ext uri="{FF2B5EF4-FFF2-40B4-BE49-F238E27FC236}">
                    <a16:creationId xmlns:a16="http://schemas.microsoft.com/office/drawing/2014/main" id="{C0D7580A-1FF7-4DDA-889A-8FBA54C50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8720" y="4089014"/>
                <a:ext cx="3153683" cy="99617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zh-CN" altLang="en-US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+mn-cs"/>
                            </a:rPr>
                            <m:t>𝒂</m:t>
                          </m:r>
                        </m:sub>
                        <m:sup>
                          <m:r>
                            <a:rPr kumimoji="1" lang="en-US" altLang="zh-CN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+mn-cs"/>
                            </a:rPr>
                            <m:t>𝒃</m:t>
                          </m:r>
                        </m:sup>
                        <m:e>
                          <m:r>
                            <a:rPr kumimoji="1" lang="en-US" altLang="zh-CN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+mn-cs"/>
                            </a:rPr>
                            <m:t>𝒇</m:t>
                          </m:r>
                          <m:d>
                            <m:dPr>
                              <m:ctrlPr>
                                <a:rPr kumimoji="1" lang="en-US" altLang="zh-CN" sz="2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zh-CN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+mn-cs"/>
                            </a:rPr>
                            <m:t>𝒅𝒙</m:t>
                          </m:r>
                          <m:r>
                            <a:rPr kumimoji="1" lang="en-US" altLang="zh-CN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+mn-cs"/>
                            </a:rPr>
                            <m:t>=?</m:t>
                          </m:r>
                        </m:e>
                      </m:nary>
                    </m:oMath>
                  </m:oMathPara>
                </a14:m>
                <a:endPara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2">
                <a:extLst>
                  <a:ext uri="{FF2B5EF4-FFF2-40B4-BE49-F238E27FC236}">
                    <a16:creationId xmlns:a16="http://schemas.microsoft.com/office/drawing/2014/main" id="{C0D7580A-1FF7-4DDA-889A-8FBA54C50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8720" y="4089014"/>
                <a:ext cx="3153683" cy="996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">
            <a:extLst>
              <a:ext uri="{FF2B5EF4-FFF2-40B4-BE49-F238E27FC236}">
                <a16:creationId xmlns:a16="http://schemas.microsoft.com/office/drawing/2014/main" id="{F4928C65-4FC0-4666-A653-8331351C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493" y="5226516"/>
            <a:ext cx="2713609" cy="6507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常微</a:t>
            </a: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Wingdings 2" panose="05020102010507070707"/>
              </a:rPr>
              <a:t>(ODEs)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2EC4B44D-4A01-4C64-BCB3-22C4590A0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684" y="2389413"/>
                <a:ext cx="3803884" cy="5355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𝐴</m:t>
                    </m:r>
                    <m:r>
                      <a:rPr kumimoji="0" lang="en-US" altLang="zh-CN" sz="3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  <a:sym typeface="Symbol"/>
                      </a:rPr>
                      <m:t>𝒙</m:t>
                    </m:r>
                    <m:r>
                      <a:rPr kumimoji="0" lang="en-US" altLang="zh-CN" sz="3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=</m:t>
                    </m:r>
                  </m:oMath>
                </a14:m>
                <a:r>
                  <a:rPr kumimoji="1" lang="en-US" altLang="zh-CN" sz="3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b,  </a:t>
                </a:r>
                <a:r>
                  <a:rPr kumimoji="1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min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</m:t>
                    </m:r>
                    <m:r>
                      <a:rPr kumimoji="0" lang="en-US" altLang="zh-CN" sz="32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𝐴</m:t>
                    </m:r>
                    <m:r>
                      <a:rPr kumimoji="0" lang="en-US" altLang="zh-CN" sz="3200" b="1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  <a:sym typeface="Symbol"/>
                      </a:rPr>
                      <m:t>𝒙</m:t>
                    </m:r>
                    <m:r>
                      <a:rPr kumimoji="0" lang="en-US" altLang="zh-CN" sz="32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−</m:t>
                    </m:r>
                    <m:r>
                      <m:rPr>
                        <m:nor/>
                      </m:rPr>
                      <a:rPr kumimoji="1" lang="en-US" altLang="zh-CN" sz="32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rPr>
                      <m:t>b</m:t>
                    </m:r>
                    <m:r>
                      <a:rPr kumimoji="0" lang="en-US" altLang="zh-CN" sz="32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</m:t>
                    </m:r>
                  </m:oMath>
                </a14:m>
                <a:endParaRPr kumimoji="1" lang="zh-CN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2EC4B44D-4A01-4C64-BCB3-22C4590A0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0684" y="2389413"/>
                <a:ext cx="3803884" cy="535531"/>
              </a:xfrm>
              <a:prstGeom prst="rect">
                <a:avLst/>
              </a:prstGeom>
              <a:blipFill>
                <a:blip r:embed="rId3"/>
                <a:stretch>
                  <a:fillRect t="-20652" b="-326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02334497-0637-4FF5-AD36-DBA17A491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459" y="3214717"/>
                <a:ext cx="3406609" cy="6463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4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𝐴</m:t>
                    </m:r>
                    <m:r>
                      <a:rPr kumimoji="0" lang="en-US" altLang="zh-CN" sz="40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  <a:sym typeface="Symbol"/>
                      </a:rPr>
                      <m:t>𝒙</m:t>
                    </m:r>
                    <m:r>
                      <a:rPr kumimoji="0" lang="en-US" altLang="zh-CN" sz="40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/>
                      </a:rPr>
                      <m:t>=</m:t>
                    </m:r>
                    <m:r>
                      <a:rPr kumimoji="0" lang="en-US" altLang="zh-CN" sz="4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  <a:sym typeface="Symbol" panose="05050102010706020507" pitchFamily="18" charset="2"/>
                      </a:rPr>
                      <m:t></m:t>
                    </m:r>
                    <m:r>
                      <a:rPr kumimoji="0" lang="en-US" altLang="zh-CN" sz="4000" b="1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  <a:sym typeface="Symbol"/>
                      </a:rPr>
                      <m:t>𝒙</m:t>
                    </m:r>
                  </m:oMath>
                </a14:m>
                <a:r>
                  <a:rPr kumimoji="1" lang="en-US" altLang="zh-CN" sz="4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sz="4000" b="1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  <a:sym typeface="Symbol"/>
                      </a:rPr>
                      <m:t>𝒙</m:t>
                    </m:r>
                  </m:oMath>
                </a14:m>
                <a:r>
                  <a:rPr kumimoji="1" lang="zh-CN" altLang="en-US" sz="4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  <a:sym typeface="Symbol" panose="05050102010706020507" pitchFamily="18" charset="2"/>
                  </a:rPr>
                  <a:t></a:t>
                </a:r>
                <a:r>
                  <a:rPr kumimoji="1" lang="zh-CN" altLang="en-US" sz="4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</a:t>
                </a:r>
                <a:r>
                  <a:rPr kumimoji="1" lang="en-US" altLang="zh-CN" sz="4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0</a:t>
                </a:r>
                <a:endParaRPr kumimoji="1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02334497-0637-4FF5-AD36-DBA17A491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0459" y="3214717"/>
                <a:ext cx="3406609" cy="646331"/>
              </a:xfrm>
              <a:prstGeom prst="rect">
                <a:avLst/>
              </a:prstGeom>
              <a:blipFill>
                <a:blip r:embed="rId4"/>
                <a:stretch>
                  <a:fillRect t="-27273" r="-534" b="-381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A08AEA9E-E0E3-4B52-9407-FB9E71798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684" y="1541925"/>
                <a:ext cx="2259128" cy="5909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华文楷体" panose="0201060004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1" lang="en-US" altLang="zh-CN" sz="3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3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1" lang="en-US" altLang="zh-CN" sz="3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=</m:t>
                    </m:r>
                    <m:r>
                      <a:rPr kumimoji="1" lang="en-US" altLang="zh-CN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0</m:t>
                    </m:r>
                  </m:oMath>
                </a14:m>
                <a:endParaRPr kumimoji="1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A08AEA9E-E0E3-4B52-9407-FB9E71798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0684" y="1541925"/>
                <a:ext cx="2259128" cy="590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94A68411-07B9-4C38-9D50-7A99783CF6B6}"/>
              </a:ext>
            </a:extLst>
          </p:cNvPr>
          <p:cNvSpPr/>
          <p:nvPr/>
        </p:nvSpPr>
        <p:spPr bwMode="auto">
          <a:xfrm rot="10800000">
            <a:off x="1691679" y="2840313"/>
            <a:ext cx="545155" cy="50178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E0981F0C-E062-4D00-A309-8FAFB6552A09}"/>
              </a:ext>
            </a:extLst>
          </p:cNvPr>
          <p:cNvSpPr/>
          <p:nvPr/>
        </p:nvSpPr>
        <p:spPr bwMode="auto">
          <a:xfrm rot="10800000">
            <a:off x="1669898" y="3992859"/>
            <a:ext cx="588718" cy="206650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663584C0-8068-46DA-94A5-E47C758B0B5A}"/>
              </a:ext>
            </a:extLst>
          </p:cNvPr>
          <p:cNvSpPr/>
          <p:nvPr/>
        </p:nvSpPr>
        <p:spPr bwMode="auto">
          <a:xfrm rot="10800000">
            <a:off x="1662343" y="1829570"/>
            <a:ext cx="533393" cy="37554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6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0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EA6FEF-481B-44A4-BE04-C423FC35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49350"/>
            <a:ext cx="8351838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7BFFFC-57AA-46E9-A771-A25258591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2810106"/>
            <a:ext cx="4142641" cy="270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e72bcf4-d473-4935-a1d2-5f14e7475ef2}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Pages>0</Pages>
  <Words>1315</Words>
  <Characters>0</Characters>
  <Application>Microsoft Office PowerPoint</Application>
  <DocSecurity>0</DocSecurity>
  <PresentationFormat>全屏显示(4:3)</PresentationFormat>
  <Lines>0</Lines>
  <Paragraphs>211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����</vt:lpstr>
      <vt:lpstr>华文琥珀</vt:lpstr>
      <vt:lpstr>华文楷体</vt:lpstr>
      <vt:lpstr>华文行楷</vt:lpstr>
      <vt:lpstr>华文中宋</vt:lpstr>
      <vt:lpstr>楷体_GB2312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1_自定义设计方案</vt:lpstr>
      <vt:lpstr>2_自定义设计方案</vt:lpstr>
      <vt:lpstr>Equation.3</vt:lpstr>
      <vt:lpstr>Equation.DSMT4</vt:lpstr>
      <vt:lpstr>PowerPoint 演示文稿</vt:lpstr>
      <vt:lpstr>计算方法B  课程QQ群：668781215</vt:lpstr>
      <vt:lpstr>PowerPoint 演示文稿</vt:lpstr>
      <vt:lpstr> 课程目的及要求</vt:lpstr>
      <vt:lpstr> 课程特点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第0章   绪论</vt:lpstr>
      <vt:lpstr>PowerPoint 演示文稿</vt:lpstr>
      <vt:lpstr>大致内容</vt:lpstr>
      <vt:lpstr>误差</vt:lpstr>
      <vt:lpstr>PowerPoint 演示文稿</vt:lpstr>
      <vt:lpstr>有效位数/有效数字</vt:lpstr>
      <vt:lpstr>PowerPoint 演示文稿</vt:lpstr>
      <vt:lpstr>误差来源</vt:lpstr>
      <vt:lpstr>运算误差</vt:lpstr>
      <vt:lpstr>运算误差</vt:lpstr>
      <vt:lpstr>PowerPoint 演示文稿</vt:lpstr>
      <vt:lpstr>PowerPoint 演示文稿</vt:lpstr>
      <vt:lpstr>例子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cp:keywords/>
  <dc:description/>
  <cp:lastModifiedBy>chen</cp:lastModifiedBy>
  <cp:revision>253</cp:revision>
  <dcterms:created xsi:type="dcterms:W3CDTF">2020-03-12T06:18:42Z</dcterms:created>
  <dcterms:modified xsi:type="dcterms:W3CDTF">2021-09-08T01:41:49Z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