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22"/>
  </p:notesMasterIdLst>
  <p:handoutMasterIdLst>
    <p:handoutMasterId r:id="rId23"/>
  </p:handoutMasterIdLst>
  <p:sldIdLst>
    <p:sldId id="256" r:id="rId3"/>
    <p:sldId id="257" r:id="rId4"/>
    <p:sldId id="264" r:id="rId5"/>
    <p:sldId id="258" r:id="rId6"/>
    <p:sldId id="259" r:id="rId7"/>
    <p:sldId id="274" r:id="rId8"/>
    <p:sldId id="269" r:id="rId9"/>
    <p:sldId id="268" r:id="rId10"/>
    <p:sldId id="278" r:id="rId11"/>
    <p:sldId id="272" r:id="rId12"/>
    <p:sldId id="279" r:id="rId13"/>
    <p:sldId id="276" r:id="rId14"/>
    <p:sldId id="281" r:id="rId15"/>
    <p:sldId id="282" r:id="rId16"/>
    <p:sldId id="286" r:id="rId17"/>
    <p:sldId id="275" r:id="rId18"/>
    <p:sldId id="265" r:id="rId19"/>
    <p:sldId id="283" r:id="rId20"/>
    <p:sldId id="285" r:id="rId21"/>
  </p:sldIdLst>
  <p:sldSz cx="12192000" cy="6858000"/>
  <p:notesSz cx="6858000" cy="9144000"/>
  <p:custDataLst>
    <p:tags r:id="rId24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D4DF"/>
    <a:srgbClr val="2E3E55"/>
    <a:srgbClr val="FFFFFF"/>
    <a:srgbClr val="CCCCCC"/>
    <a:srgbClr val="6AA0DC"/>
    <a:srgbClr val="DAF6DB"/>
    <a:srgbClr val="6AC4C6"/>
    <a:srgbClr val="E7F2DF"/>
    <a:srgbClr val="354966"/>
    <a:srgbClr val="6BA1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Estilo com Tema 1 - Destaqu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46F890A9-2807-4EBB-B81D-B2AA78EC7F39}" styleName="Estilo Escuro 2 - Destaque 5/Destaqu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AF606853-7671-496A-8E4F-DF71F8EC918B}" styleName="Estilo Escuro 1 - Destaque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Estilo com Tema 1 - Destaqu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Estilo Claro 1 - Destaqu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23" autoAdjust="0"/>
    <p:restoredTop sz="76327"/>
  </p:normalViewPr>
  <p:slideViewPr>
    <p:cSldViewPr snapToGrid="0">
      <p:cViewPr varScale="1">
        <p:scale>
          <a:sx n="96" d="100"/>
          <a:sy n="96" d="100"/>
        </p:scale>
        <p:origin x="15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microsoft.com/office/2007/relationships/hdphoto" Target="../media/hdphoto3.wdp"/><Relationship Id="rId1" Type="http://schemas.openxmlformats.org/officeDocument/2006/relationships/image" Target="../media/image23.png"/><Relationship Id="rId6" Type="http://schemas.openxmlformats.org/officeDocument/2006/relationships/image" Target="../media/image26.jpg"/><Relationship Id="rId5" Type="http://schemas.microsoft.com/office/2007/relationships/hdphoto" Target="../media/hdphoto4.wdp"/><Relationship Id="rId4" Type="http://schemas.openxmlformats.org/officeDocument/2006/relationships/image" Target="../media/image2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microsoft.com/office/2007/relationships/hdphoto" Target="../media/hdphoto3.wdp"/><Relationship Id="rId1" Type="http://schemas.openxmlformats.org/officeDocument/2006/relationships/image" Target="../media/image23.png"/><Relationship Id="rId6" Type="http://schemas.openxmlformats.org/officeDocument/2006/relationships/image" Target="../media/image26.jpg"/><Relationship Id="rId5" Type="http://schemas.microsoft.com/office/2007/relationships/hdphoto" Target="../media/hdphoto4.wdp"/><Relationship Id="rId4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88AB15-8010-6746-9309-996CEA2408F2}" type="doc">
      <dgm:prSet loTypeId="urn:microsoft.com/office/officeart/2005/8/layout/bList2" loCatId="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pt-PT"/>
        </a:p>
      </dgm:t>
    </dgm:pt>
    <dgm:pt modelId="{BE44C1E6-EF52-6F4A-9483-BC77B577D42F}">
      <dgm:prSet phldrT="[Texto]" custT="1"/>
      <dgm:spPr/>
      <dgm:t>
        <a:bodyPr/>
        <a:lstStyle/>
        <a:p>
          <a:r>
            <a:rPr lang="pt-PT" sz="2000" dirty="0" err="1"/>
            <a:t>Increase</a:t>
          </a:r>
          <a:r>
            <a:rPr lang="pt-PT" sz="2000" dirty="0"/>
            <a:t> </a:t>
          </a:r>
          <a:r>
            <a:rPr lang="pt-PT" sz="2000" dirty="0" err="1"/>
            <a:t>student</a:t>
          </a:r>
          <a:r>
            <a:rPr lang="pt-PT" sz="2000" dirty="0"/>
            <a:t> </a:t>
          </a:r>
          <a:r>
            <a:rPr lang="pt-PT" sz="2000" dirty="0" err="1"/>
            <a:t>reviews</a:t>
          </a:r>
          <a:endParaRPr lang="pt-PT" sz="2000" dirty="0"/>
        </a:p>
      </dgm:t>
    </dgm:pt>
    <dgm:pt modelId="{264F9023-2239-354A-A143-3896699EAAEA}" type="parTrans" cxnId="{137D1873-71F8-7946-972D-C032E024FE13}">
      <dgm:prSet/>
      <dgm:spPr/>
      <dgm:t>
        <a:bodyPr/>
        <a:lstStyle/>
        <a:p>
          <a:endParaRPr lang="pt-PT" sz="1400"/>
        </a:p>
      </dgm:t>
    </dgm:pt>
    <dgm:pt modelId="{C981C7E9-BA3C-074A-B5DE-4FA1ACCD5F3F}" type="sibTrans" cxnId="{137D1873-71F8-7946-972D-C032E024FE13}">
      <dgm:prSet/>
      <dgm:spPr/>
      <dgm:t>
        <a:bodyPr/>
        <a:lstStyle/>
        <a:p>
          <a:endParaRPr lang="pt-PT" sz="1400"/>
        </a:p>
      </dgm:t>
    </dgm:pt>
    <dgm:pt modelId="{5723245E-9433-7446-B194-EE0BE767A73B}">
      <dgm:prSet phldrT="[Texto]" custT="1"/>
      <dgm:spPr/>
      <dgm:t>
        <a:bodyPr/>
        <a:lstStyle/>
        <a:p>
          <a:r>
            <a:rPr lang="pt-PT" sz="1800" dirty="0" err="1"/>
            <a:t>encouranging</a:t>
          </a:r>
          <a:r>
            <a:rPr lang="pt-PT" sz="1800" dirty="0"/>
            <a:t> feedbacks</a:t>
          </a:r>
        </a:p>
      </dgm:t>
    </dgm:pt>
    <dgm:pt modelId="{4F756BEA-7FA7-444C-BDBB-A7D79F4A8B87}" type="parTrans" cxnId="{441436D7-CA2E-C348-B7B9-4B0981CC2BDD}">
      <dgm:prSet/>
      <dgm:spPr/>
      <dgm:t>
        <a:bodyPr/>
        <a:lstStyle/>
        <a:p>
          <a:endParaRPr lang="pt-PT" sz="1400"/>
        </a:p>
      </dgm:t>
    </dgm:pt>
    <dgm:pt modelId="{D063F210-56CE-7047-B44F-9AF8A710E55E}" type="sibTrans" cxnId="{441436D7-CA2E-C348-B7B9-4B0981CC2BDD}">
      <dgm:prSet/>
      <dgm:spPr/>
      <dgm:t>
        <a:bodyPr/>
        <a:lstStyle/>
        <a:p>
          <a:endParaRPr lang="pt-PT" sz="1400"/>
        </a:p>
      </dgm:t>
    </dgm:pt>
    <dgm:pt modelId="{9B931189-F166-D344-A60B-E826B1852D66}">
      <dgm:prSet phldrT="[Texto]" custT="1"/>
      <dgm:spPr/>
      <dgm:t>
        <a:bodyPr/>
        <a:lstStyle/>
        <a:p>
          <a:r>
            <a:rPr lang="pt-PT" sz="1800" dirty="0" err="1"/>
            <a:t>simplify</a:t>
          </a:r>
          <a:r>
            <a:rPr lang="pt-PT" sz="1800" dirty="0"/>
            <a:t> </a:t>
          </a:r>
          <a:r>
            <a:rPr lang="pt-PT" sz="1800" dirty="0" err="1"/>
            <a:t>review</a:t>
          </a:r>
          <a:r>
            <a:rPr lang="pt-PT" sz="1800" dirty="0"/>
            <a:t> </a:t>
          </a:r>
          <a:r>
            <a:rPr lang="pt-PT" sz="1800" dirty="0" err="1"/>
            <a:t>process</a:t>
          </a:r>
          <a:endParaRPr lang="pt-PT" sz="1800" dirty="0"/>
        </a:p>
      </dgm:t>
    </dgm:pt>
    <dgm:pt modelId="{9F89C4C0-F020-4941-9461-1C4B7C5E687E}" type="parTrans" cxnId="{EB8146E5-4570-8841-B05A-C80165BBAD60}">
      <dgm:prSet/>
      <dgm:spPr/>
      <dgm:t>
        <a:bodyPr/>
        <a:lstStyle/>
        <a:p>
          <a:endParaRPr lang="pt-PT" sz="1400"/>
        </a:p>
      </dgm:t>
    </dgm:pt>
    <dgm:pt modelId="{2A04C746-9095-BF4B-91D9-1235FF8752AF}" type="sibTrans" cxnId="{EB8146E5-4570-8841-B05A-C80165BBAD60}">
      <dgm:prSet/>
      <dgm:spPr/>
      <dgm:t>
        <a:bodyPr/>
        <a:lstStyle/>
        <a:p>
          <a:endParaRPr lang="pt-PT" sz="1400"/>
        </a:p>
      </dgm:t>
    </dgm:pt>
    <dgm:pt modelId="{A9458C40-4D47-9849-A40B-9E801A095265}">
      <dgm:prSet phldrT="[Texto]" custT="1"/>
      <dgm:spPr/>
      <dgm:t>
        <a:bodyPr/>
        <a:lstStyle/>
        <a:p>
          <a:r>
            <a:rPr lang="pt-PT" sz="2000" dirty="0"/>
            <a:t>Improve </a:t>
          </a:r>
          <a:r>
            <a:rPr lang="pt-PT" sz="2000" dirty="0" err="1"/>
            <a:t>the</a:t>
          </a:r>
          <a:r>
            <a:rPr lang="pt-PT" sz="2000" dirty="0"/>
            <a:t> curriculum </a:t>
          </a:r>
          <a:r>
            <a:rPr lang="pt-PT" sz="2000" dirty="0" err="1"/>
            <a:t>support</a:t>
          </a:r>
          <a:endParaRPr lang="pt-PT" sz="2000" dirty="0"/>
        </a:p>
      </dgm:t>
    </dgm:pt>
    <dgm:pt modelId="{C5C56422-6256-E440-9A23-CF5136C556E1}" type="parTrans" cxnId="{F98B9414-EBF4-9349-B968-F390BAEC03AA}">
      <dgm:prSet/>
      <dgm:spPr/>
      <dgm:t>
        <a:bodyPr/>
        <a:lstStyle/>
        <a:p>
          <a:endParaRPr lang="pt-PT" sz="1400"/>
        </a:p>
      </dgm:t>
    </dgm:pt>
    <dgm:pt modelId="{62C3799F-78FD-D94E-BBE8-9202A610B997}" type="sibTrans" cxnId="{F98B9414-EBF4-9349-B968-F390BAEC03AA}">
      <dgm:prSet/>
      <dgm:spPr/>
      <dgm:t>
        <a:bodyPr/>
        <a:lstStyle/>
        <a:p>
          <a:endParaRPr lang="pt-PT" sz="1400"/>
        </a:p>
      </dgm:t>
    </dgm:pt>
    <dgm:pt modelId="{B1A6EC2D-E897-6042-A3F2-02A37EBCBD3A}">
      <dgm:prSet phldrT="[Texto]" custT="1"/>
      <dgm:spPr/>
      <dgm:t>
        <a:bodyPr/>
        <a:lstStyle/>
        <a:p>
          <a:r>
            <a:rPr lang="pt-PT" sz="1800" dirty="0" err="1"/>
            <a:t>recruiting</a:t>
          </a:r>
          <a:r>
            <a:rPr lang="pt-PT" sz="1800" dirty="0"/>
            <a:t> </a:t>
          </a:r>
          <a:r>
            <a:rPr lang="pt-PT" sz="1800" dirty="0" err="1"/>
            <a:t>new</a:t>
          </a:r>
          <a:r>
            <a:rPr lang="pt-PT" sz="1800" dirty="0"/>
            <a:t> </a:t>
          </a:r>
          <a:r>
            <a:rPr lang="pt-PT" sz="1800" dirty="0" err="1"/>
            <a:t>teachers</a:t>
          </a:r>
          <a:endParaRPr lang="pt-PT" sz="1800" dirty="0"/>
        </a:p>
      </dgm:t>
    </dgm:pt>
    <dgm:pt modelId="{D8DDAD6E-154E-3B4D-81F3-04EC58A94E5A}" type="parTrans" cxnId="{1D1ECC18-9D5F-AA44-A67D-7DAD147C2E30}">
      <dgm:prSet/>
      <dgm:spPr/>
      <dgm:t>
        <a:bodyPr/>
        <a:lstStyle/>
        <a:p>
          <a:endParaRPr lang="pt-PT" sz="1400"/>
        </a:p>
      </dgm:t>
    </dgm:pt>
    <dgm:pt modelId="{974AB4B2-E3D6-D746-A08A-382EE224BD26}" type="sibTrans" cxnId="{1D1ECC18-9D5F-AA44-A67D-7DAD147C2E30}">
      <dgm:prSet/>
      <dgm:spPr/>
      <dgm:t>
        <a:bodyPr/>
        <a:lstStyle/>
        <a:p>
          <a:endParaRPr lang="pt-PT" sz="1400"/>
        </a:p>
      </dgm:t>
    </dgm:pt>
    <dgm:pt modelId="{613B5DCB-584E-8C47-B932-74093A421407}">
      <dgm:prSet phldrT="[Texto]" custT="1"/>
      <dgm:spPr/>
      <dgm:t>
        <a:bodyPr/>
        <a:lstStyle/>
        <a:p>
          <a:r>
            <a:rPr lang="pt-PT" sz="2000" dirty="0"/>
            <a:t>Improve job </a:t>
          </a:r>
          <a:r>
            <a:rPr lang="pt-PT" sz="2000" dirty="0" err="1"/>
            <a:t>support</a:t>
          </a:r>
          <a:endParaRPr lang="pt-PT" sz="2000" dirty="0"/>
        </a:p>
      </dgm:t>
    </dgm:pt>
    <dgm:pt modelId="{8B38E470-19F5-B44F-9EC9-E006ECBEFC7D}" type="parTrans" cxnId="{642C1F7F-5187-044F-B957-7D4BFAC6CD30}">
      <dgm:prSet/>
      <dgm:spPr/>
      <dgm:t>
        <a:bodyPr/>
        <a:lstStyle/>
        <a:p>
          <a:endParaRPr lang="pt-PT" sz="1400"/>
        </a:p>
      </dgm:t>
    </dgm:pt>
    <dgm:pt modelId="{77613AA3-1612-0543-8A90-5EFF6ABF0EF3}" type="sibTrans" cxnId="{642C1F7F-5187-044F-B957-7D4BFAC6CD30}">
      <dgm:prSet/>
      <dgm:spPr/>
      <dgm:t>
        <a:bodyPr/>
        <a:lstStyle/>
        <a:p>
          <a:endParaRPr lang="pt-PT" sz="1400"/>
        </a:p>
      </dgm:t>
    </dgm:pt>
    <dgm:pt modelId="{9C2B7D7D-46E1-654D-B23E-32F719817D66}">
      <dgm:prSet phldrT="[Texto]" custT="1"/>
      <dgm:spPr/>
      <dgm:t>
        <a:bodyPr/>
        <a:lstStyle/>
        <a:p>
          <a:pPr>
            <a:lnSpc>
              <a:spcPct val="100000"/>
            </a:lnSpc>
          </a:pPr>
          <a:r>
            <a:rPr lang="pt-PT" sz="1800" dirty="0" err="1"/>
            <a:t>building</a:t>
          </a:r>
          <a:r>
            <a:rPr lang="pt-PT" sz="1800" dirty="0"/>
            <a:t> a </a:t>
          </a:r>
          <a:r>
            <a:rPr lang="pt-PT" sz="1800" dirty="0" err="1"/>
            <a:t>strong</a:t>
          </a:r>
          <a:r>
            <a:rPr lang="pt-PT" sz="1800" dirty="0"/>
            <a:t> network </a:t>
          </a:r>
          <a:r>
            <a:rPr lang="pt-PT" sz="1800" dirty="0" err="1"/>
            <a:t>with</a:t>
          </a:r>
          <a:r>
            <a:rPr lang="pt-PT" sz="1800" dirty="0"/>
            <a:t> </a:t>
          </a:r>
          <a:r>
            <a:rPr lang="pt-PT" sz="1800" dirty="0" err="1"/>
            <a:t>hiring</a:t>
          </a:r>
          <a:r>
            <a:rPr lang="pt-PT" sz="1800" dirty="0"/>
            <a:t> </a:t>
          </a:r>
          <a:r>
            <a:rPr lang="pt-PT" sz="1800" dirty="0" err="1"/>
            <a:t>companies</a:t>
          </a:r>
          <a:endParaRPr lang="pt-PT" sz="1800" dirty="0"/>
        </a:p>
      </dgm:t>
    </dgm:pt>
    <dgm:pt modelId="{41378C2C-B58B-5E4D-80FB-0B46D427A1C3}" type="parTrans" cxnId="{6B48BBFA-5B60-F845-9A6E-03FB9E96C85C}">
      <dgm:prSet/>
      <dgm:spPr/>
      <dgm:t>
        <a:bodyPr/>
        <a:lstStyle/>
        <a:p>
          <a:endParaRPr lang="pt-PT" sz="1400"/>
        </a:p>
      </dgm:t>
    </dgm:pt>
    <dgm:pt modelId="{7BC32438-96FB-5148-A7DE-29AB02DA260D}" type="sibTrans" cxnId="{6B48BBFA-5B60-F845-9A6E-03FB9E96C85C}">
      <dgm:prSet/>
      <dgm:spPr/>
      <dgm:t>
        <a:bodyPr/>
        <a:lstStyle/>
        <a:p>
          <a:endParaRPr lang="pt-PT" sz="1400"/>
        </a:p>
      </dgm:t>
    </dgm:pt>
    <dgm:pt modelId="{49656FF6-6EE4-DE41-9C25-24960F4B2280}">
      <dgm:prSet phldrT="[Texto]" custT="1"/>
      <dgm:spPr/>
      <dgm:t>
        <a:bodyPr/>
        <a:lstStyle/>
        <a:p>
          <a:pPr>
            <a:lnSpc>
              <a:spcPct val="100000"/>
            </a:lnSpc>
          </a:pPr>
          <a:r>
            <a:rPr lang="pt-PT" sz="1800" dirty="0" err="1"/>
            <a:t>providing</a:t>
          </a:r>
          <a:r>
            <a:rPr lang="pt-PT" sz="1800" dirty="0"/>
            <a:t> </a:t>
          </a:r>
          <a:r>
            <a:rPr lang="pt-PT" sz="1800" dirty="0" err="1"/>
            <a:t>career</a:t>
          </a:r>
          <a:r>
            <a:rPr lang="pt-PT" sz="1800" dirty="0"/>
            <a:t> coach</a:t>
          </a:r>
        </a:p>
      </dgm:t>
    </dgm:pt>
    <dgm:pt modelId="{E7DCB07C-78AD-C448-B5CB-1C8D9B17B947}" type="parTrans" cxnId="{45DEE4A9-ECB8-564A-BC06-15EDBC54B043}">
      <dgm:prSet/>
      <dgm:spPr/>
      <dgm:t>
        <a:bodyPr/>
        <a:lstStyle/>
        <a:p>
          <a:endParaRPr lang="pt-PT" sz="1400"/>
        </a:p>
      </dgm:t>
    </dgm:pt>
    <dgm:pt modelId="{94B0F86D-FBA9-1241-8FAC-4CD11A89B712}" type="sibTrans" cxnId="{45DEE4A9-ECB8-564A-BC06-15EDBC54B043}">
      <dgm:prSet/>
      <dgm:spPr/>
      <dgm:t>
        <a:bodyPr/>
        <a:lstStyle/>
        <a:p>
          <a:endParaRPr lang="pt-PT" sz="1400"/>
        </a:p>
      </dgm:t>
    </dgm:pt>
    <dgm:pt modelId="{49F3C87B-C4A0-2547-85BC-7A124B82D0E4}">
      <dgm:prSet phldrT="[Texto]" custT="1"/>
      <dgm:spPr/>
      <dgm:t>
        <a:bodyPr/>
        <a:lstStyle/>
        <a:p>
          <a:r>
            <a:rPr lang="pt-PT" sz="1800" dirty="0" err="1"/>
            <a:t>engaging</a:t>
          </a:r>
          <a:r>
            <a:rPr lang="pt-PT" sz="1800" dirty="0"/>
            <a:t> </a:t>
          </a:r>
          <a:r>
            <a:rPr lang="pt-PT" sz="1800" dirty="0" err="1"/>
            <a:t>multiple</a:t>
          </a:r>
          <a:r>
            <a:rPr lang="pt-PT" sz="1800" dirty="0"/>
            <a:t> </a:t>
          </a:r>
          <a:r>
            <a:rPr lang="pt-PT" sz="1800" dirty="0" err="1"/>
            <a:t>plataforms</a:t>
          </a:r>
          <a:endParaRPr lang="pt-PT" sz="1800" dirty="0"/>
        </a:p>
      </dgm:t>
    </dgm:pt>
    <dgm:pt modelId="{37FAECC0-F111-A742-9FD8-9F1BE37077F1}" type="parTrans" cxnId="{51C3CEFA-1184-074F-BC8B-121729285584}">
      <dgm:prSet/>
      <dgm:spPr/>
      <dgm:t>
        <a:bodyPr/>
        <a:lstStyle/>
        <a:p>
          <a:endParaRPr lang="pt-PT" sz="1400"/>
        </a:p>
      </dgm:t>
    </dgm:pt>
    <dgm:pt modelId="{32F580CC-C653-F545-9D9B-24BB0783F5F0}" type="sibTrans" cxnId="{51C3CEFA-1184-074F-BC8B-121729285584}">
      <dgm:prSet/>
      <dgm:spPr/>
      <dgm:t>
        <a:bodyPr/>
        <a:lstStyle/>
        <a:p>
          <a:endParaRPr lang="pt-PT" sz="1400"/>
        </a:p>
      </dgm:t>
    </dgm:pt>
    <dgm:pt modelId="{8D97E564-E1D6-EF43-848E-ACD4A19FA2E9}">
      <dgm:prSet phldrT="[Texto]" custT="1"/>
      <dgm:spPr/>
      <dgm:t>
        <a:bodyPr/>
        <a:lstStyle/>
        <a:p>
          <a:r>
            <a:rPr lang="pt-PT" sz="1800" dirty="0" err="1"/>
            <a:t>inviting</a:t>
          </a:r>
          <a:r>
            <a:rPr lang="pt-PT" sz="1800" dirty="0"/>
            <a:t> experts in </a:t>
          </a:r>
          <a:r>
            <a:rPr lang="pt-PT" sz="1800" dirty="0" err="1"/>
            <a:t>the</a:t>
          </a:r>
          <a:r>
            <a:rPr lang="pt-PT" sz="1800" dirty="0"/>
            <a:t> Cyber </a:t>
          </a:r>
          <a:r>
            <a:rPr lang="pt-PT" sz="1800" dirty="0" err="1"/>
            <a:t>Security</a:t>
          </a:r>
          <a:r>
            <a:rPr lang="pt-PT" sz="1800" dirty="0"/>
            <a:t> </a:t>
          </a:r>
          <a:r>
            <a:rPr lang="pt-PT" sz="1800" dirty="0" err="1"/>
            <a:t>field</a:t>
          </a:r>
          <a:endParaRPr lang="pt-PT" sz="1800" dirty="0"/>
        </a:p>
      </dgm:t>
    </dgm:pt>
    <dgm:pt modelId="{E25F5C7D-E91D-FB43-B850-0456E3DE6A21}" type="parTrans" cxnId="{28C25CBA-5590-FB4D-977D-946DB3B5E25A}">
      <dgm:prSet/>
      <dgm:spPr/>
      <dgm:t>
        <a:bodyPr/>
        <a:lstStyle/>
        <a:p>
          <a:endParaRPr lang="pt-PT" sz="1400"/>
        </a:p>
      </dgm:t>
    </dgm:pt>
    <dgm:pt modelId="{55913053-95AB-FC4D-B894-CD672F33411D}" type="sibTrans" cxnId="{28C25CBA-5590-FB4D-977D-946DB3B5E25A}">
      <dgm:prSet/>
      <dgm:spPr/>
      <dgm:t>
        <a:bodyPr/>
        <a:lstStyle/>
        <a:p>
          <a:endParaRPr lang="pt-PT" sz="1400"/>
        </a:p>
      </dgm:t>
    </dgm:pt>
    <dgm:pt modelId="{00CD9FD0-F605-6F48-96D6-3A7586FE7032}">
      <dgm:prSet phldrT="[Texto]" custT="1"/>
      <dgm:spPr/>
      <dgm:t>
        <a:bodyPr/>
        <a:lstStyle/>
        <a:p>
          <a:pPr>
            <a:lnSpc>
              <a:spcPct val="100000"/>
            </a:lnSpc>
          </a:pPr>
          <a:r>
            <a:rPr lang="pt-PT" sz="1800" dirty="0" err="1"/>
            <a:t>organizing</a:t>
          </a:r>
          <a:r>
            <a:rPr lang="pt-PT" sz="1800" dirty="0"/>
            <a:t> </a:t>
          </a:r>
          <a:r>
            <a:rPr lang="pt-PT" sz="1800" dirty="0" err="1"/>
            <a:t>recruitment</a:t>
          </a:r>
          <a:r>
            <a:rPr lang="pt-PT" sz="1800" dirty="0"/>
            <a:t> </a:t>
          </a:r>
          <a:r>
            <a:rPr lang="pt-PT" sz="1800" dirty="0" err="1"/>
            <a:t>events</a:t>
          </a:r>
          <a:endParaRPr lang="pt-PT" sz="1800" dirty="0"/>
        </a:p>
      </dgm:t>
    </dgm:pt>
    <dgm:pt modelId="{A19EBEC5-30E4-EA40-9E93-9A3262E34B7A}" type="parTrans" cxnId="{FD0DA0AD-B8DB-4942-84C7-877B449A1590}">
      <dgm:prSet/>
      <dgm:spPr/>
      <dgm:t>
        <a:bodyPr/>
        <a:lstStyle/>
        <a:p>
          <a:endParaRPr lang="pt-PT" sz="1400"/>
        </a:p>
      </dgm:t>
    </dgm:pt>
    <dgm:pt modelId="{E49E2915-58CF-574A-9B38-A8E7B1AB93CC}" type="sibTrans" cxnId="{FD0DA0AD-B8DB-4942-84C7-877B449A1590}">
      <dgm:prSet/>
      <dgm:spPr/>
      <dgm:t>
        <a:bodyPr/>
        <a:lstStyle/>
        <a:p>
          <a:endParaRPr lang="pt-PT" sz="1400"/>
        </a:p>
      </dgm:t>
    </dgm:pt>
    <dgm:pt modelId="{992D7C53-6DBE-4342-9795-3006380BC093}">
      <dgm:prSet/>
      <dgm:spPr/>
      <dgm:t>
        <a:bodyPr/>
        <a:lstStyle/>
        <a:p>
          <a:r>
            <a:rPr lang="pt-PT" dirty="0"/>
            <a:t>Open a </a:t>
          </a:r>
          <a:r>
            <a:rPr lang="pt-PT" dirty="0" err="1"/>
            <a:t>bootcamp</a:t>
          </a:r>
          <a:r>
            <a:rPr lang="pt-PT" dirty="0"/>
            <a:t> in US</a:t>
          </a:r>
        </a:p>
      </dgm:t>
    </dgm:pt>
    <dgm:pt modelId="{A47C5EFF-97D1-6743-85DF-68E02160FCD2}" type="parTrans" cxnId="{82C719B7-4A86-F440-B31D-E642F412D21E}">
      <dgm:prSet/>
      <dgm:spPr/>
      <dgm:t>
        <a:bodyPr/>
        <a:lstStyle/>
        <a:p>
          <a:endParaRPr lang="pt-PT"/>
        </a:p>
      </dgm:t>
    </dgm:pt>
    <dgm:pt modelId="{C64D0110-837E-874A-85B0-32C277963E24}" type="sibTrans" cxnId="{82C719B7-4A86-F440-B31D-E642F412D21E}">
      <dgm:prSet/>
      <dgm:spPr/>
      <dgm:t>
        <a:bodyPr/>
        <a:lstStyle/>
        <a:p>
          <a:endParaRPr lang="pt-PT"/>
        </a:p>
      </dgm:t>
    </dgm:pt>
    <dgm:pt modelId="{DC72D906-7434-7945-BBDC-9884B8001BC3}">
      <dgm:prSet custT="1"/>
      <dgm:spPr/>
      <dgm:t>
        <a:bodyPr/>
        <a:lstStyle/>
        <a:p>
          <a:r>
            <a:rPr lang="pt-PT" sz="1800" dirty="0" err="1"/>
            <a:t>since</a:t>
          </a:r>
          <a:r>
            <a:rPr lang="pt-PT" sz="1800" dirty="0"/>
            <a:t> </a:t>
          </a:r>
          <a:r>
            <a:rPr lang="pt-PT" sz="1800" dirty="0" err="1"/>
            <a:t>there's</a:t>
          </a:r>
          <a:r>
            <a:rPr lang="pt-PT" sz="1800" dirty="0"/>
            <a:t> a </a:t>
          </a:r>
          <a:r>
            <a:rPr lang="pt-PT" sz="1800" dirty="0" err="1"/>
            <a:t>school</a:t>
          </a:r>
          <a:r>
            <a:rPr lang="pt-PT" sz="1800" dirty="0"/>
            <a:t> in Miami, </a:t>
          </a:r>
          <a:r>
            <a:rPr lang="pt-PT" sz="1800" dirty="0" err="1"/>
            <a:t>we</a:t>
          </a:r>
          <a:r>
            <a:rPr lang="pt-PT" sz="1800" dirty="0"/>
            <a:t> </a:t>
          </a:r>
          <a:r>
            <a:rPr lang="pt-PT" sz="1800" dirty="0" err="1"/>
            <a:t>would</a:t>
          </a:r>
          <a:r>
            <a:rPr lang="pt-PT" sz="1800" dirty="0"/>
            <a:t> </a:t>
          </a:r>
          <a:r>
            <a:rPr lang="pt-PT" sz="1800" dirty="0" err="1"/>
            <a:t>suggest</a:t>
          </a:r>
          <a:r>
            <a:rPr lang="pt-PT" sz="1800" dirty="0"/>
            <a:t> to open </a:t>
          </a:r>
          <a:r>
            <a:rPr lang="pt-PT" sz="1800" dirty="0" err="1"/>
            <a:t>an</a:t>
          </a:r>
          <a:r>
            <a:rPr lang="pt-PT" sz="1800" dirty="0"/>
            <a:t> </a:t>
          </a:r>
          <a:r>
            <a:rPr lang="pt-PT" sz="1800" dirty="0" err="1"/>
            <a:t>on</a:t>
          </a:r>
          <a:r>
            <a:rPr lang="pt-PT" sz="1800" dirty="0"/>
            <a:t>-site cyber </a:t>
          </a:r>
          <a:r>
            <a:rPr lang="pt-PT" sz="1800" dirty="0" err="1"/>
            <a:t>security</a:t>
          </a:r>
          <a:r>
            <a:rPr lang="pt-PT" sz="1800" dirty="0"/>
            <a:t> </a:t>
          </a:r>
          <a:r>
            <a:rPr lang="pt-PT" sz="1800" dirty="0" err="1"/>
            <a:t>bootcamp</a:t>
          </a:r>
          <a:r>
            <a:rPr lang="pt-PT" sz="1800" dirty="0"/>
            <a:t> </a:t>
          </a:r>
          <a:r>
            <a:rPr lang="pt-PT" sz="1800" dirty="0" err="1"/>
            <a:t>there</a:t>
          </a:r>
          <a:endParaRPr lang="pt-PT" sz="1800" dirty="0"/>
        </a:p>
      </dgm:t>
    </dgm:pt>
    <dgm:pt modelId="{81DCB52C-DA07-3647-B341-4BBE8D862E24}" type="parTrans" cxnId="{913A201D-30ED-074A-9027-8EAA69C44699}">
      <dgm:prSet/>
      <dgm:spPr/>
      <dgm:t>
        <a:bodyPr/>
        <a:lstStyle/>
        <a:p>
          <a:endParaRPr lang="pt-PT"/>
        </a:p>
      </dgm:t>
    </dgm:pt>
    <dgm:pt modelId="{851C6CB1-A1E2-6D4F-A540-81D467CAFA73}" type="sibTrans" cxnId="{913A201D-30ED-074A-9027-8EAA69C44699}">
      <dgm:prSet/>
      <dgm:spPr/>
      <dgm:t>
        <a:bodyPr/>
        <a:lstStyle/>
        <a:p>
          <a:endParaRPr lang="pt-PT"/>
        </a:p>
      </dgm:t>
    </dgm:pt>
    <dgm:pt modelId="{1C17A040-A268-B441-B4AE-2196F7C11865}">
      <dgm:prSet phldrT="[Texto]" custT="1"/>
      <dgm:spPr/>
      <dgm:t>
        <a:bodyPr/>
        <a:lstStyle/>
        <a:p>
          <a:r>
            <a:rPr lang="pt-PT" sz="1800" dirty="0" err="1"/>
            <a:t>encourage</a:t>
          </a:r>
          <a:r>
            <a:rPr lang="pt-PT" sz="1800" dirty="0"/>
            <a:t> to </a:t>
          </a:r>
          <a:r>
            <a:rPr lang="pt-PT" sz="1800" dirty="0" err="1"/>
            <a:t>put</a:t>
          </a:r>
          <a:r>
            <a:rPr lang="pt-PT" sz="1800" dirty="0"/>
            <a:t> </a:t>
          </a:r>
          <a:r>
            <a:rPr lang="pt-PT" sz="1800" dirty="0" err="1"/>
            <a:t>the</a:t>
          </a:r>
          <a:r>
            <a:rPr lang="pt-PT" sz="1800" dirty="0"/>
            <a:t> </a:t>
          </a:r>
          <a:r>
            <a:rPr lang="pt-PT" sz="1800" dirty="0" err="1"/>
            <a:t>name</a:t>
          </a:r>
          <a:r>
            <a:rPr lang="pt-PT" sz="1800" dirty="0"/>
            <a:t> </a:t>
          </a:r>
          <a:r>
            <a:rPr lang="pt-PT" sz="1800" dirty="0" err="1"/>
            <a:t>student</a:t>
          </a:r>
          <a:r>
            <a:rPr lang="pt-PT" sz="1800" dirty="0"/>
            <a:t> in </a:t>
          </a:r>
          <a:r>
            <a:rPr lang="pt-PT" sz="1800" dirty="0" err="1"/>
            <a:t>the</a:t>
          </a:r>
          <a:r>
            <a:rPr lang="pt-PT" sz="1800" dirty="0"/>
            <a:t> </a:t>
          </a:r>
          <a:r>
            <a:rPr lang="pt-PT" sz="1800" dirty="0" err="1"/>
            <a:t>review</a:t>
          </a:r>
          <a:endParaRPr lang="pt-PT" sz="1800" dirty="0"/>
        </a:p>
      </dgm:t>
    </dgm:pt>
    <dgm:pt modelId="{A35F9F77-264A-9B48-90F3-BEF8EBC41985}" type="parTrans" cxnId="{49EBDD30-096E-2448-A8AA-5F4AEC417973}">
      <dgm:prSet/>
      <dgm:spPr/>
      <dgm:t>
        <a:bodyPr/>
        <a:lstStyle/>
        <a:p>
          <a:endParaRPr lang="pt-PT"/>
        </a:p>
      </dgm:t>
    </dgm:pt>
    <dgm:pt modelId="{C6A048CD-1F91-9443-A480-1EE39D77DE5F}" type="sibTrans" cxnId="{49EBDD30-096E-2448-A8AA-5F4AEC417973}">
      <dgm:prSet/>
      <dgm:spPr/>
      <dgm:t>
        <a:bodyPr/>
        <a:lstStyle/>
        <a:p>
          <a:endParaRPr lang="pt-PT"/>
        </a:p>
      </dgm:t>
    </dgm:pt>
    <dgm:pt modelId="{67BF7B65-9CE5-6B4B-A0D2-DDA8C9B7FB27}" type="pres">
      <dgm:prSet presAssocID="{C388AB15-8010-6746-9309-996CEA2408F2}" presName="diagram" presStyleCnt="0">
        <dgm:presLayoutVars>
          <dgm:dir/>
          <dgm:animLvl val="lvl"/>
          <dgm:resizeHandles val="exact"/>
        </dgm:presLayoutVars>
      </dgm:prSet>
      <dgm:spPr/>
    </dgm:pt>
    <dgm:pt modelId="{9AACC55A-418A-AD40-9818-1CE3B277ABB1}" type="pres">
      <dgm:prSet presAssocID="{BE44C1E6-EF52-6F4A-9483-BC77B577D42F}" presName="compNode" presStyleCnt="0"/>
      <dgm:spPr/>
    </dgm:pt>
    <dgm:pt modelId="{982F2606-C789-C34E-A520-38333E56B63D}" type="pres">
      <dgm:prSet presAssocID="{BE44C1E6-EF52-6F4A-9483-BC77B577D42F}" presName="childRect" presStyleLbl="bgAcc1" presStyleIdx="0" presStyleCnt="4" custScaleY="213520">
        <dgm:presLayoutVars>
          <dgm:bulletEnabled val="1"/>
        </dgm:presLayoutVars>
      </dgm:prSet>
      <dgm:spPr/>
    </dgm:pt>
    <dgm:pt modelId="{30F439EB-F0C8-CC4F-90E8-8619092F0942}" type="pres">
      <dgm:prSet presAssocID="{BE44C1E6-EF52-6F4A-9483-BC77B577D42F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31CE6A77-A997-F34A-86AE-88204722ECA1}" type="pres">
      <dgm:prSet presAssocID="{BE44C1E6-EF52-6F4A-9483-BC77B577D42F}" presName="parentRect" presStyleLbl="alignNode1" presStyleIdx="0" presStyleCnt="4"/>
      <dgm:spPr/>
    </dgm:pt>
    <dgm:pt modelId="{E21C7ED6-FFF4-7147-AD1B-DA5FB0360EAB}" type="pres">
      <dgm:prSet presAssocID="{BE44C1E6-EF52-6F4A-9483-BC77B577D42F}" presName="adorn" presStyleLbl="fgAccFollowNode1" presStyleIdx="0" presStyleCnt="4"/>
      <dgm:spPr>
        <a:blipFill dpi="0" rotWithShape="1">
          <a:blip xmlns:r="http://schemas.openxmlformats.org/officeDocument/2006/relationships" r:embed="rId1">
            <a:duotone>
              <a:schemeClr val="accent5">
                <a:alpha val="90000"/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5">
                <a:alpha val="90000"/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 t="-164" b="-7836"/>
          </a:stretch>
        </a:blipFill>
        <a:ln>
          <a:solidFill>
            <a:schemeClr val="tx1">
              <a:lumMod val="85000"/>
            </a:schemeClr>
          </a:solidFill>
        </a:ln>
      </dgm:spPr>
    </dgm:pt>
    <dgm:pt modelId="{96F125BD-EA3B-E740-891C-818CC33E09AE}" type="pres">
      <dgm:prSet presAssocID="{C981C7E9-BA3C-074A-B5DE-4FA1ACCD5F3F}" presName="sibTrans" presStyleLbl="sibTrans2D1" presStyleIdx="0" presStyleCnt="0"/>
      <dgm:spPr/>
    </dgm:pt>
    <dgm:pt modelId="{0FE478E1-46E8-3246-8F38-4D15B81E5E33}" type="pres">
      <dgm:prSet presAssocID="{A9458C40-4D47-9849-A40B-9E801A095265}" presName="compNode" presStyleCnt="0"/>
      <dgm:spPr/>
    </dgm:pt>
    <dgm:pt modelId="{5DBA403D-0617-2D45-A86E-1556421F0432}" type="pres">
      <dgm:prSet presAssocID="{A9458C40-4D47-9849-A40B-9E801A095265}" presName="childRect" presStyleLbl="bgAcc1" presStyleIdx="1" presStyleCnt="4" custScaleY="213520">
        <dgm:presLayoutVars>
          <dgm:bulletEnabled val="1"/>
        </dgm:presLayoutVars>
      </dgm:prSet>
      <dgm:spPr/>
    </dgm:pt>
    <dgm:pt modelId="{37F35345-A113-194E-803F-ECE1B88BE2D9}" type="pres">
      <dgm:prSet presAssocID="{A9458C40-4D47-9849-A40B-9E801A095265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BA2F3075-4D5D-4543-970F-93B84D662104}" type="pres">
      <dgm:prSet presAssocID="{A9458C40-4D47-9849-A40B-9E801A095265}" presName="parentRect" presStyleLbl="alignNode1" presStyleIdx="1" presStyleCnt="4"/>
      <dgm:spPr/>
    </dgm:pt>
    <dgm:pt modelId="{6F43FF86-DE6E-5B47-9379-6026D3D54A08}" type="pres">
      <dgm:prSet presAssocID="{A9458C40-4D47-9849-A40B-9E801A095265}" presName="adorn" presStyleLbl="fgAccFollowNode1" presStyleIdx="1" presStyleCnt="4"/>
      <dgm:spPr>
        <a:blipFill dpi="0" rotWithShape="1">
          <a:blip xmlns:r="http://schemas.openxmlformats.org/officeDocument/2006/relationships" r:embed="rId3">
            <a:duotone>
              <a:schemeClr val="accent5">
                <a:alpha val="90000"/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5">
                <a:alpha val="90000"/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 t="247" r="247"/>
          </a:stretch>
        </a:blipFill>
        <a:ln>
          <a:solidFill>
            <a:schemeClr val="tx1">
              <a:lumMod val="85000"/>
            </a:schemeClr>
          </a:solidFill>
        </a:ln>
      </dgm:spPr>
    </dgm:pt>
    <dgm:pt modelId="{F80EF0C1-0770-B648-AFA9-5706AD5AE145}" type="pres">
      <dgm:prSet presAssocID="{62C3799F-78FD-D94E-BBE8-9202A610B997}" presName="sibTrans" presStyleLbl="sibTrans2D1" presStyleIdx="0" presStyleCnt="0"/>
      <dgm:spPr/>
    </dgm:pt>
    <dgm:pt modelId="{340B4DD0-E44A-444E-B9DE-76818F7C6C6A}" type="pres">
      <dgm:prSet presAssocID="{613B5DCB-584E-8C47-B932-74093A421407}" presName="compNode" presStyleCnt="0"/>
      <dgm:spPr/>
    </dgm:pt>
    <dgm:pt modelId="{D1FFD2CF-32BA-8240-A507-FC682D8C1996}" type="pres">
      <dgm:prSet presAssocID="{613B5DCB-584E-8C47-B932-74093A421407}" presName="childRect" presStyleLbl="bgAcc1" presStyleIdx="2" presStyleCnt="4" custScaleY="213520">
        <dgm:presLayoutVars>
          <dgm:bulletEnabled val="1"/>
        </dgm:presLayoutVars>
      </dgm:prSet>
      <dgm:spPr/>
    </dgm:pt>
    <dgm:pt modelId="{D12E689D-7E10-1D44-A6FB-A335C9024FE5}" type="pres">
      <dgm:prSet presAssocID="{613B5DCB-584E-8C47-B932-74093A421407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825661F1-1525-3540-A878-CACF3890DD9A}" type="pres">
      <dgm:prSet presAssocID="{613B5DCB-584E-8C47-B932-74093A421407}" presName="parentRect" presStyleLbl="alignNode1" presStyleIdx="2" presStyleCnt="4"/>
      <dgm:spPr/>
    </dgm:pt>
    <dgm:pt modelId="{0A97BA16-C9E4-0140-88D9-115FCB1AD76E}" type="pres">
      <dgm:prSet presAssocID="{613B5DCB-584E-8C47-B932-74093A421407}" presName="adorn" presStyleLbl="fgAccFollowNode1" presStyleIdx="2" presStyleCnt="4"/>
      <dgm:spPr>
        <a:blipFill>
          <a:blip xmlns:r="http://schemas.openxmlformats.org/officeDocument/2006/relationships" r:embed="rId4">
            <a:duotone>
              <a:schemeClr val="accent5">
                <a:alpha val="90000"/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5">
                <a:alpha val="90000"/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96D711C-CFBB-EE47-B084-351DF0932CC9}" type="pres">
      <dgm:prSet presAssocID="{77613AA3-1612-0543-8A90-5EFF6ABF0EF3}" presName="sibTrans" presStyleLbl="sibTrans2D1" presStyleIdx="0" presStyleCnt="0"/>
      <dgm:spPr/>
    </dgm:pt>
    <dgm:pt modelId="{D5B109EA-63D6-C44E-A163-43700C4820C0}" type="pres">
      <dgm:prSet presAssocID="{992D7C53-6DBE-4342-9795-3006380BC093}" presName="compNode" presStyleCnt="0"/>
      <dgm:spPr/>
    </dgm:pt>
    <dgm:pt modelId="{B5DD8C08-A789-A146-9244-633C5AB1FFF3}" type="pres">
      <dgm:prSet presAssocID="{992D7C53-6DBE-4342-9795-3006380BC093}" presName="childRect" presStyleLbl="bgAcc1" presStyleIdx="3" presStyleCnt="4" custScaleY="213520">
        <dgm:presLayoutVars>
          <dgm:bulletEnabled val="1"/>
        </dgm:presLayoutVars>
      </dgm:prSet>
      <dgm:spPr/>
    </dgm:pt>
    <dgm:pt modelId="{5A737B44-32C4-FC4D-932E-E0C41B45C4E0}" type="pres">
      <dgm:prSet presAssocID="{992D7C53-6DBE-4342-9795-3006380BC093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096FCE55-2C28-ED44-8DF7-E04AF9AA8C0E}" type="pres">
      <dgm:prSet presAssocID="{992D7C53-6DBE-4342-9795-3006380BC093}" presName="parentRect" presStyleLbl="alignNode1" presStyleIdx="3" presStyleCnt="4"/>
      <dgm:spPr/>
    </dgm:pt>
    <dgm:pt modelId="{BDCFA2F9-EE8E-4248-BE13-B8BB1D74E315}" type="pres">
      <dgm:prSet presAssocID="{992D7C53-6DBE-4342-9795-3006380BC093}" presName="adorn" presStyleLbl="fgAccFollowNode1" presStyleIdx="3" presStyleCnt="4"/>
      <dgm:spPr>
        <a:blipFill dpi="0" rotWithShape="1">
          <a:blip xmlns:r="http://schemas.openxmlformats.org/officeDocument/2006/relationships" r:embed="rId6">
            <a:duotone>
              <a:schemeClr val="accent5">
                <a:alpha val="90000"/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5">
                <a:alpha val="90000"/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518" t="-41789" r="-36562" b="-33291"/>
          </a:stretch>
        </a:blipFill>
      </dgm:spPr>
    </dgm:pt>
  </dgm:ptLst>
  <dgm:cxnLst>
    <dgm:cxn modelId="{A291F811-8B95-D54A-AD81-E85FD6BE2015}" type="presOf" srcId="{62C3799F-78FD-D94E-BBE8-9202A610B997}" destId="{F80EF0C1-0770-B648-AFA9-5706AD5AE145}" srcOrd="0" destOrd="0" presId="urn:microsoft.com/office/officeart/2005/8/layout/bList2"/>
    <dgm:cxn modelId="{F98B9414-EBF4-9349-B968-F390BAEC03AA}" srcId="{C388AB15-8010-6746-9309-996CEA2408F2}" destId="{A9458C40-4D47-9849-A40B-9E801A095265}" srcOrd="1" destOrd="0" parTransId="{C5C56422-6256-E440-9A23-CF5136C556E1}" sibTransId="{62C3799F-78FD-D94E-BBE8-9202A610B997}"/>
    <dgm:cxn modelId="{1D1ECC18-9D5F-AA44-A67D-7DAD147C2E30}" srcId="{A9458C40-4D47-9849-A40B-9E801A095265}" destId="{B1A6EC2D-E897-6042-A3F2-02A37EBCBD3A}" srcOrd="0" destOrd="0" parTransId="{D8DDAD6E-154E-3B4D-81F3-04EC58A94E5A}" sibTransId="{974AB4B2-E3D6-D746-A08A-382EE224BD26}"/>
    <dgm:cxn modelId="{913A201D-30ED-074A-9027-8EAA69C44699}" srcId="{992D7C53-6DBE-4342-9795-3006380BC093}" destId="{DC72D906-7434-7945-BBDC-9884B8001BC3}" srcOrd="0" destOrd="0" parTransId="{81DCB52C-DA07-3647-B341-4BBE8D862E24}" sibTransId="{851C6CB1-A1E2-6D4F-A540-81D467CAFA73}"/>
    <dgm:cxn modelId="{23CDF41D-E18B-194D-9927-32CFE8FBDD49}" type="presOf" srcId="{C388AB15-8010-6746-9309-996CEA2408F2}" destId="{67BF7B65-9CE5-6B4B-A0D2-DDA8C9B7FB27}" srcOrd="0" destOrd="0" presId="urn:microsoft.com/office/officeart/2005/8/layout/bList2"/>
    <dgm:cxn modelId="{3469E91F-4F9F-3E49-BA13-ED5A4FFCEA1A}" type="presOf" srcId="{BE44C1E6-EF52-6F4A-9483-BC77B577D42F}" destId="{31CE6A77-A997-F34A-86AE-88204722ECA1}" srcOrd="1" destOrd="0" presId="urn:microsoft.com/office/officeart/2005/8/layout/bList2"/>
    <dgm:cxn modelId="{49EBDD30-096E-2448-A8AA-5F4AEC417973}" srcId="{BE44C1E6-EF52-6F4A-9483-BC77B577D42F}" destId="{1C17A040-A268-B441-B4AE-2196F7C11865}" srcOrd="3" destOrd="0" parTransId="{A35F9F77-264A-9B48-90F3-BEF8EBC41985}" sibTransId="{C6A048CD-1F91-9443-A480-1EE39D77DE5F}"/>
    <dgm:cxn modelId="{45E84134-1EC4-FA4A-B2AA-20704738B96A}" type="presOf" srcId="{B1A6EC2D-E897-6042-A3F2-02A37EBCBD3A}" destId="{5DBA403D-0617-2D45-A86E-1556421F0432}" srcOrd="0" destOrd="0" presId="urn:microsoft.com/office/officeart/2005/8/layout/bList2"/>
    <dgm:cxn modelId="{D936A242-DE73-594B-B162-63BF958B5688}" type="presOf" srcId="{5723245E-9433-7446-B194-EE0BE767A73B}" destId="{982F2606-C789-C34E-A520-38333E56B63D}" srcOrd="0" destOrd="0" presId="urn:microsoft.com/office/officeart/2005/8/layout/bList2"/>
    <dgm:cxn modelId="{A187A549-FFE9-8B46-B1AB-D9F2AEB13D0A}" type="presOf" srcId="{C981C7E9-BA3C-074A-B5DE-4FA1ACCD5F3F}" destId="{96F125BD-EA3B-E740-891C-818CC33E09AE}" srcOrd="0" destOrd="0" presId="urn:microsoft.com/office/officeart/2005/8/layout/bList2"/>
    <dgm:cxn modelId="{FE49C862-7A34-4F48-84E4-9B8BDC3E839B}" type="presOf" srcId="{A9458C40-4D47-9849-A40B-9E801A095265}" destId="{37F35345-A113-194E-803F-ECE1B88BE2D9}" srcOrd="0" destOrd="0" presId="urn:microsoft.com/office/officeart/2005/8/layout/bList2"/>
    <dgm:cxn modelId="{F42F096B-2D1B-4147-9C27-3385187BA833}" type="presOf" srcId="{8D97E564-E1D6-EF43-848E-ACD4A19FA2E9}" destId="{5DBA403D-0617-2D45-A86E-1556421F0432}" srcOrd="0" destOrd="1" presId="urn:microsoft.com/office/officeart/2005/8/layout/bList2"/>
    <dgm:cxn modelId="{671B186F-AF19-E842-8BBD-C7209DBC70AF}" type="presOf" srcId="{00CD9FD0-F605-6F48-96D6-3A7586FE7032}" destId="{D1FFD2CF-32BA-8240-A507-FC682D8C1996}" srcOrd="0" destOrd="1" presId="urn:microsoft.com/office/officeart/2005/8/layout/bList2"/>
    <dgm:cxn modelId="{137D1873-71F8-7946-972D-C032E024FE13}" srcId="{C388AB15-8010-6746-9309-996CEA2408F2}" destId="{BE44C1E6-EF52-6F4A-9483-BC77B577D42F}" srcOrd="0" destOrd="0" parTransId="{264F9023-2239-354A-A143-3896699EAAEA}" sibTransId="{C981C7E9-BA3C-074A-B5DE-4FA1ACCD5F3F}"/>
    <dgm:cxn modelId="{642C1F7F-5187-044F-B957-7D4BFAC6CD30}" srcId="{C388AB15-8010-6746-9309-996CEA2408F2}" destId="{613B5DCB-584E-8C47-B932-74093A421407}" srcOrd="2" destOrd="0" parTransId="{8B38E470-19F5-B44F-9EC9-E006ECBEFC7D}" sibTransId="{77613AA3-1612-0543-8A90-5EFF6ABF0EF3}"/>
    <dgm:cxn modelId="{FA19AD97-4ADE-EF4A-A5C4-F88C5035F07D}" type="presOf" srcId="{A9458C40-4D47-9849-A40B-9E801A095265}" destId="{BA2F3075-4D5D-4543-970F-93B84D662104}" srcOrd="1" destOrd="0" presId="urn:microsoft.com/office/officeart/2005/8/layout/bList2"/>
    <dgm:cxn modelId="{D8C257A3-5EFC-BD4E-96F8-0FFE4679B3AD}" type="presOf" srcId="{1C17A040-A268-B441-B4AE-2196F7C11865}" destId="{982F2606-C789-C34E-A520-38333E56B63D}" srcOrd="0" destOrd="3" presId="urn:microsoft.com/office/officeart/2005/8/layout/bList2"/>
    <dgm:cxn modelId="{12C5B9A5-535C-E243-8BDB-B4B79E30ADB2}" type="presOf" srcId="{77613AA3-1612-0543-8A90-5EFF6ABF0EF3}" destId="{796D711C-CFBB-EE47-B084-351DF0932CC9}" srcOrd="0" destOrd="0" presId="urn:microsoft.com/office/officeart/2005/8/layout/bList2"/>
    <dgm:cxn modelId="{45DEE4A9-ECB8-564A-BC06-15EDBC54B043}" srcId="{613B5DCB-584E-8C47-B932-74093A421407}" destId="{49656FF6-6EE4-DE41-9C25-24960F4B2280}" srcOrd="2" destOrd="0" parTransId="{E7DCB07C-78AD-C448-B5CB-1C8D9B17B947}" sibTransId="{94B0F86D-FBA9-1241-8FAC-4CD11A89B712}"/>
    <dgm:cxn modelId="{FD0DA0AD-B8DB-4942-84C7-877B449A1590}" srcId="{613B5DCB-584E-8C47-B932-74093A421407}" destId="{00CD9FD0-F605-6F48-96D6-3A7586FE7032}" srcOrd="1" destOrd="0" parTransId="{A19EBEC5-30E4-EA40-9E93-9A3262E34B7A}" sibTransId="{E49E2915-58CF-574A-9B38-A8E7B1AB93CC}"/>
    <dgm:cxn modelId="{3B5E72AF-4A25-4C4E-95BC-3AF466B844E9}" type="presOf" srcId="{613B5DCB-584E-8C47-B932-74093A421407}" destId="{D12E689D-7E10-1D44-A6FB-A335C9024FE5}" srcOrd="0" destOrd="0" presId="urn:microsoft.com/office/officeart/2005/8/layout/bList2"/>
    <dgm:cxn modelId="{F050A7AF-1EE9-2F40-8D21-D8FA2890CA56}" type="presOf" srcId="{992D7C53-6DBE-4342-9795-3006380BC093}" destId="{5A737B44-32C4-FC4D-932E-E0C41B45C4E0}" srcOrd="0" destOrd="0" presId="urn:microsoft.com/office/officeart/2005/8/layout/bList2"/>
    <dgm:cxn modelId="{82C719B7-4A86-F440-B31D-E642F412D21E}" srcId="{C388AB15-8010-6746-9309-996CEA2408F2}" destId="{992D7C53-6DBE-4342-9795-3006380BC093}" srcOrd="3" destOrd="0" parTransId="{A47C5EFF-97D1-6743-85DF-68E02160FCD2}" sibTransId="{C64D0110-837E-874A-85B0-32C277963E24}"/>
    <dgm:cxn modelId="{47102CBA-922D-5E42-BC8B-0705E2C3413E}" type="presOf" srcId="{613B5DCB-584E-8C47-B932-74093A421407}" destId="{825661F1-1525-3540-A878-CACF3890DD9A}" srcOrd="1" destOrd="0" presId="urn:microsoft.com/office/officeart/2005/8/layout/bList2"/>
    <dgm:cxn modelId="{28C25CBA-5590-FB4D-977D-946DB3B5E25A}" srcId="{A9458C40-4D47-9849-A40B-9E801A095265}" destId="{8D97E564-E1D6-EF43-848E-ACD4A19FA2E9}" srcOrd="1" destOrd="0" parTransId="{E25F5C7D-E91D-FB43-B850-0456E3DE6A21}" sibTransId="{55913053-95AB-FC4D-B894-CD672F33411D}"/>
    <dgm:cxn modelId="{CE7EC0BE-56DA-0E49-81B0-5C0B869F31CE}" type="presOf" srcId="{49F3C87B-C4A0-2547-85BC-7A124B82D0E4}" destId="{982F2606-C789-C34E-A520-38333E56B63D}" srcOrd="0" destOrd="2" presId="urn:microsoft.com/office/officeart/2005/8/layout/bList2"/>
    <dgm:cxn modelId="{A6B1A2C6-F98D-4447-950A-8A852D42C6F9}" type="presOf" srcId="{992D7C53-6DBE-4342-9795-3006380BC093}" destId="{096FCE55-2C28-ED44-8DF7-E04AF9AA8C0E}" srcOrd="1" destOrd="0" presId="urn:microsoft.com/office/officeart/2005/8/layout/bList2"/>
    <dgm:cxn modelId="{E4C10ED5-1C34-9447-819B-A35B19887B0B}" type="presOf" srcId="{BE44C1E6-EF52-6F4A-9483-BC77B577D42F}" destId="{30F439EB-F0C8-CC4F-90E8-8619092F0942}" srcOrd="0" destOrd="0" presId="urn:microsoft.com/office/officeart/2005/8/layout/bList2"/>
    <dgm:cxn modelId="{441436D7-CA2E-C348-B7B9-4B0981CC2BDD}" srcId="{BE44C1E6-EF52-6F4A-9483-BC77B577D42F}" destId="{5723245E-9433-7446-B194-EE0BE767A73B}" srcOrd="0" destOrd="0" parTransId="{4F756BEA-7FA7-444C-BDBB-A7D79F4A8B87}" sibTransId="{D063F210-56CE-7047-B44F-9AF8A710E55E}"/>
    <dgm:cxn modelId="{96D5F6D7-94D2-3841-BEE2-0A84E48608C7}" type="presOf" srcId="{DC72D906-7434-7945-BBDC-9884B8001BC3}" destId="{B5DD8C08-A789-A146-9244-633C5AB1FFF3}" srcOrd="0" destOrd="0" presId="urn:microsoft.com/office/officeart/2005/8/layout/bList2"/>
    <dgm:cxn modelId="{EB8146E5-4570-8841-B05A-C80165BBAD60}" srcId="{BE44C1E6-EF52-6F4A-9483-BC77B577D42F}" destId="{9B931189-F166-D344-A60B-E826B1852D66}" srcOrd="1" destOrd="0" parTransId="{9F89C4C0-F020-4941-9461-1C4B7C5E687E}" sibTransId="{2A04C746-9095-BF4B-91D9-1235FF8752AF}"/>
    <dgm:cxn modelId="{74A9F7EF-2A28-394A-A2EF-8D4B3FB4D75D}" type="presOf" srcId="{9B931189-F166-D344-A60B-E826B1852D66}" destId="{982F2606-C789-C34E-A520-38333E56B63D}" srcOrd="0" destOrd="1" presId="urn:microsoft.com/office/officeart/2005/8/layout/bList2"/>
    <dgm:cxn modelId="{1A0D12F6-5621-8A40-9037-BF6A56FA99CD}" type="presOf" srcId="{9C2B7D7D-46E1-654D-B23E-32F719817D66}" destId="{D1FFD2CF-32BA-8240-A507-FC682D8C1996}" srcOrd="0" destOrd="0" presId="urn:microsoft.com/office/officeart/2005/8/layout/bList2"/>
    <dgm:cxn modelId="{6B48BBFA-5B60-F845-9A6E-03FB9E96C85C}" srcId="{613B5DCB-584E-8C47-B932-74093A421407}" destId="{9C2B7D7D-46E1-654D-B23E-32F719817D66}" srcOrd="0" destOrd="0" parTransId="{41378C2C-B58B-5E4D-80FB-0B46D427A1C3}" sibTransId="{7BC32438-96FB-5148-A7DE-29AB02DA260D}"/>
    <dgm:cxn modelId="{51C3CEFA-1184-074F-BC8B-121729285584}" srcId="{BE44C1E6-EF52-6F4A-9483-BC77B577D42F}" destId="{49F3C87B-C4A0-2547-85BC-7A124B82D0E4}" srcOrd="2" destOrd="0" parTransId="{37FAECC0-F111-A742-9FD8-9F1BE37077F1}" sibTransId="{32F580CC-C653-F545-9D9B-24BB0783F5F0}"/>
    <dgm:cxn modelId="{02C052FE-FB55-7F4F-B203-A90907E84317}" type="presOf" srcId="{49656FF6-6EE4-DE41-9C25-24960F4B2280}" destId="{D1FFD2CF-32BA-8240-A507-FC682D8C1996}" srcOrd="0" destOrd="2" presId="urn:microsoft.com/office/officeart/2005/8/layout/bList2"/>
    <dgm:cxn modelId="{B7019097-3607-2D44-A9F4-AD258B057819}" type="presParOf" srcId="{67BF7B65-9CE5-6B4B-A0D2-DDA8C9B7FB27}" destId="{9AACC55A-418A-AD40-9818-1CE3B277ABB1}" srcOrd="0" destOrd="0" presId="urn:microsoft.com/office/officeart/2005/8/layout/bList2"/>
    <dgm:cxn modelId="{E8E04FBF-9FAB-BC42-A6C2-843FE3E00787}" type="presParOf" srcId="{9AACC55A-418A-AD40-9818-1CE3B277ABB1}" destId="{982F2606-C789-C34E-A520-38333E56B63D}" srcOrd="0" destOrd="0" presId="urn:microsoft.com/office/officeart/2005/8/layout/bList2"/>
    <dgm:cxn modelId="{11891B87-8918-7349-BB78-B317AABD9AD6}" type="presParOf" srcId="{9AACC55A-418A-AD40-9818-1CE3B277ABB1}" destId="{30F439EB-F0C8-CC4F-90E8-8619092F0942}" srcOrd="1" destOrd="0" presId="urn:microsoft.com/office/officeart/2005/8/layout/bList2"/>
    <dgm:cxn modelId="{A70CF190-27B1-F64F-A5FF-B0A2CEFE6E50}" type="presParOf" srcId="{9AACC55A-418A-AD40-9818-1CE3B277ABB1}" destId="{31CE6A77-A997-F34A-86AE-88204722ECA1}" srcOrd="2" destOrd="0" presId="urn:microsoft.com/office/officeart/2005/8/layout/bList2"/>
    <dgm:cxn modelId="{F783B98F-9CEF-0248-BC6E-335D7B48C8F0}" type="presParOf" srcId="{9AACC55A-418A-AD40-9818-1CE3B277ABB1}" destId="{E21C7ED6-FFF4-7147-AD1B-DA5FB0360EAB}" srcOrd="3" destOrd="0" presId="urn:microsoft.com/office/officeart/2005/8/layout/bList2"/>
    <dgm:cxn modelId="{0D9FEEBF-CC52-9B4B-9ECC-4A02170D120E}" type="presParOf" srcId="{67BF7B65-9CE5-6B4B-A0D2-DDA8C9B7FB27}" destId="{96F125BD-EA3B-E740-891C-818CC33E09AE}" srcOrd="1" destOrd="0" presId="urn:microsoft.com/office/officeart/2005/8/layout/bList2"/>
    <dgm:cxn modelId="{ACA1C2F0-727B-3B4F-A648-CC77ADE83AE1}" type="presParOf" srcId="{67BF7B65-9CE5-6B4B-A0D2-DDA8C9B7FB27}" destId="{0FE478E1-46E8-3246-8F38-4D15B81E5E33}" srcOrd="2" destOrd="0" presId="urn:microsoft.com/office/officeart/2005/8/layout/bList2"/>
    <dgm:cxn modelId="{6901A1FE-135F-9242-A2F3-84F7DB80465D}" type="presParOf" srcId="{0FE478E1-46E8-3246-8F38-4D15B81E5E33}" destId="{5DBA403D-0617-2D45-A86E-1556421F0432}" srcOrd="0" destOrd="0" presId="urn:microsoft.com/office/officeart/2005/8/layout/bList2"/>
    <dgm:cxn modelId="{5D292AD5-1C42-8F4F-BD25-04F94A1D3FBF}" type="presParOf" srcId="{0FE478E1-46E8-3246-8F38-4D15B81E5E33}" destId="{37F35345-A113-194E-803F-ECE1B88BE2D9}" srcOrd="1" destOrd="0" presId="urn:microsoft.com/office/officeart/2005/8/layout/bList2"/>
    <dgm:cxn modelId="{B2899857-F5E1-7141-B86E-CF16EB33F020}" type="presParOf" srcId="{0FE478E1-46E8-3246-8F38-4D15B81E5E33}" destId="{BA2F3075-4D5D-4543-970F-93B84D662104}" srcOrd="2" destOrd="0" presId="urn:microsoft.com/office/officeart/2005/8/layout/bList2"/>
    <dgm:cxn modelId="{6B9D9ABD-C5AA-7D42-8D10-9C52B1BEBC13}" type="presParOf" srcId="{0FE478E1-46E8-3246-8F38-4D15B81E5E33}" destId="{6F43FF86-DE6E-5B47-9379-6026D3D54A08}" srcOrd="3" destOrd="0" presId="urn:microsoft.com/office/officeart/2005/8/layout/bList2"/>
    <dgm:cxn modelId="{634187CB-B134-B54D-9292-62FE945A1FF2}" type="presParOf" srcId="{67BF7B65-9CE5-6B4B-A0D2-DDA8C9B7FB27}" destId="{F80EF0C1-0770-B648-AFA9-5706AD5AE145}" srcOrd="3" destOrd="0" presId="urn:microsoft.com/office/officeart/2005/8/layout/bList2"/>
    <dgm:cxn modelId="{FD095E6E-0E58-4D46-86D4-9D58F294BEB1}" type="presParOf" srcId="{67BF7B65-9CE5-6B4B-A0D2-DDA8C9B7FB27}" destId="{340B4DD0-E44A-444E-B9DE-76818F7C6C6A}" srcOrd="4" destOrd="0" presId="urn:microsoft.com/office/officeart/2005/8/layout/bList2"/>
    <dgm:cxn modelId="{74CBE883-806F-A54E-8D7C-DD216FF04974}" type="presParOf" srcId="{340B4DD0-E44A-444E-B9DE-76818F7C6C6A}" destId="{D1FFD2CF-32BA-8240-A507-FC682D8C1996}" srcOrd="0" destOrd="0" presId="urn:microsoft.com/office/officeart/2005/8/layout/bList2"/>
    <dgm:cxn modelId="{4D8D9E63-5315-024C-B086-DA98444BB487}" type="presParOf" srcId="{340B4DD0-E44A-444E-B9DE-76818F7C6C6A}" destId="{D12E689D-7E10-1D44-A6FB-A335C9024FE5}" srcOrd="1" destOrd="0" presId="urn:microsoft.com/office/officeart/2005/8/layout/bList2"/>
    <dgm:cxn modelId="{6804050D-B4B6-664E-83A3-887F602317BA}" type="presParOf" srcId="{340B4DD0-E44A-444E-B9DE-76818F7C6C6A}" destId="{825661F1-1525-3540-A878-CACF3890DD9A}" srcOrd="2" destOrd="0" presId="urn:microsoft.com/office/officeart/2005/8/layout/bList2"/>
    <dgm:cxn modelId="{160D114A-F410-1042-A7C8-1DB3DF23F21A}" type="presParOf" srcId="{340B4DD0-E44A-444E-B9DE-76818F7C6C6A}" destId="{0A97BA16-C9E4-0140-88D9-115FCB1AD76E}" srcOrd="3" destOrd="0" presId="urn:microsoft.com/office/officeart/2005/8/layout/bList2"/>
    <dgm:cxn modelId="{F6C32E41-460B-8E42-A5EA-BEE9914C678D}" type="presParOf" srcId="{67BF7B65-9CE5-6B4B-A0D2-DDA8C9B7FB27}" destId="{796D711C-CFBB-EE47-B084-351DF0932CC9}" srcOrd="5" destOrd="0" presId="urn:microsoft.com/office/officeart/2005/8/layout/bList2"/>
    <dgm:cxn modelId="{55766293-862A-894B-84C4-134AC344C90B}" type="presParOf" srcId="{67BF7B65-9CE5-6B4B-A0D2-DDA8C9B7FB27}" destId="{D5B109EA-63D6-C44E-A163-43700C4820C0}" srcOrd="6" destOrd="0" presId="urn:microsoft.com/office/officeart/2005/8/layout/bList2"/>
    <dgm:cxn modelId="{4EA3C01A-9061-D143-8A8B-41EFF91C65C3}" type="presParOf" srcId="{D5B109EA-63D6-C44E-A163-43700C4820C0}" destId="{B5DD8C08-A789-A146-9244-633C5AB1FFF3}" srcOrd="0" destOrd="0" presId="urn:microsoft.com/office/officeart/2005/8/layout/bList2"/>
    <dgm:cxn modelId="{72F006E4-10A3-1D40-85BB-126E1BBB9AF3}" type="presParOf" srcId="{D5B109EA-63D6-C44E-A163-43700C4820C0}" destId="{5A737B44-32C4-FC4D-932E-E0C41B45C4E0}" srcOrd="1" destOrd="0" presId="urn:microsoft.com/office/officeart/2005/8/layout/bList2"/>
    <dgm:cxn modelId="{69BC1F7D-74F2-E64F-8ED1-419E4958966B}" type="presParOf" srcId="{D5B109EA-63D6-C44E-A163-43700C4820C0}" destId="{096FCE55-2C28-ED44-8DF7-E04AF9AA8C0E}" srcOrd="2" destOrd="0" presId="urn:microsoft.com/office/officeart/2005/8/layout/bList2"/>
    <dgm:cxn modelId="{18936541-ADF0-5D4C-A232-E72D4A049215}" type="presParOf" srcId="{D5B109EA-63D6-C44E-A163-43700C4820C0}" destId="{BDCFA2F9-EE8E-4248-BE13-B8BB1D74E315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2F2606-C789-C34E-A520-38333E56B63D}">
      <dsp:nvSpPr>
        <dsp:cNvPr id="0" name=""/>
        <dsp:cNvSpPr/>
      </dsp:nvSpPr>
      <dsp:spPr>
        <a:xfrm>
          <a:off x="7113" y="466162"/>
          <a:ext cx="2522568" cy="4020675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68580" rIns="22860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 err="1"/>
            <a:t>encouranging</a:t>
          </a:r>
          <a:r>
            <a:rPr lang="pt-PT" sz="1800" kern="1200" dirty="0"/>
            <a:t> feedbacks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 err="1"/>
            <a:t>simplify</a:t>
          </a:r>
          <a:r>
            <a:rPr lang="pt-PT" sz="1800" kern="1200" dirty="0"/>
            <a:t> </a:t>
          </a:r>
          <a:r>
            <a:rPr lang="pt-PT" sz="1800" kern="1200" dirty="0" err="1"/>
            <a:t>review</a:t>
          </a:r>
          <a:r>
            <a:rPr lang="pt-PT" sz="1800" kern="1200" dirty="0"/>
            <a:t> </a:t>
          </a:r>
          <a:r>
            <a:rPr lang="pt-PT" sz="1800" kern="1200" dirty="0" err="1"/>
            <a:t>process</a:t>
          </a:r>
          <a:endParaRPr lang="pt-PT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 err="1"/>
            <a:t>engaging</a:t>
          </a:r>
          <a:r>
            <a:rPr lang="pt-PT" sz="1800" kern="1200" dirty="0"/>
            <a:t> </a:t>
          </a:r>
          <a:r>
            <a:rPr lang="pt-PT" sz="1800" kern="1200" dirty="0" err="1"/>
            <a:t>multiple</a:t>
          </a:r>
          <a:r>
            <a:rPr lang="pt-PT" sz="1800" kern="1200" dirty="0"/>
            <a:t> </a:t>
          </a:r>
          <a:r>
            <a:rPr lang="pt-PT" sz="1800" kern="1200" dirty="0" err="1"/>
            <a:t>plataforms</a:t>
          </a:r>
          <a:endParaRPr lang="pt-PT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 err="1"/>
            <a:t>encourage</a:t>
          </a:r>
          <a:r>
            <a:rPr lang="pt-PT" sz="1800" kern="1200" dirty="0"/>
            <a:t> to </a:t>
          </a:r>
          <a:r>
            <a:rPr lang="pt-PT" sz="1800" kern="1200" dirty="0" err="1"/>
            <a:t>put</a:t>
          </a:r>
          <a:r>
            <a:rPr lang="pt-PT" sz="1800" kern="1200" dirty="0"/>
            <a:t> </a:t>
          </a:r>
          <a:r>
            <a:rPr lang="pt-PT" sz="1800" kern="1200" dirty="0" err="1"/>
            <a:t>the</a:t>
          </a:r>
          <a:r>
            <a:rPr lang="pt-PT" sz="1800" kern="1200" dirty="0"/>
            <a:t> </a:t>
          </a:r>
          <a:r>
            <a:rPr lang="pt-PT" sz="1800" kern="1200" dirty="0" err="1"/>
            <a:t>name</a:t>
          </a:r>
          <a:r>
            <a:rPr lang="pt-PT" sz="1800" kern="1200" dirty="0"/>
            <a:t> </a:t>
          </a:r>
          <a:r>
            <a:rPr lang="pt-PT" sz="1800" kern="1200" dirty="0" err="1"/>
            <a:t>student</a:t>
          </a:r>
          <a:r>
            <a:rPr lang="pt-PT" sz="1800" kern="1200" dirty="0"/>
            <a:t> in </a:t>
          </a:r>
          <a:r>
            <a:rPr lang="pt-PT" sz="1800" kern="1200" dirty="0" err="1"/>
            <a:t>the</a:t>
          </a:r>
          <a:r>
            <a:rPr lang="pt-PT" sz="1800" kern="1200" dirty="0"/>
            <a:t> </a:t>
          </a:r>
          <a:r>
            <a:rPr lang="pt-PT" sz="1800" kern="1200" dirty="0" err="1"/>
            <a:t>review</a:t>
          </a:r>
          <a:endParaRPr lang="pt-PT" sz="1800" kern="1200" dirty="0"/>
        </a:p>
      </dsp:txBody>
      <dsp:txXfrm>
        <a:off x="66220" y="525269"/>
        <a:ext cx="2404354" cy="3961568"/>
      </dsp:txXfrm>
    </dsp:sp>
    <dsp:sp modelId="{31CE6A77-A997-F34A-86AE-88204722ECA1}">
      <dsp:nvSpPr>
        <dsp:cNvPr id="0" name=""/>
        <dsp:cNvSpPr/>
      </dsp:nvSpPr>
      <dsp:spPr>
        <a:xfrm>
          <a:off x="7113" y="3418022"/>
          <a:ext cx="2522568" cy="8097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254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 err="1"/>
            <a:t>Increase</a:t>
          </a:r>
          <a:r>
            <a:rPr lang="pt-PT" sz="2000" kern="1200" dirty="0"/>
            <a:t> </a:t>
          </a:r>
          <a:r>
            <a:rPr lang="pt-PT" sz="2000" kern="1200" dirty="0" err="1"/>
            <a:t>student</a:t>
          </a:r>
          <a:r>
            <a:rPr lang="pt-PT" sz="2000" kern="1200" dirty="0"/>
            <a:t> </a:t>
          </a:r>
          <a:r>
            <a:rPr lang="pt-PT" sz="2000" kern="1200" dirty="0" err="1"/>
            <a:t>reviews</a:t>
          </a:r>
          <a:endParaRPr lang="pt-PT" sz="2000" kern="1200" dirty="0"/>
        </a:p>
      </dsp:txBody>
      <dsp:txXfrm>
        <a:off x="7113" y="3418022"/>
        <a:ext cx="1776456" cy="809708"/>
      </dsp:txXfrm>
    </dsp:sp>
    <dsp:sp modelId="{E21C7ED6-FFF4-7147-AD1B-DA5FB0360EAB}">
      <dsp:nvSpPr>
        <dsp:cNvPr id="0" name=""/>
        <dsp:cNvSpPr/>
      </dsp:nvSpPr>
      <dsp:spPr>
        <a:xfrm>
          <a:off x="1854929" y="3546636"/>
          <a:ext cx="882899" cy="882899"/>
        </a:xfrm>
        <a:prstGeom prst="ellipse">
          <a:avLst/>
        </a:prstGeom>
        <a:blipFill dpi="0" rotWithShape="1">
          <a:blip xmlns:r="http://schemas.openxmlformats.org/officeDocument/2006/relationships" r:embed="rId1">
            <a:duotone>
              <a:schemeClr val="accent5">
                <a:alpha val="90000"/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5">
                <a:alpha val="90000"/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 t="-164" b="-7836"/>
          </a:stretch>
        </a:blipFill>
        <a:ln w="15875" cap="flat" cmpd="sng" algn="ctr">
          <a:solidFill>
            <a:schemeClr val="tx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BA403D-0617-2D45-A86E-1556421F0432}">
      <dsp:nvSpPr>
        <dsp:cNvPr id="0" name=""/>
        <dsp:cNvSpPr/>
      </dsp:nvSpPr>
      <dsp:spPr>
        <a:xfrm>
          <a:off x="2956561" y="466162"/>
          <a:ext cx="2522568" cy="4020675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68580" rIns="22860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 err="1"/>
            <a:t>recruiting</a:t>
          </a:r>
          <a:r>
            <a:rPr lang="pt-PT" sz="1800" kern="1200" dirty="0"/>
            <a:t> </a:t>
          </a:r>
          <a:r>
            <a:rPr lang="pt-PT" sz="1800" kern="1200" dirty="0" err="1"/>
            <a:t>new</a:t>
          </a:r>
          <a:r>
            <a:rPr lang="pt-PT" sz="1800" kern="1200" dirty="0"/>
            <a:t> </a:t>
          </a:r>
          <a:r>
            <a:rPr lang="pt-PT" sz="1800" kern="1200" dirty="0" err="1"/>
            <a:t>teachers</a:t>
          </a:r>
          <a:endParaRPr lang="pt-PT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 err="1"/>
            <a:t>inviting</a:t>
          </a:r>
          <a:r>
            <a:rPr lang="pt-PT" sz="1800" kern="1200" dirty="0"/>
            <a:t> experts in </a:t>
          </a:r>
          <a:r>
            <a:rPr lang="pt-PT" sz="1800" kern="1200" dirty="0" err="1"/>
            <a:t>the</a:t>
          </a:r>
          <a:r>
            <a:rPr lang="pt-PT" sz="1800" kern="1200" dirty="0"/>
            <a:t> Cyber </a:t>
          </a:r>
          <a:r>
            <a:rPr lang="pt-PT" sz="1800" kern="1200" dirty="0" err="1"/>
            <a:t>Security</a:t>
          </a:r>
          <a:r>
            <a:rPr lang="pt-PT" sz="1800" kern="1200" dirty="0"/>
            <a:t> </a:t>
          </a:r>
          <a:r>
            <a:rPr lang="pt-PT" sz="1800" kern="1200" dirty="0" err="1"/>
            <a:t>field</a:t>
          </a:r>
          <a:endParaRPr lang="pt-PT" sz="1800" kern="1200" dirty="0"/>
        </a:p>
      </dsp:txBody>
      <dsp:txXfrm>
        <a:off x="3015668" y="525269"/>
        <a:ext cx="2404354" cy="3961568"/>
      </dsp:txXfrm>
    </dsp:sp>
    <dsp:sp modelId="{BA2F3075-4D5D-4543-970F-93B84D662104}">
      <dsp:nvSpPr>
        <dsp:cNvPr id="0" name=""/>
        <dsp:cNvSpPr/>
      </dsp:nvSpPr>
      <dsp:spPr>
        <a:xfrm>
          <a:off x="2956561" y="3418022"/>
          <a:ext cx="2522568" cy="8097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254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Improve </a:t>
          </a:r>
          <a:r>
            <a:rPr lang="pt-PT" sz="2000" kern="1200" dirty="0" err="1"/>
            <a:t>the</a:t>
          </a:r>
          <a:r>
            <a:rPr lang="pt-PT" sz="2000" kern="1200" dirty="0"/>
            <a:t> curriculum </a:t>
          </a:r>
          <a:r>
            <a:rPr lang="pt-PT" sz="2000" kern="1200" dirty="0" err="1"/>
            <a:t>support</a:t>
          </a:r>
          <a:endParaRPr lang="pt-PT" sz="2000" kern="1200" dirty="0"/>
        </a:p>
      </dsp:txBody>
      <dsp:txXfrm>
        <a:off x="2956561" y="3418022"/>
        <a:ext cx="1776456" cy="809708"/>
      </dsp:txXfrm>
    </dsp:sp>
    <dsp:sp modelId="{6F43FF86-DE6E-5B47-9379-6026D3D54A08}">
      <dsp:nvSpPr>
        <dsp:cNvPr id="0" name=""/>
        <dsp:cNvSpPr/>
      </dsp:nvSpPr>
      <dsp:spPr>
        <a:xfrm>
          <a:off x="4804377" y="3546636"/>
          <a:ext cx="882899" cy="882899"/>
        </a:xfrm>
        <a:prstGeom prst="ellipse">
          <a:avLst/>
        </a:prstGeom>
        <a:blipFill dpi="0" rotWithShape="1">
          <a:blip xmlns:r="http://schemas.openxmlformats.org/officeDocument/2006/relationships" r:embed="rId3">
            <a:duotone>
              <a:schemeClr val="accent5">
                <a:alpha val="90000"/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5">
                <a:alpha val="90000"/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 t="247" r="247"/>
          </a:stretch>
        </a:blipFill>
        <a:ln w="15875" cap="flat" cmpd="sng" algn="ctr">
          <a:solidFill>
            <a:schemeClr val="tx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FFD2CF-32BA-8240-A507-FC682D8C1996}">
      <dsp:nvSpPr>
        <dsp:cNvPr id="0" name=""/>
        <dsp:cNvSpPr/>
      </dsp:nvSpPr>
      <dsp:spPr>
        <a:xfrm>
          <a:off x="5906009" y="466162"/>
          <a:ext cx="2522568" cy="4020675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68580" rIns="22860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 err="1"/>
            <a:t>building</a:t>
          </a:r>
          <a:r>
            <a:rPr lang="pt-PT" sz="1800" kern="1200" dirty="0"/>
            <a:t> a </a:t>
          </a:r>
          <a:r>
            <a:rPr lang="pt-PT" sz="1800" kern="1200" dirty="0" err="1"/>
            <a:t>strong</a:t>
          </a:r>
          <a:r>
            <a:rPr lang="pt-PT" sz="1800" kern="1200" dirty="0"/>
            <a:t> network </a:t>
          </a:r>
          <a:r>
            <a:rPr lang="pt-PT" sz="1800" kern="1200" dirty="0" err="1"/>
            <a:t>with</a:t>
          </a:r>
          <a:r>
            <a:rPr lang="pt-PT" sz="1800" kern="1200" dirty="0"/>
            <a:t> </a:t>
          </a:r>
          <a:r>
            <a:rPr lang="pt-PT" sz="1800" kern="1200" dirty="0" err="1"/>
            <a:t>hiring</a:t>
          </a:r>
          <a:r>
            <a:rPr lang="pt-PT" sz="1800" kern="1200" dirty="0"/>
            <a:t> </a:t>
          </a:r>
          <a:r>
            <a:rPr lang="pt-PT" sz="1800" kern="1200" dirty="0" err="1"/>
            <a:t>companies</a:t>
          </a:r>
          <a:endParaRPr lang="pt-PT" sz="1800" kern="1200" dirty="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 err="1"/>
            <a:t>organizing</a:t>
          </a:r>
          <a:r>
            <a:rPr lang="pt-PT" sz="1800" kern="1200" dirty="0"/>
            <a:t> </a:t>
          </a:r>
          <a:r>
            <a:rPr lang="pt-PT" sz="1800" kern="1200" dirty="0" err="1"/>
            <a:t>recruitment</a:t>
          </a:r>
          <a:r>
            <a:rPr lang="pt-PT" sz="1800" kern="1200" dirty="0"/>
            <a:t> </a:t>
          </a:r>
          <a:r>
            <a:rPr lang="pt-PT" sz="1800" kern="1200" dirty="0" err="1"/>
            <a:t>events</a:t>
          </a:r>
          <a:endParaRPr lang="pt-PT" sz="1800" kern="1200" dirty="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 err="1"/>
            <a:t>providing</a:t>
          </a:r>
          <a:r>
            <a:rPr lang="pt-PT" sz="1800" kern="1200" dirty="0"/>
            <a:t> </a:t>
          </a:r>
          <a:r>
            <a:rPr lang="pt-PT" sz="1800" kern="1200" dirty="0" err="1"/>
            <a:t>career</a:t>
          </a:r>
          <a:r>
            <a:rPr lang="pt-PT" sz="1800" kern="1200" dirty="0"/>
            <a:t> coach</a:t>
          </a:r>
        </a:p>
      </dsp:txBody>
      <dsp:txXfrm>
        <a:off x="5965116" y="525269"/>
        <a:ext cx="2404354" cy="3961568"/>
      </dsp:txXfrm>
    </dsp:sp>
    <dsp:sp modelId="{825661F1-1525-3540-A878-CACF3890DD9A}">
      <dsp:nvSpPr>
        <dsp:cNvPr id="0" name=""/>
        <dsp:cNvSpPr/>
      </dsp:nvSpPr>
      <dsp:spPr>
        <a:xfrm>
          <a:off x="5906009" y="3418022"/>
          <a:ext cx="2522568" cy="8097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254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Improve job </a:t>
          </a:r>
          <a:r>
            <a:rPr lang="pt-PT" sz="2000" kern="1200" dirty="0" err="1"/>
            <a:t>support</a:t>
          </a:r>
          <a:endParaRPr lang="pt-PT" sz="2000" kern="1200" dirty="0"/>
        </a:p>
      </dsp:txBody>
      <dsp:txXfrm>
        <a:off x="5906009" y="3418022"/>
        <a:ext cx="1776456" cy="809708"/>
      </dsp:txXfrm>
    </dsp:sp>
    <dsp:sp modelId="{0A97BA16-C9E4-0140-88D9-115FCB1AD76E}">
      <dsp:nvSpPr>
        <dsp:cNvPr id="0" name=""/>
        <dsp:cNvSpPr/>
      </dsp:nvSpPr>
      <dsp:spPr>
        <a:xfrm>
          <a:off x="7753825" y="3546636"/>
          <a:ext cx="882899" cy="882899"/>
        </a:xfrm>
        <a:prstGeom prst="ellipse">
          <a:avLst/>
        </a:prstGeom>
        <a:blipFill>
          <a:blip xmlns:r="http://schemas.openxmlformats.org/officeDocument/2006/relationships" r:embed="rId4">
            <a:duotone>
              <a:schemeClr val="accent5">
                <a:alpha val="90000"/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5">
                <a:alpha val="90000"/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DD8C08-A789-A146-9244-633C5AB1FFF3}">
      <dsp:nvSpPr>
        <dsp:cNvPr id="0" name=""/>
        <dsp:cNvSpPr/>
      </dsp:nvSpPr>
      <dsp:spPr>
        <a:xfrm>
          <a:off x="8855457" y="466162"/>
          <a:ext cx="2522568" cy="4020675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68580" rIns="22860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 err="1"/>
            <a:t>since</a:t>
          </a:r>
          <a:r>
            <a:rPr lang="pt-PT" sz="1800" kern="1200" dirty="0"/>
            <a:t> </a:t>
          </a:r>
          <a:r>
            <a:rPr lang="pt-PT" sz="1800" kern="1200" dirty="0" err="1"/>
            <a:t>there's</a:t>
          </a:r>
          <a:r>
            <a:rPr lang="pt-PT" sz="1800" kern="1200" dirty="0"/>
            <a:t> a </a:t>
          </a:r>
          <a:r>
            <a:rPr lang="pt-PT" sz="1800" kern="1200" dirty="0" err="1"/>
            <a:t>school</a:t>
          </a:r>
          <a:r>
            <a:rPr lang="pt-PT" sz="1800" kern="1200" dirty="0"/>
            <a:t> in Miami, </a:t>
          </a:r>
          <a:r>
            <a:rPr lang="pt-PT" sz="1800" kern="1200" dirty="0" err="1"/>
            <a:t>we</a:t>
          </a:r>
          <a:r>
            <a:rPr lang="pt-PT" sz="1800" kern="1200" dirty="0"/>
            <a:t> </a:t>
          </a:r>
          <a:r>
            <a:rPr lang="pt-PT" sz="1800" kern="1200" dirty="0" err="1"/>
            <a:t>would</a:t>
          </a:r>
          <a:r>
            <a:rPr lang="pt-PT" sz="1800" kern="1200" dirty="0"/>
            <a:t> </a:t>
          </a:r>
          <a:r>
            <a:rPr lang="pt-PT" sz="1800" kern="1200" dirty="0" err="1"/>
            <a:t>suggest</a:t>
          </a:r>
          <a:r>
            <a:rPr lang="pt-PT" sz="1800" kern="1200" dirty="0"/>
            <a:t> to open </a:t>
          </a:r>
          <a:r>
            <a:rPr lang="pt-PT" sz="1800" kern="1200" dirty="0" err="1"/>
            <a:t>an</a:t>
          </a:r>
          <a:r>
            <a:rPr lang="pt-PT" sz="1800" kern="1200" dirty="0"/>
            <a:t> </a:t>
          </a:r>
          <a:r>
            <a:rPr lang="pt-PT" sz="1800" kern="1200" dirty="0" err="1"/>
            <a:t>on</a:t>
          </a:r>
          <a:r>
            <a:rPr lang="pt-PT" sz="1800" kern="1200" dirty="0"/>
            <a:t>-site cyber </a:t>
          </a:r>
          <a:r>
            <a:rPr lang="pt-PT" sz="1800" kern="1200" dirty="0" err="1"/>
            <a:t>security</a:t>
          </a:r>
          <a:r>
            <a:rPr lang="pt-PT" sz="1800" kern="1200" dirty="0"/>
            <a:t> </a:t>
          </a:r>
          <a:r>
            <a:rPr lang="pt-PT" sz="1800" kern="1200" dirty="0" err="1"/>
            <a:t>bootcamp</a:t>
          </a:r>
          <a:r>
            <a:rPr lang="pt-PT" sz="1800" kern="1200" dirty="0"/>
            <a:t> </a:t>
          </a:r>
          <a:r>
            <a:rPr lang="pt-PT" sz="1800" kern="1200" dirty="0" err="1"/>
            <a:t>there</a:t>
          </a:r>
          <a:endParaRPr lang="pt-PT" sz="1800" kern="1200" dirty="0"/>
        </a:p>
      </dsp:txBody>
      <dsp:txXfrm>
        <a:off x="8914564" y="525269"/>
        <a:ext cx="2404354" cy="3961568"/>
      </dsp:txXfrm>
    </dsp:sp>
    <dsp:sp modelId="{096FCE55-2C28-ED44-8DF7-E04AF9AA8C0E}">
      <dsp:nvSpPr>
        <dsp:cNvPr id="0" name=""/>
        <dsp:cNvSpPr/>
      </dsp:nvSpPr>
      <dsp:spPr>
        <a:xfrm>
          <a:off x="8855457" y="3418022"/>
          <a:ext cx="2522568" cy="8097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254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Open a </a:t>
          </a:r>
          <a:r>
            <a:rPr lang="pt-PT" sz="2000" kern="1200" dirty="0" err="1"/>
            <a:t>bootcamp</a:t>
          </a:r>
          <a:r>
            <a:rPr lang="pt-PT" sz="2000" kern="1200" dirty="0"/>
            <a:t> in US</a:t>
          </a:r>
        </a:p>
      </dsp:txBody>
      <dsp:txXfrm>
        <a:off x="8855457" y="3418022"/>
        <a:ext cx="1776456" cy="809708"/>
      </dsp:txXfrm>
    </dsp:sp>
    <dsp:sp modelId="{BDCFA2F9-EE8E-4248-BE13-B8BB1D74E315}">
      <dsp:nvSpPr>
        <dsp:cNvPr id="0" name=""/>
        <dsp:cNvSpPr/>
      </dsp:nvSpPr>
      <dsp:spPr>
        <a:xfrm>
          <a:off x="10703273" y="3546636"/>
          <a:ext cx="882899" cy="882899"/>
        </a:xfrm>
        <a:prstGeom prst="ellipse">
          <a:avLst/>
        </a:prstGeom>
        <a:blipFill dpi="0" rotWithShape="1">
          <a:blip xmlns:r="http://schemas.openxmlformats.org/officeDocument/2006/relationships" r:embed="rId6">
            <a:duotone>
              <a:schemeClr val="accent5">
                <a:alpha val="90000"/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5">
                <a:alpha val="90000"/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518" t="-41789" r="-36562" b="-33291"/>
          </a:stretch>
        </a:blipFill>
        <a:ln w="15875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3537B5-B0A4-E8C3-A295-2E2E054C5C8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E65870-4AF3-289E-7981-74F0E8444F8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75903-B79D-431E-BF86-792D4E0CABD6}" type="datetimeFigureOut">
              <a:rPr lang="en-US" smtClean="0"/>
              <a:t>5/27/24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96153-DA4D-74C8-DB4B-ADA33DD80A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6C696B-101A-0D35-70DD-020D168655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69DDF-EA05-4D79-BCBF-BB671F827F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460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D62E3-4FEA-447C-8238-655D9FF979F3}" type="datetimeFigureOut">
              <a:rPr lang="en-US" smtClean="0"/>
              <a:t>5/27/24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87889-60AC-4F1E-9A1B-6CBDADC3EA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0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Today</a:t>
            </a:r>
            <a:r>
              <a:rPr lang="pt-PT" sz="1200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, </a:t>
            </a:r>
            <a:r>
              <a:rPr lang="pt-PT" sz="1200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we</a:t>
            </a:r>
            <a:r>
              <a:rPr lang="pt-PT" sz="1200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are </a:t>
            </a:r>
            <a:r>
              <a:rPr lang="pt-PT" sz="1200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here</a:t>
            </a:r>
            <a:r>
              <a:rPr lang="pt-PT" sz="1200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to </a:t>
            </a:r>
            <a:r>
              <a:rPr lang="pt-PT" sz="1200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address</a:t>
            </a:r>
            <a:r>
              <a:rPr lang="pt-PT" sz="1200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a </a:t>
            </a:r>
            <a:r>
              <a:rPr lang="pt-PT" sz="1200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critical</a:t>
            </a:r>
            <a:r>
              <a:rPr lang="pt-PT" sz="1200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sz="1200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issue</a:t>
            </a:r>
            <a:r>
              <a:rPr lang="pt-PT" sz="1200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sz="1200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that</a:t>
            </a:r>
            <a:r>
              <a:rPr lang="pt-PT" sz="1200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sz="1200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threatens</a:t>
            </a:r>
            <a:r>
              <a:rPr lang="pt-PT" sz="1200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sz="1200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the</a:t>
            </a:r>
            <a:r>
              <a:rPr lang="pt-PT" sz="1200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sz="1200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very</a:t>
            </a:r>
            <a:r>
              <a:rPr lang="pt-PT" sz="1200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sz="1200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foundation</a:t>
            </a:r>
            <a:r>
              <a:rPr lang="pt-PT" sz="1200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sz="1200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of</a:t>
            </a:r>
            <a:r>
              <a:rPr lang="pt-PT" sz="1200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sz="1200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our</a:t>
            </a:r>
            <a:r>
              <a:rPr lang="pt-PT" sz="1200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sz="1200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institution</a:t>
            </a:r>
            <a:r>
              <a:rPr lang="pt-PT" sz="1200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: </a:t>
            </a:r>
            <a:r>
              <a:rPr lang="pt-PT" sz="1200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which</a:t>
            </a:r>
            <a:r>
              <a:rPr lang="pt-PT" sz="1200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sz="1200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is</a:t>
            </a:r>
            <a:r>
              <a:rPr lang="pt-PT" sz="1200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sz="1200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Ironhack</a:t>
            </a:r>
            <a:r>
              <a:rPr lang="pt-PT" sz="1200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sz="1200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is</a:t>
            </a:r>
            <a:r>
              <a:rPr lang="pt-PT" sz="1200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sz="1200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at</a:t>
            </a:r>
            <a:r>
              <a:rPr lang="pt-PT" sz="1200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sz="1200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risk</a:t>
            </a:r>
            <a:r>
              <a:rPr lang="pt-PT" sz="1200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sz="1200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of</a:t>
            </a:r>
            <a:r>
              <a:rPr lang="pt-PT" sz="1200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sz="1200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losing</a:t>
            </a:r>
            <a:r>
              <a:rPr lang="pt-PT" sz="1200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sz="1200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its</a:t>
            </a:r>
            <a:r>
              <a:rPr lang="pt-PT" sz="1200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sz="1200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credibility</a:t>
            </a:r>
            <a:r>
              <a:rPr lang="pt-PT" sz="1200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sz="1200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and</a:t>
            </a:r>
            <a:r>
              <a:rPr lang="pt-PT" sz="1200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sz="1200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clients</a:t>
            </a:r>
            <a:r>
              <a:rPr lang="pt-PT" sz="1200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.</a:t>
            </a:r>
            <a:endParaRPr lang="pt-PT" sz="12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87889-60AC-4F1E-9A1B-6CBDADC3EA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24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Hilena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87889-60AC-4F1E-9A1B-6CBDADC3EA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54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Hilena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87889-60AC-4F1E-9A1B-6CBDADC3EA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645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Hilena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87889-60AC-4F1E-9A1B-6CBDADC3EA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563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Elora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87889-60AC-4F1E-9A1B-6CBDADC3EA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92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Elora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87889-60AC-4F1E-9A1B-6CBDADC3EA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74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Elora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87889-60AC-4F1E-9A1B-6CBDADC3EA4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649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Elora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87889-60AC-4F1E-9A1B-6CBDADC3EA4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196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Elora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87889-60AC-4F1E-9A1B-6CBDADC3EA4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899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87889-60AC-4F1E-9A1B-6CBDADC3EA4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4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you</a:t>
            </a:r>
            <a:r>
              <a:rPr lang="pt-PT" dirty="0"/>
              <a:t> </a:t>
            </a:r>
            <a:r>
              <a:rPr lang="pt-PT" dirty="0" err="1"/>
              <a:t>may</a:t>
            </a:r>
            <a:r>
              <a:rPr lang="pt-PT" dirty="0"/>
              <a:t> </a:t>
            </a:r>
            <a:r>
              <a:rPr lang="pt-PT" dirty="0" err="1"/>
              <a:t>ask</a:t>
            </a:r>
            <a:r>
              <a:rPr lang="pt-PT" dirty="0"/>
              <a:t> </a:t>
            </a:r>
            <a:r>
              <a:rPr lang="pt-PT" dirty="0" err="1"/>
              <a:t>why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how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found</a:t>
            </a:r>
            <a:r>
              <a:rPr lang="pt-PT" dirty="0"/>
              <a:t> </a:t>
            </a:r>
            <a:r>
              <a:rPr lang="pt-PT" dirty="0" err="1"/>
              <a:t>this</a:t>
            </a:r>
            <a:r>
              <a:rPr lang="pt-PT" dirty="0"/>
              <a:t>?</a:t>
            </a:r>
          </a:p>
          <a:p>
            <a:endParaRPr lang="pt-PT" dirty="0"/>
          </a:p>
          <a:p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To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understand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the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severity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of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the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problem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,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we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turned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to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SwitchUp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,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which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is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a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trusted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source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for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client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reviews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and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rankings. </a:t>
            </a:r>
          </a:p>
          <a:p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And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By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extracting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and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analyzing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this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data,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we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aimed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to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uncover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where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Ironhack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is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falling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short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and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why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clients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are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turning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away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87889-60AC-4F1E-9A1B-6CBDADC3EA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46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Basically</a:t>
            </a:r>
            <a:r>
              <a:rPr lang="pt-PT" dirty="0"/>
              <a:t>,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SwitchUp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ranks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educational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institutions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based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on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some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criteria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. To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be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considered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among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the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best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, a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school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must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have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at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least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one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U.S. campus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or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be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U.S.-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based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if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it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offers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online-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only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programs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. </a:t>
            </a:r>
          </a:p>
          <a:p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Additionally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,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it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must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have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at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least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10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verified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reviews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since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2019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and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maintain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an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average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review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rating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of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at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least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4.5 out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of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5.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87889-60AC-4F1E-9A1B-6CBDADC3EA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6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Our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analysis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reveals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troubling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insights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into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Ironhack's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current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standings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.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While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we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rank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4th in Data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Analytics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and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3rd in Web Design,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our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coding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program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is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alarmingly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ranked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at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17th. </a:t>
            </a:r>
          </a:p>
          <a:p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Most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concerning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is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our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absence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from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the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cybersecurity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rankings, a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critical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issue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that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poses a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significant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threat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to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our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reputation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and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future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success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because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Cybersecurity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is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the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future,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with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a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growing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number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of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people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seeking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these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courses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. </a:t>
            </a:r>
          </a:p>
          <a:p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As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you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may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know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,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Potential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students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heavily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rely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on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reviews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when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choosing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a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school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,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and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if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Ironhack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is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not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ranked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in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this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vital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field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,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they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will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likely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choose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a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competitor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. 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87889-60AC-4F1E-9A1B-6CBDADC3EA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55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And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these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competitors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are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excelling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in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cybersecurity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education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.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Schools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like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evolve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security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academy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,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syntax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Technologies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and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level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Effect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have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established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themselves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as leaders in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this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field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. </a:t>
            </a:r>
          </a:p>
          <a:p>
            <a:endParaRPr lang="pt-PT" b="0" i="0" u="none" strike="noStrike" dirty="0">
              <a:solidFill>
                <a:srgbClr val="ECECEC"/>
              </a:solidFill>
              <a:effectLst/>
              <a:highlight>
                <a:srgbClr val="212121"/>
              </a:highlight>
              <a:latin typeface="ui-sans-serif"/>
            </a:endParaRPr>
          </a:p>
          <a:p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To break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into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this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competitive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market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and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secure a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place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among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these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top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institutions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,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Ironhack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must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develop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a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strong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cybersecurity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pt-PT" b="0" i="0" u="none" strike="noStrike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program</a:t>
            </a:r>
            <a:r>
              <a:rPr lang="pt-PT" b="0" i="0" u="none" strike="noStrike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87889-60AC-4F1E-9A1B-6CBDADC3EA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2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Imtiaz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87889-60AC-4F1E-9A1B-6CBDADC3EA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12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Imtiaz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87889-60AC-4F1E-9A1B-6CBDADC3EA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69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Imtiaz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87889-60AC-4F1E-9A1B-6CBDADC3EA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72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Imtiaz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87889-60AC-4F1E-9A1B-6CBDADC3EA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15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3B812-7DB6-757E-83A0-CDC454ADD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83AA5-5093-7AB0-D719-159330C9A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53C60-DBB6-274E-EB97-B99AC8124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A17C-6BD6-4A4D-8C30-D9A5CCB34913}" type="datetimeFigureOut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4C8C3-9B02-1D28-D7A0-59163FFB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49346-660A-6D16-B0AC-52F47C5B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0C1C-D619-4409-A114-E53883AF9F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70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BE16B-05E0-DC87-4925-7C811BC3E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6947E-229F-06CB-89C5-C52854B9F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13ED0-6772-26FC-EE70-5B421453F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A17C-6BD6-4A4D-8C30-D9A5CCB34913}" type="datetimeFigureOut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36C0E-56BF-0CA4-6DD3-121DDE286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0DB73-DE8C-472B-E794-CF874AE94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0C1C-D619-4409-A114-E53883AF9F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17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C86519-F40F-12FA-F1E5-5EAC95312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0C435-8C54-7B26-85E9-0DEB8CDFA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7786F-7509-1DF9-CE07-C572BCD06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A17C-6BD6-4A4D-8C30-D9A5CCB34913}" type="datetimeFigureOut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D2243-98C6-A3A0-DFA6-C76CFE5C7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49A42-ED39-14E3-068D-78D9A44DA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0C1C-D619-4409-A114-E53883AF9F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94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4CAA17C-6BD6-4A4D-8C30-D9A5CCB34913}" type="datetimeFigureOut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0C1C-D619-4409-A114-E53883AF9F18}" type="slidenum">
              <a:rPr lang="en-US" smtClean="0"/>
              <a:t>‹nº›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34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A17C-6BD6-4A4D-8C30-D9A5CCB34913}" type="datetimeFigureOut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0C1C-D619-4409-A114-E53883AF9F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25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A17C-6BD6-4A4D-8C30-D9A5CCB34913}" type="datetimeFigureOut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0C1C-D619-4409-A114-E53883AF9F18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20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A17C-6BD6-4A4D-8C30-D9A5CCB34913}" type="datetimeFigureOut">
              <a:rPr lang="en-US" smtClean="0"/>
              <a:t>5/27/24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0C1C-D619-4409-A114-E53883AF9F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1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A17C-6BD6-4A4D-8C30-D9A5CCB34913}" type="datetimeFigureOut">
              <a:rPr lang="en-US" smtClean="0"/>
              <a:t>5/27/24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0C1C-D619-4409-A114-E53883AF9F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02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A17C-6BD6-4A4D-8C30-D9A5CCB34913}" type="datetimeFigureOut">
              <a:rPr lang="en-US" smtClean="0"/>
              <a:t>5/27/24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0C1C-D619-4409-A114-E53883AF9F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744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A17C-6BD6-4A4D-8C30-D9A5CCB34913}" type="datetimeFigureOut">
              <a:rPr lang="en-US" smtClean="0"/>
              <a:t>5/27/24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0C1C-D619-4409-A114-E53883AF9F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913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A17C-6BD6-4A4D-8C30-D9A5CCB34913}" type="datetimeFigureOut">
              <a:rPr lang="en-US" smtClean="0"/>
              <a:t>5/27/24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0C1C-D619-4409-A114-E53883AF9F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50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DE9F9-0982-32FB-B0A4-947E1C42E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623C2-D76B-3549-FD58-69A81A78A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CE76C-BFAF-C4CD-1264-A4288380E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A17C-6BD6-4A4D-8C30-D9A5CCB34913}" type="datetimeFigureOut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CD2AA-0331-418E-9629-E2AAF008C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12C9C-7804-53D4-B036-62F6CFAD0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0C1C-D619-4409-A114-E53883AF9F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099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/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A17C-6BD6-4A4D-8C30-D9A5CCB34913}" type="datetimeFigureOut">
              <a:rPr lang="en-US" smtClean="0"/>
              <a:t>5/27/24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0C1C-D619-4409-A114-E53883AF9F18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6620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A17C-6BD6-4A4D-8C30-D9A5CCB34913}" type="datetimeFigureOut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0C1C-D619-4409-A114-E53883AF9F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28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A17C-6BD6-4A4D-8C30-D9A5CCB34913}" type="datetimeFigureOut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0C1C-D619-4409-A114-E53883AF9F18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93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09844-F5DE-01CC-76B9-77CB1724B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D3242-0E91-13C0-1D48-437A579CB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95DCC-C551-0B77-CF14-3A50496C2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A17C-6BD6-4A4D-8C30-D9A5CCB34913}" type="datetimeFigureOut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FDFD0-EEF8-9517-7DF0-0D075AEAA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DE0F8-99F9-4EC5-B85F-0D52816AE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0C1C-D619-4409-A114-E53883AF9F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C801D-D26B-0CC0-0AD3-F64CA0D46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B98EC-0494-6C4F-E3E4-816998407E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AB42F0-D232-74BC-9D34-F7E08B6DA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73E13-6A91-F6AD-6E03-3320B7629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A17C-6BD6-4A4D-8C30-D9A5CCB34913}" type="datetimeFigureOut">
              <a:rPr lang="en-US" smtClean="0"/>
              <a:t>5/27/24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6259B-EB30-9FAF-9D24-59C9E7CDF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AF5BD-1017-274E-342C-A8AA8AEDF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0C1C-D619-4409-A114-E53883AF9F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21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7E25D-0823-5979-0E30-AB88C2D9F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45E4B-882F-374D-5445-6562AC695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AED1E9-D15C-B4C0-FB54-3F5BDEBCB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0ECA72-23FF-1E14-A2B8-904CD24F1C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20C24D-69E6-0851-3F1E-AE21C2A31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E76B4D-7317-0AA8-5502-7F1A49E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A17C-6BD6-4A4D-8C30-D9A5CCB34913}" type="datetimeFigureOut">
              <a:rPr lang="en-US" smtClean="0"/>
              <a:t>5/27/24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D2F448-C417-567C-5813-020FC2279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EF4D47-AC53-C382-745C-F8DA4B68B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0C1C-D619-4409-A114-E53883AF9F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38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CD1E1-987C-C889-AB69-1ECAA6D49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959D93-AD51-E7E9-C6B3-06644DA58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A17C-6BD6-4A4D-8C30-D9A5CCB34913}" type="datetimeFigureOut">
              <a:rPr lang="en-US" smtClean="0"/>
              <a:t>5/27/24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6D46A-F3D8-5735-8284-5E6970ACD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AA214-FCDE-1135-4D18-8BE0F33F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0C1C-D619-4409-A114-E53883AF9F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7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6FCC-B224-2883-1E3C-0C6C41247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A17C-6BD6-4A4D-8C30-D9A5CCB34913}" type="datetimeFigureOut">
              <a:rPr lang="en-US" smtClean="0"/>
              <a:t>5/27/24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22F373-FEF9-09E8-8F6A-C3572FA7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FA760-4D65-68C2-8AEA-CF38229F5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0C1C-D619-4409-A114-E53883AF9F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85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BC358-2216-C954-EADF-784F13391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9856C-6E0F-BA41-C90B-8461C6C06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649E8-A431-7E42-97A4-7402870FC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54C6A-7F0D-84D9-E579-AE53FAE4C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A17C-6BD6-4A4D-8C30-D9A5CCB34913}" type="datetimeFigureOut">
              <a:rPr lang="en-US" smtClean="0"/>
              <a:t>5/27/24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EC290-8881-3A0B-FEE7-CBBE62C86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ABC51-7B49-0CBD-EBEB-40D7527F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0C1C-D619-4409-A114-E53883AF9F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0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87E75-B3A4-ADDF-5E51-CDB8496E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D0EDCA-1D7C-EBD4-4D0C-C88555214F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5AFE8-FD00-3DA9-6C89-55C3FD879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81A7B-A5DD-27D6-C43D-5418C349B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A17C-6BD6-4A4D-8C30-D9A5CCB34913}" type="datetimeFigureOut">
              <a:rPr lang="en-US" smtClean="0"/>
              <a:t>5/27/24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34FCD-4B2D-4AE7-AF0E-CB37378A2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133B9-DE71-6290-68B6-D9E6BA7A8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0C1C-D619-4409-A114-E53883AF9F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7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1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1660F8-04FD-55CB-B9D2-FAE551E27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9FB6-0F4E-A8A3-7906-8655C9F55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C3223-50C8-E129-05FB-FA1EB32A6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AA17C-6BD6-4A4D-8C30-D9A5CCB34913}" type="datetimeFigureOut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7F9A1-08C8-0A90-F6F9-712B05D57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079B7-EB68-78F7-D2F2-A400C660D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60C1C-D619-4409-A114-E53883AF9F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3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4CAA17C-6BD6-4A4D-8C30-D9A5CCB34913}" type="datetimeFigureOut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0C60C1C-D619-4409-A114-E53883AF9F18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9882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E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1 New message) StudentFinance - Building the future starts with you">
            <a:extLst>
              <a:ext uri="{FF2B5EF4-FFF2-40B4-BE49-F238E27FC236}">
                <a16:creationId xmlns:a16="http://schemas.microsoft.com/office/drawing/2014/main" id="{50D01BFD-406D-C0A2-0555-055C315318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" r="7349" b="-1"/>
          <a:stretch/>
        </p:blipFill>
        <p:spPr bwMode="auto">
          <a:xfrm>
            <a:off x="2915455" y="10"/>
            <a:ext cx="9276545" cy="6857990"/>
          </a:xfrm>
          <a:custGeom>
            <a:avLst/>
            <a:gdLst/>
            <a:ahLst/>
            <a:cxnLst/>
            <a:rect l="l" t="t" r="r" b="b"/>
            <a:pathLst>
              <a:path w="9276545" h="6871647">
                <a:moveTo>
                  <a:pt x="9276545" y="0"/>
                </a:moveTo>
                <a:lnTo>
                  <a:pt x="9276545" y="6858000"/>
                </a:lnTo>
                <a:lnTo>
                  <a:pt x="1546051" y="6871647"/>
                </a:lnTo>
                <a:lnTo>
                  <a:pt x="1535751" y="6828910"/>
                </a:lnTo>
                <a:cubicBezTo>
                  <a:pt x="1530460" y="6775140"/>
                  <a:pt x="1515370" y="6618042"/>
                  <a:pt x="1514301" y="6549029"/>
                </a:cubicBezTo>
                <a:cubicBezTo>
                  <a:pt x="1518045" y="6491396"/>
                  <a:pt x="1528503" y="6450608"/>
                  <a:pt x="1529339" y="6414828"/>
                </a:cubicBezTo>
                <a:cubicBezTo>
                  <a:pt x="1525062" y="6359280"/>
                  <a:pt x="1502062" y="6307149"/>
                  <a:pt x="1493941" y="6268848"/>
                </a:cubicBezTo>
                <a:cubicBezTo>
                  <a:pt x="1502669" y="6254191"/>
                  <a:pt x="1469920" y="6200171"/>
                  <a:pt x="1480613" y="6185025"/>
                </a:cubicBezTo>
                <a:cubicBezTo>
                  <a:pt x="1481020" y="6164522"/>
                  <a:pt x="1458164" y="6060790"/>
                  <a:pt x="1443364" y="6018360"/>
                </a:cubicBezTo>
                <a:cubicBezTo>
                  <a:pt x="1426694" y="5970758"/>
                  <a:pt x="1390307" y="5920074"/>
                  <a:pt x="1380584" y="5899407"/>
                </a:cubicBezTo>
                <a:cubicBezTo>
                  <a:pt x="1370860" y="5878740"/>
                  <a:pt x="1392244" y="5920877"/>
                  <a:pt x="1385023" y="5894356"/>
                </a:cubicBezTo>
                <a:cubicBezTo>
                  <a:pt x="1377800" y="5867835"/>
                  <a:pt x="1345702" y="5770498"/>
                  <a:pt x="1337254" y="5740279"/>
                </a:cubicBezTo>
                <a:cubicBezTo>
                  <a:pt x="1353956" y="5738860"/>
                  <a:pt x="1323673" y="5722040"/>
                  <a:pt x="1334321" y="5713042"/>
                </a:cubicBezTo>
                <a:cubicBezTo>
                  <a:pt x="1343675" y="5706701"/>
                  <a:pt x="1336672" y="5700118"/>
                  <a:pt x="1335877" y="5692870"/>
                </a:cubicBezTo>
                <a:cubicBezTo>
                  <a:pt x="1343201" y="5683812"/>
                  <a:pt x="1329617" y="5652064"/>
                  <a:pt x="1319978" y="5643427"/>
                </a:cubicBezTo>
                <a:cubicBezTo>
                  <a:pt x="1286551" y="5622177"/>
                  <a:pt x="1310947" y="5579803"/>
                  <a:pt x="1285321" y="5562271"/>
                </a:cubicBezTo>
                <a:cubicBezTo>
                  <a:pt x="1281540" y="5556238"/>
                  <a:pt x="1279983" y="5550455"/>
                  <a:pt x="1279815" y="5544867"/>
                </a:cubicBezTo>
                <a:lnTo>
                  <a:pt x="1282507" y="5529404"/>
                </a:lnTo>
                <a:lnTo>
                  <a:pt x="1289604" y="5525378"/>
                </a:lnTo>
                <a:lnTo>
                  <a:pt x="1287766" y="5515726"/>
                </a:lnTo>
                <a:lnTo>
                  <a:pt x="1288829" y="5513051"/>
                </a:lnTo>
                <a:cubicBezTo>
                  <a:pt x="1290896" y="5507946"/>
                  <a:pt x="1292688" y="5502897"/>
                  <a:pt x="1293373" y="5497833"/>
                </a:cubicBezTo>
                <a:cubicBezTo>
                  <a:pt x="1288690" y="5483829"/>
                  <a:pt x="1272696" y="5459278"/>
                  <a:pt x="1260736" y="5429027"/>
                </a:cubicBezTo>
                <a:cubicBezTo>
                  <a:pt x="1238579" y="5396416"/>
                  <a:pt x="1238884" y="5351600"/>
                  <a:pt x="1221610" y="5316328"/>
                </a:cubicBezTo>
                <a:lnTo>
                  <a:pt x="1216099" y="5309330"/>
                </a:lnTo>
                <a:lnTo>
                  <a:pt x="1217278" y="5279477"/>
                </a:lnTo>
                <a:cubicBezTo>
                  <a:pt x="1221588" y="5274318"/>
                  <a:pt x="1222716" y="5266940"/>
                  <a:pt x="1218469" y="5260597"/>
                </a:cubicBezTo>
                <a:lnTo>
                  <a:pt x="1206220" y="5152555"/>
                </a:lnTo>
                <a:cubicBezTo>
                  <a:pt x="1205294" y="5116878"/>
                  <a:pt x="1196908" y="5101727"/>
                  <a:pt x="1212921" y="5046536"/>
                </a:cubicBezTo>
                <a:cubicBezTo>
                  <a:pt x="1234138" y="4987918"/>
                  <a:pt x="1204801" y="4903116"/>
                  <a:pt x="1212183" y="4837345"/>
                </a:cubicBezTo>
                <a:cubicBezTo>
                  <a:pt x="1183151" y="4802424"/>
                  <a:pt x="1209228" y="4821062"/>
                  <a:pt x="1202048" y="4784195"/>
                </a:cubicBezTo>
                <a:cubicBezTo>
                  <a:pt x="1202483" y="4760878"/>
                  <a:pt x="1202919" y="4737561"/>
                  <a:pt x="1203354" y="4714245"/>
                </a:cubicBezTo>
                <a:lnTo>
                  <a:pt x="1201502" y="4700836"/>
                </a:lnTo>
                <a:lnTo>
                  <a:pt x="1194919" y="4697224"/>
                </a:lnTo>
                <a:lnTo>
                  <a:pt x="1187792" y="4677162"/>
                </a:lnTo>
                <a:cubicBezTo>
                  <a:pt x="1186060" y="4669625"/>
                  <a:pt x="1185291" y="4661478"/>
                  <a:pt x="1186080" y="4652429"/>
                </a:cubicBezTo>
                <a:cubicBezTo>
                  <a:pt x="1199189" y="4622456"/>
                  <a:pt x="1167081" y="4571771"/>
                  <a:pt x="1184722" y="4534840"/>
                </a:cubicBezTo>
                <a:cubicBezTo>
                  <a:pt x="1182407" y="4499077"/>
                  <a:pt x="1175424" y="4460227"/>
                  <a:pt x="1172188" y="4437851"/>
                </a:cubicBezTo>
                <a:cubicBezTo>
                  <a:pt x="1161331" y="4428466"/>
                  <a:pt x="1178123" y="4398274"/>
                  <a:pt x="1165306" y="4400581"/>
                </a:cubicBezTo>
                <a:cubicBezTo>
                  <a:pt x="1171061" y="4389819"/>
                  <a:pt x="1173552" y="4346771"/>
                  <a:pt x="1168602" y="4335651"/>
                </a:cubicBezTo>
                <a:lnTo>
                  <a:pt x="1178384" y="4280215"/>
                </a:lnTo>
                <a:lnTo>
                  <a:pt x="1177294" y="4274660"/>
                </a:lnTo>
                <a:cubicBezTo>
                  <a:pt x="1177138" y="4268882"/>
                  <a:pt x="1177520" y="4251103"/>
                  <a:pt x="1177448" y="4245552"/>
                </a:cubicBezTo>
                <a:cubicBezTo>
                  <a:pt x="1177252" y="4244155"/>
                  <a:pt x="1177058" y="4242757"/>
                  <a:pt x="1176863" y="4241361"/>
                </a:cubicBezTo>
                <a:lnTo>
                  <a:pt x="1162386" y="4207167"/>
                </a:lnTo>
                <a:cubicBezTo>
                  <a:pt x="1162950" y="4202536"/>
                  <a:pt x="1174655" y="4199565"/>
                  <a:pt x="1174343" y="4192380"/>
                </a:cubicBezTo>
                <a:lnTo>
                  <a:pt x="1160516" y="4164062"/>
                </a:lnTo>
                <a:lnTo>
                  <a:pt x="1161365" y="4158623"/>
                </a:lnTo>
                <a:lnTo>
                  <a:pt x="1144878" y="4076261"/>
                </a:lnTo>
                <a:lnTo>
                  <a:pt x="1123687" y="4005692"/>
                </a:lnTo>
                <a:lnTo>
                  <a:pt x="1096720" y="3754257"/>
                </a:lnTo>
                <a:cubicBezTo>
                  <a:pt x="1083618" y="3639924"/>
                  <a:pt x="1064313" y="3636659"/>
                  <a:pt x="1047682" y="3517638"/>
                </a:cubicBezTo>
                <a:cubicBezTo>
                  <a:pt x="1048550" y="3477187"/>
                  <a:pt x="1049418" y="3436735"/>
                  <a:pt x="1050285" y="3396284"/>
                </a:cubicBezTo>
                <a:lnTo>
                  <a:pt x="1030166" y="3320814"/>
                </a:lnTo>
                <a:lnTo>
                  <a:pt x="1034128" y="3260443"/>
                </a:lnTo>
                <a:lnTo>
                  <a:pt x="1007751" y="3198916"/>
                </a:lnTo>
                <a:cubicBezTo>
                  <a:pt x="1003323" y="3193074"/>
                  <a:pt x="1001150" y="3187393"/>
                  <a:pt x="1000384" y="3181839"/>
                </a:cubicBezTo>
                <a:cubicBezTo>
                  <a:pt x="1000734" y="3176675"/>
                  <a:pt x="1001085" y="3171511"/>
                  <a:pt x="1001435" y="3166346"/>
                </a:cubicBezTo>
                <a:lnTo>
                  <a:pt x="968918" y="3112638"/>
                </a:lnTo>
                <a:cubicBezTo>
                  <a:pt x="957125" y="3092489"/>
                  <a:pt x="955617" y="3065232"/>
                  <a:pt x="934483" y="3031628"/>
                </a:cubicBezTo>
                <a:cubicBezTo>
                  <a:pt x="914631" y="2997037"/>
                  <a:pt x="908933" y="3005661"/>
                  <a:pt x="879229" y="2948196"/>
                </a:cubicBezTo>
                <a:cubicBezTo>
                  <a:pt x="850845" y="2897154"/>
                  <a:pt x="820829" y="2806798"/>
                  <a:pt x="798666" y="2761198"/>
                </a:cubicBezTo>
                <a:cubicBezTo>
                  <a:pt x="773970" y="2714562"/>
                  <a:pt x="758278" y="2715446"/>
                  <a:pt x="746962" y="2694939"/>
                </a:cubicBezTo>
                <a:lnTo>
                  <a:pt x="712796" y="2614779"/>
                </a:lnTo>
                <a:lnTo>
                  <a:pt x="697701" y="2600020"/>
                </a:lnTo>
                <a:cubicBezTo>
                  <a:pt x="697743" y="2598787"/>
                  <a:pt x="697784" y="2597555"/>
                  <a:pt x="697823" y="2596321"/>
                </a:cubicBezTo>
                <a:lnTo>
                  <a:pt x="679645" y="2572602"/>
                </a:lnTo>
                <a:lnTo>
                  <a:pt x="680789" y="2571831"/>
                </a:lnTo>
                <a:cubicBezTo>
                  <a:pt x="682946" y="2569560"/>
                  <a:pt x="683757" y="2566863"/>
                  <a:pt x="681771" y="2563200"/>
                </a:cubicBezTo>
                <a:cubicBezTo>
                  <a:pt x="705290" y="2562299"/>
                  <a:pt x="688388" y="2558438"/>
                  <a:pt x="680456" y="2547723"/>
                </a:cubicBezTo>
                <a:cubicBezTo>
                  <a:pt x="679482" y="2534148"/>
                  <a:pt x="677183" y="2493617"/>
                  <a:pt x="675922" y="2481749"/>
                </a:cubicBezTo>
                <a:lnTo>
                  <a:pt x="672894" y="2476509"/>
                </a:lnTo>
                <a:lnTo>
                  <a:pt x="673143" y="2476297"/>
                </a:lnTo>
                <a:cubicBezTo>
                  <a:pt x="673152" y="2474932"/>
                  <a:pt x="672405" y="2473126"/>
                  <a:pt x="670567" y="2470561"/>
                </a:cubicBezTo>
                <a:lnTo>
                  <a:pt x="667369" y="2466951"/>
                </a:lnTo>
                <a:lnTo>
                  <a:pt x="661495" y="2456785"/>
                </a:lnTo>
                <a:cubicBezTo>
                  <a:pt x="661510" y="2455387"/>
                  <a:pt x="661525" y="2453987"/>
                  <a:pt x="661540" y="2452588"/>
                </a:cubicBezTo>
                <a:lnTo>
                  <a:pt x="664540" y="2449913"/>
                </a:lnTo>
                <a:lnTo>
                  <a:pt x="663581" y="2449129"/>
                </a:lnTo>
                <a:cubicBezTo>
                  <a:pt x="653014" y="2444453"/>
                  <a:pt x="642406" y="2445872"/>
                  <a:pt x="663129" y="2426579"/>
                </a:cubicBezTo>
                <a:cubicBezTo>
                  <a:pt x="643271" y="2414167"/>
                  <a:pt x="657229" y="2404769"/>
                  <a:pt x="650205" y="2379928"/>
                </a:cubicBezTo>
                <a:cubicBezTo>
                  <a:pt x="634911" y="2374359"/>
                  <a:pt x="634260" y="2365346"/>
                  <a:pt x="638008" y="2354824"/>
                </a:cubicBezTo>
                <a:cubicBezTo>
                  <a:pt x="621083" y="2334576"/>
                  <a:pt x="620949" y="2310146"/>
                  <a:pt x="609851" y="2284299"/>
                </a:cubicBezTo>
                <a:lnTo>
                  <a:pt x="585585" y="2155739"/>
                </a:lnTo>
                <a:lnTo>
                  <a:pt x="581391" y="2152892"/>
                </a:lnTo>
                <a:cubicBezTo>
                  <a:pt x="578821" y="2150768"/>
                  <a:pt x="577525" y="2149149"/>
                  <a:pt x="577083" y="2147807"/>
                </a:cubicBezTo>
                <a:lnTo>
                  <a:pt x="577251" y="2147544"/>
                </a:lnTo>
                <a:lnTo>
                  <a:pt x="546845" y="2085601"/>
                </a:lnTo>
                <a:cubicBezTo>
                  <a:pt x="538270" y="2073917"/>
                  <a:pt x="486356" y="1955894"/>
                  <a:pt x="470837" y="1931362"/>
                </a:cubicBezTo>
                <a:lnTo>
                  <a:pt x="428154" y="1657167"/>
                </a:lnTo>
                <a:lnTo>
                  <a:pt x="392797" y="1510175"/>
                </a:lnTo>
                <a:cubicBezTo>
                  <a:pt x="380165" y="1504446"/>
                  <a:pt x="369910" y="1451095"/>
                  <a:pt x="372847" y="1440507"/>
                </a:cubicBezTo>
                <a:cubicBezTo>
                  <a:pt x="369015" y="1433783"/>
                  <a:pt x="338503" y="1376212"/>
                  <a:pt x="344479" y="1367690"/>
                </a:cubicBezTo>
                <a:cubicBezTo>
                  <a:pt x="332264" y="1342150"/>
                  <a:pt x="321736" y="1310521"/>
                  <a:pt x="299558" y="1287266"/>
                </a:cubicBezTo>
                <a:cubicBezTo>
                  <a:pt x="277380" y="1264010"/>
                  <a:pt x="259203" y="1269909"/>
                  <a:pt x="243216" y="1249403"/>
                </a:cubicBezTo>
                <a:cubicBezTo>
                  <a:pt x="227230" y="1228898"/>
                  <a:pt x="218454" y="1166841"/>
                  <a:pt x="203639" y="1164232"/>
                </a:cubicBezTo>
                <a:cubicBezTo>
                  <a:pt x="192352" y="1144923"/>
                  <a:pt x="198158" y="1133798"/>
                  <a:pt x="169195" y="1087898"/>
                </a:cubicBezTo>
                <a:cubicBezTo>
                  <a:pt x="139228" y="1002950"/>
                  <a:pt x="140891" y="969630"/>
                  <a:pt x="98775" y="910071"/>
                </a:cubicBezTo>
                <a:cubicBezTo>
                  <a:pt x="45025" y="831068"/>
                  <a:pt x="34038" y="817468"/>
                  <a:pt x="43820" y="712632"/>
                </a:cubicBezTo>
                <a:cubicBezTo>
                  <a:pt x="34816" y="659496"/>
                  <a:pt x="43273" y="613587"/>
                  <a:pt x="44748" y="591246"/>
                </a:cubicBezTo>
                <a:lnTo>
                  <a:pt x="36767" y="546725"/>
                </a:lnTo>
                <a:cubicBezTo>
                  <a:pt x="36093" y="528360"/>
                  <a:pt x="35418" y="509996"/>
                  <a:pt x="34744" y="491632"/>
                </a:cubicBezTo>
                <a:cubicBezTo>
                  <a:pt x="34670" y="458441"/>
                  <a:pt x="29296" y="473054"/>
                  <a:pt x="29222" y="439863"/>
                </a:cubicBezTo>
                <a:cubicBezTo>
                  <a:pt x="29152" y="439762"/>
                  <a:pt x="2578" y="397168"/>
                  <a:pt x="2507" y="397065"/>
                </a:cubicBezTo>
                <a:cubicBezTo>
                  <a:pt x="-7796" y="385479"/>
                  <a:pt x="17492" y="336832"/>
                  <a:pt x="9810" y="317232"/>
                </a:cubicBezTo>
                <a:lnTo>
                  <a:pt x="25323" y="268841"/>
                </a:lnTo>
                <a:cubicBezTo>
                  <a:pt x="20582" y="241406"/>
                  <a:pt x="55391" y="238509"/>
                  <a:pt x="50278" y="195107"/>
                </a:cubicBezTo>
                <a:cubicBezTo>
                  <a:pt x="49891" y="157638"/>
                  <a:pt x="41873" y="124837"/>
                  <a:pt x="47653" y="93413"/>
                </a:cubicBezTo>
                <a:cubicBezTo>
                  <a:pt x="41389" y="80245"/>
                  <a:pt x="38874" y="67990"/>
                  <a:pt x="48323" y="56668"/>
                </a:cubicBezTo>
                <a:cubicBezTo>
                  <a:pt x="46028" y="30349"/>
                  <a:pt x="37896" y="18658"/>
                  <a:pt x="38423" y="5323"/>
                </a:cubicBezTo>
                <a:lnTo>
                  <a:pt x="39875" y="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F776FA-3E98-7D20-4CBD-34E9AAF51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791" y="2371059"/>
            <a:ext cx="3662026" cy="1348751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err="1">
                <a:solidFill>
                  <a:schemeClr val="bg1"/>
                </a:solidFill>
                <a:latin typeface="+mn-lt"/>
              </a:rPr>
              <a:t>Ironhack</a:t>
            </a:r>
            <a:r>
              <a:rPr lang="en-US" sz="4400" b="1" dirty="0">
                <a:solidFill>
                  <a:schemeClr val="bg1"/>
                </a:solidFill>
                <a:latin typeface="+mn-lt"/>
              </a:rPr>
              <a:t> is Losing Clients!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0C299-377F-E4D4-8209-B0175A6B66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198" y="5506872"/>
            <a:ext cx="3662026" cy="9144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1800" u="sng" dirty="0">
                <a:solidFill>
                  <a:schemeClr val="bg1"/>
                </a:solidFill>
                <a:latin typeface="+mj-lt"/>
              </a:rPr>
              <a:t>Analysis and Strategic Solutions by 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Elora, </a:t>
            </a:r>
            <a:r>
              <a:rPr lang="en-US" sz="1800" dirty="0" err="1">
                <a:solidFill>
                  <a:schemeClr val="bg1"/>
                </a:solidFill>
                <a:latin typeface="+mj-lt"/>
              </a:rPr>
              <a:t>Hilena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, Imtiaz and Luísa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15C9BE-A1A8-03B6-161D-72CB33E303C0}"/>
              </a:ext>
            </a:extLst>
          </p:cNvPr>
          <p:cNvSpPr txBox="1"/>
          <p:nvPr/>
        </p:nvSpPr>
        <p:spPr>
          <a:xfrm>
            <a:off x="210198" y="1760782"/>
            <a:ext cx="31216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6AA0DC"/>
                </a:solidFill>
                <a:latin typeface="+mj-lt"/>
              </a:rPr>
              <a:t>Sound the Alarm</a:t>
            </a:r>
          </a:p>
        </p:txBody>
      </p:sp>
    </p:spTree>
    <p:extLst>
      <p:ext uri="{BB962C8B-B14F-4D97-AF65-F5344CB8AC3E}">
        <p14:creationId xmlns:p14="http://schemas.microsoft.com/office/powerpoint/2010/main" val="2209668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B1D61-581E-1653-8F90-E127797B7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Ironhack</a:t>
            </a:r>
            <a:br>
              <a:rPr lang="en-US" sz="3600" dirty="0"/>
            </a:br>
            <a:r>
              <a:rPr lang="en-US" sz="3600" dirty="0"/>
              <a:t>Locations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E48263B-3F31-F933-D567-CEA92016551F}"/>
              </a:ext>
            </a:extLst>
          </p:cNvPr>
          <p:cNvSpPr/>
          <p:nvPr/>
        </p:nvSpPr>
        <p:spPr>
          <a:xfrm>
            <a:off x="4212770" y="0"/>
            <a:ext cx="7979229" cy="6858000"/>
          </a:xfrm>
          <a:prstGeom prst="rect">
            <a:avLst/>
          </a:prstGeom>
          <a:solidFill>
            <a:srgbClr val="AAD4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37" name="Imagem 36" descr="Uma imagem com mapa, texto, atlas&#10;&#10;Descrição gerada automaticamente">
            <a:extLst>
              <a:ext uri="{FF2B5EF4-FFF2-40B4-BE49-F238E27FC236}">
                <a16:creationId xmlns:a16="http://schemas.microsoft.com/office/drawing/2014/main" id="{218A1CAF-9F2A-2CD9-CAF1-335DC9B30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785" y="1077686"/>
            <a:ext cx="7979229" cy="4823093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7CAABBDC-AABF-3167-47AC-5051475F12A6}"/>
              </a:ext>
            </a:extLst>
          </p:cNvPr>
          <p:cNvSpPr txBox="1"/>
          <p:nvPr/>
        </p:nvSpPr>
        <p:spPr>
          <a:xfrm>
            <a:off x="860842" y="1929635"/>
            <a:ext cx="29718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5"/>
              </a:buClr>
            </a:pPr>
            <a:r>
              <a:rPr lang="pt-PT" dirty="0" err="1">
                <a:solidFill>
                  <a:schemeClr val="accent5"/>
                </a:solidFill>
              </a:rPr>
              <a:t>On</a:t>
            </a:r>
            <a:r>
              <a:rPr lang="pt-PT" dirty="0">
                <a:solidFill>
                  <a:schemeClr val="accent5"/>
                </a:solidFill>
              </a:rPr>
              <a:t>-site</a:t>
            </a:r>
          </a:p>
          <a:p>
            <a:pPr marL="285750" indent="-285750">
              <a:buClr>
                <a:schemeClr val="accent5"/>
              </a:buClr>
              <a:buFont typeface="Wingdings" pitchFamily="2" charset="2"/>
              <a:buChar char="Ø"/>
            </a:pPr>
            <a:r>
              <a:rPr lang="pt-PT" dirty="0"/>
              <a:t>United </a:t>
            </a:r>
            <a:r>
              <a:rPr lang="pt-PT" dirty="0" err="1"/>
              <a:t>States</a:t>
            </a:r>
            <a:endParaRPr lang="pt-PT" dirty="0"/>
          </a:p>
          <a:p>
            <a:pPr marL="285750" indent="-285750">
              <a:buClr>
                <a:schemeClr val="accent5"/>
              </a:buClr>
              <a:buFont typeface="Wingdings" pitchFamily="2" charset="2"/>
              <a:buChar char="Ø"/>
            </a:pPr>
            <a:r>
              <a:rPr lang="pt-PT" dirty="0" err="1"/>
              <a:t>Mexico</a:t>
            </a:r>
            <a:r>
              <a:rPr lang="pt-PT" dirty="0"/>
              <a:t> </a:t>
            </a:r>
          </a:p>
          <a:p>
            <a:pPr marL="285750" indent="-285750">
              <a:buClr>
                <a:schemeClr val="accent5"/>
              </a:buClr>
              <a:buFont typeface="Wingdings" pitchFamily="2" charset="2"/>
              <a:buChar char="Ø"/>
            </a:pPr>
            <a:r>
              <a:rPr lang="pt-PT" dirty="0" err="1"/>
              <a:t>Brazil</a:t>
            </a:r>
            <a:endParaRPr lang="pt-PT" dirty="0"/>
          </a:p>
          <a:p>
            <a:pPr marL="285750" indent="-285750">
              <a:buClr>
                <a:schemeClr val="accent5"/>
              </a:buClr>
              <a:buFont typeface="Wingdings" pitchFamily="2" charset="2"/>
              <a:buChar char="Ø"/>
            </a:pPr>
            <a:r>
              <a:rPr lang="pt-PT" dirty="0"/>
              <a:t>Portugal</a:t>
            </a:r>
          </a:p>
          <a:p>
            <a:pPr marL="285750" indent="-285750">
              <a:buClr>
                <a:schemeClr val="accent5"/>
              </a:buClr>
              <a:buFont typeface="Wingdings" pitchFamily="2" charset="2"/>
              <a:buChar char="Ø"/>
            </a:pPr>
            <a:r>
              <a:rPr lang="pt-PT" dirty="0" err="1"/>
              <a:t>Spain</a:t>
            </a:r>
            <a:endParaRPr lang="pt-PT" dirty="0"/>
          </a:p>
          <a:p>
            <a:pPr marL="285750" indent="-285750">
              <a:buClr>
                <a:schemeClr val="accent5"/>
              </a:buClr>
              <a:buFont typeface="Wingdings" pitchFamily="2" charset="2"/>
              <a:buChar char="Ø"/>
            </a:pPr>
            <a:r>
              <a:rPr lang="pt-PT" dirty="0"/>
              <a:t>France</a:t>
            </a:r>
          </a:p>
          <a:p>
            <a:pPr marL="285750" indent="-285750">
              <a:buClr>
                <a:schemeClr val="accent5"/>
              </a:buClr>
              <a:buFont typeface="Wingdings" pitchFamily="2" charset="2"/>
              <a:buChar char="Ø"/>
            </a:pPr>
            <a:r>
              <a:rPr lang="pt-PT" dirty="0" err="1"/>
              <a:t>Germany</a:t>
            </a:r>
            <a:endParaRPr lang="pt-PT" dirty="0"/>
          </a:p>
          <a:p>
            <a:pPr marL="285750" indent="-285750">
              <a:buClr>
                <a:schemeClr val="accent5"/>
              </a:buClr>
              <a:buFont typeface="Wingdings" pitchFamily="2" charset="2"/>
              <a:buChar char="Ø"/>
            </a:pPr>
            <a:r>
              <a:rPr lang="pt-PT" dirty="0" err="1"/>
              <a:t>Netherlands</a:t>
            </a:r>
            <a:r>
              <a:rPr lang="pt-PT" dirty="0"/>
              <a:t> </a:t>
            </a:r>
          </a:p>
          <a:p>
            <a:pPr marL="285750" indent="-285750">
              <a:buClr>
                <a:schemeClr val="accent5"/>
              </a:buClr>
              <a:buFont typeface="Wingdings" pitchFamily="2" charset="2"/>
              <a:buChar char="Ø"/>
            </a:pPr>
            <a:endParaRPr lang="pt-PT" dirty="0"/>
          </a:p>
          <a:p>
            <a:pPr>
              <a:buClr>
                <a:schemeClr val="accent5"/>
              </a:buClr>
            </a:pPr>
            <a:r>
              <a:rPr lang="pt-PT" dirty="0">
                <a:solidFill>
                  <a:schemeClr val="accent5"/>
                </a:solidFill>
              </a:rPr>
              <a:t>Online</a:t>
            </a:r>
          </a:p>
          <a:p>
            <a:pPr marL="285750" indent="-285750">
              <a:buClr>
                <a:schemeClr val="bg2">
                  <a:lumMod val="10000"/>
                  <a:lumOff val="90000"/>
                </a:schemeClr>
              </a:buClr>
              <a:buFont typeface="Wingdings" pitchFamily="2" charset="2"/>
              <a:buChar char="Ø"/>
            </a:pPr>
            <a:endParaRPr lang="pt-PT" dirty="0"/>
          </a:p>
        </p:txBody>
      </p: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E912C923-ED37-67FC-6D5D-11CC769537D0}"/>
              </a:ext>
            </a:extLst>
          </p:cNvPr>
          <p:cNvGrpSpPr/>
          <p:nvPr/>
        </p:nvGrpSpPr>
        <p:grpSpPr>
          <a:xfrm>
            <a:off x="4380652" y="5558463"/>
            <a:ext cx="3829242" cy="1066799"/>
            <a:chOff x="171057" y="5529943"/>
            <a:chExt cx="3829242" cy="1066799"/>
          </a:xfrm>
        </p:grpSpPr>
        <p:sp>
          <p:nvSpPr>
            <p:cNvPr id="30" name="Rectangle: Diagonal Corners Rounded 5">
              <a:extLst>
                <a:ext uri="{FF2B5EF4-FFF2-40B4-BE49-F238E27FC236}">
                  <a16:creationId xmlns:a16="http://schemas.microsoft.com/office/drawing/2014/main" id="{8C437670-C1CB-F4E4-FCBE-C01407CF0A2D}"/>
                </a:ext>
              </a:extLst>
            </p:cNvPr>
            <p:cNvSpPr/>
            <p:nvPr/>
          </p:nvSpPr>
          <p:spPr>
            <a:xfrm>
              <a:off x="171058" y="5529943"/>
              <a:ext cx="1407372" cy="418883"/>
            </a:xfrm>
            <a:prstGeom prst="round2Diag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: Diagonal Corners Rounded 5">
              <a:extLst>
                <a:ext uri="{FF2B5EF4-FFF2-40B4-BE49-F238E27FC236}">
                  <a16:creationId xmlns:a16="http://schemas.microsoft.com/office/drawing/2014/main" id="{14D93DD9-1097-08AB-62C1-8C2ADA2A856A}"/>
                </a:ext>
              </a:extLst>
            </p:cNvPr>
            <p:cNvSpPr/>
            <p:nvPr/>
          </p:nvSpPr>
          <p:spPr>
            <a:xfrm>
              <a:off x="171057" y="5859377"/>
              <a:ext cx="3829242" cy="737365"/>
            </a:xfrm>
            <a:prstGeom prst="round2DiagRect">
              <a:avLst/>
            </a:prstGeom>
            <a:solidFill>
              <a:schemeClr val="bg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">
              <a:extLst>
                <a:ext uri="{FF2B5EF4-FFF2-40B4-BE49-F238E27FC236}">
                  <a16:creationId xmlns:a16="http://schemas.microsoft.com/office/drawing/2014/main" id="{CE1A2F2A-140C-D409-B547-C5A1A55DB5AC}"/>
                </a:ext>
              </a:extLst>
            </p:cNvPr>
            <p:cNvSpPr txBox="1"/>
            <p:nvPr/>
          </p:nvSpPr>
          <p:spPr>
            <a:xfrm>
              <a:off x="265494" y="5966449"/>
              <a:ext cx="36403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Have at least one U.S campus or be U.S.-based if it’s an online-only program</a:t>
              </a:r>
            </a:p>
          </p:txBody>
        </p:sp>
        <p:sp>
          <p:nvSpPr>
            <p:cNvPr id="31" name="TextBox 2">
              <a:extLst>
                <a:ext uri="{FF2B5EF4-FFF2-40B4-BE49-F238E27FC236}">
                  <a16:creationId xmlns:a16="http://schemas.microsoft.com/office/drawing/2014/main" id="{A168C15A-BA61-7332-C4DF-4F9BB6570EAF}"/>
                </a:ext>
              </a:extLst>
            </p:cNvPr>
            <p:cNvSpPr txBox="1"/>
            <p:nvPr/>
          </p:nvSpPr>
          <p:spPr>
            <a:xfrm>
              <a:off x="260294" y="5529943"/>
              <a:ext cx="1201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Requirement</a:t>
              </a:r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606D19BE-5C7D-D741-3D0E-F3874B94678B}"/>
              </a:ext>
            </a:extLst>
          </p:cNvPr>
          <p:cNvSpPr txBox="1"/>
          <p:nvPr/>
        </p:nvSpPr>
        <p:spPr>
          <a:xfrm>
            <a:off x="1024126" y="329606"/>
            <a:ext cx="2890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Cyber </a:t>
            </a:r>
            <a:r>
              <a:rPr lang="pt-PT" sz="2000" dirty="0" err="1"/>
              <a:t>Security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200440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B1D61-581E-1653-8F90-E127797B7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2808514" cy="1499616"/>
          </a:xfrm>
        </p:spPr>
        <p:txBody>
          <a:bodyPr>
            <a:normAutofit/>
          </a:bodyPr>
          <a:lstStyle/>
          <a:p>
            <a:r>
              <a:rPr lang="en-US" sz="3600" dirty="0" err="1"/>
              <a:t>ironhack</a:t>
            </a:r>
            <a:br>
              <a:rPr lang="en-US" sz="3600" dirty="0"/>
            </a:br>
            <a:r>
              <a:rPr lang="en-US" sz="3600" dirty="0"/>
              <a:t>Miami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E48263B-3F31-F933-D567-CEA92016551F}"/>
              </a:ext>
            </a:extLst>
          </p:cNvPr>
          <p:cNvSpPr/>
          <p:nvPr/>
        </p:nvSpPr>
        <p:spPr>
          <a:xfrm>
            <a:off x="4212770" y="0"/>
            <a:ext cx="7979229" cy="6858000"/>
          </a:xfrm>
          <a:prstGeom prst="rect">
            <a:avLst/>
          </a:prstGeom>
          <a:solidFill>
            <a:srgbClr val="AAD4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37" name="Imagem 36" descr="Uma imagem com mapa, texto, atlas&#10;&#10;Descrição gerada automaticamente">
            <a:extLst>
              <a:ext uri="{FF2B5EF4-FFF2-40B4-BE49-F238E27FC236}">
                <a16:creationId xmlns:a16="http://schemas.microsoft.com/office/drawing/2014/main" id="{218A1CAF-9F2A-2CD9-CAF1-335DC9B30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785" y="1077686"/>
            <a:ext cx="7979229" cy="4823093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7CAABBDC-AABF-3167-47AC-5051475F12A6}"/>
              </a:ext>
            </a:extLst>
          </p:cNvPr>
          <p:cNvSpPr txBox="1"/>
          <p:nvPr/>
        </p:nvSpPr>
        <p:spPr>
          <a:xfrm>
            <a:off x="903739" y="2166075"/>
            <a:ext cx="2971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5"/>
              </a:buClr>
              <a:buFont typeface="Wingdings" pitchFamily="2" charset="2"/>
              <a:buChar char="Ø"/>
            </a:pPr>
            <a:r>
              <a:rPr lang="pt-PT" dirty="0"/>
              <a:t>Data </a:t>
            </a:r>
            <a:r>
              <a:rPr lang="pt-PT" dirty="0" err="1"/>
              <a:t>Analytics</a:t>
            </a:r>
            <a:endParaRPr lang="pt-PT" dirty="0"/>
          </a:p>
          <a:p>
            <a:pPr marL="285750" indent="-285750">
              <a:buClr>
                <a:schemeClr val="accent5"/>
              </a:buClr>
              <a:buFont typeface="Wingdings" pitchFamily="2" charset="2"/>
              <a:buChar char="Ø"/>
            </a:pPr>
            <a:r>
              <a:rPr lang="pt-PT" dirty="0"/>
              <a:t>Web </a:t>
            </a:r>
            <a:r>
              <a:rPr lang="pt-PT" dirty="0" err="1"/>
              <a:t>Development</a:t>
            </a:r>
            <a:endParaRPr lang="pt-PT" dirty="0"/>
          </a:p>
          <a:p>
            <a:pPr marL="285750" indent="-285750">
              <a:buClr>
                <a:schemeClr val="accent5"/>
              </a:buClr>
              <a:buFont typeface="Wingdings" pitchFamily="2" charset="2"/>
              <a:buChar char="Ø"/>
            </a:pPr>
            <a:r>
              <a:rPr lang="pt-PT" dirty="0"/>
              <a:t>UX/UI Design</a:t>
            </a:r>
          </a:p>
        </p:txBody>
      </p: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E912C923-ED37-67FC-6D5D-11CC769537D0}"/>
              </a:ext>
            </a:extLst>
          </p:cNvPr>
          <p:cNvGrpSpPr/>
          <p:nvPr/>
        </p:nvGrpSpPr>
        <p:grpSpPr>
          <a:xfrm>
            <a:off x="4380652" y="5558463"/>
            <a:ext cx="3829242" cy="1066799"/>
            <a:chOff x="171057" y="5529943"/>
            <a:chExt cx="3829242" cy="1066799"/>
          </a:xfrm>
        </p:grpSpPr>
        <p:sp>
          <p:nvSpPr>
            <p:cNvPr id="30" name="Rectangle: Diagonal Corners Rounded 5">
              <a:extLst>
                <a:ext uri="{FF2B5EF4-FFF2-40B4-BE49-F238E27FC236}">
                  <a16:creationId xmlns:a16="http://schemas.microsoft.com/office/drawing/2014/main" id="{8C437670-C1CB-F4E4-FCBE-C01407CF0A2D}"/>
                </a:ext>
              </a:extLst>
            </p:cNvPr>
            <p:cNvSpPr/>
            <p:nvPr/>
          </p:nvSpPr>
          <p:spPr>
            <a:xfrm>
              <a:off x="171058" y="5529943"/>
              <a:ext cx="1407372" cy="418883"/>
            </a:xfrm>
            <a:prstGeom prst="round2Diag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: Diagonal Corners Rounded 5">
              <a:extLst>
                <a:ext uri="{FF2B5EF4-FFF2-40B4-BE49-F238E27FC236}">
                  <a16:creationId xmlns:a16="http://schemas.microsoft.com/office/drawing/2014/main" id="{14D93DD9-1097-08AB-62C1-8C2ADA2A856A}"/>
                </a:ext>
              </a:extLst>
            </p:cNvPr>
            <p:cNvSpPr/>
            <p:nvPr/>
          </p:nvSpPr>
          <p:spPr>
            <a:xfrm>
              <a:off x="171057" y="5859377"/>
              <a:ext cx="3829242" cy="737365"/>
            </a:xfrm>
            <a:prstGeom prst="round2DiagRect">
              <a:avLst/>
            </a:prstGeom>
            <a:solidFill>
              <a:schemeClr val="bg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">
              <a:extLst>
                <a:ext uri="{FF2B5EF4-FFF2-40B4-BE49-F238E27FC236}">
                  <a16:creationId xmlns:a16="http://schemas.microsoft.com/office/drawing/2014/main" id="{CE1A2F2A-140C-D409-B547-C5A1A55DB5AC}"/>
                </a:ext>
              </a:extLst>
            </p:cNvPr>
            <p:cNvSpPr txBox="1"/>
            <p:nvPr/>
          </p:nvSpPr>
          <p:spPr>
            <a:xfrm>
              <a:off x="265494" y="5966449"/>
              <a:ext cx="36403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Have at least one U.S campus or be U.S.-based if it’s an online-only program</a:t>
              </a:r>
            </a:p>
          </p:txBody>
        </p:sp>
        <p:sp>
          <p:nvSpPr>
            <p:cNvPr id="31" name="TextBox 2">
              <a:extLst>
                <a:ext uri="{FF2B5EF4-FFF2-40B4-BE49-F238E27FC236}">
                  <a16:creationId xmlns:a16="http://schemas.microsoft.com/office/drawing/2014/main" id="{A168C15A-BA61-7332-C4DF-4F9BB6570EAF}"/>
                </a:ext>
              </a:extLst>
            </p:cNvPr>
            <p:cNvSpPr txBox="1"/>
            <p:nvPr/>
          </p:nvSpPr>
          <p:spPr>
            <a:xfrm>
              <a:off x="260294" y="5529943"/>
              <a:ext cx="1201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Requirement</a:t>
              </a:r>
            </a:p>
          </p:txBody>
        </p:sp>
      </p:grpSp>
      <p:pic>
        <p:nvPicPr>
          <p:cNvPr id="12292" name="Picture 4" descr="red cross icon for things that should not be done or forbidden 14065141  PNG, red cross icon">
            <a:extLst>
              <a:ext uri="{FF2B5EF4-FFF2-40B4-BE49-F238E27FC236}">
                <a16:creationId xmlns:a16="http://schemas.microsoft.com/office/drawing/2014/main" id="{F66A0F6A-3B6A-324E-012F-5582A7754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704" y="6039682"/>
            <a:ext cx="818318" cy="81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3D45F34-3F92-4B2A-279B-3CA358A3E1AF}"/>
              </a:ext>
            </a:extLst>
          </p:cNvPr>
          <p:cNvSpPr txBox="1"/>
          <p:nvPr/>
        </p:nvSpPr>
        <p:spPr>
          <a:xfrm>
            <a:off x="1024126" y="329606"/>
            <a:ext cx="2890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Cyber </a:t>
            </a:r>
            <a:r>
              <a:rPr lang="pt-PT" sz="2000" dirty="0" err="1"/>
              <a:t>Security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3595144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4D65BCAA-90A9-686B-92E0-80A26FDAFCA4}"/>
              </a:ext>
            </a:extLst>
          </p:cNvPr>
          <p:cNvSpPr/>
          <p:nvPr/>
        </p:nvSpPr>
        <p:spPr>
          <a:xfrm>
            <a:off x="0" y="-99391"/>
            <a:ext cx="12192000" cy="4659359"/>
          </a:xfrm>
          <a:prstGeom prst="rect">
            <a:avLst/>
          </a:prstGeom>
          <a:solidFill>
            <a:srgbClr val="2E3E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4" name="Picture 26" descr="Abstract White Tone Memphis Social Background">
            <a:extLst>
              <a:ext uri="{FF2B5EF4-FFF2-40B4-BE49-F238E27FC236}">
                <a16:creationId xmlns:a16="http://schemas.microsoft.com/office/drawing/2014/main" id="{CB202166-55C9-0CF4-D0BD-C03471B54B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743" r="9091" b="3348"/>
          <a:stretch/>
        </p:blipFill>
        <p:spPr bwMode="auto">
          <a:xfrm>
            <a:off x="0" y="-99391"/>
            <a:ext cx="12192000" cy="4659359"/>
          </a:xfrm>
          <a:prstGeom prst="rect">
            <a:avLst/>
          </a:prstGeom>
          <a:solidFill>
            <a:schemeClr val="bg2">
              <a:alpha val="0"/>
            </a:schemeClr>
          </a:solidFill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C11CE2F-E643-5A05-5CD4-0425C5D82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>
            <a:normAutofit/>
          </a:bodyPr>
          <a:lstStyle/>
          <a:p>
            <a:r>
              <a:rPr lang="en-US" sz="43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Other analysis</a:t>
            </a:r>
            <a:endParaRPr lang="pt-PT" sz="4300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012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B1D61-581E-1653-8F90-E127797B7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Ironhack</a:t>
            </a:r>
            <a:r>
              <a:rPr lang="en-US" sz="3600" dirty="0"/>
              <a:t> reviews</a:t>
            </a:r>
          </a:p>
        </p:txBody>
      </p:sp>
      <p:pic>
        <p:nvPicPr>
          <p:cNvPr id="9" name="Imagem 8" descr="Uma imagem com texto, captura de ecrã, diagrama, file&#10;&#10;Descrição gerada automaticamente">
            <a:extLst>
              <a:ext uri="{FF2B5EF4-FFF2-40B4-BE49-F238E27FC236}">
                <a16:creationId xmlns:a16="http://schemas.microsoft.com/office/drawing/2014/main" id="{7B49751C-DF27-F214-368D-90A9A857A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07" y="1993503"/>
            <a:ext cx="4859353" cy="3863011"/>
          </a:xfrm>
          <a:prstGeom prst="rect">
            <a:avLst/>
          </a:prstGeom>
        </p:spPr>
      </p:pic>
      <p:grpSp>
        <p:nvGrpSpPr>
          <p:cNvPr id="27" name="Agrupar 26">
            <a:extLst>
              <a:ext uri="{FF2B5EF4-FFF2-40B4-BE49-F238E27FC236}">
                <a16:creationId xmlns:a16="http://schemas.microsoft.com/office/drawing/2014/main" id="{A8C32715-371C-693E-02E6-9C44E9D11FEC}"/>
              </a:ext>
            </a:extLst>
          </p:cNvPr>
          <p:cNvGrpSpPr/>
          <p:nvPr/>
        </p:nvGrpSpPr>
        <p:grpSpPr>
          <a:xfrm>
            <a:off x="7838091" y="5359122"/>
            <a:ext cx="4138763" cy="1259292"/>
            <a:chOff x="7962051" y="5205985"/>
            <a:chExt cx="4138763" cy="1259292"/>
          </a:xfrm>
        </p:grpSpPr>
        <p:sp>
          <p:nvSpPr>
            <p:cNvPr id="28" name="Rectangle: Diagonal Corners Rounded 5">
              <a:extLst>
                <a:ext uri="{FF2B5EF4-FFF2-40B4-BE49-F238E27FC236}">
                  <a16:creationId xmlns:a16="http://schemas.microsoft.com/office/drawing/2014/main" id="{CF048209-B459-EA95-FA92-EB81861FDA3C}"/>
                </a:ext>
              </a:extLst>
            </p:cNvPr>
            <p:cNvSpPr/>
            <p:nvPr/>
          </p:nvSpPr>
          <p:spPr>
            <a:xfrm>
              <a:off x="7962052" y="5205985"/>
              <a:ext cx="1407372" cy="418883"/>
            </a:xfrm>
            <a:prstGeom prst="round2Diag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: Diagonal Corners Rounded 5">
              <a:extLst>
                <a:ext uri="{FF2B5EF4-FFF2-40B4-BE49-F238E27FC236}">
                  <a16:creationId xmlns:a16="http://schemas.microsoft.com/office/drawing/2014/main" id="{9ECB82A6-CC1E-33F9-A54A-4ABB544096B2}"/>
                </a:ext>
              </a:extLst>
            </p:cNvPr>
            <p:cNvSpPr/>
            <p:nvPr/>
          </p:nvSpPr>
          <p:spPr>
            <a:xfrm>
              <a:off x="7962051" y="5535419"/>
              <a:ext cx="3829242" cy="537135"/>
            </a:xfrm>
            <a:prstGeom prst="round2DiagRect">
              <a:avLst/>
            </a:prstGeom>
            <a:solidFill>
              <a:schemeClr val="bg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">
              <a:extLst>
                <a:ext uri="{FF2B5EF4-FFF2-40B4-BE49-F238E27FC236}">
                  <a16:creationId xmlns:a16="http://schemas.microsoft.com/office/drawing/2014/main" id="{C77D8A02-F66A-990C-3A35-5A3E69F05080}"/>
                </a:ext>
              </a:extLst>
            </p:cNvPr>
            <p:cNvSpPr txBox="1"/>
            <p:nvPr/>
          </p:nvSpPr>
          <p:spPr>
            <a:xfrm>
              <a:off x="8051287" y="5417167"/>
              <a:ext cx="3640367" cy="537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en-US" sz="1400" dirty="0">
                  <a:solidFill>
                    <a:schemeClr val="bg1"/>
                  </a:solidFill>
                </a:rPr>
                <a:t>At 10 verified reviews since 2019</a:t>
              </a:r>
            </a:p>
          </p:txBody>
        </p:sp>
        <p:sp>
          <p:nvSpPr>
            <p:cNvPr id="31" name="TextBox 2">
              <a:extLst>
                <a:ext uri="{FF2B5EF4-FFF2-40B4-BE49-F238E27FC236}">
                  <a16:creationId xmlns:a16="http://schemas.microsoft.com/office/drawing/2014/main" id="{4BEAA6E5-8170-9888-69C7-84D0DD135F24}"/>
                </a:ext>
              </a:extLst>
            </p:cNvPr>
            <p:cNvSpPr txBox="1"/>
            <p:nvPr/>
          </p:nvSpPr>
          <p:spPr>
            <a:xfrm>
              <a:off x="8051288" y="5205985"/>
              <a:ext cx="1201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Requirement</a:t>
              </a:r>
            </a:p>
          </p:txBody>
        </p:sp>
        <p:pic>
          <p:nvPicPr>
            <p:cNvPr id="32" name="Picture 4" descr="red cross icon for things that should not be done or forbidden 14065141  PNG, red cross icon">
              <a:extLst>
                <a:ext uri="{FF2B5EF4-FFF2-40B4-BE49-F238E27FC236}">
                  <a16:creationId xmlns:a16="http://schemas.microsoft.com/office/drawing/2014/main" id="{92C06F71-9640-6AB7-2896-62BCE1EDB5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82496" y="5646959"/>
              <a:ext cx="818318" cy="818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Retângulo 32">
            <a:extLst>
              <a:ext uri="{FF2B5EF4-FFF2-40B4-BE49-F238E27FC236}">
                <a16:creationId xmlns:a16="http://schemas.microsoft.com/office/drawing/2014/main" id="{4EBB3F85-FAAD-76BA-7645-5A29B65038EA}"/>
              </a:ext>
            </a:extLst>
          </p:cNvPr>
          <p:cNvSpPr/>
          <p:nvPr/>
        </p:nvSpPr>
        <p:spPr>
          <a:xfrm>
            <a:off x="6600442" y="2497544"/>
            <a:ext cx="5591558" cy="24509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EC34502F-9273-9116-53F4-9573C53A8D1B}"/>
              </a:ext>
            </a:extLst>
          </p:cNvPr>
          <p:cNvSpPr txBox="1"/>
          <p:nvPr/>
        </p:nvSpPr>
        <p:spPr>
          <a:xfrm>
            <a:off x="7838091" y="2806037"/>
            <a:ext cx="42392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olidFill>
                  <a:schemeClr val="bg1"/>
                </a:solidFill>
              </a:rPr>
              <a:t>Total </a:t>
            </a:r>
            <a:r>
              <a:rPr lang="pt-PT" sz="2400" dirty="0" err="1">
                <a:solidFill>
                  <a:schemeClr val="bg1"/>
                </a:solidFill>
              </a:rPr>
              <a:t>reviews</a:t>
            </a:r>
            <a:r>
              <a:rPr lang="pt-PT" sz="2400" dirty="0">
                <a:solidFill>
                  <a:schemeClr val="bg1"/>
                </a:solidFill>
              </a:rPr>
              <a:t> </a:t>
            </a:r>
            <a:r>
              <a:rPr lang="pt-PT" sz="2400" dirty="0" err="1">
                <a:solidFill>
                  <a:schemeClr val="bg1"/>
                </a:solidFill>
              </a:rPr>
              <a:t>after</a:t>
            </a:r>
            <a:r>
              <a:rPr lang="pt-PT" sz="2400" dirty="0">
                <a:solidFill>
                  <a:schemeClr val="bg1"/>
                </a:solidFill>
              </a:rPr>
              <a:t> 2019</a:t>
            </a:r>
          </a:p>
          <a:p>
            <a:r>
              <a:rPr lang="pt-PT" sz="2400" b="1" dirty="0">
                <a:ln>
                  <a:solidFill>
                    <a:schemeClr val="bg1"/>
                  </a:solidFill>
                </a:ln>
                <a:solidFill>
                  <a:schemeClr val="accent5"/>
                </a:solidFill>
              </a:rPr>
              <a:t>9</a:t>
            </a:r>
            <a:r>
              <a:rPr lang="pt-PT" sz="2400" dirty="0">
                <a:ln>
                  <a:solidFill>
                    <a:schemeClr val="bg1"/>
                  </a:solidFill>
                </a:ln>
              </a:rPr>
              <a:t> </a:t>
            </a:r>
          </a:p>
          <a:p>
            <a:endParaRPr lang="pt-PT" sz="2400" dirty="0"/>
          </a:p>
          <a:p>
            <a:r>
              <a:rPr lang="pt-PT" sz="2400" dirty="0" err="1">
                <a:solidFill>
                  <a:schemeClr val="bg1"/>
                </a:solidFill>
              </a:rPr>
              <a:t>Verified</a:t>
            </a:r>
            <a:r>
              <a:rPr lang="pt-PT" sz="2400" dirty="0">
                <a:solidFill>
                  <a:schemeClr val="bg1"/>
                </a:solidFill>
              </a:rPr>
              <a:t> </a:t>
            </a:r>
            <a:r>
              <a:rPr lang="pt-PT" sz="2400" dirty="0" err="1">
                <a:solidFill>
                  <a:schemeClr val="bg1"/>
                </a:solidFill>
              </a:rPr>
              <a:t>reviews</a:t>
            </a:r>
            <a:r>
              <a:rPr lang="pt-PT" sz="2400" dirty="0">
                <a:solidFill>
                  <a:schemeClr val="bg1"/>
                </a:solidFill>
              </a:rPr>
              <a:t> </a:t>
            </a:r>
            <a:r>
              <a:rPr lang="pt-PT" sz="2400" dirty="0" err="1">
                <a:solidFill>
                  <a:schemeClr val="bg1"/>
                </a:solidFill>
              </a:rPr>
              <a:t>after</a:t>
            </a:r>
            <a:r>
              <a:rPr lang="pt-PT" sz="2400" dirty="0">
                <a:solidFill>
                  <a:schemeClr val="bg1"/>
                </a:solidFill>
              </a:rPr>
              <a:t> 2019</a:t>
            </a:r>
          </a:p>
          <a:p>
            <a:r>
              <a:rPr lang="pt-PT" sz="2400" b="1" dirty="0">
                <a:ln>
                  <a:solidFill>
                    <a:schemeClr val="bg1"/>
                  </a:solidFill>
                </a:ln>
                <a:solidFill>
                  <a:schemeClr val="accent5"/>
                </a:solidFill>
              </a:rPr>
              <a:t>5</a:t>
            </a:r>
          </a:p>
        </p:txBody>
      </p:sp>
      <p:pic>
        <p:nvPicPr>
          <p:cNvPr id="35" name="Imagem 34" descr="Uma imagem com relógio, círculo, emblema, bússola&#10;&#10;Descrição gerada automaticamente">
            <a:extLst>
              <a:ext uri="{FF2B5EF4-FFF2-40B4-BE49-F238E27FC236}">
                <a16:creationId xmlns:a16="http://schemas.microsoft.com/office/drawing/2014/main" id="{36CF04AD-B193-3ACE-45D7-374B8CE7B1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559" y="2495485"/>
            <a:ext cx="2452984" cy="2452984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29E437A-E412-2906-1312-1E26AA501BA8}"/>
              </a:ext>
            </a:extLst>
          </p:cNvPr>
          <p:cNvSpPr txBox="1"/>
          <p:nvPr/>
        </p:nvSpPr>
        <p:spPr>
          <a:xfrm>
            <a:off x="1024126" y="571342"/>
            <a:ext cx="2890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Cyber </a:t>
            </a:r>
            <a:r>
              <a:rPr lang="pt-PT" sz="2000" dirty="0" err="1"/>
              <a:t>Security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1957178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4" descr="Ironhack Enterprise Solutions | Hire Tech Talent">
            <a:extLst>
              <a:ext uri="{FF2B5EF4-FFF2-40B4-BE49-F238E27FC236}">
                <a16:creationId xmlns:a16="http://schemas.microsoft.com/office/drawing/2014/main" id="{715830CB-247E-107D-6D67-4485F2B191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47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1B1D61-581E-1653-8F90-E127797B7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7722307" cy="1499616"/>
          </a:xfrm>
        </p:spPr>
        <p:txBody>
          <a:bodyPr>
            <a:normAutofit/>
          </a:bodyPr>
          <a:lstStyle/>
          <a:p>
            <a:r>
              <a:rPr lang="en-US" sz="3600" dirty="0" err="1"/>
              <a:t>Ironhack</a:t>
            </a:r>
            <a:r>
              <a:rPr lang="en-US" sz="3600" dirty="0"/>
              <a:t> cons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0722224-E175-DE8B-B46B-883267207CAA}"/>
              </a:ext>
            </a:extLst>
          </p:cNvPr>
          <p:cNvSpPr txBox="1"/>
          <p:nvPr/>
        </p:nvSpPr>
        <p:spPr>
          <a:xfrm>
            <a:off x="0" y="2670048"/>
            <a:ext cx="4406137" cy="553998"/>
          </a:xfrm>
          <a:prstGeom prst="rect">
            <a:avLst/>
          </a:prstGeom>
          <a:solidFill>
            <a:srgbClr val="AAD4DF">
              <a:alpha val="69020"/>
            </a:srgbClr>
          </a:solidFill>
        </p:spPr>
        <p:txBody>
          <a:bodyPr wrap="square">
            <a:spAutoFit/>
          </a:bodyPr>
          <a:lstStyle/>
          <a:p>
            <a:r>
              <a:rPr lang="pt-PT" sz="1500" dirty="0" err="1">
                <a:effectLst/>
              </a:rPr>
              <a:t>The</a:t>
            </a:r>
            <a:r>
              <a:rPr lang="pt-PT" sz="1500" dirty="0">
                <a:effectLst/>
              </a:rPr>
              <a:t> lead </a:t>
            </a:r>
            <a:r>
              <a:rPr lang="pt-PT" sz="1500" dirty="0" err="1">
                <a:effectLst/>
              </a:rPr>
              <a:t>instructor</a:t>
            </a:r>
            <a:r>
              <a:rPr lang="pt-PT" sz="1500" dirty="0">
                <a:effectLst/>
              </a:rPr>
              <a:t> </a:t>
            </a:r>
            <a:r>
              <a:rPr lang="pt-PT" sz="1500" dirty="0" err="1">
                <a:effectLst/>
              </a:rPr>
              <a:t>when</a:t>
            </a:r>
            <a:r>
              <a:rPr lang="pt-PT" sz="1500" dirty="0">
                <a:effectLst/>
              </a:rPr>
              <a:t> I </a:t>
            </a:r>
            <a:r>
              <a:rPr lang="pt-PT" sz="1500" dirty="0" err="1">
                <a:effectLst/>
              </a:rPr>
              <a:t>left</a:t>
            </a:r>
            <a:r>
              <a:rPr lang="pt-PT" sz="1500" dirty="0">
                <a:effectLst/>
              </a:rPr>
              <a:t> </a:t>
            </a:r>
            <a:r>
              <a:rPr lang="pt-PT" sz="1500" dirty="0" err="1">
                <a:effectLst/>
              </a:rPr>
              <a:t>taught</a:t>
            </a:r>
            <a:r>
              <a:rPr lang="pt-PT" sz="1500" dirty="0">
                <a:effectLst/>
              </a:rPr>
              <a:t> </a:t>
            </a:r>
            <a:r>
              <a:rPr lang="pt-PT" sz="1500" dirty="0" err="1">
                <a:effectLst/>
              </a:rPr>
              <a:t>nothing</a:t>
            </a:r>
            <a:r>
              <a:rPr lang="pt-PT" sz="1500" dirty="0">
                <a:effectLst/>
              </a:rPr>
              <a:t> </a:t>
            </a:r>
            <a:r>
              <a:rPr lang="pt-PT" sz="1500" dirty="0" err="1">
                <a:effectLst/>
              </a:rPr>
              <a:t>and</a:t>
            </a:r>
            <a:r>
              <a:rPr lang="pt-PT" sz="1500" dirty="0">
                <a:effectLst/>
              </a:rPr>
              <a:t> </a:t>
            </a:r>
            <a:r>
              <a:rPr lang="pt-PT" sz="1500" dirty="0" err="1">
                <a:effectLst/>
              </a:rPr>
              <a:t>relied</a:t>
            </a:r>
            <a:r>
              <a:rPr lang="pt-PT" sz="1500" dirty="0">
                <a:effectLst/>
              </a:rPr>
              <a:t> </a:t>
            </a:r>
            <a:r>
              <a:rPr lang="pt-PT" sz="1500" dirty="0" err="1">
                <a:effectLst/>
              </a:rPr>
              <a:t>on</a:t>
            </a:r>
            <a:r>
              <a:rPr lang="pt-PT" sz="1500" dirty="0">
                <a:effectLst/>
              </a:rPr>
              <a:t> </a:t>
            </a:r>
            <a:r>
              <a:rPr lang="pt-PT" sz="1500" dirty="0" err="1">
                <a:effectLst/>
              </a:rPr>
              <a:t>the</a:t>
            </a:r>
            <a:r>
              <a:rPr lang="pt-PT" sz="1500" dirty="0">
                <a:effectLst/>
              </a:rPr>
              <a:t> </a:t>
            </a:r>
            <a:r>
              <a:rPr lang="pt-PT" sz="1500" dirty="0" err="1">
                <a:effectLst/>
              </a:rPr>
              <a:t>assistant</a:t>
            </a:r>
            <a:r>
              <a:rPr lang="pt-PT" sz="1500" dirty="0">
                <a:effectLst/>
              </a:rPr>
              <a:t> </a:t>
            </a:r>
            <a:r>
              <a:rPr lang="pt-PT" sz="1500" dirty="0" err="1">
                <a:effectLst/>
              </a:rPr>
              <a:t>instructors</a:t>
            </a:r>
            <a:r>
              <a:rPr lang="pt-PT" sz="1500" dirty="0">
                <a:effectLst/>
              </a:rPr>
              <a:t> to </a:t>
            </a:r>
            <a:r>
              <a:rPr lang="pt-PT" sz="1500" dirty="0" err="1">
                <a:effectLst/>
              </a:rPr>
              <a:t>teach</a:t>
            </a:r>
            <a:r>
              <a:rPr lang="pt-PT" sz="1500" dirty="0">
                <a:effectLst/>
              </a:rPr>
              <a:t>.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460786A-B9AA-8CDE-6D16-95C0DDF1A006}"/>
              </a:ext>
            </a:extLst>
          </p:cNvPr>
          <p:cNvSpPr txBox="1"/>
          <p:nvPr/>
        </p:nvSpPr>
        <p:spPr>
          <a:xfrm>
            <a:off x="-7229" y="5198091"/>
            <a:ext cx="4795526" cy="1246495"/>
          </a:xfrm>
          <a:prstGeom prst="rect">
            <a:avLst/>
          </a:prstGeom>
          <a:solidFill>
            <a:srgbClr val="AAD4DF">
              <a:alpha val="69020"/>
            </a:srgbClr>
          </a:solidFill>
        </p:spPr>
        <p:txBody>
          <a:bodyPr wrap="square">
            <a:spAutoFit/>
          </a:bodyPr>
          <a:lstStyle>
            <a:defPPr>
              <a:defRPr lang="pt-PT"/>
            </a:defPPr>
            <a:lvl1pPr>
              <a:defRPr sz="1200">
                <a:effectLst/>
                <a:latin typeface="Helvetica Neue" panose="02000503000000020004" pitchFamily="2" charset="0"/>
              </a:defRPr>
            </a:lvl1pPr>
          </a:lstStyle>
          <a:p>
            <a:r>
              <a:rPr lang="pt-PT" sz="1500" dirty="0" err="1">
                <a:latin typeface="+mn-lt"/>
              </a:rPr>
              <a:t>There</a:t>
            </a:r>
            <a:r>
              <a:rPr lang="pt-PT" sz="1500" dirty="0">
                <a:latin typeface="+mn-lt"/>
              </a:rPr>
              <a:t> </a:t>
            </a:r>
            <a:r>
              <a:rPr lang="pt-PT" sz="1500" dirty="0" err="1">
                <a:latin typeface="+mn-lt"/>
              </a:rPr>
              <a:t>were</a:t>
            </a:r>
            <a:r>
              <a:rPr lang="pt-PT" sz="1500" dirty="0">
                <a:latin typeface="+mn-lt"/>
              </a:rPr>
              <a:t> times </a:t>
            </a:r>
            <a:r>
              <a:rPr lang="pt-PT" sz="1500" dirty="0" err="1">
                <a:latin typeface="+mn-lt"/>
              </a:rPr>
              <a:t>where</a:t>
            </a:r>
            <a:r>
              <a:rPr lang="pt-PT" sz="1500" dirty="0">
                <a:latin typeface="+mn-lt"/>
              </a:rPr>
              <a:t> I </a:t>
            </a:r>
            <a:r>
              <a:rPr lang="pt-PT" sz="1500" dirty="0" err="1">
                <a:latin typeface="+mn-lt"/>
              </a:rPr>
              <a:t>felt</a:t>
            </a:r>
            <a:r>
              <a:rPr lang="pt-PT" sz="1500" dirty="0">
                <a:latin typeface="+mn-lt"/>
              </a:rPr>
              <a:t> </a:t>
            </a:r>
            <a:r>
              <a:rPr lang="pt-PT" sz="1500" dirty="0" err="1">
                <a:latin typeface="+mn-lt"/>
              </a:rPr>
              <a:t>it</a:t>
            </a:r>
            <a:r>
              <a:rPr lang="pt-PT" sz="1500" dirty="0">
                <a:latin typeface="+mn-lt"/>
              </a:rPr>
              <a:t> </a:t>
            </a:r>
            <a:r>
              <a:rPr lang="pt-PT" sz="1500" dirty="0" err="1">
                <a:latin typeface="+mn-lt"/>
              </a:rPr>
              <a:t>went</a:t>
            </a:r>
            <a:r>
              <a:rPr lang="pt-PT" sz="1500" dirty="0">
                <a:latin typeface="+mn-lt"/>
              </a:rPr>
              <a:t> </a:t>
            </a:r>
            <a:r>
              <a:rPr lang="pt-PT" sz="1500" dirty="0" err="1">
                <a:latin typeface="+mn-lt"/>
              </a:rPr>
              <a:t>by</a:t>
            </a:r>
            <a:r>
              <a:rPr lang="pt-PT" sz="1500" dirty="0">
                <a:latin typeface="+mn-lt"/>
              </a:rPr>
              <a:t> </a:t>
            </a:r>
            <a:r>
              <a:rPr lang="pt-PT" sz="1500" dirty="0" err="1">
                <a:solidFill>
                  <a:srgbClr val="2E3E55"/>
                </a:solidFill>
                <a:highlight>
                  <a:srgbClr val="FFFF00"/>
                </a:highlight>
                <a:latin typeface="+mn-lt"/>
              </a:rPr>
              <a:t>really</a:t>
            </a:r>
            <a:r>
              <a:rPr lang="pt-PT" sz="1500" dirty="0">
                <a:solidFill>
                  <a:srgbClr val="2E3E55"/>
                </a:solidFill>
                <a:highlight>
                  <a:srgbClr val="FFFF00"/>
                </a:highlight>
                <a:latin typeface="+mn-lt"/>
              </a:rPr>
              <a:t> fast</a:t>
            </a:r>
            <a:r>
              <a:rPr lang="pt-PT" sz="1500" dirty="0">
                <a:latin typeface="+mn-lt"/>
              </a:rPr>
              <a:t>, </a:t>
            </a:r>
            <a:r>
              <a:rPr lang="pt-PT" sz="1500" dirty="0" err="1">
                <a:latin typeface="+mn-lt"/>
              </a:rPr>
              <a:t>and</a:t>
            </a:r>
            <a:r>
              <a:rPr lang="pt-PT" sz="1500" dirty="0">
                <a:latin typeface="+mn-lt"/>
              </a:rPr>
              <a:t> </a:t>
            </a:r>
            <a:r>
              <a:rPr lang="pt-PT" sz="1500" dirty="0" err="1">
                <a:latin typeface="+mn-lt"/>
              </a:rPr>
              <a:t>where</a:t>
            </a:r>
            <a:r>
              <a:rPr lang="pt-PT" sz="1500" dirty="0">
                <a:latin typeface="+mn-lt"/>
              </a:rPr>
              <a:t> I </a:t>
            </a:r>
            <a:r>
              <a:rPr lang="pt-PT" sz="1500" dirty="0" err="1">
                <a:latin typeface="+mn-lt"/>
              </a:rPr>
              <a:t>personally</a:t>
            </a:r>
            <a:r>
              <a:rPr lang="pt-PT" sz="1500" dirty="0">
                <a:latin typeface="+mn-lt"/>
              </a:rPr>
              <a:t> </a:t>
            </a:r>
            <a:r>
              <a:rPr lang="pt-PT" sz="1500" dirty="0" err="1">
                <a:latin typeface="+mn-lt"/>
              </a:rPr>
              <a:t>thought</a:t>
            </a:r>
            <a:r>
              <a:rPr lang="pt-PT" sz="1500" dirty="0">
                <a:latin typeface="+mn-lt"/>
              </a:rPr>
              <a:t> I </a:t>
            </a:r>
            <a:r>
              <a:rPr lang="pt-PT" sz="1500" dirty="0" err="1">
                <a:latin typeface="+mn-lt"/>
              </a:rPr>
              <a:t>might</a:t>
            </a:r>
            <a:r>
              <a:rPr lang="pt-PT" sz="1500" dirty="0">
                <a:latin typeface="+mn-lt"/>
              </a:rPr>
              <a:t> </a:t>
            </a:r>
            <a:r>
              <a:rPr lang="pt-PT" sz="1500" dirty="0" err="1">
                <a:latin typeface="+mn-lt"/>
              </a:rPr>
              <a:t>not</a:t>
            </a:r>
            <a:r>
              <a:rPr lang="pt-PT" sz="1500" dirty="0">
                <a:latin typeface="+mn-lt"/>
              </a:rPr>
              <a:t> </a:t>
            </a:r>
            <a:r>
              <a:rPr lang="pt-PT" sz="1500" dirty="0" err="1">
                <a:latin typeface="+mn-lt"/>
              </a:rPr>
              <a:t>succeed</a:t>
            </a:r>
            <a:r>
              <a:rPr lang="pt-PT" sz="1500" dirty="0">
                <a:latin typeface="+mn-lt"/>
              </a:rPr>
              <a:t> </a:t>
            </a:r>
            <a:r>
              <a:rPr lang="pt-PT" sz="1500" dirty="0" err="1">
                <a:latin typeface="+mn-lt"/>
              </a:rPr>
              <a:t>and</a:t>
            </a:r>
            <a:r>
              <a:rPr lang="pt-PT" sz="1500" dirty="0">
                <a:latin typeface="+mn-lt"/>
              </a:rPr>
              <a:t> I </a:t>
            </a:r>
            <a:r>
              <a:rPr lang="pt-PT" sz="1500" dirty="0" err="1">
                <a:latin typeface="+mn-lt"/>
              </a:rPr>
              <a:t>thought</a:t>
            </a:r>
            <a:r>
              <a:rPr lang="pt-PT" sz="1500" dirty="0">
                <a:latin typeface="+mn-lt"/>
              </a:rPr>
              <a:t> I </a:t>
            </a:r>
            <a:r>
              <a:rPr lang="pt-PT" sz="1500" dirty="0" err="1">
                <a:latin typeface="+mn-lt"/>
              </a:rPr>
              <a:t>was</a:t>
            </a:r>
            <a:r>
              <a:rPr lang="pt-PT" sz="1500" dirty="0">
                <a:latin typeface="+mn-lt"/>
              </a:rPr>
              <a:t> </a:t>
            </a:r>
            <a:r>
              <a:rPr lang="pt-PT" sz="1500" dirty="0" err="1">
                <a:latin typeface="+mn-lt"/>
              </a:rPr>
              <a:t>the</a:t>
            </a:r>
            <a:r>
              <a:rPr lang="pt-PT" sz="1500" dirty="0">
                <a:latin typeface="+mn-lt"/>
              </a:rPr>
              <a:t> </a:t>
            </a:r>
            <a:r>
              <a:rPr lang="pt-PT" sz="1500" dirty="0" err="1">
                <a:latin typeface="+mn-lt"/>
              </a:rPr>
              <a:t>only</a:t>
            </a:r>
            <a:r>
              <a:rPr lang="pt-PT" sz="1500" dirty="0">
                <a:latin typeface="+mn-lt"/>
              </a:rPr>
              <a:t> </a:t>
            </a:r>
            <a:r>
              <a:rPr lang="pt-PT" sz="1500" dirty="0" err="1">
                <a:latin typeface="+mn-lt"/>
              </a:rPr>
              <a:t>one</a:t>
            </a:r>
            <a:r>
              <a:rPr lang="pt-PT" sz="1500" dirty="0">
                <a:latin typeface="+mn-lt"/>
              </a:rPr>
              <a:t> </a:t>
            </a:r>
            <a:r>
              <a:rPr lang="pt-PT" sz="1500" dirty="0" err="1">
                <a:latin typeface="+mn-lt"/>
              </a:rPr>
              <a:t>that</a:t>
            </a:r>
            <a:r>
              <a:rPr lang="pt-PT" sz="1500" dirty="0">
                <a:latin typeface="+mn-lt"/>
              </a:rPr>
              <a:t> </a:t>
            </a:r>
            <a:r>
              <a:rPr lang="pt-PT" sz="1500" dirty="0" err="1">
                <a:latin typeface="+mn-lt"/>
              </a:rPr>
              <a:t>felt</a:t>
            </a:r>
            <a:r>
              <a:rPr lang="pt-PT" sz="1500" dirty="0">
                <a:latin typeface="+mn-lt"/>
              </a:rPr>
              <a:t> </a:t>
            </a:r>
            <a:r>
              <a:rPr lang="pt-PT" sz="1500" dirty="0" err="1">
                <a:latin typeface="+mn-lt"/>
              </a:rPr>
              <a:t>this</a:t>
            </a:r>
            <a:r>
              <a:rPr lang="pt-PT" sz="1500" dirty="0">
                <a:latin typeface="+mn-lt"/>
              </a:rPr>
              <a:t> </a:t>
            </a:r>
            <a:r>
              <a:rPr lang="pt-PT" sz="1500" dirty="0" err="1">
                <a:latin typeface="+mn-lt"/>
              </a:rPr>
              <a:t>way</a:t>
            </a:r>
            <a:r>
              <a:rPr lang="pt-PT" sz="1500" dirty="0">
                <a:latin typeface="+mn-lt"/>
              </a:rPr>
              <a:t>- </a:t>
            </a:r>
            <a:r>
              <a:rPr lang="pt-PT" sz="1500" dirty="0" err="1">
                <a:latin typeface="+mn-lt"/>
              </a:rPr>
              <a:t>but</a:t>
            </a:r>
            <a:r>
              <a:rPr lang="pt-PT" sz="1500" dirty="0">
                <a:latin typeface="+mn-lt"/>
              </a:rPr>
              <a:t> </a:t>
            </a:r>
            <a:r>
              <a:rPr lang="pt-PT" sz="1500" dirty="0" err="1">
                <a:latin typeface="+mn-lt"/>
              </a:rPr>
              <a:t>when</a:t>
            </a:r>
            <a:r>
              <a:rPr lang="pt-PT" sz="1500" dirty="0">
                <a:latin typeface="+mn-lt"/>
              </a:rPr>
              <a:t> I </a:t>
            </a:r>
            <a:r>
              <a:rPr lang="pt-PT" sz="1500" dirty="0" err="1">
                <a:latin typeface="+mn-lt"/>
              </a:rPr>
              <a:t>did</a:t>
            </a:r>
            <a:r>
              <a:rPr lang="pt-PT" sz="1500" dirty="0">
                <a:latin typeface="+mn-lt"/>
              </a:rPr>
              <a:t> </a:t>
            </a:r>
            <a:r>
              <a:rPr lang="pt-PT" sz="1500" dirty="0" err="1">
                <a:latin typeface="+mn-lt"/>
              </a:rPr>
              <a:t>study</a:t>
            </a:r>
            <a:r>
              <a:rPr lang="pt-PT" sz="1500" dirty="0">
                <a:latin typeface="+mn-lt"/>
              </a:rPr>
              <a:t> </a:t>
            </a:r>
            <a:r>
              <a:rPr lang="pt-PT" sz="1500" dirty="0" err="1">
                <a:latin typeface="+mn-lt"/>
              </a:rPr>
              <a:t>sessions</a:t>
            </a:r>
            <a:r>
              <a:rPr lang="pt-PT" sz="1500" dirty="0">
                <a:latin typeface="+mn-lt"/>
              </a:rPr>
              <a:t> </a:t>
            </a:r>
            <a:r>
              <a:rPr lang="pt-PT" sz="1500" dirty="0" err="1">
                <a:latin typeface="+mn-lt"/>
              </a:rPr>
              <a:t>outside</a:t>
            </a:r>
            <a:r>
              <a:rPr lang="pt-PT" sz="1500" dirty="0">
                <a:latin typeface="+mn-lt"/>
              </a:rPr>
              <a:t> </a:t>
            </a:r>
            <a:r>
              <a:rPr lang="pt-PT" sz="1500" dirty="0" err="1">
                <a:latin typeface="+mn-lt"/>
              </a:rPr>
              <a:t>of</a:t>
            </a:r>
            <a:r>
              <a:rPr lang="pt-PT" sz="1500" dirty="0">
                <a:latin typeface="+mn-lt"/>
              </a:rPr>
              <a:t> </a:t>
            </a:r>
            <a:r>
              <a:rPr lang="pt-PT" sz="1500" dirty="0" err="1">
                <a:latin typeface="+mn-lt"/>
              </a:rPr>
              <a:t>class</a:t>
            </a:r>
            <a:r>
              <a:rPr lang="pt-PT" sz="1500" dirty="0">
                <a:latin typeface="+mn-lt"/>
              </a:rPr>
              <a:t> time </a:t>
            </a:r>
            <a:r>
              <a:rPr lang="pt-PT" sz="1500" dirty="0" err="1">
                <a:latin typeface="+mn-lt"/>
              </a:rPr>
              <a:t>with</a:t>
            </a:r>
            <a:r>
              <a:rPr lang="pt-PT" sz="1500" dirty="0">
                <a:latin typeface="+mn-lt"/>
              </a:rPr>
              <a:t> </a:t>
            </a:r>
            <a:r>
              <a:rPr lang="pt-PT" sz="1500" dirty="0" err="1">
                <a:latin typeface="+mn-lt"/>
              </a:rPr>
              <a:t>other</a:t>
            </a:r>
            <a:r>
              <a:rPr lang="pt-PT" sz="1500" dirty="0">
                <a:latin typeface="+mn-lt"/>
              </a:rPr>
              <a:t> </a:t>
            </a:r>
            <a:r>
              <a:rPr lang="pt-PT" sz="1500" dirty="0" err="1">
                <a:latin typeface="+mn-lt"/>
              </a:rPr>
              <a:t>students</a:t>
            </a:r>
            <a:r>
              <a:rPr lang="pt-PT" sz="1500" dirty="0">
                <a:latin typeface="+mn-lt"/>
              </a:rPr>
              <a:t>, </a:t>
            </a:r>
            <a:r>
              <a:rPr lang="pt-PT" sz="1500" dirty="0" err="1">
                <a:latin typeface="+mn-lt"/>
              </a:rPr>
              <a:t>they</a:t>
            </a:r>
            <a:r>
              <a:rPr lang="pt-PT" sz="1500" dirty="0">
                <a:latin typeface="+mn-lt"/>
              </a:rPr>
              <a:t> </a:t>
            </a:r>
            <a:r>
              <a:rPr lang="pt-PT" sz="1500" dirty="0" err="1">
                <a:latin typeface="+mn-lt"/>
              </a:rPr>
              <a:t>felt</a:t>
            </a:r>
            <a:r>
              <a:rPr lang="pt-PT" sz="1500" dirty="0">
                <a:latin typeface="+mn-lt"/>
              </a:rPr>
              <a:t> </a:t>
            </a:r>
            <a:r>
              <a:rPr lang="pt-PT" sz="1500" dirty="0" err="1">
                <a:latin typeface="+mn-lt"/>
              </a:rPr>
              <a:t>the</a:t>
            </a:r>
            <a:r>
              <a:rPr lang="pt-PT" sz="1500" dirty="0">
                <a:latin typeface="+mn-lt"/>
              </a:rPr>
              <a:t> </a:t>
            </a:r>
            <a:r>
              <a:rPr lang="pt-PT" sz="1500" dirty="0" err="1">
                <a:latin typeface="+mn-lt"/>
              </a:rPr>
              <a:t>same</a:t>
            </a:r>
            <a:r>
              <a:rPr lang="pt-PT" sz="1500" dirty="0">
                <a:latin typeface="+mn-lt"/>
              </a:rPr>
              <a:t> </a:t>
            </a:r>
            <a:r>
              <a:rPr lang="pt-PT" sz="1500" dirty="0" err="1">
                <a:latin typeface="+mn-lt"/>
              </a:rPr>
              <a:t>way</a:t>
            </a:r>
            <a:r>
              <a:rPr lang="pt-PT" sz="1500" dirty="0">
                <a:latin typeface="+mn-lt"/>
              </a:rPr>
              <a:t>. 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0D5927E-8590-8B84-D9E4-5DF06CE2E309}"/>
              </a:ext>
            </a:extLst>
          </p:cNvPr>
          <p:cNvSpPr txBox="1"/>
          <p:nvPr/>
        </p:nvSpPr>
        <p:spPr>
          <a:xfrm>
            <a:off x="8389953" y="2220287"/>
            <a:ext cx="3826143" cy="1015663"/>
          </a:xfrm>
          <a:prstGeom prst="rect">
            <a:avLst/>
          </a:prstGeom>
          <a:solidFill>
            <a:srgbClr val="AAD4DF">
              <a:alpha val="69020"/>
            </a:srgbClr>
          </a:solidFill>
        </p:spPr>
        <p:txBody>
          <a:bodyPr wrap="square">
            <a:spAutoFit/>
          </a:bodyPr>
          <a:lstStyle/>
          <a:p>
            <a:r>
              <a:rPr lang="pt-PT" sz="1500" dirty="0">
                <a:effectLst/>
              </a:rPr>
              <a:t>CONS </a:t>
            </a:r>
            <a:r>
              <a:rPr lang="pt-PT" sz="1500" dirty="0" err="1">
                <a:effectLst/>
              </a:rPr>
              <a:t>Tuition</a:t>
            </a:r>
            <a:r>
              <a:rPr lang="pt-PT" sz="1500" dirty="0">
                <a:effectLst/>
              </a:rPr>
              <a:t> </a:t>
            </a:r>
            <a:r>
              <a:rPr lang="pt-PT" sz="1500" dirty="0" err="1">
                <a:effectLst/>
              </a:rPr>
              <a:t>is</a:t>
            </a:r>
            <a:r>
              <a:rPr lang="pt-PT" sz="1500" dirty="0">
                <a:effectLst/>
              </a:rPr>
              <a:t> a bit </a:t>
            </a:r>
            <a:r>
              <a:rPr lang="pt-PT" sz="1500" dirty="0" err="1">
                <a:effectLst/>
              </a:rPr>
              <a:t>pricey</a:t>
            </a:r>
            <a:r>
              <a:rPr lang="pt-PT" sz="1500" dirty="0">
                <a:effectLst/>
              </a:rPr>
              <a:t> </a:t>
            </a:r>
            <a:r>
              <a:rPr lang="pt-PT" sz="1500" dirty="0" err="1">
                <a:effectLst/>
              </a:rPr>
              <a:t>at</a:t>
            </a:r>
            <a:r>
              <a:rPr lang="pt-PT" sz="1500" dirty="0">
                <a:effectLst/>
              </a:rPr>
              <a:t> </a:t>
            </a:r>
            <a:r>
              <a:rPr lang="pt-PT" sz="1500" dirty="0" err="1">
                <a:effectLst/>
              </a:rPr>
              <a:t>about</a:t>
            </a:r>
            <a:r>
              <a:rPr lang="pt-PT" sz="1500" dirty="0">
                <a:effectLst/>
              </a:rPr>
              <a:t> $11,340 for 6 </a:t>
            </a:r>
            <a:r>
              <a:rPr lang="pt-PT" sz="1500" dirty="0" err="1">
                <a:effectLst/>
              </a:rPr>
              <a:t>months</a:t>
            </a:r>
            <a:r>
              <a:rPr lang="pt-PT" sz="1500" dirty="0">
                <a:effectLst/>
              </a:rPr>
              <a:t>. </a:t>
            </a:r>
            <a:r>
              <a:rPr lang="pt-PT" sz="1500" dirty="0" err="1">
                <a:effectLst/>
              </a:rPr>
              <a:t>The</a:t>
            </a:r>
            <a:r>
              <a:rPr lang="pt-PT" sz="1500" dirty="0">
                <a:effectLst/>
              </a:rPr>
              <a:t> </a:t>
            </a:r>
            <a:r>
              <a:rPr lang="pt-PT" sz="1500" dirty="0" err="1">
                <a:effectLst/>
              </a:rPr>
              <a:t>Labs</a:t>
            </a:r>
            <a:r>
              <a:rPr lang="pt-PT" sz="1500" dirty="0">
                <a:effectLst/>
              </a:rPr>
              <a:t> </a:t>
            </a:r>
            <a:r>
              <a:rPr lang="pt-PT" sz="1500" dirty="0" err="1">
                <a:effectLst/>
              </a:rPr>
              <a:t>sometimes</a:t>
            </a:r>
            <a:r>
              <a:rPr lang="pt-PT" sz="1500" dirty="0">
                <a:effectLst/>
              </a:rPr>
              <a:t> crash </a:t>
            </a:r>
            <a:r>
              <a:rPr lang="pt-PT" sz="1500" dirty="0" err="1">
                <a:effectLst/>
              </a:rPr>
              <a:t>and</a:t>
            </a:r>
            <a:r>
              <a:rPr lang="pt-PT" sz="1500" dirty="0">
                <a:effectLst/>
              </a:rPr>
              <a:t> force </a:t>
            </a:r>
            <a:r>
              <a:rPr lang="pt-PT" sz="1500" dirty="0" err="1">
                <a:effectLst/>
              </a:rPr>
              <a:t>you</a:t>
            </a:r>
            <a:r>
              <a:rPr lang="pt-PT" sz="1500" dirty="0">
                <a:effectLst/>
              </a:rPr>
              <a:t> to </a:t>
            </a:r>
            <a:r>
              <a:rPr lang="pt-PT" sz="1500" dirty="0" err="1">
                <a:effectLst/>
              </a:rPr>
              <a:t>have</a:t>
            </a:r>
            <a:r>
              <a:rPr lang="pt-PT" sz="1500" dirty="0">
                <a:effectLst/>
              </a:rPr>
              <a:t> to </a:t>
            </a:r>
            <a:r>
              <a:rPr lang="pt-PT" sz="1500" dirty="0" err="1">
                <a:effectLst/>
              </a:rPr>
              <a:t>restart</a:t>
            </a:r>
            <a:r>
              <a:rPr lang="pt-PT" sz="1500" dirty="0">
                <a:effectLst/>
              </a:rPr>
              <a:t> </a:t>
            </a:r>
            <a:r>
              <a:rPr lang="pt-PT" sz="1500" dirty="0" err="1">
                <a:effectLst/>
              </a:rPr>
              <a:t>from</a:t>
            </a:r>
            <a:r>
              <a:rPr lang="pt-PT" sz="1500" dirty="0">
                <a:effectLst/>
              </a:rPr>
              <a:t> </a:t>
            </a:r>
            <a:r>
              <a:rPr lang="pt-PT" sz="1500" dirty="0" err="1">
                <a:effectLst/>
              </a:rPr>
              <a:t>the</a:t>
            </a:r>
            <a:r>
              <a:rPr lang="pt-PT" sz="1500" dirty="0">
                <a:effectLst/>
              </a:rPr>
              <a:t> </a:t>
            </a:r>
            <a:r>
              <a:rPr lang="pt-PT" sz="1500" dirty="0" err="1">
                <a:effectLst/>
              </a:rPr>
              <a:t>beginning</a:t>
            </a:r>
            <a:r>
              <a:rPr lang="pt-PT" sz="1500" dirty="0">
                <a:effectLst/>
              </a:rPr>
              <a:t>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AA91602-55C0-D440-3EF4-3A1A0CCB1DE9}"/>
              </a:ext>
            </a:extLst>
          </p:cNvPr>
          <p:cNvSpPr txBox="1"/>
          <p:nvPr/>
        </p:nvSpPr>
        <p:spPr>
          <a:xfrm>
            <a:off x="6509405" y="6071916"/>
            <a:ext cx="5693228" cy="553998"/>
          </a:xfrm>
          <a:prstGeom prst="rect">
            <a:avLst/>
          </a:prstGeom>
          <a:solidFill>
            <a:srgbClr val="AAD4DF">
              <a:alpha val="69020"/>
            </a:srgbClr>
          </a:solidFill>
        </p:spPr>
        <p:txBody>
          <a:bodyPr wrap="square">
            <a:spAutoFit/>
          </a:bodyPr>
          <a:lstStyle/>
          <a:p>
            <a:r>
              <a:rPr lang="pt-PT" sz="1500" dirty="0">
                <a:solidFill>
                  <a:srgbClr val="2E3E55"/>
                </a:solidFill>
                <a:effectLst/>
                <a:highlight>
                  <a:srgbClr val="FFFF00"/>
                </a:highlight>
              </a:rPr>
              <a:t>Curriculum </a:t>
            </a:r>
            <a:r>
              <a:rPr lang="pt-PT" sz="1500" dirty="0" err="1">
                <a:solidFill>
                  <a:srgbClr val="2E3E55"/>
                </a:solidFill>
                <a:effectLst/>
                <a:highlight>
                  <a:srgbClr val="FFFF00"/>
                </a:highlight>
              </a:rPr>
              <a:t>was</a:t>
            </a:r>
            <a:r>
              <a:rPr lang="pt-PT" sz="1500" dirty="0">
                <a:solidFill>
                  <a:srgbClr val="2E3E55"/>
                </a:solidFill>
                <a:effectLst/>
                <a:highlight>
                  <a:srgbClr val="FFFF00"/>
                </a:highlight>
              </a:rPr>
              <a:t> </a:t>
            </a:r>
            <a:r>
              <a:rPr lang="pt-PT" sz="1500" dirty="0" err="1">
                <a:solidFill>
                  <a:srgbClr val="2E3E55"/>
                </a:solidFill>
                <a:effectLst/>
                <a:highlight>
                  <a:srgbClr val="FFFF00"/>
                </a:highlight>
              </a:rPr>
              <a:t>mainly</a:t>
            </a:r>
            <a:r>
              <a:rPr lang="pt-PT" sz="1500" dirty="0">
                <a:solidFill>
                  <a:srgbClr val="2E3E55"/>
                </a:solidFill>
                <a:effectLst/>
                <a:highlight>
                  <a:srgbClr val="FFFF00"/>
                </a:highlight>
              </a:rPr>
              <a:t> </a:t>
            </a:r>
            <a:r>
              <a:rPr lang="pt-PT" sz="1500" dirty="0" err="1">
                <a:solidFill>
                  <a:srgbClr val="2E3E55"/>
                </a:solidFill>
                <a:effectLst/>
                <a:highlight>
                  <a:srgbClr val="FFFF00"/>
                </a:highlight>
              </a:rPr>
              <a:t>LinkedIn</a:t>
            </a:r>
            <a:r>
              <a:rPr lang="pt-PT" sz="1500" dirty="0">
                <a:solidFill>
                  <a:srgbClr val="2E3E55"/>
                </a:solidFill>
                <a:effectLst/>
                <a:highlight>
                  <a:srgbClr val="FFFF00"/>
                </a:highlight>
              </a:rPr>
              <a:t> </a:t>
            </a:r>
            <a:r>
              <a:rPr lang="pt-PT" sz="1500" dirty="0" err="1">
                <a:solidFill>
                  <a:srgbClr val="2E3E55"/>
                </a:solidFill>
                <a:effectLst/>
                <a:highlight>
                  <a:srgbClr val="FFFF00"/>
                </a:highlight>
              </a:rPr>
              <a:t>learning</a:t>
            </a:r>
            <a:r>
              <a:rPr lang="pt-PT" sz="1500" dirty="0">
                <a:solidFill>
                  <a:srgbClr val="2E3E55"/>
                </a:solidFill>
                <a:effectLst/>
                <a:highlight>
                  <a:srgbClr val="FFFF00"/>
                </a:highlight>
              </a:rPr>
              <a:t> </a:t>
            </a:r>
            <a:r>
              <a:rPr lang="pt-PT" sz="1500" dirty="0" err="1">
                <a:solidFill>
                  <a:srgbClr val="2E3E55"/>
                </a:solidFill>
                <a:effectLst/>
                <a:highlight>
                  <a:srgbClr val="FFFF00"/>
                </a:highlight>
              </a:rPr>
              <a:t>videos</a:t>
            </a:r>
            <a:r>
              <a:rPr lang="pt-PT" sz="1500" dirty="0">
                <a:solidFill>
                  <a:srgbClr val="2E3E55"/>
                </a:solidFill>
                <a:effectLst/>
              </a:rPr>
              <a:t>, </a:t>
            </a:r>
            <a:r>
              <a:rPr lang="pt-PT" sz="1500" dirty="0">
                <a:effectLst/>
              </a:rPr>
              <a:t>some </a:t>
            </a:r>
            <a:r>
              <a:rPr lang="pt-PT" sz="1500" dirty="0" err="1">
                <a:effectLst/>
              </a:rPr>
              <a:t>were</a:t>
            </a:r>
            <a:r>
              <a:rPr lang="pt-PT" sz="1500" dirty="0">
                <a:effectLst/>
              </a:rPr>
              <a:t> 4-5 </a:t>
            </a:r>
            <a:r>
              <a:rPr lang="pt-PT" sz="1500" dirty="0" err="1">
                <a:effectLst/>
              </a:rPr>
              <a:t>hours</a:t>
            </a:r>
            <a:r>
              <a:rPr lang="pt-PT" sz="1500" dirty="0">
                <a:effectLst/>
              </a:rPr>
              <a:t> long. </a:t>
            </a:r>
            <a:r>
              <a:rPr lang="pt-PT" sz="1500" dirty="0" err="1">
                <a:effectLst/>
              </a:rPr>
              <a:t>Was</a:t>
            </a:r>
            <a:r>
              <a:rPr lang="pt-PT" sz="1500" dirty="0">
                <a:effectLst/>
              </a:rPr>
              <a:t> </a:t>
            </a:r>
            <a:r>
              <a:rPr lang="pt-PT" sz="1500" dirty="0" err="1">
                <a:effectLst/>
              </a:rPr>
              <a:t>tedious</a:t>
            </a:r>
            <a:r>
              <a:rPr lang="pt-PT" sz="1500" dirty="0">
                <a:effectLst/>
              </a:rPr>
              <a:t> </a:t>
            </a:r>
            <a:r>
              <a:rPr lang="pt-PT" sz="1500" dirty="0" err="1">
                <a:effectLst/>
              </a:rPr>
              <a:t>at</a:t>
            </a:r>
            <a:r>
              <a:rPr lang="pt-PT" sz="1500" dirty="0">
                <a:effectLst/>
              </a:rPr>
              <a:t> times....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87AA2E5-B89B-E28D-A172-7069ABAC9210}"/>
              </a:ext>
            </a:extLst>
          </p:cNvPr>
          <p:cNvSpPr txBox="1"/>
          <p:nvPr/>
        </p:nvSpPr>
        <p:spPr>
          <a:xfrm>
            <a:off x="8850835" y="4463393"/>
            <a:ext cx="3353213" cy="323165"/>
          </a:xfrm>
          <a:prstGeom prst="rect">
            <a:avLst/>
          </a:prstGeom>
          <a:solidFill>
            <a:srgbClr val="AAD4DF">
              <a:alpha val="69020"/>
            </a:srgbClr>
          </a:solidFill>
        </p:spPr>
        <p:txBody>
          <a:bodyPr wrap="square">
            <a:spAutoFit/>
          </a:bodyPr>
          <a:lstStyle/>
          <a:p>
            <a:r>
              <a:rPr lang="pt-PT" sz="1500" dirty="0" err="1">
                <a:effectLst/>
              </a:rPr>
              <a:t>It's</a:t>
            </a:r>
            <a:r>
              <a:rPr lang="pt-PT" sz="1500" dirty="0">
                <a:effectLst/>
              </a:rPr>
              <a:t> a </a:t>
            </a:r>
            <a:r>
              <a:rPr lang="pt-PT" sz="1500" dirty="0" err="1">
                <a:effectLst/>
              </a:rPr>
              <a:t>lot</a:t>
            </a:r>
            <a:r>
              <a:rPr lang="pt-PT" sz="1500" dirty="0">
                <a:effectLst/>
              </a:rPr>
              <a:t> </a:t>
            </a:r>
            <a:r>
              <a:rPr lang="pt-PT" sz="1500" dirty="0" err="1">
                <a:effectLst/>
              </a:rPr>
              <a:t>of</a:t>
            </a:r>
            <a:r>
              <a:rPr lang="pt-PT" sz="1500" dirty="0">
                <a:effectLst/>
              </a:rPr>
              <a:t> </a:t>
            </a:r>
            <a:r>
              <a:rPr lang="pt-PT" sz="1500" dirty="0" err="1">
                <a:effectLst/>
              </a:rPr>
              <a:t>LinkedIn</a:t>
            </a:r>
            <a:r>
              <a:rPr lang="pt-PT" sz="1500" dirty="0">
                <a:effectLst/>
              </a:rPr>
              <a:t> </a:t>
            </a:r>
            <a:r>
              <a:rPr lang="pt-PT" sz="1500" dirty="0" err="1">
                <a:effectLst/>
              </a:rPr>
              <a:t>Learning</a:t>
            </a:r>
            <a:r>
              <a:rPr lang="pt-PT" sz="1500" dirty="0">
                <a:effectLst/>
              </a:rPr>
              <a:t> vídeos</a:t>
            </a:r>
            <a:r>
              <a:rPr lang="pt-PT" sz="1500" dirty="0"/>
              <a:t>.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C73C2F3-B987-4B32-0E9F-1BF1BEE2C08E}"/>
              </a:ext>
            </a:extLst>
          </p:cNvPr>
          <p:cNvSpPr txBox="1"/>
          <p:nvPr/>
        </p:nvSpPr>
        <p:spPr>
          <a:xfrm>
            <a:off x="-24096" y="4238758"/>
            <a:ext cx="3401782" cy="323165"/>
          </a:xfrm>
          <a:prstGeom prst="rect">
            <a:avLst/>
          </a:prstGeom>
          <a:solidFill>
            <a:srgbClr val="AAD4DF">
              <a:alpha val="69020"/>
            </a:srgbClr>
          </a:solidFill>
        </p:spPr>
        <p:txBody>
          <a:bodyPr wrap="square">
            <a:spAutoFit/>
          </a:bodyPr>
          <a:lstStyle/>
          <a:p>
            <a:r>
              <a:rPr lang="pt-PT" sz="1500" dirty="0" err="1">
                <a:effectLst/>
              </a:rPr>
              <a:t>the</a:t>
            </a:r>
            <a:r>
              <a:rPr lang="pt-PT" sz="1500" dirty="0">
                <a:effectLst/>
              </a:rPr>
              <a:t> </a:t>
            </a:r>
            <a:r>
              <a:rPr lang="pt-PT" sz="1500" dirty="0" err="1">
                <a:effectLst/>
              </a:rPr>
              <a:t>breadth</a:t>
            </a:r>
            <a:r>
              <a:rPr lang="pt-PT" sz="1500" dirty="0">
                <a:effectLst/>
              </a:rPr>
              <a:t> </a:t>
            </a:r>
            <a:r>
              <a:rPr lang="pt-PT" sz="1500" dirty="0" err="1">
                <a:effectLst/>
              </a:rPr>
              <a:t>and</a:t>
            </a:r>
            <a:r>
              <a:rPr lang="pt-PT" sz="1500" dirty="0">
                <a:effectLst/>
              </a:rPr>
              <a:t> </a:t>
            </a:r>
            <a:r>
              <a:rPr lang="pt-PT" sz="1500" dirty="0" err="1">
                <a:solidFill>
                  <a:srgbClr val="2E3E55"/>
                </a:solidFill>
                <a:effectLst/>
                <a:highlight>
                  <a:srgbClr val="FFFF00"/>
                </a:highlight>
              </a:rPr>
              <a:t>pace</a:t>
            </a:r>
            <a:r>
              <a:rPr lang="pt-PT" sz="1500" dirty="0">
                <a:effectLst/>
              </a:rPr>
              <a:t> </a:t>
            </a:r>
            <a:r>
              <a:rPr lang="pt-PT" sz="1500" dirty="0" err="1">
                <a:effectLst/>
              </a:rPr>
              <a:t>of</a:t>
            </a:r>
            <a:r>
              <a:rPr lang="pt-PT" sz="1500" dirty="0">
                <a:effectLst/>
              </a:rPr>
              <a:t> </a:t>
            </a:r>
            <a:r>
              <a:rPr lang="pt-PT" sz="1500" dirty="0" err="1">
                <a:effectLst/>
              </a:rPr>
              <a:t>the</a:t>
            </a:r>
            <a:r>
              <a:rPr lang="pt-PT" sz="1500" dirty="0">
                <a:effectLst/>
              </a:rPr>
              <a:t> contente.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C2FFE98-E786-1F51-D097-61A0387358FC}"/>
              </a:ext>
            </a:extLst>
          </p:cNvPr>
          <p:cNvSpPr txBox="1"/>
          <p:nvPr/>
        </p:nvSpPr>
        <p:spPr>
          <a:xfrm>
            <a:off x="7420570" y="5129545"/>
            <a:ext cx="4795526" cy="553998"/>
          </a:xfrm>
          <a:prstGeom prst="rect">
            <a:avLst/>
          </a:prstGeom>
          <a:solidFill>
            <a:srgbClr val="AAD4DF">
              <a:alpha val="69020"/>
            </a:srgbClr>
          </a:solidFill>
        </p:spPr>
        <p:txBody>
          <a:bodyPr wrap="square">
            <a:spAutoFit/>
          </a:bodyPr>
          <a:lstStyle/>
          <a:p>
            <a:r>
              <a:rPr lang="pt-PT" sz="1500" dirty="0" err="1"/>
              <a:t>N</a:t>
            </a:r>
            <a:r>
              <a:rPr lang="pt-PT" sz="1500" dirty="0" err="1">
                <a:effectLst/>
              </a:rPr>
              <a:t>ot</a:t>
            </a:r>
            <a:r>
              <a:rPr lang="pt-PT" sz="1500" dirty="0">
                <a:effectLst/>
              </a:rPr>
              <a:t> </a:t>
            </a:r>
            <a:r>
              <a:rPr lang="pt-PT" sz="1500" dirty="0" err="1">
                <a:effectLst/>
              </a:rPr>
              <a:t>being</a:t>
            </a:r>
            <a:r>
              <a:rPr lang="pt-PT" sz="1500" dirty="0">
                <a:effectLst/>
              </a:rPr>
              <a:t> </a:t>
            </a:r>
            <a:r>
              <a:rPr lang="pt-PT" sz="1500" dirty="0" err="1">
                <a:effectLst/>
              </a:rPr>
              <a:t>able</a:t>
            </a:r>
            <a:r>
              <a:rPr lang="pt-PT" sz="1500" dirty="0">
                <a:effectLst/>
              </a:rPr>
              <a:t> to </a:t>
            </a:r>
            <a:r>
              <a:rPr lang="pt-PT" sz="1500" dirty="0" err="1">
                <a:effectLst/>
              </a:rPr>
              <a:t>get</a:t>
            </a:r>
            <a:r>
              <a:rPr lang="pt-PT" sz="1500" dirty="0">
                <a:effectLst/>
              </a:rPr>
              <a:t> feedback </a:t>
            </a:r>
            <a:r>
              <a:rPr lang="pt-PT" sz="1500" dirty="0" err="1">
                <a:effectLst/>
              </a:rPr>
              <a:t>right</a:t>
            </a:r>
            <a:r>
              <a:rPr lang="pt-PT" sz="1500" dirty="0">
                <a:effectLst/>
              </a:rPr>
              <a:t> </a:t>
            </a:r>
            <a:r>
              <a:rPr lang="pt-PT" sz="1500" dirty="0" err="1">
                <a:effectLst/>
              </a:rPr>
              <a:t>away</a:t>
            </a:r>
            <a:r>
              <a:rPr lang="pt-PT" sz="1500" dirty="0">
                <a:effectLst/>
              </a:rPr>
              <a:t> </a:t>
            </a:r>
            <a:r>
              <a:rPr lang="pt-PT" sz="1500" dirty="0" err="1">
                <a:effectLst/>
              </a:rPr>
              <a:t>and</a:t>
            </a:r>
            <a:r>
              <a:rPr lang="pt-PT" sz="1500" dirty="0">
                <a:effectLst/>
              </a:rPr>
              <a:t> </a:t>
            </a:r>
            <a:r>
              <a:rPr lang="pt-PT" sz="1500" dirty="0" err="1">
                <a:effectLst/>
              </a:rPr>
              <a:t>the</a:t>
            </a:r>
            <a:r>
              <a:rPr lang="pt-PT" sz="1500" dirty="0">
                <a:effectLst/>
              </a:rPr>
              <a:t> </a:t>
            </a:r>
            <a:r>
              <a:rPr lang="pt-PT" sz="1500" dirty="0" err="1">
                <a:effectLst/>
              </a:rPr>
              <a:t>technical</a:t>
            </a:r>
            <a:r>
              <a:rPr lang="pt-PT" sz="1500" dirty="0">
                <a:effectLst/>
              </a:rPr>
              <a:t> </a:t>
            </a:r>
            <a:r>
              <a:rPr lang="pt-PT" sz="1500" dirty="0" err="1">
                <a:effectLst/>
              </a:rPr>
              <a:t>difficulties</a:t>
            </a:r>
            <a:r>
              <a:rPr lang="pt-PT" sz="1500" dirty="0">
                <a:effectLst/>
              </a:rPr>
              <a:t> </a:t>
            </a:r>
            <a:r>
              <a:rPr lang="pt-PT" sz="1500" dirty="0" err="1">
                <a:effectLst/>
              </a:rPr>
              <a:t>sometimes</a:t>
            </a:r>
            <a:r>
              <a:rPr lang="pt-PT" sz="1500" dirty="0">
                <a:effectLst/>
              </a:rPr>
              <a:t>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F4FDB57-730D-DA3C-8C44-0E2A11499533}"/>
              </a:ext>
            </a:extLst>
          </p:cNvPr>
          <p:cNvSpPr txBox="1"/>
          <p:nvPr/>
        </p:nvSpPr>
        <p:spPr>
          <a:xfrm>
            <a:off x="-24096" y="3553322"/>
            <a:ext cx="5407478" cy="323165"/>
          </a:xfrm>
          <a:prstGeom prst="rect">
            <a:avLst/>
          </a:prstGeom>
          <a:solidFill>
            <a:srgbClr val="AAD4DF">
              <a:alpha val="69020"/>
            </a:srgbClr>
          </a:solidFill>
        </p:spPr>
        <p:txBody>
          <a:bodyPr wrap="square">
            <a:spAutoFit/>
          </a:bodyPr>
          <a:lstStyle/>
          <a:p>
            <a:r>
              <a:rPr lang="pt-PT" sz="1500" dirty="0">
                <a:effectLst/>
              </a:rPr>
              <a:t>I </a:t>
            </a:r>
            <a:r>
              <a:rPr lang="pt-PT" sz="1500" dirty="0" err="1">
                <a:effectLst/>
              </a:rPr>
              <a:t>believe</a:t>
            </a:r>
            <a:r>
              <a:rPr lang="pt-PT" sz="1500" dirty="0">
                <a:effectLst/>
              </a:rPr>
              <a:t> </a:t>
            </a:r>
            <a:r>
              <a:rPr lang="pt-PT" sz="1500" dirty="0" err="1">
                <a:effectLst/>
              </a:rPr>
              <a:t>the</a:t>
            </a:r>
            <a:r>
              <a:rPr lang="pt-PT" sz="1500" dirty="0">
                <a:effectLst/>
              </a:rPr>
              <a:t> </a:t>
            </a:r>
            <a:r>
              <a:rPr lang="pt-PT" sz="1500" dirty="0" err="1">
                <a:effectLst/>
              </a:rPr>
              <a:t>cohort</a:t>
            </a:r>
            <a:r>
              <a:rPr lang="pt-PT" sz="1500" dirty="0">
                <a:effectLst/>
              </a:rPr>
              <a:t> </a:t>
            </a:r>
            <a:r>
              <a:rPr lang="pt-PT" sz="1500" dirty="0" err="1">
                <a:effectLst/>
              </a:rPr>
              <a:t>is</a:t>
            </a:r>
            <a:r>
              <a:rPr lang="pt-PT" sz="1500" dirty="0">
                <a:effectLst/>
              </a:rPr>
              <a:t> </a:t>
            </a:r>
            <a:r>
              <a:rPr lang="pt-PT" sz="1500" dirty="0" err="1">
                <a:effectLst/>
              </a:rPr>
              <a:t>incredibly</a:t>
            </a:r>
            <a:r>
              <a:rPr lang="pt-PT" sz="1500" dirty="0">
                <a:effectLst/>
              </a:rPr>
              <a:t> </a:t>
            </a:r>
            <a:r>
              <a:rPr lang="pt-PT" sz="1500" dirty="0" err="1">
                <a:solidFill>
                  <a:srgbClr val="2E3E55"/>
                </a:solidFill>
                <a:effectLst/>
                <a:highlight>
                  <a:srgbClr val="FFFF00"/>
                </a:highlight>
              </a:rPr>
              <a:t>overpriced</a:t>
            </a:r>
            <a:r>
              <a:rPr lang="pt-PT" sz="1500" dirty="0">
                <a:effectLst/>
              </a:rPr>
              <a:t> for </a:t>
            </a:r>
            <a:r>
              <a:rPr lang="pt-PT" sz="1500" dirty="0" err="1">
                <a:effectLst/>
              </a:rPr>
              <a:t>what</a:t>
            </a:r>
            <a:r>
              <a:rPr lang="pt-PT" sz="1500" dirty="0">
                <a:effectLst/>
              </a:rPr>
              <a:t> </a:t>
            </a:r>
            <a:r>
              <a:rPr lang="pt-PT" sz="1500" dirty="0" err="1">
                <a:effectLst/>
              </a:rPr>
              <a:t>you</a:t>
            </a:r>
            <a:r>
              <a:rPr lang="pt-PT" sz="1500" dirty="0">
                <a:effectLst/>
              </a:rPr>
              <a:t> </a:t>
            </a:r>
            <a:r>
              <a:rPr lang="pt-PT" sz="1500" dirty="0" err="1">
                <a:effectLst/>
              </a:rPr>
              <a:t>get</a:t>
            </a:r>
            <a:r>
              <a:rPr lang="pt-PT" sz="1500" dirty="0">
                <a:effectLst/>
              </a:rPr>
              <a:t>.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18A68D1-D362-FA1B-0827-EED4D5E4C217}"/>
              </a:ext>
            </a:extLst>
          </p:cNvPr>
          <p:cNvSpPr txBox="1"/>
          <p:nvPr/>
        </p:nvSpPr>
        <p:spPr>
          <a:xfrm>
            <a:off x="9285587" y="1451456"/>
            <a:ext cx="2906413" cy="553998"/>
          </a:xfrm>
          <a:prstGeom prst="rect">
            <a:avLst/>
          </a:prstGeom>
          <a:solidFill>
            <a:srgbClr val="AAD4DF">
              <a:alpha val="69020"/>
            </a:srgbClr>
          </a:solidFill>
        </p:spPr>
        <p:txBody>
          <a:bodyPr wrap="square">
            <a:spAutoFit/>
          </a:bodyPr>
          <a:lstStyle>
            <a:defPPr>
              <a:defRPr lang="pt-PT"/>
            </a:defPPr>
            <a:lvl1pPr>
              <a:defRPr sz="1500">
                <a:effectLst/>
              </a:defRPr>
            </a:lvl1pPr>
          </a:lstStyle>
          <a:p>
            <a:r>
              <a:rPr lang="pt-PT" dirty="0" err="1"/>
              <a:t>You</a:t>
            </a:r>
            <a:r>
              <a:rPr lang="pt-PT" dirty="0"/>
              <a:t> </a:t>
            </a:r>
            <a:r>
              <a:rPr lang="pt-PT" dirty="0" err="1">
                <a:solidFill>
                  <a:srgbClr val="2E3E55"/>
                </a:solidFill>
                <a:highlight>
                  <a:srgbClr val="FFFF00"/>
                </a:highlight>
              </a:rPr>
              <a:t>lose</a:t>
            </a:r>
            <a:r>
              <a:rPr lang="pt-PT" dirty="0">
                <a:solidFill>
                  <a:srgbClr val="2E3E55"/>
                </a:solidFill>
                <a:highlight>
                  <a:srgbClr val="FFFF00"/>
                </a:highlight>
              </a:rPr>
              <a:t> </a:t>
            </a:r>
            <a:r>
              <a:rPr lang="pt-PT" dirty="0" err="1">
                <a:solidFill>
                  <a:srgbClr val="2E3E55"/>
                </a:solidFill>
                <a:highlight>
                  <a:srgbClr val="FFFF00"/>
                </a:highlight>
              </a:rPr>
              <a:t>the</a:t>
            </a:r>
            <a:r>
              <a:rPr lang="pt-PT" dirty="0">
                <a:solidFill>
                  <a:srgbClr val="2E3E55"/>
                </a:solidFill>
                <a:highlight>
                  <a:srgbClr val="FFFF00"/>
                </a:highlight>
              </a:rPr>
              <a:t> job </a:t>
            </a:r>
            <a:r>
              <a:rPr lang="pt-PT" dirty="0" err="1">
                <a:solidFill>
                  <a:srgbClr val="2E3E55"/>
                </a:solidFill>
                <a:highlight>
                  <a:srgbClr val="FFFF00"/>
                </a:highlight>
              </a:rPr>
              <a:t>guarantee</a:t>
            </a:r>
            <a:r>
              <a:rPr lang="pt-PT" dirty="0">
                <a:solidFill>
                  <a:srgbClr val="2E3E55"/>
                </a:solidFill>
              </a:rPr>
              <a:t> </a:t>
            </a:r>
            <a:r>
              <a:rPr lang="pt-PT" dirty="0" err="1"/>
              <a:t>if</a:t>
            </a:r>
            <a:r>
              <a:rPr lang="pt-PT" dirty="0"/>
              <a:t> </a:t>
            </a:r>
            <a:r>
              <a:rPr lang="pt-PT" dirty="0" err="1"/>
              <a:t>you</a:t>
            </a:r>
            <a:r>
              <a:rPr lang="pt-PT" dirty="0"/>
              <a:t> </a:t>
            </a:r>
            <a:r>
              <a:rPr lang="pt-PT" dirty="0" err="1"/>
              <a:t>don't</a:t>
            </a:r>
            <a:r>
              <a:rPr lang="pt-PT" dirty="0"/>
              <a:t> </a:t>
            </a:r>
            <a:r>
              <a:rPr lang="pt-PT" dirty="0" err="1"/>
              <a:t>finish</a:t>
            </a:r>
            <a:r>
              <a:rPr lang="pt-PT" dirty="0"/>
              <a:t> in time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4C3C1D7-27C2-5E75-F514-0868925F43C9}"/>
              </a:ext>
            </a:extLst>
          </p:cNvPr>
          <p:cNvSpPr txBox="1"/>
          <p:nvPr/>
        </p:nvSpPr>
        <p:spPr>
          <a:xfrm>
            <a:off x="7010360" y="3797241"/>
            <a:ext cx="5186409" cy="323165"/>
          </a:xfrm>
          <a:prstGeom prst="rect">
            <a:avLst/>
          </a:prstGeom>
          <a:solidFill>
            <a:srgbClr val="AAD4DF">
              <a:alpha val="69020"/>
            </a:srgbClr>
          </a:solidFill>
        </p:spPr>
        <p:txBody>
          <a:bodyPr wrap="square">
            <a:spAutoFit/>
          </a:bodyPr>
          <a:lstStyle>
            <a:defPPr>
              <a:defRPr lang="pt-PT"/>
            </a:defPPr>
            <a:lvl1pPr>
              <a:defRPr sz="1500">
                <a:effectLst/>
              </a:defRPr>
            </a:lvl1pPr>
          </a:lstStyle>
          <a:p>
            <a:r>
              <a:rPr lang="pt-PT" dirty="0">
                <a:solidFill>
                  <a:srgbClr val="2E3E55"/>
                </a:solidFill>
                <a:highlight>
                  <a:srgbClr val="FFFF00"/>
                </a:highlight>
              </a:rPr>
              <a:t>Email </a:t>
            </a:r>
            <a:r>
              <a:rPr lang="pt-PT" dirty="0" err="1">
                <a:solidFill>
                  <a:srgbClr val="2E3E55"/>
                </a:solidFill>
                <a:highlight>
                  <a:srgbClr val="FFFF00"/>
                </a:highlight>
              </a:rPr>
              <a:t>support</a:t>
            </a:r>
            <a:r>
              <a:rPr lang="pt-PT" dirty="0"/>
              <a:t> can take time to </a:t>
            </a:r>
            <a:r>
              <a:rPr lang="pt-PT" dirty="0" err="1"/>
              <a:t>reach</a:t>
            </a:r>
            <a:r>
              <a:rPr lang="pt-PT" dirty="0"/>
              <a:t> </a:t>
            </a:r>
            <a:r>
              <a:rPr lang="pt-PT" dirty="0" err="1"/>
              <a:t>back</a:t>
            </a:r>
            <a:r>
              <a:rPr lang="pt-PT" dirty="0"/>
              <a:t> out </a:t>
            </a:r>
            <a:r>
              <a:rPr lang="pt-PT" dirty="0" err="1"/>
              <a:t>sometimes</a:t>
            </a:r>
            <a:endParaRPr lang="pt-PT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88B1300-58B4-8EA6-FB42-26A19287F1C1}"/>
              </a:ext>
            </a:extLst>
          </p:cNvPr>
          <p:cNvSpPr txBox="1"/>
          <p:nvPr/>
        </p:nvSpPr>
        <p:spPr>
          <a:xfrm>
            <a:off x="1024126" y="571342"/>
            <a:ext cx="2890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Cyber </a:t>
            </a:r>
            <a:r>
              <a:rPr lang="pt-PT" sz="2000" dirty="0" err="1"/>
              <a:t>Security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2854902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6" descr="Abstract White Tone Memphis Social Background">
            <a:extLst>
              <a:ext uri="{FF2B5EF4-FFF2-40B4-BE49-F238E27FC236}">
                <a16:creationId xmlns:a16="http://schemas.microsoft.com/office/drawing/2014/main" id="{9FE0891C-88B5-7BB1-D3F6-DF890BB71A7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1B1D61-581E-1653-8F90-E127797B7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prices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D313676-4A3D-432B-DCFC-DF787D583F95}"/>
              </a:ext>
            </a:extLst>
          </p:cNvPr>
          <p:cNvSpPr txBox="1"/>
          <p:nvPr/>
        </p:nvSpPr>
        <p:spPr>
          <a:xfrm>
            <a:off x="1024126" y="571342"/>
            <a:ext cx="2890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Cyber </a:t>
            </a:r>
            <a:r>
              <a:rPr lang="pt-PT" sz="2000" dirty="0" err="1"/>
              <a:t>Security</a:t>
            </a:r>
            <a:endParaRPr lang="pt-PT" sz="2000" dirty="0"/>
          </a:p>
        </p:txBody>
      </p:sp>
      <p:pic>
        <p:nvPicPr>
          <p:cNvPr id="11" name="Imagem 10" descr="Uma imagem com captura de ecrã, texto, file, número&#10;&#10;Descrição gerada automaticamente">
            <a:extLst>
              <a:ext uri="{FF2B5EF4-FFF2-40B4-BE49-F238E27FC236}">
                <a16:creationId xmlns:a16="http://schemas.microsoft.com/office/drawing/2014/main" id="{25B968CB-7155-29CA-7571-7591602D10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02" y="1934818"/>
            <a:ext cx="9731497" cy="4717774"/>
          </a:xfrm>
          <a:prstGeom prst="rect">
            <a:avLst/>
          </a:prstGeom>
        </p:spPr>
      </p:pic>
      <p:pic>
        <p:nvPicPr>
          <p:cNvPr id="1026" name="Picture 2" descr="Charge - Free education icons">
            <a:extLst>
              <a:ext uri="{FF2B5EF4-FFF2-40B4-BE49-F238E27FC236}">
                <a16:creationId xmlns:a16="http://schemas.microsoft.com/office/drawing/2014/main" id="{0F96EAFD-82E1-A2E4-8176-38943073B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030" y="4711681"/>
            <a:ext cx="2194339" cy="219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020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6" descr="Abstract White Tone Memphis Social Background">
            <a:extLst>
              <a:ext uri="{FF2B5EF4-FFF2-40B4-BE49-F238E27FC236}">
                <a16:creationId xmlns:a16="http://schemas.microsoft.com/office/drawing/2014/main" id="{9FE0891C-88B5-7BB1-D3F6-DF890BB71A7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1B1D61-581E-1653-8F90-E127797B7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badges</a:t>
            </a:r>
          </a:p>
        </p:txBody>
      </p:sp>
      <p:pic>
        <p:nvPicPr>
          <p:cNvPr id="4" name="Imagem 3" descr="Uma imagem com texto, file, captura de ecrã, recibo&#10;&#10;Descrição gerada automaticamente">
            <a:extLst>
              <a:ext uri="{FF2B5EF4-FFF2-40B4-BE49-F238E27FC236}">
                <a16:creationId xmlns:a16="http://schemas.microsoft.com/office/drawing/2014/main" id="{79EB1252-15AF-299F-D539-30DB81C61B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42" y="2264228"/>
            <a:ext cx="8066314" cy="372291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3359029-823A-DBD8-CE4C-33E363B77FE3}"/>
              </a:ext>
            </a:extLst>
          </p:cNvPr>
          <p:cNvSpPr txBox="1"/>
          <p:nvPr/>
        </p:nvSpPr>
        <p:spPr>
          <a:xfrm>
            <a:off x="8966198" y="2670048"/>
            <a:ext cx="302985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000" b="1" dirty="0" err="1">
                <a:solidFill>
                  <a:schemeClr val="accent5"/>
                </a:solidFill>
              </a:rPr>
              <a:t>Ironhack</a:t>
            </a:r>
            <a:r>
              <a:rPr lang="pt-PT" sz="2000" b="1" dirty="0">
                <a:solidFill>
                  <a:schemeClr val="accent5"/>
                </a:solidFill>
              </a:rPr>
              <a:t> Badges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PT" sz="2000" dirty="0" err="1"/>
              <a:t>Available</a:t>
            </a:r>
            <a:r>
              <a:rPr lang="pt-PT" sz="2000" dirty="0"/>
              <a:t> Online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PT" sz="2000" dirty="0" err="1"/>
              <a:t>Verified</a:t>
            </a:r>
            <a:r>
              <a:rPr lang="pt-PT" sz="2000" dirty="0"/>
              <a:t> </a:t>
            </a:r>
            <a:r>
              <a:rPr lang="pt-PT" sz="2000" dirty="0" err="1"/>
              <a:t>Outcomes</a:t>
            </a:r>
            <a:r>
              <a:rPr lang="pt-PT" sz="2000" dirty="0"/>
              <a:t>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PT" sz="2000" dirty="0" err="1"/>
              <a:t>Flexible</a:t>
            </a:r>
            <a:r>
              <a:rPr lang="pt-PT" sz="2000" dirty="0"/>
              <a:t> Classes</a:t>
            </a:r>
          </a:p>
          <a:p>
            <a:r>
              <a:rPr lang="pt-PT" sz="2000" dirty="0"/>
              <a:t> </a:t>
            </a:r>
          </a:p>
          <a:p>
            <a:endParaRPr lang="pt-PT" sz="2000" dirty="0"/>
          </a:p>
          <a:p>
            <a:r>
              <a:rPr lang="pt-PT" sz="2000" b="1" dirty="0" err="1">
                <a:solidFill>
                  <a:schemeClr val="accent5"/>
                </a:solidFill>
              </a:rPr>
              <a:t>Missing</a:t>
            </a:r>
            <a:r>
              <a:rPr lang="pt-PT" sz="2000" b="1" dirty="0">
                <a:solidFill>
                  <a:schemeClr val="accent5"/>
                </a:solidFill>
              </a:rPr>
              <a:t> Badges</a:t>
            </a:r>
          </a:p>
          <a:p>
            <a:pPr marL="285750" indent="-285750">
              <a:buFont typeface="Tipo de letra do sistema regular"/>
              <a:buChar char="x"/>
            </a:pPr>
            <a:r>
              <a:rPr lang="pt-PT" sz="2000" dirty="0" err="1"/>
              <a:t>Accepts</a:t>
            </a:r>
            <a:r>
              <a:rPr lang="pt-PT" sz="2000" dirty="0"/>
              <a:t> GI Bill</a:t>
            </a:r>
            <a:r>
              <a:rPr lang="pt-PT" dirty="0"/>
              <a:t>*</a:t>
            </a:r>
          </a:p>
          <a:p>
            <a:pPr marL="285750" indent="-285750">
              <a:buFont typeface="Tipo de letra do sistema regular"/>
              <a:buChar char="x"/>
            </a:pPr>
            <a:r>
              <a:rPr lang="pt-PT" sz="2000" dirty="0"/>
              <a:t>Job </a:t>
            </a:r>
            <a:r>
              <a:rPr lang="pt-PT" sz="2000" dirty="0" err="1"/>
              <a:t>Guarantee</a:t>
            </a:r>
            <a:endParaRPr lang="pt-PT" sz="20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27BFCA6-5F78-C479-CF18-B544A3E1B7E3}"/>
              </a:ext>
            </a:extLst>
          </p:cNvPr>
          <p:cNvSpPr txBox="1"/>
          <p:nvPr/>
        </p:nvSpPr>
        <p:spPr>
          <a:xfrm>
            <a:off x="8783731" y="6193271"/>
            <a:ext cx="309551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i="0" u="none" strike="noStrike" dirty="0">
                <a:effectLst/>
                <a:latin typeface="arial" panose="020B0604020202020204" pitchFamily="34" charset="0"/>
              </a:rPr>
              <a:t>* </a:t>
            </a:r>
            <a:r>
              <a:rPr lang="pt-PT" sz="1050" i="0" u="none" strike="noStrike" dirty="0" err="1">
                <a:effectLst/>
                <a:latin typeface="arial" panose="020B0604020202020204" pitchFamily="34" charset="0"/>
              </a:rPr>
              <a:t>It</a:t>
            </a:r>
            <a:r>
              <a:rPr lang="pt-PT" sz="105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pt-PT" sz="1050" i="0" u="none" strike="noStrike" dirty="0" err="1">
                <a:effectLst/>
                <a:latin typeface="arial" panose="020B0604020202020204" pitchFamily="34" charset="0"/>
              </a:rPr>
              <a:t>provides</a:t>
            </a:r>
            <a:r>
              <a:rPr lang="pt-PT" sz="1050" i="0" u="none" strike="noStrike" dirty="0">
                <a:effectLst/>
                <a:latin typeface="arial" panose="020B0604020202020204" pitchFamily="34" charset="0"/>
              </a:rPr>
              <a:t> </a:t>
            </a:r>
            <a:r>
              <a:rPr lang="pt-PT" sz="1050" i="0" u="none" strike="noStrike" dirty="0" err="1">
                <a:effectLst/>
                <a:latin typeface="arial" panose="020B0604020202020204" pitchFamily="34" charset="0"/>
              </a:rPr>
              <a:t>educational</a:t>
            </a:r>
            <a:r>
              <a:rPr lang="pt-PT" sz="105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pt-PT" sz="1050" i="0" u="none" strike="noStrike" dirty="0" err="1">
                <a:effectLst/>
                <a:latin typeface="arial" panose="020B0604020202020204" pitchFamily="34" charset="0"/>
              </a:rPr>
              <a:t>assistance</a:t>
            </a:r>
            <a:r>
              <a:rPr lang="pt-PT" sz="1050" i="0" u="none" strike="noStrike" dirty="0">
                <a:effectLst/>
                <a:latin typeface="arial" panose="020B0604020202020204" pitchFamily="34" charset="0"/>
              </a:rPr>
              <a:t> to </a:t>
            </a:r>
            <a:r>
              <a:rPr lang="pt-PT" sz="1050" i="0" u="none" strike="noStrike" dirty="0" err="1">
                <a:effectLst/>
                <a:latin typeface="arial" panose="020B0604020202020204" pitchFamily="34" charset="0"/>
              </a:rPr>
              <a:t>servicemembers</a:t>
            </a:r>
            <a:r>
              <a:rPr lang="pt-PT" sz="105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pt-PT" sz="1050" i="0" u="none" strike="noStrike" dirty="0" err="1">
                <a:effectLst/>
                <a:latin typeface="arial" panose="020B0604020202020204" pitchFamily="34" charset="0"/>
              </a:rPr>
              <a:t>veterans</a:t>
            </a:r>
            <a:r>
              <a:rPr lang="pt-PT" sz="105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pt-PT" sz="1050" i="0" u="none" strike="noStrike" dirty="0" err="1">
                <a:effectLst/>
                <a:latin typeface="arial" panose="020B0604020202020204" pitchFamily="34" charset="0"/>
              </a:rPr>
              <a:t>and</a:t>
            </a:r>
            <a:r>
              <a:rPr lang="pt-PT" sz="1050" i="0" u="none" strike="noStrike" dirty="0">
                <a:effectLst/>
                <a:latin typeface="arial" panose="020B0604020202020204" pitchFamily="34" charset="0"/>
              </a:rPr>
              <a:t> </a:t>
            </a:r>
            <a:r>
              <a:rPr lang="pt-PT" sz="1050" i="0" u="none" strike="noStrike" dirty="0" err="1">
                <a:effectLst/>
                <a:latin typeface="arial" panose="020B0604020202020204" pitchFamily="34" charset="0"/>
              </a:rPr>
              <a:t>their</a:t>
            </a:r>
            <a:r>
              <a:rPr lang="pt-PT" sz="105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pt-PT" sz="1050" i="0" u="none" strike="noStrike" dirty="0" err="1">
                <a:effectLst/>
                <a:latin typeface="arial" panose="020B0604020202020204" pitchFamily="34" charset="0"/>
              </a:rPr>
              <a:t>dependents</a:t>
            </a:r>
            <a:endParaRPr lang="pt-PT" sz="105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D313676-4A3D-432B-DCFC-DF787D583F95}"/>
              </a:ext>
            </a:extLst>
          </p:cNvPr>
          <p:cNvSpPr txBox="1"/>
          <p:nvPr/>
        </p:nvSpPr>
        <p:spPr>
          <a:xfrm>
            <a:off x="1024126" y="571342"/>
            <a:ext cx="2890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Cyber </a:t>
            </a:r>
            <a:r>
              <a:rPr lang="pt-PT" sz="2000" dirty="0" err="1"/>
              <a:t>Security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1057394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B1D61-581E-1653-8F90-E127797B7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tx1"/>
                </a:solidFill>
              </a:rPr>
              <a:t>Recomendations</a:t>
            </a:r>
            <a:endParaRPr lang="en-US" sz="3600" dirty="0">
              <a:solidFill>
                <a:schemeClr val="tx1"/>
              </a:solidFill>
            </a:endParaRP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B03211EB-24F2-A118-5549-625986F1CC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6595834"/>
              </p:ext>
            </p:extLst>
          </p:nvPr>
        </p:nvGraphicFramePr>
        <p:xfrm>
          <a:off x="381000" y="1774372"/>
          <a:ext cx="11593286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C2EAE6AC-086C-C958-B4ED-6BBCBAB733EA}"/>
              </a:ext>
            </a:extLst>
          </p:cNvPr>
          <p:cNvSpPr txBox="1"/>
          <p:nvPr/>
        </p:nvSpPr>
        <p:spPr>
          <a:xfrm>
            <a:off x="1024126" y="571342"/>
            <a:ext cx="2890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Cyber </a:t>
            </a:r>
            <a:r>
              <a:rPr lang="pt-PT" sz="2000" dirty="0" err="1"/>
              <a:t>Security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2394336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6779B-5378-ECF1-4CF1-9BFE66ABE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Conclusion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4389BFC-9BB0-4AC9-F73A-0ADD261F7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395728"/>
            <a:ext cx="9720073" cy="4023360"/>
          </a:xfrm>
        </p:spPr>
        <p:txBody>
          <a:bodyPr/>
          <a:lstStyle/>
          <a:p>
            <a:pPr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pt-PT" dirty="0"/>
              <a:t> </a:t>
            </a:r>
            <a:r>
              <a:rPr lang="pt-PT" dirty="0" err="1"/>
              <a:t>Ironhack</a:t>
            </a:r>
            <a:r>
              <a:rPr lang="pt-PT" dirty="0"/>
              <a:t> </a:t>
            </a:r>
            <a:r>
              <a:rPr lang="pt-PT" dirty="0" err="1"/>
              <a:t>excels</a:t>
            </a:r>
            <a:r>
              <a:rPr lang="pt-PT" dirty="0"/>
              <a:t> in Data </a:t>
            </a:r>
            <a:r>
              <a:rPr lang="pt-PT" dirty="0" err="1"/>
              <a:t>Analysis</a:t>
            </a:r>
            <a:r>
              <a:rPr lang="pt-PT" dirty="0"/>
              <a:t>, Web </a:t>
            </a:r>
            <a:r>
              <a:rPr lang="pt-PT" dirty="0" err="1"/>
              <a:t>Development</a:t>
            </a:r>
            <a:r>
              <a:rPr lang="pt-PT" dirty="0"/>
              <a:t>, </a:t>
            </a:r>
            <a:r>
              <a:rPr lang="pt-PT" dirty="0" err="1"/>
              <a:t>and</a:t>
            </a:r>
            <a:r>
              <a:rPr lang="pt-PT" dirty="0"/>
              <a:t> UX/UI Design </a:t>
            </a:r>
            <a:r>
              <a:rPr lang="pt-PT" dirty="0" err="1"/>
              <a:t>courses</a:t>
            </a:r>
            <a:r>
              <a:rPr lang="pt-PT" dirty="0"/>
              <a:t>, </a:t>
            </a:r>
            <a:r>
              <a:rPr lang="pt-PT" dirty="0" err="1"/>
              <a:t>but</a:t>
            </a:r>
            <a:r>
              <a:rPr lang="pt-PT" dirty="0"/>
              <a:t> </a:t>
            </a:r>
            <a:r>
              <a:rPr lang="pt-PT" dirty="0" err="1"/>
              <a:t>they</a:t>
            </a:r>
            <a:r>
              <a:rPr lang="pt-PT" dirty="0"/>
              <a:t> must </a:t>
            </a:r>
            <a:r>
              <a:rPr lang="pt-PT" dirty="0" err="1"/>
              <a:t>strengthen</a:t>
            </a:r>
            <a:r>
              <a:rPr lang="pt-PT" dirty="0"/>
              <a:t> </a:t>
            </a:r>
            <a:r>
              <a:rPr lang="pt-PT" dirty="0" err="1"/>
              <a:t>their</a:t>
            </a:r>
            <a:r>
              <a:rPr lang="pt-PT" dirty="0"/>
              <a:t> </a:t>
            </a:r>
            <a:r>
              <a:rPr lang="pt-PT" dirty="0" err="1"/>
              <a:t>cybersecurity</a:t>
            </a:r>
            <a:r>
              <a:rPr lang="pt-PT" dirty="0"/>
              <a:t> </a:t>
            </a:r>
            <a:r>
              <a:rPr lang="pt-PT" dirty="0" err="1"/>
              <a:t>program</a:t>
            </a:r>
            <a:r>
              <a:rPr lang="pt-PT" dirty="0"/>
              <a:t> to </a:t>
            </a:r>
            <a:r>
              <a:rPr lang="pt-PT" dirty="0" err="1"/>
              <a:t>remain</a:t>
            </a:r>
            <a:r>
              <a:rPr lang="pt-PT" dirty="0"/>
              <a:t> </a:t>
            </a:r>
            <a:r>
              <a:rPr lang="pt-PT" dirty="0" err="1"/>
              <a:t>competitive</a:t>
            </a:r>
            <a:r>
              <a:rPr lang="pt-PT" dirty="0"/>
              <a:t>. </a:t>
            </a:r>
          </a:p>
          <a:p>
            <a:pPr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pt-PT" dirty="0"/>
              <a:t> </a:t>
            </a:r>
            <a:r>
              <a:rPr lang="pt-PT" dirty="0" err="1"/>
              <a:t>Prospective</a:t>
            </a:r>
            <a:r>
              <a:rPr lang="pt-PT" dirty="0"/>
              <a:t> </a:t>
            </a:r>
            <a:r>
              <a:rPr lang="pt-PT" dirty="0" err="1"/>
              <a:t>students</a:t>
            </a:r>
            <a:r>
              <a:rPr lang="pt-PT" dirty="0"/>
              <a:t> </a:t>
            </a:r>
            <a:r>
              <a:rPr lang="pt-PT" dirty="0" err="1"/>
              <a:t>heavily</a:t>
            </a:r>
            <a:r>
              <a:rPr lang="pt-PT" dirty="0"/>
              <a:t> </a:t>
            </a:r>
            <a:r>
              <a:rPr lang="pt-PT" dirty="0" err="1"/>
              <a:t>consider</a:t>
            </a:r>
            <a:r>
              <a:rPr lang="pt-PT" dirty="0"/>
              <a:t> </a:t>
            </a:r>
            <a:r>
              <a:rPr lang="pt-PT" dirty="0" err="1"/>
              <a:t>reviews</a:t>
            </a:r>
            <a:r>
              <a:rPr lang="pt-PT" dirty="0"/>
              <a:t> </a:t>
            </a:r>
            <a:r>
              <a:rPr lang="pt-PT" dirty="0" err="1"/>
              <a:t>before</a:t>
            </a:r>
            <a:r>
              <a:rPr lang="pt-PT" dirty="0"/>
              <a:t> </a:t>
            </a:r>
            <a:r>
              <a:rPr lang="pt-PT" dirty="0" err="1"/>
              <a:t>choosing</a:t>
            </a:r>
            <a:r>
              <a:rPr lang="pt-PT" dirty="0"/>
              <a:t> a </a:t>
            </a:r>
            <a:r>
              <a:rPr lang="pt-PT" dirty="0" err="1"/>
              <a:t>school</a:t>
            </a:r>
            <a:r>
              <a:rPr lang="pt-PT" dirty="0"/>
              <a:t>. </a:t>
            </a:r>
          </a:p>
          <a:p>
            <a:pPr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pt-PT" dirty="0"/>
              <a:t> </a:t>
            </a:r>
            <a:r>
              <a:rPr lang="pt-PT" dirty="0" err="1"/>
              <a:t>Neglecting</a:t>
            </a:r>
            <a:r>
              <a:rPr lang="pt-PT" dirty="0"/>
              <a:t> </a:t>
            </a:r>
            <a:r>
              <a:rPr lang="pt-PT" dirty="0" err="1"/>
              <a:t>cybersecurity</a:t>
            </a:r>
            <a:r>
              <a:rPr lang="pt-PT" dirty="0"/>
              <a:t> </a:t>
            </a:r>
            <a:r>
              <a:rPr lang="pt-PT" dirty="0" err="1"/>
              <a:t>could</a:t>
            </a:r>
            <a:r>
              <a:rPr lang="pt-PT" dirty="0"/>
              <a:t> </a:t>
            </a:r>
            <a:r>
              <a:rPr lang="pt-PT" dirty="0" err="1"/>
              <a:t>harm</a:t>
            </a:r>
            <a:r>
              <a:rPr lang="pt-PT" dirty="0"/>
              <a:t> </a:t>
            </a:r>
            <a:r>
              <a:rPr lang="pt-PT" dirty="0" err="1"/>
              <a:t>Ironhack's</a:t>
            </a:r>
            <a:r>
              <a:rPr lang="pt-PT" dirty="0"/>
              <a:t> </a:t>
            </a:r>
            <a:r>
              <a:rPr lang="pt-PT" dirty="0" err="1"/>
              <a:t>reputation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lead to </a:t>
            </a:r>
            <a:r>
              <a:rPr lang="pt-PT" dirty="0" err="1"/>
              <a:t>fewer</a:t>
            </a:r>
            <a:r>
              <a:rPr lang="pt-PT" dirty="0"/>
              <a:t> </a:t>
            </a:r>
            <a:r>
              <a:rPr lang="pt-PT" dirty="0" err="1"/>
              <a:t>students</a:t>
            </a:r>
            <a:r>
              <a:rPr lang="pt-PT" dirty="0"/>
              <a:t>. </a:t>
            </a:r>
            <a:r>
              <a:rPr lang="pt-PT" dirty="0" err="1"/>
              <a:t>Ironhack</a:t>
            </a:r>
            <a:r>
              <a:rPr lang="pt-PT" dirty="0"/>
              <a:t> </a:t>
            </a:r>
            <a:r>
              <a:rPr lang="pt-PT" dirty="0" err="1"/>
              <a:t>should</a:t>
            </a:r>
            <a:r>
              <a:rPr lang="pt-PT" dirty="0"/>
              <a:t> </a:t>
            </a:r>
            <a:r>
              <a:rPr lang="pt-PT" dirty="0" err="1"/>
              <a:t>act</a:t>
            </a:r>
            <a:r>
              <a:rPr lang="pt-PT" dirty="0"/>
              <a:t> </a:t>
            </a:r>
            <a:r>
              <a:rPr lang="pt-PT" dirty="0" err="1"/>
              <a:t>quickly</a:t>
            </a:r>
            <a:r>
              <a:rPr lang="pt-PT" dirty="0"/>
              <a:t> to improve </a:t>
            </a:r>
            <a:r>
              <a:rPr lang="pt-PT" dirty="0" err="1"/>
              <a:t>its</a:t>
            </a:r>
            <a:r>
              <a:rPr lang="pt-PT" dirty="0"/>
              <a:t> </a:t>
            </a:r>
            <a:r>
              <a:rPr lang="pt-PT" dirty="0" err="1"/>
              <a:t>cybersecurity</a:t>
            </a:r>
            <a:r>
              <a:rPr lang="pt-PT" dirty="0"/>
              <a:t> </a:t>
            </a:r>
            <a:r>
              <a:rPr lang="pt-PT" dirty="0" err="1"/>
              <a:t>courses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avoid</a:t>
            </a:r>
            <a:r>
              <a:rPr lang="pt-PT" dirty="0"/>
              <a:t> </a:t>
            </a:r>
            <a:r>
              <a:rPr lang="pt-PT" dirty="0" err="1"/>
              <a:t>losing</a:t>
            </a:r>
            <a:r>
              <a:rPr lang="pt-PT" dirty="0"/>
              <a:t> </a:t>
            </a:r>
            <a:r>
              <a:rPr lang="pt-PT" dirty="0" err="1"/>
              <a:t>students</a:t>
            </a:r>
            <a:r>
              <a:rPr lang="pt-PT" dirty="0"/>
              <a:t>.</a:t>
            </a:r>
          </a:p>
        </p:txBody>
      </p:sp>
      <p:pic>
        <p:nvPicPr>
          <p:cNvPr id="1026" name="Picture 2" descr="Business Loss Icon - Free Download People Icons | IconScout">
            <a:extLst>
              <a:ext uri="{FF2B5EF4-FFF2-40B4-BE49-F238E27FC236}">
                <a16:creationId xmlns:a16="http://schemas.microsoft.com/office/drawing/2014/main" id="{53880A77-51AC-EEBF-5B55-431F492EA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992" y="316992"/>
            <a:ext cx="1969008" cy="196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05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6" descr="Abstract White Tone Memphis Social Background">
            <a:extLst>
              <a:ext uri="{FF2B5EF4-FFF2-40B4-BE49-F238E27FC236}">
                <a16:creationId xmlns:a16="http://schemas.microsoft.com/office/drawing/2014/main" id="{68182C7A-15A1-46C8-2B8D-000527C976D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0"/>
            </a:schemeClr>
          </a:solidFill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D19FD59-AD0D-7E7B-9247-AC49BEFF6F58}"/>
              </a:ext>
            </a:extLst>
          </p:cNvPr>
          <p:cNvSpPr txBox="1"/>
          <p:nvPr/>
        </p:nvSpPr>
        <p:spPr>
          <a:xfrm>
            <a:off x="-87464" y="2607233"/>
            <a:ext cx="12279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dirty="0" err="1"/>
              <a:t>Thank</a:t>
            </a:r>
            <a:r>
              <a:rPr lang="pt-PT" sz="7200" dirty="0"/>
              <a:t> </a:t>
            </a:r>
            <a:r>
              <a:rPr lang="pt-PT" sz="7200" dirty="0" err="1"/>
              <a:t>You</a:t>
            </a:r>
            <a:r>
              <a:rPr lang="pt-PT" sz="7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04961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Picture 26" descr="Abstract White Tone Memphis Social Background">
            <a:extLst>
              <a:ext uri="{FF2B5EF4-FFF2-40B4-BE49-F238E27FC236}">
                <a16:creationId xmlns:a16="http://schemas.microsoft.com/office/drawing/2014/main" id="{B3FFBE31-B292-9950-500D-F059CC872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1B1D61-581E-1653-8F90-E127797B7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Our process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064C7EF-16E3-DC51-5886-80128896B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706" y="4830052"/>
            <a:ext cx="3126969" cy="931771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Find a source with client reviews</a:t>
            </a:r>
          </a:p>
        </p:txBody>
      </p:sp>
      <p:pic>
        <p:nvPicPr>
          <p:cNvPr id="2052" name="Picture 4" descr="The Best Coding Bootcamps | Over 20,000 Bootcamp Reviews">
            <a:extLst>
              <a:ext uri="{FF2B5EF4-FFF2-40B4-BE49-F238E27FC236}">
                <a16:creationId xmlns:a16="http://schemas.microsoft.com/office/drawing/2014/main" id="{5F13E347-1A14-9943-02A5-7096DDC85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008" y="2218786"/>
            <a:ext cx="2245449" cy="224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eb Scraping Services">
            <a:extLst>
              <a:ext uri="{FF2B5EF4-FFF2-40B4-BE49-F238E27FC236}">
                <a16:creationId xmlns:a16="http://schemas.microsoft.com/office/drawing/2014/main" id="{E62B9AEC-9BD0-8364-E549-EEAB56983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951" y="2165689"/>
            <a:ext cx="2245449" cy="224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6688214C-5133-AE39-8D13-AEA6B6D1145B}"/>
              </a:ext>
            </a:extLst>
          </p:cNvPr>
          <p:cNvSpPr txBox="1">
            <a:spLocks/>
          </p:cNvSpPr>
          <p:nvPr/>
        </p:nvSpPr>
        <p:spPr>
          <a:xfrm>
            <a:off x="5167637" y="4804136"/>
            <a:ext cx="2098078" cy="488373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Web Scrapping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C937085B-391F-3235-44B3-A185A890D140}"/>
              </a:ext>
            </a:extLst>
          </p:cNvPr>
          <p:cNvSpPr txBox="1">
            <a:spLocks/>
          </p:cNvSpPr>
          <p:nvPr/>
        </p:nvSpPr>
        <p:spPr>
          <a:xfrm>
            <a:off x="9064445" y="4807565"/>
            <a:ext cx="1710931" cy="488373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Data Analysis</a:t>
            </a:r>
          </a:p>
        </p:txBody>
      </p:sp>
      <p:pic>
        <p:nvPicPr>
          <p:cNvPr id="2076" name="Picture 28" descr="Sql - Free seo and web icons">
            <a:extLst>
              <a:ext uri="{FF2B5EF4-FFF2-40B4-BE49-F238E27FC236}">
                <a16:creationId xmlns:a16="http://schemas.microsoft.com/office/drawing/2014/main" id="{03A5161F-3AA2-10A2-DA66-F21DEEACE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7185" y="2130365"/>
            <a:ext cx="2245450" cy="224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DB96B384-782E-D14E-BCDA-EC4609CA1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278" y="3285229"/>
            <a:ext cx="774397" cy="848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268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6" descr="Abstract White Tone Memphis Social Background">
            <a:extLst>
              <a:ext uri="{FF2B5EF4-FFF2-40B4-BE49-F238E27FC236}">
                <a16:creationId xmlns:a16="http://schemas.microsoft.com/office/drawing/2014/main" id="{4674EC54-5A69-6534-9BA2-3F3B08480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C2F47C77-7CFC-F22B-ACA9-45E04B06A556}"/>
              </a:ext>
            </a:extLst>
          </p:cNvPr>
          <p:cNvSpPr/>
          <p:nvPr/>
        </p:nvSpPr>
        <p:spPr>
          <a:xfrm>
            <a:off x="1048813" y="2084832"/>
            <a:ext cx="10114927" cy="1101436"/>
          </a:xfrm>
          <a:prstGeom prst="round2DiagRect">
            <a:avLst/>
          </a:prstGeom>
          <a:solidFill>
            <a:schemeClr val="bg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22ABC70D-DE20-51DC-81D4-CA5DA54DE107}"/>
              </a:ext>
            </a:extLst>
          </p:cNvPr>
          <p:cNvSpPr/>
          <p:nvPr/>
        </p:nvSpPr>
        <p:spPr>
          <a:xfrm>
            <a:off x="1038536" y="3369980"/>
            <a:ext cx="10114927" cy="1101436"/>
          </a:xfrm>
          <a:prstGeom prst="round2DiagRect">
            <a:avLst/>
          </a:prstGeom>
          <a:solidFill>
            <a:schemeClr val="bg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Diagonal Corners Rounded 18">
            <a:extLst>
              <a:ext uri="{FF2B5EF4-FFF2-40B4-BE49-F238E27FC236}">
                <a16:creationId xmlns:a16="http://schemas.microsoft.com/office/drawing/2014/main" id="{D2B1BE88-2F4F-20BA-727F-74F62D126880}"/>
              </a:ext>
            </a:extLst>
          </p:cNvPr>
          <p:cNvSpPr/>
          <p:nvPr/>
        </p:nvSpPr>
        <p:spPr>
          <a:xfrm>
            <a:off x="1048813" y="4635136"/>
            <a:ext cx="10114927" cy="1101436"/>
          </a:xfrm>
          <a:prstGeom prst="round2DiagRect">
            <a:avLst/>
          </a:prstGeom>
          <a:solidFill>
            <a:schemeClr val="bg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1B1D61-581E-1653-8F90-E127797B7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Ranking requirements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A227A-FBFE-715C-4206-9142DEEBF0DA}"/>
              </a:ext>
            </a:extLst>
          </p:cNvPr>
          <p:cNvSpPr txBox="1"/>
          <p:nvPr/>
        </p:nvSpPr>
        <p:spPr>
          <a:xfrm>
            <a:off x="1167133" y="2211237"/>
            <a:ext cx="8434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Have at least one U.S campus or be U.S.-based if it’s an online-only program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AD1E5F-BAF0-5DAD-549A-CD5D2033DF9F}"/>
              </a:ext>
            </a:extLst>
          </p:cNvPr>
          <p:cNvSpPr txBox="1"/>
          <p:nvPr/>
        </p:nvSpPr>
        <p:spPr>
          <a:xfrm>
            <a:off x="1167132" y="3312673"/>
            <a:ext cx="6141026" cy="854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dirty="0">
                <a:solidFill>
                  <a:schemeClr val="bg1"/>
                </a:solidFill>
              </a:rPr>
              <a:t>At least 10 verified reviews since 2019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95E808-24A9-43EB-B5E4-BAAEC826FE0C}"/>
              </a:ext>
            </a:extLst>
          </p:cNvPr>
          <p:cNvSpPr txBox="1"/>
          <p:nvPr/>
        </p:nvSpPr>
        <p:spPr>
          <a:xfrm>
            <a:off x="1167132" y="4557064"/>
            <a:ext cx="6141026" cy="854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dirty="0">
                <a:solidFill>
                  <a:schemeClr val="bg1"/>
                </a:solidFill>
              </a:rPr>
              <a:t>Average reviews at least 4.5/5</a:t>
            </a:r>
          </a:p>
        </p:txBody>
      </p:sp>
    </p:spTree>
    <p:extLst>
      <p:ext uri="{BB962C8B-B14F-4D97-AF65-F5344CB8AC3E}">
        <p14:creationId xmlns:p14="http://schemas.microsoft.com/office/powerpoint/2010/main" val="387791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6" descr="Abstract White Tone Memphis Social Background">
            <a:extLst>
              <a:ext uri="{FF2B5EF4-FFF2-40B4-BE49-F238E27FC236}">
                <a16:creationId xmlns:a16="http://schemas.microsoft.com/office/drawing/2014/main" id="{FCA803A1-9007-AD3A-DE8D-43C293874CC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1B1D61-581E-1653-8F90-E127797B7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Ironhack</a:t>
            </a:r>
            <a:r>
              <a:rPr lang="en-US" sz="3600" dirty="0"/>
              <a:t> Ranking</a:t>
            </a: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B0CF8FE5-03D2-0670-FC2D-C009E4CC47B8}"/>
              </a:ext>
            </a:extLst>
          </p:cNvPr>
          <p:cNvSpPr/>
          <p:nvPr/>
        </p:nvSpPr>
        <p:spPr>
          <a:xfrm>
            <a:off x="743574" y="2608118"/>
            <a:ext cx="2545773" cy="2057400"/>
          </a:xfrm>
          <a:prstGeom prst="hexagon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89562867-278A-DAC0-CE1F-FB5F4E4249A4}"/>
              </a:ext>
            </a:extLst>
          </p:cNvPr>
          <p:cNvSpPr/>
          <p:nvPr/>
        </p:nvSpPr>
        <p:spPr>
          <a:xfrm>
            <a:off x="3550227" y="2608118"/>
            <a:ext cx="2545773" cy="2057400"/>
          </a:xfrm>
          <a:prstGeom prst="hexagon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A92A9D6D-7D23-CF3F-D005-2AB70E2B12A2}"/>
              </a:ext>
            </a:extLst>
          </p:cNvPr>
          <p:cNvSpPr/>
          <p:nvPr/>
        </p:nvSpPr>
        <p:spPr>
          <a:xfrm>
            <a:off x="6437203" y="2608118"/>
            <a:ext cx="2545773" cy="2057400"/>
          </a:xfrm>
          <a:prstGeom prst="hexagon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06CBDA86-6716-C76A-6DA6-C2AE6DE167DE}"/>
              </a:ext>
            </a:extLst>
          </p:cNvPr>
          <p:cNvSpPr/>
          <p:nvPr/>
        </p:nvSpPr>
        <p:spPr>
          <a:xfrm>
            <a:off x="9324179" y="2604377"/>
            <a:ext cx="2545773" cy="2057400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781EB9-31B8-C421-E3A9-7D5A97F560FB}"/>
              </a:ext>
            </a:extLst>
          </p:cNvPr>
          <p:cNvSpPr txBox="1"/>
          <p:nvPr/>
        </p:nvSpPr>
        <p:spPr>
          <a:xfrm>
            <a:off x="1135848" y="2807402"/>
            <a:ext cx="1761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Data Analytics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CA5C17-F4B1-EC92-F2A1-79215A0A41BC}"/>
              </a:ext>
            </a:extLst>
          </p:cNvPr>
          <p:cNvSpPr txBox="1"/>
          <p:nvPr/>
        </p:nvSpPr>
        <p:spPr>
          <a:xfrm>
            <a:off x="3942502" y="2950240"/>
            <a:ext cx="1761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Coding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25ADCC-9FFD-5155-50DF-18B509C1A183}"/>
              </a:ext>
            </a:extLst>
          </p:cNvPr>
          <p:cNvSpPr txBox="1"/>
          <p:nvPr/>
        </p:nvSpPr>
        <p:spPr>
          <a:xfrm>
            <a:off x="6829478" y="2765573"/>
            <a:ext cx="1761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Web 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Design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83CA69-D438-7706-F899-B5B1E68181C4}"/>
              </a:ext>
            </a:extLst>
          </p:cNvPr>
          <p:cNvSpPr txBox="1"/>
          <p:nvPr/>
        </p:nvSpPr>
        <p:spPr>
          <a:xfrm>
            <a:off x="9746301" y="2802080"/>
            <a:ext cx="1761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Cyber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Security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83458F-1BFB-815D-4856-500F7055C7AE}"/>
              </a:ext>
            </a:extLst>
          </p:cNvPr>
          <p:cNvSpPr txBox="1"/>
          <p:nvPr/>
        </p:nvSpPr>
        <p:spPr>
          <a:xfrm>
            <a:off x="1024128" y="3778918"/>
            <a:ext cx="1872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4th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54E970-8334-1711-02A5-FBA427AC3D7F}"/>
              </a:ext>
            </a:extLst>
          </p:cNvPr>
          <p:cNvSpPr txBox="1"/>
          <p:nvPr/>
        </p:nvSpPr>
        <p:spPr>
          <a:xfrm>
            <a:off x="3873636" y="3778917"/>
            <a:ext cx="1872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17th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DAC106-9CCC-E43F-6526-911D799E9DE3}"/>
              </a:ext>
            </a:extLst>
          </p:cNvPr>
          <p:cNvSpPr txBox="1"/>
          <p:nvPr/>
        </p:nvSpPr>
        <p:spPr>
          <a:xfrm>
            <a:off x="6782685" y="3778917"/>
            <a:ext cx="1872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3rd</a:t>
            </a:r>
          </a:p>
        </p:txBody>
      </p:sp>
      <p:pic>
        <p:nvPicPr>
          <p:cNvPr id="3084" name="Picture 12" descr="Bad review - Free marketing icons">
            <a:extLst>
              <a:ext uri="{FF2B5EF4-FFF2-40B4-BE49-F238E27FC236}">
                <a16:creationId xmlns:a16="http://schemas.microsoft.com/office/drawing/2014/main" id="{E80CE4E0-2374-1F34-4B51-9F5A48835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23644">
            <a:off x="9650846" y="3749797"/>
            <a:ext cx="870652" cy="87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837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ice University Boot Camps Overview and Guide | StudyDataScience.org">
            <a:extLst>
              <a:ext uri="{FF2B5EF4-FFF2-40B4-BE49-F238E27FC236}">
                <a16:creationId xmlns:a16="http://schemas.microsoft.com/office/drawing/2014/main" id="{971E4881-8EAE-6EC6-6866-196432183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334"/>
          <a:stretch/>
        </p:blipFill>
        <p:spPr bwMode="auto">
          <a:xfrm>
            <a:off x="1" y="-1"/>
            <a:ext cx="12169356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1B1D61-581E-1653-8F90-E127797B7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11145229" cy="1499616"/>
          </a:xfrm>
        </p:spPr>
        <p:txBody>
          <a:bodyPr>
            <a:normAutofit/>
          </a:bodyPr>
          <a:lstStyle/>
          <a:p>
            <a:r>
              <a:rPr lang="en-US" sz="3000" dirty="0"/>
              <a:t>Who are our competitors?</a:t>
            </a:r>
          </a:p>
        </p:txBody>
      </p: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706AB0EF-F4F1-D7E5-7BBA-2BCF2CF4F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575598"/>
              </p:ext>
            </p:extLst>
          </p:nvPr>
        </p:nvGraphicFramePr>
        <p:xfrm>
          <a:off x="1024128" y="2196070"/>
          <a:ext cx="6057901" cy="4206770"/>
        </p:xfrm>
        <a:graphic>
          <a:graphicData uri="http://schemas.openxmlformats.org/drawingml/2006/table">
            <a:tbl>
              <a:tblPr/>
              <a:tblGrid>
                <a:gridCol w="962407">
                  <a:extLst>
                    <a:ext uri="{9D8B030D-6E8A-4147-A177-3AD203B41FA5}">
                      <a16:colId xmlns:a16="http://schemas.microsoft.com/office/drawing/2014/main" val="115442682"/>
                    </a:ext>
                  </a:extLst>
                </a:gridCol>
                <a:gridCol w="3898818">
                  <a:extLst>
                    <a:ext uri="{9D8B030D-6E8A-4147-A177-3AD203B41FA5}">
                      <a16:colId xmlns:a16="http://schemas.microsoft.com/office/drawing/2014/main" val="2138450743"/>
                    </a:ext>
                  </a:extLst>
                </a:gridCol>
                <a:gridCol w="1196676">
                  <a:extLst>
                    <a:ext uri="{9D8B030D-6E8A-4147-A177-3AD203B41FA5}">
                      <a16:colId xmlns:a16="http://schemas.microsoft.com/office/drawing/2014/main" val="912153759"/>
                    </a:ext>
                  </a:extLst>
                </a:gridCol>
              </a:tblGrid>
              <a:tr h="561283">
                <a:tc>
                  <a:txBody>
                    <a:bodyPr/>
                    <a:lstStyle/>
                    <a:p>
                      <a:pPr algn="l" rtl="0" fontAlgn="b"/>
                      <a:r>
                        <a:rPr lang="pt-PT" sz="1600" b="1">
                          <a:solidFill>
                            <a:schemeClr val="tx1"/>
                          </a:solidFill>
                          <a:effectLst/>
                          <a:latin typeface="system-ui"/>
                        </a:rPr>
                        <a:t>ranking</a:t>
                      </a:r>
                    </a:p>
                  </a:txBody>
                  <a:tcPr marL="21768" marR="21768" marT="14512" marB="1451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sz="1600" b="1" dirty="0" err="1">
                          <a:solidFill>
                            <a:schemeClr val="tx1"/>
                          </a:solidFill>
                          <a:effectLst/>
                          <a:latin typeface="system-ui"/>
                        </a:rPr>
                        <a:t>bootcamp_name</a:t>
                      </a:r>
                      <a:endParaRPr lang="pt-PT" sz="1600" b="1" dirty="0">
                        <a:solidFill>
                          <a:schemeClr val="tx1"/>
                        </a:solidFill>
                        <a:effectLst/>
                        <a:latin typeface="system-ui"/>
                      </a:endParaRPr>
                    </a:p>
                  </a:txBody>
                  <a:tcPr marL="21768" marR="21768" marT="14512" marB="1451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sz="1600" b="1" dirty="0" err="1">
                          <a:solidFill>
                            <a:schemeClr val="tx1"/>
                          </a:solidFill>
                          <a:effectLst/>
                          <a:latin typeface="system-ui"/>
                        </a:rPr>
                        <a:t>bootcamp_id</a:t>
                      </a:r>
                      <a:endParaRPr lang="pt-PT" sz="1600" b="1" dirty="0">
                        <a:solidFill>
                          <a:schemeClr val="tx1"/>
                        </a:solidFill>
                        <a:effectLst/>
                        <a:latin typeface="system-ui"/>
                      </a:endParaRPr>
                    </a:p>
                  </a:txBody>
                  <a:tcPr marL="21768" marR="21768" marT="14512" marB="1451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671644"/>
                  </a:ext>
                </a:extLst>
              </a:tr>
              <a:tr h="446969">
                <a:tc>
                  <a:txBody>
                    <a:bodyPr/>
                    <a:lstStyle/>
                    <a:p>
                      <a:pPr algn="l" rtl="0" fontAlgn="b"/>
                      <a:r>
                        <a:rPr lang="pt-PT" sz="1600" b="0" dirty="0">
                          <a:solidFill>
                            <a:sysClr val="windowText" lastClr="000000"/>
                          </a:solidFill>
                          <a:effectLst/>
                          <a:latin typeface="system-ui"/>
                        </a:rPr>
                        <a:t> 1</a:t>
                      </a:r>
                    </a:p>
                  </a:txBody>
                  <a:tcPr marL="21768" marR="21768" marT="14512" marB="1451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sz="1600" b="0" dirty="0">
                          <a:solidFill>
                            <a:sysClr val="windowText" lastClr="000000"/>
                          </a:solidFill>
                          <a:effectLst/>
                          <a:latin typeface="system-ui"/>
                        </a:rPr>
                        <a:t>Evolve </a:t>
                      </a:r>
                      <a:r>
                        <a:rPr lang="pt-PT" sz="1600" b="0" dirty="0" err="1">
                          <a:solidFill>
                            <a:sysClr val="windowText" lastClr="000000"/>
                          </a:solidFill>
                          <a:effectLst/>
                          <a:latin typeface="system-ui"/>
                        </a:rPr>
                        <a:t>Security</a:t>
                      </a:r>
                      <a:r>
                        <a:rPr lang="pt-PT" sz="1600" b="0" dirty="0">
                          <a:solidFill>
                            <a:sysClr val="windowText" lastClr="000000"/>
                          </a:solidFill>
                          <a:effectLst/>
                          <a:latin typeface="system-ui"/>
                        </a:rPr>
                        <a:t> </a:t>
                      </a:r>
                      <a:r>
                        <a:rPr lang="pt-PT" sz="1600" b="0" dirty="0" err="1">
                          <a:solidFill>
                            <a:sysClr val="windowText" lastClr="000000"/>
                          </a:solidFill>
                          <a:effectLst/>
                          <a:latin typeface="system-ui"/>
                        </a:rPr>
                        <a:t>Academy</a:t>
                      </a:r>
                      <a:endParaRPr lang="pt-PT" sz="1600" b="0" dirty="0">
                        <a:solidFill>
                          <a:sysClr val="windowText" lastClr="000000"/>
                        </a:solidFill>
                        <a:effectLst/>
                        <a:latin typeface="system-ui"/>
                      </a:endParaRPr>
                    </a:p>
                  </a:txBody>
                  <a:tcPr marL="21768" marR="21768" marT="14512" marB="1451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sz="1600" b="0" dirty="0">
                          <a:solidFill>
                            <a:sysClr val="windowText" lastClr="000000"/>
                          </a:solidFill>
                          <a:effectLst/>
                          <a:latin typeface="system-ui"/>
                        </a:rPr>
                        <a:t>10743</a:t>
                      </a:r>
                    </a:p>
                  </a:txBody>
                  <a:tcPr marL="21768" marR="21768" marT="14512" marB="1451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684646"/>
                  </a:ext>
                </a:extLst>
              </a:tr>
              <a:tr h="446969">
                <a:tc>
                  <a:txBody>
                    <a:bodyPr/>
                    <a:lstStyle/>
                    <a:p>
                      <a:pPr algn="l" rtl="0" fontAlgn="b"/>
                      <a:r>
                        <a:rPr lang="pt-PT" sz="1600" b="0" dirty="0">
                          <a:solidFill>
                            <a:sysClr val="windowText" lastClr="000000"/>
                          </a:solidFill>
                          <a:effectLst/>
                          <a:latin typeface="system-ui"/>
                        </a:rPr>
                        <a:t> 2</a:t>
                      </a:r>
                    </a:p>
                  </a:txBody>
                  <a:tcPr marL="21768" marR="21768" marT="14512" marB="1451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sz="1600" b="0" dirty="0" err="1">
                          <a:solidFill>
                            <a:sysClr val="windowText" lastClr="000000"/>
                          </a:solidFill>
                          <a:effectLst/>
                          <a:latin typeface="system-ui"/>
                        </a:rPr>
                        <a:t>Syntax</a:t>
                      </a:r>
                      <a:r>
                        <a:rPr lang="pt-PT" sz="1600" b="0" dirty="0">
                          <a:solidFill>
                            <a:sysClr val="windowText" lastClr="000000"/>
                          </a:solidFill>
                          <a:effectLst/>
                          <a:latin typeface="system-ui"/>
                        </a:rPr>
                        <a:t> Technologies</a:t>
                      </a:r>
                    </a:p>
                  </a:txBody>
                  <a:tcPr marL="21768" marR="21768" marT="14512" marB="1451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sz="1600" b="0" dirty="0">
                          <a:solidFill>
                            <a:sysClr val="windowText" lastClr="000000"/>
                          </a:solidFill>
                          <a:effectLst/>
                          <a:latin typeface="system-ui"/>
                        </a:rPr>
                        <a:t>11797</a:t>
                      </a:r>
                    </a:p>
                  </a:txBody>
                  <a:tcPr marL="21768" marR="21768" marT="14512" marB="1451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716876"/>
                  </a:ext>
                </a:extLst>
              </a:tr>
              <a:tr h="446969">
                <a:tc>
                  <a:txBody>
                    <a:bodyPr/>
                    <a:lstStyle/>
                    <a:p>
                      <a:pPr algn="l" rtl="0" fontAlgn="b"/>
                      <a:r>
                        <a:rPr lang="pt-PT" sz="1600" b="0" dirty="0">
                          <a:solidFill>
                            <a:sysClr val="windowText" lastClr="000000"/>
                          </a:solidFill>
                          <a:effectLst/>
                          <a:latin typeface="system-ui"/>
                        </a:rPr>
                        <a:t> 3</a:t>
                      </a:r>
                    </a:p>
                  </a:txBody>
                  <a:tcPr marL="21768" marR="21768" marT="14512" marB="1451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sz="1600" b="0">
                          <a:solidFill>
                            <a:sysClr val="windowText" lastClr="000000"/>
                          </a:solidFill>
                          <a:effectLst/>
                          <a:latin typeface="system-ui"/>
                        </a:rPr>
                        <a:t>Level Effect</a:t>
                      </a:r>
                    </a:p>
                  </a:txBody>
                  <a:tcPr marL="21768" marR="21768" marT="14512" marB="1451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sz="1600" b="0">
                          <a:solidFill>
                            <a:sysClr val="windowText" lastClr="000000"/>
                          </a:solidFill>
                          <a:effectLst/>
                          <a:latin typeface="system-ui"/>
                        </a:rPr>
                        <a:t>11282</a:t>
                      </a:r>
                    </a:p>
                  </a:txBody>
                  <a:tcPr marL="21768" marR="21768" marT="14512" marB="1451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822288"/>
                  </a:ext>
                </a:extLst>
              </a:tr>
              <a:tr h="446969">
                <a:tc>
                  <a:txBody>
                    <a:bodyPr/>
                    <a:lstStyle/>
                    <a:p>
                      <a:pPr algn="l" rtl="0" fontAlgn="b"/>
                      <a:r>
                        <a:rPr lang="pt-PT" sz="1600" b="0" dirty="0">
                          <a:solidFill>
                            <a:sysClr val="windowText" lastClr="000000"/>
                          </a:solidFill>
                          <a:effectLst/>
                          <a:latin typeface="system-ui"/>
                        </a:rPr>
                        <a:t> 4</a:t>
                      </a:r>
                    </a:p>
                  </a:txBody>
                  <a:tcPr marL="21768" marR="21768" marT="14512" marB="1451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sz="1600" b="0">
                          <a:solidFill>
                            <a:sysClr val="windowText" lastClr="000000"/>
                          </a:solidFill>
                          <a:effectLst/>
                          <a:latin typeface="system-ui"/>
                        </a:rPr>
                        <a:t>Clarusway</a:t>
                      </a:r>
                    </a:p>
                  </a:txBody>
                  <a:tcPr marL="21768" marR="21768" marT="14512" marB="1451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sz="1600" b="0">
                          <a:solidFill>
                            <a:sysClr val="windowText" lastClr="000000"/>
                          </a:solidFill>
                          <a:effectLst/>
                          <a:latin typeface="system-ui"/>
                        </a:rPr>
                        <a:t>11539</a:t>
                      </a:r>
                    </a:p>
                  </a:txBody>
                  <a:tcPr marL="21768" marR="21768" marT="14512" marB="1451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679860"/>
                  </a:ext>
                </a:extLst>
              </a:tr>
              <a:tr h="446969">
                <a:tc>
                  <a:txBody>
                    <a:bodyPr/>
                    <a:lstStyle/>
                    <a:p>
                      <a:pPr algn="l" rtl="0" fontAlgn="b"/>
                      <a:r>
                        <a:rPr lang="pt-PT" sz="1600" b="0" dirty="0">
                          <a:solidFill>
                            <a:sysClr val="windowText" lastClr="000000"/>
                          </a:solidFill>
                          <a:effectLst/>
                          <a:latin typeface="system-ui"/>
                        </a:rPr>
                        <a:t> 5</a:t>
                      </a:r>
                    </a:p>
                  </a:txBody>
                  <a:tcPr marL="21768" marR="21768" marT="14512" marB="1451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sz="1600" b="0">
                          <a:solidFill>
                            <a:sysClr val="windowText" lastClr="000000"/>
                          </a:solidFill>
                          <a:effectLst/>
                          <a:latin typeface="system-ui"/>
                        </a:rPr>
                        <a:t>Simplilearn</a:t>
                      </a:r>
                    </a:p>
                  </a:txBody>
                  <a:tcPr marL="21768" marR="21768" marT="14512" marB="1451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sz="1600" b="0">
                          <a:solidFill>
                            <a:sysClr val="windowText" lastClr="000000"/>
                          </a:solidFill>
                          <a:effectLst/>
                          <a:latin typeface="system-ui"/>
                        </a:rPr>
                        <a:t>11016</a:t>
                      </a:r>
                    </a:p>
                  </a:txBody>
                  <a:tcPr marL="21768" marR="21768" marT="14512" marB="1451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067160"/>
                  </a:ext>
                </a:extLst>
              </a:tr>
              <a:tr h="446969">
                <a:tc>
                  <a:txBody>
                    <a:bodyPr/>
                    <a:lstStyle/>
                    <a:p>
                      <a:pPr algn="l" rtl="0" fontAlgn="b"/>
                      <a:r>
                        <a:rPr lang="pt-PT" sz="1600" b="0" dirty="0">
                          <a:solidFill>
                            <a:sysClr val="windowText" lastClr="000000"/>
                          </a:solidFill>
                          <a:effectLst/>
                          <a:latin typeface="system-ui"/>
                        </a:rPr>
                        <a:t> 6</a:t>
                      </a:r>
                    </a:p>
                  </a:txBody>
                  <a:tcPr marL="21768" marR="21768" marT="14512" marB="1451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sz="1600" b="0" dirty="0" err="1">
                          <a:solidFill>
                            <a:sysClr val="windowText" lastClr="000000"/>
                          </a:solidFill>
                          <a:effectLst/>
                          <a:latin typeface="system-ui"/>
                        </a:rPr>
                        <a:t>Springboard</a:t>
                      </a:r>
                      <a:endParaRPr lang="pt-PT" sz="1600" b="0" dirty="0">
                        <a:solidFill>
                          <a:sysClr val="windowText" lastClr="000000"/>
                        </a:solidFill>
                        <a:effectLst/>
                        <a:latin typeface="system-ui"/>
                      </a:endParaRPr>
                    </a:p>
                  </a:txBody>
                  <a:tcPr marL="21768" marR="21768" marT="14512" marB="1451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sz="1600" b="0" dirty="0">
                          <a:solidFill>
                            <a:sysClr val="windowText" lastClr="000000"/>
                          </a:solidFill>
                          <a:effectLst/>
                          <a:latin typeface="system-ui"/>
                        </a:rPr>
                        <a:t>11035</a:t>
                      </a:r>
                    </a:p>
                  </a:txBody>
                  <a:tcPr marL="21768" marR="21768" marT="14512" marB="1451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077137"/>
                  </a:ext>
                </a:extLst>
              </a:tr>
              <a:tr h="446969">
                <a:tc>
                  <a:txBody>
                    <a:bodyPr/>
                    <a:lstStyle/>
                    <a:p>
                      <a:pPr algn="l" rtl="0" fontAlgn="b"/>
                      <a:r>
                        <a:rPr lang="pt-PT" sz="1600" b="0" dirty="0">
                          <a:solidFill>
                            <a:sysClr val="windowText" lastClr="000000"/>
                          </a:solidFill>
                          <a:effectLst/>
                          <a:latin typeface="system-ui"/>
                        </a:rPr>
                        <a:t> 7</a:t>
                      </a:r>
                    </a:p>
                  </a:txBody>
                  <a:tcPr marL="21768" marR="21768" marT="14512" marB="1451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sz="1600" b="0">
                          <a:solidFill>
                            <a:sysClr val="windowText" lastClr="000000"/>
                          </a:solidFill>
                          <a:effectLst/>
                          <a:latin typeface="system-ui"/>
                        </a:rPr>
                        <a:t>Edureka</a:t>
                      </a:r>
                    </a:p>
                  </a:txBody>
                  <a:tcPr marL="21768" marR="21768" marT="14512" marB="1451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sz="1600" b="0">
                          <a:solidFill>
                            <a:sysClr val="windowText" lastClr="000000"/>
                          </a:solidFill>
                          <a:effectLst/>
                          <a:latin typeface="system-ui"/>
                        </a:rPr>
                        <a:t>11739</a:t>
                      </a:r>
                    </a:p>
                  </a:txBody>
                  <a:tcPr marL="21768" marR="21768" marT="14512" marB="1451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933084"/>
                  </a:ext>
                </a:extLst>
              </a:tr>
              <a:tr h="446969">
                <a:tc>
                  <a:txBody>
                    <a:bodyPr/>
                    <a:lstStyle/>
                    <a:p>
                      <a:pPr algn="l" rtl="0" fontAlgn="b"/>
                      <a:r>
                        <a:rPr lang="pt-PT" sz="1600" b="0" dirty="0">
                          <a:solidFill>
                            <a:sysClr val="windowText" lastClr="000000"/>
                          </a:solidFill>
                          <a:effectLst/>
                          <a:latin typeface="system-ui"/>
                        </a:rPr>
                        <a:t> 8</a:t>
                      </a:r>
                    </a:p>
                  </a:txBody>
                  <a:tcPr marL="21768" marR="21768" marT="14512" marB="1451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sz="1600" b="0">
                          <a:solidFill>
                            <a:sysClr val="windowText" lastClr="000000"/>
                          </a:solidFill>
                          <a:effectLst/>
                          <a:latin typeface="system-ui"/>
                        </a:rPr>
                        <a:t>Colorado State University Pueblo Extended Studies</a:t>
                      </a:r>
                    </a:p>
                  </a:txBody>
                  <a:tcPr marL="21768" marR="21768" marT="14512" marB="1451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sz="1600" b="0" dirty="0">
                          <a:solidFill>
                            <a:sysClr val="windowText" lastClr="000000"/>
                          </a:solidFill>
                          <a:effectLst/>
                          <a:latin typeface="system-ui"/>
                        </a:rPr>
                        <a:t>11296</a:t>
                      </a:r>
                    </a:p>
                  </a:txBody>
                  <a:tcPr marL="21768" marR="21768" marT="14512" marB="1451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915672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6391FE59-0E6F-C4AD-339F-951AE383B0D2}"/>
              </a:ext>
            </a:extLst>
          </p:cNvPr>
          <p:cNvSpPr txBox="1"/>
          <p:nvPr/>
        </p:nvSpPr>
        <p:spPr>
          <a:xfrm>
            <a:off x="1024126" y="571342"/>
            <a:ext cx="2890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Cyber </a:t>
            </a:r>
            <a:r>
              <a:rPr lang="pt-PT" sz="2000" dirty="0" err="1"/>
              <a:t>Security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3102383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6" descr="Abstract White Tone Memphis Social Background">
            <a:extLst>
              <a:ext uri="{FF2B5EF4-FFF2-40B4-BE49-F238E27FC236}">
                <a16:creationId xmlns:a16="http://schemas.microsoft.com/office/drawing/2014/main" id="{95D446E0-1C6B-DCD3-1DEF-4D5AE08BB1C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1B1D61-581E-1653-8F90-E127797B7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645358" cy="1499616"/>
          </a:xfrm>
        </p:spPr>
        <p:txBody>
          <a:bodyPr>
            <a:normAutofit/>
          </a:bodyPr>
          <a:lstStyle/>
          <a:p>
            <a:r>
              <a:rPr lang="en-US" sz="3600" dirty="0"/>
              <a:t>Reviews comparisons</a:t>
            </a:r>
          </a:p>
        </p:txBody>
      </p:sp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97D8C08C-5D25-6801-BECE-62B920F21C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762442"/>
              </p:ext>
            </p:extLst>
          </p:nvPr>
        </p:nvGraphicFramePr>
        <p:xfrm>
          <a:off x="741786" y="2410369"/>
          <a:ext cx="4561115" cy="3533928"/>
        </p:xfrm>
        <a:graphic>
          <a:graphicData uri="http://schemas.openxmlformats.org/drawingml/2006/table">
            <a:tbl>
              <a:tblPr/>
              <a:tblGrid>
                <a:gridCol w="3213111">
                  <a:extLst>
                    <a:ext uri="{9D8B030D-6E8A-4147-A177-3AD203B41FA5}">
                      <a16:colId xmlns:a16="http://schemas.microsoft.com/office/drawing/2014/main" val="3246641103"/>
                    </a:ext>
                  </a:extLst>
                </a:gridCol>
                <a:gridCol w="1348004">
                  <a:extLst>
                    <a:ext uri="{9D8B030D-6E8A-4147-A177-3AD203B41FA5}">
                      <a16:colId xmlns:a16="http://schemas.microsoft.com/office/drawing/2014/main" val="188918345"/>
                    </a:ext>
                  </a:extLst>
                </a:gridCol>
              </a:tblGrid>
              <a:tr h="616289">
                <a:tc>
                  <a:txBody>
                    <a:bodyPr/>
                    <a:lstStyle/>
                    <a:p>
                      <a:pPr algn="l" rtl="0" fontAlgn="b"/>
                      <a:r>
                        <a:rPr lang="pt-PT" sz="1600" b="1" dirty="0" err="1">
                          <a:solidFill>
                            <a:sysClr val="windowText" lastClr="000000"/>
                          </a:solidFill>
                          <a:effectLst/>
                          <a:latin typeface="system-ui"/>
                        </a:rPr>
                        <a:t>school</a:t>
                      </a:r>
                      <a:endParaRPr lang="pt-PT" sz="1600" b="1" dirty="0">
                        <a:solidFill>
                          <a:sysClr val="windowText" lastClr="000000"/>
                        </a:solidFill>
                        <a:effectLst/>
                        <a:latin typeface="system-ui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sz="1600" b="1" dirty="0" err="1">
                          <a:solidFill>
                            <a:sysClr val="windowText" lastClr="000000"/>
                          </a:solidFill>
                          <a:effectLst/>
                          <a:latin typeface="system-ui"/>
                        </a:rPr>
                        <a:t>overallScore</a:t>
                      </a:r>
                      <a:endParaRPr lang="pt-PT" sz="1600" b="1" dirty="0">
                        <a:solidFill>
                          <a:sysClr val="windowText" lastClr="000000"/>
                        </a:solidFill>
                        <a:effectLst/>
                        <a:latin typeface="system-ui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085165"/>
                  </a:ext>
                </a:extLst>
              </a:tr>
              <a:tr h="329124">
                <a:tc>
                  <a:txBody>
                    <a:bodyPr/>
                    <a:lstStyle/>
                    <a:p>
                      <a:pPr algn="l" rtl="0" fontAlgn="b"/>
                      <a:r>
                        <a:rPr lang="pt-PT" sz="1600" b="0" dirty="0" err="1">
                          <a:effectLst/>
                          <a:latin typeface="system-ui"/>
                        </a:rPr>
                        <a:t>ironhack</a:t>
                      </a:r>
                      <a:endParaRPr lang="pt-PT" sz="1600" b="0" dirty="0">
                        <a:effectLst/>
                        <a:latin typeface="system-ui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sz="1600" b="0" dirty="0">
                          <a:effectLst/>
                        </a:rPr>
                        <a:t>4.14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229921"/>
                  </a:ext>
                </a:extLst>
              </a:tr>
              <a:tr h="613771">
                <a:tc>
                  <a:txBody>
                    <a:bodyPr/>
                    <a:lstStyle/>
                    <a:p>
                      <a:pPr algn="l" rtl="0" fontAlgn="b"/>
                      <a:r>
                        <a:rPr lang="pt-PT" sz="1600" b="0" dirty="0">
                          <a:effectLst/>
                          <a:latin typeface="system-ui"/>
                        </a:rPr>
                        <a:t>colorado-</a:t>
                      </a:r>
                      <a:r>
                        <a:rPr lang="pt-PT" sz="1600" b="0" dirty="0" err="1">
                          <a:effectLst/>
                          <a:latin typeface="system-ui"/>
                        </a:rPr>
                        <a:t>state</a:t>
                      </a:r>
                      <a:r>
                        <a:rPr lang="pt-PT" sz="1600" b="0" dirty="0">
                          <a:effectLst/>
                          <a:latin typeface="system-ui"/>
                        </a:rPr>
                        <a:t>-</a:t>
                      </a:r>
                      <a:r>
                        <a:rPr lang="pt-PT" sz="1600" b="0" dirty="0" err="1">
                          <a:effectLst/>
                          <a:latin typeface="system-ui"/>
                        </a:rPr>
                        <a:t>university-pueblo-extended-studies</a:t>
                      </a:r>
                      <a:endParaRPr lang="pt-PT" sz="1600" b="0" dirty="0">
                        <a:effectLst/>
                        <a:latin typeface="system-ui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sz="1600" dirty="0">
                          <a:effectLst/>
                        </a:rPr>
                        <a:t>4.38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029006"/>
                  </a:ext>
                </a:extLst>
              </a:tr>
              <a:tr h="329124">
                <a:tc>
                  <a:txBody>
                    <a:bodyPr/>
                    <a:lstStyle/>
                    <a:p>
                      <a:pPr algn="l" rtl="0" fontAlgn="b"/>
                      <a:r>
                        <a:rPr lang="pt-PT" sz="1600" b="0">
                          <a:effectLst/>
                          <a:latin typeface="system-ui"/>
                        </a:rPr>
                        <a:t>edureka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sz="1600" dirty="0">
                          <a:effectLst/>
                        </a:rPr>
                        <a:t>4.48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9017"/>
                  </a:ext>
                </a:extLst>
              </a:tr>
              <a:tr h="329124">
                <a:tc>
                  <a:txBody>
                    <a:bodyPr/>
                    <a:lstStyle/>
                    <a:p>
                      <a:pPr algn="l" rtl="0" fontAlgn="b"/>
                      <a:r>
                        <a:rPr lang="pt-PT" sz="1600" b="0">
                          <a:effectLst/>
                          <a:latin typeface="system-ui"/>
                        </a:rPr>
                        <a:t>simplilearn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sz="1600" dirty="0">
                          <a:effectLst/>
                        </a:rPr>
                        <a:t>4.56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542685"/>
                  </a:ext>
                </a:extLst>
              </a:tr>
              <a:tr h="329124">
                <a:tc>
                  <a:txBody>
                    <a:bodyPr/>
                    <a:lstStyle/>
                    <a:p>
                      <a:pPr algn="l" rtl="0" fontAlgn="b"/>
                      <a:r>
                        <a:rPr lang="pt-PT" sz="1600" b="0">
                          <a:effectLst/>
                          <a:latin typeface="system-ui"/>
                        </a:rPr>
                        <a:t>springboard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sz="1600">
                          <a:effectLst/>
                        </a:rPr>
                        <a:t>4.63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09930"/>
                  </a:ext>
                </a:extLst>
              </a:tr>
              <a:tr h="329124">
                <a:tc>
                  <a:txBody>
                    <a:bodyPr/>
                    <a:lstStyle/>
                    <a:p>
                      <a:pPr algn="l" rtl="0" fontAlgn="b"/>
                      <a:r>
                        <a:rPr lang="pt-PT" sz="1600" b="0">
                          <a:effectLst/>
                          <a:latin typeface="system-ui"/>
                        </a:rPr>
                        <a:t>evolve-security-academy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sz="1600">
                          <a:effectLst/>
                        </a:rPr>
                        <a:t>4.82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268620"/>
                  </a:ext>
                </a:extLst>
              </a:tr>
              <a:tr h="329124">
                <a:tc>
                  <a:txBody>
                    <a:bodyPr/>
                    <a:lstStyle/>
                    <a:p>
                      <a:pPr algn="l" rtl="0" fontAlgn="b"/>
                      <a:r>
                        <a:rPr lang="pt-PT" sz="1600" b="0">
                          <a:effectLst/>
                          <a:latin typeface="system-ui"/>
                        </a:rPr>
                        <a:t>clarusway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sz="1600">
                          <a:effectLst/>
                        </a:rPr>
                        <a:t>4.98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452985"/>
                  </a:ext>
                </a:extLst>
              </a:tr>
              <a:tr h="329124">
                <a:tc>
                  <a:txBody>
                    <a:bodyPr/>
                    <a:lstStyle/>
                    <a:p>
                      <a:pPr algn="l" rtl="0" fontAlgn="b"/>
                      <a:r>
                        <a:rPr lang="pt-PT" sz="1600" b="0" dirty="0" err="1">
                          <a:effectLst/>
                          <a:latin typeface="system-ui"/>
                        </a:rPr>
                        <a:t>syntax-technologies</a:t>
                      </a:r>
                      <a:endParaRPr lang="pt-PT" sz="1600" b="0" dirty="0">
                        <a:effectLst/>
                        <a:latin typeface="system-ui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sz="1600" dirty="0">
                          <a:effectLst/>
                        </a:rPr>
                        <a:t>5.00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678642"/>
                  </a:ext>
                </a:extLst>
              </a:tr>
            </a:tbl>
          </a:graphicData>
        </a:graphic>
      </p:graphicFrame>
      <p:grpSp>
        <p:nvGrpSpPr>
          <p:cNvPr id="5" name="Agrupar 4">
            <a:extLst>
              <a:ext uri="{FF2B5EF4-FFF2-40B4-BE49-F238E27FC236}">
                <a16:creationId xmlns:a16="http://schemas.microsoft.com/office/drawing/2014/main" id="{3968A732-5BF4-8E82-41F4-9A4F0E73FD85}"/>
              </a:ext>
            </a:extLst>
          </p:cNvPr>
          <p:cNvGrpSpPr/>
          <p:nvPr/>
        </p:nvGrpSpPr>
        <p:grpSpPr>
          <a:xfrm>
            <a:off x="5734724" y="2595035"/>
            <a:ext cx="5934762" cy="3659770"/>
            <a:chOff x="5987143" y="2613014"/>
            <a:chExt cx="5934762" cy="3659770"/>
          </a:xfrm>
        </p:grpSpPr>
        <p:pic>
          <p:nvPicPr>
            <p:cNvPr id="22" name="Imagem 21" descr="Uma imagem com texto, captura de ecrã, Retângulo, design&#10;&#10;Descrição gerada automaticamente">
              <a:extLst>
                <a:ext uri="{FF2B5EF4-FFF2-40B4-BE49-F238E27FC236}">
                  <a16:creationId xmlns:a16="http://schemas.microsoft.com/office/drawing/2014/main" id="{8937BB49-0BA8-2A81-CC77-031FA35C1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7143" y="2613014"/>
              <a:ext cx="5934762" cy="3659770"/>
            </a:xfrm>
            <a:prstGeom prst="rect">
              <a:avLst/>
            </a:prstGeom>
          </p:spPr>
        </p:pic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FFE28AA3-42EE-9533-FFCD-87949066742D}"/>
                </a:ext>
              </a:extLst>
            </p:cNvPr>
            <p:cNvSpPr txBox="1"/>
            <p:nvPr/>
          </p:nvSpPr>
          <p:spPr>
            <a:xfrm>
              <a:off x="9933214" y="3598519"/>
              <a:ext cx="598714" cy="307777"/>
            </a:xfrm>
            <a:prstGeom prst="rect">
              <a:avLst/>
            </a:prstGeom>
            <a:solidFill>
              <a:srgbClr val="CCCCCC"/>
            </a:solidFill>
          </p:spPr>
          <p:txBody>
            <a:bodyPr wrap="square" rtlCol="0">
              <a:spAutoFit/>
            </a:bodyPr>
            <a:lstStyle/>
            <a:p>
              <a:r>
                <a:rPr lang="pt-PT" sz="1400" b="1" dirty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3.87</a:t>
              </a:r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D34E235A-72BB-5E37-B6EC-AA33AD0A5A04}"/>
                </a:ext>
              </a:extLst>
            </p:cNvPr>
            <p:cNvSpPr txBox="1"/>
            <p:nvPr/>
          </p:nvSpPr>
          <p:spPr>
            <a:xfrm>
              <a:off x="10264375" y="4627874"/>
              <a:ext cx="598714" cy="307777"/>
            </a:xfrm>
            <a:prstGeom prst="rect">
              <a:avLst/>
            </a:prstGeom>
            <a:solidFill>
              <a:srgbClr val="CCCCCC"/>
            </a:solidFill>
          </p:spPr>
          <p:txBody>
            <a:bodyPr wrap="square" rtlCol="0">
              <a:spAutoFit/>
            </a:bodyPr>
            <a:lstStyle/>
            <a:p>
              <a:r>
                <a:rPr lang="pt-PT" sz="1400" b="1" dirty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4.28</a:t>
              </a:r>
            </a:p>
          </p:txBody>
        </p: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AFE767D0-B588-46D0-D38B-B68E46E96F1B}"/>
              </a:ext>
            </a:extLst>
          </p:cNvPr>
          <p:cNvSpPr txBox="1"/>
          <p:nvPr/>
        </p:nvSpPr>
        <p:spPr>
          <a:xfrm>
            <a:off x="5843581" y="2410369"/>
            <a:ext cx="161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err="1">
                <a:solidFill>
                  <a:schemeClr val="bg2">
                    <a:lumMod val="10000"/>
                    <a:lumOff val="90000"/>
                  </a:schemeClr>
                </a:solidFill>
              </a:rPr>
              <a:t>Ironhack</a:t>
            </a:r>
            <a:endParaRPr lang="pt-PT" b="1" dirty="0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8" name="Rectangle: Diagonal Corners Rounded 5">
            <a:extLst>
              <a:ext uri="{FF2B5EF4-FFF2-40B4-BE49-F238E27FC236}">
                <a16:creationId xmlns:a16="http://schemas.microsoft.com/office/drawing/2014/main" id="{8DD07C1A-8360-0850-0F60-E3F534403E50}"/>
              </a:ext>
            </a:extLst>
          </p:cNvPr>
          <p:cNvSpPr/>
          <p:nvPr/>
        </p:nvSpPr>
        <p:spPr>
          <a:xfrm>
            <a:off x="7857251" y="932276"/>
            <a:ext cx="1407372" cy="418883"/>
          </a:xfrm>
          <a:prstGeom prst="round2Diag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Diagonal Corners Rounded 5">
            <a:extLst>
              <a:ext uri="{FF2B5EF4-FFF2-40B4-BE49-F238E27FC236}">
                <a16:creationId xmlns:a16="http://schemas.microsoft.com/office/drawing/2014/main" id="{2BA3D5CA-603D-F2EB-A32A-42C9C40B928C}"/>
              </a:ext>
            </a:extLst>
          </p:cNvPr>
          <p:cNvSpPr/>
          <p:nvPr/>
        </p:nvSpPr>
        <p:spPr>
          <a:xfrm>
            <a:off x="7857250" y="1261710"/>
            <a:ext cx="3829242" cy="611747"/>
          </a:xfrm>
          <a:prstGeom prst="round2DiagRect">
            <a:avLst/>
          </a:prstGeom>
          <a:solidFill>
            <a:schemeClr val="bg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34C6231D-F923-66C0-53F3-78E1453C0128}"/>
              </a:ext>
            </a:extLst>
          </p:cNvPr>
          <p:cNvSpPr txBox="1"/>
          <p:nvPr/>
        </p:nvSpPr>
        <p:spPr>
          <a:xfrm>
            <a:off x="7951687" y="1205494"/>
            <a:ext cx="3640367" cy="53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400" dirty="0">
                <a:solidFill>
                  <a:schemeClr val="bg1"/>
                </a:solidFill>
              </a:rPr>
              <a:t>Average reviews at least 4.5/5</a:t>
            </a: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5BB203E0-1EF5-2465-1773-189EC27B748C}"/>
              </a:ext>
            </a:extLst>
          </p:cNvPr>
          <p:cNvSpPr txBox="1"/>
          <p:nvPr/>
        </p:nvSpPr>
        <p:spPr>
          <a:xfrm>
            <a:off x="7946487" y="932276"/>
            <a:ext cx="120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Requirement</a:t>
            </a:r>
          </a:p>
        </p:txBody>
      </p:sp>
      <p:pic>
        <p:nvPicPr>
          <p:cNvPr id="15" name="Picture 4" descr="red cross icon for things that should not be done or forbidden 14065141  PNG, red cross icon">
            <a:extLst>
              <a:ext uri="{FF2B5EF4-FFF2-40B4-BE49-F238E27FC236}">
                <a16:creationId xmlns:a16="http://schemas.microsoft.com/office/drawing/2014/main" id="{2024B5C0-D5D4-324A-9434-E606C734E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7872" y="1355127"/>
            <a:ext cx="818318" cy="81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E348FD9-3A7C-AC75-AA75-516225E90E83}"/>
              </a:ext>
            </a:extLst>
          </p:cNvPr>
          <p:cNvSpPr txBox="1"/>
          <p:nvPr/>
        </p:nvSpPr>
        <p:spPr>
          <a:xfrm>
            <a:off x="1024126" y="571342"/>
            <a:ext cx="2890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Cyber </a:t>
            </a:r>
            <a:r>
              <a:rPr lang="pt-PT" sz="2000" dirty="0" err="1"/>
              <a:t>Security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1115660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4D65BCAA-90A9-686B-92E0-80A26FDAFCA4}"/>
              </a:ext>
            </a:extLst>
          </p:cNvPr>
          <p:cNvSpPr/>
          <p:nvPr/>
        </p:nvSpPr>
        <p:spPr>
          <a:xfrm>
            <a:off x="0" y="-99391"/>
            <a:ext cx="12192000" cy="4659359"/>
          </a:xfrm>
          <a:prstGeom prst="rect">
            <a:avLst/>
          </a:prstGeom>
          <a:solidFill>
            <a:srgbClr val="2E3E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4" name="Picture 26" descr="Abstract White Tone Memphis Social Background">
            <a:extLst>
              <a:ext uri="{FF2B5EF4-FFF2-40B4-BE49-F238E27FC236}">
                <a16:creationId xmlns:a16="http://schemas.microsoft.com/office/drawing/2014/main" id="{CB202166-55C9-0CF4-D0BD-C03471B54B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743" r="9091" b="3348"/>
          <a:stretch/>
        </p:blipFill>
        <p:spPr bwMode="auto">
          <a:xfrm>
            <a:off x="0" y="-99391"/>
            <a:ext cx="12192000" cy="4684003"/>
          </a:xfrm>
          <a:prstGeom prst="rect">
            <a:avLst/>
          </a:prstGeom>
          <a:solidFill>
            <a:schemeClr val="bg2">
              <a:alpha val="0"/>
            </a:schemeClr>
          </a:solidFill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C1CA635-2D9C-4E3E-820F-5FE35AC14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chemeClr val="bg2">
              <a:lumMod val="75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11CE2F-E643-5A05-5CD4-0425C5D82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>
            <a:normAutofit/>
          </a:bodyPr>
          <a:lstStyle/>
          <a:p>
            <a:r>
              <a:rPr lang="en-US" sz="43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What could influence the overall score?</a:t>
            </a:r>
            <a:endParaRPr lang="pt-PT" sz="4300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E62FBC-456F-48AE-91ED-3956405D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071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6" descr="Abstract White Tone Memphis Social Background">
            <a:extLst>
              <a:ext uri="{FF2B5EF4-FFF2-40B4-BE49-F238E27FC236}">
                <a16:creationId xmlns:a16="http://schemas.microsoft.com/office/drawing/2014/main" id="{9FE0891C-88B5-7BB1-D3F6-DF890BB71A7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1B1D61-581E-1653-8F90-E127797B7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Job support and curriculum</a:t>
            </a:r>
          </a:p>
        </p:txBody>
      </p:sp>
      <p:pic>
        <p:nvPicPr>
          <p:cNvPr id="10" name="Imagem 9" descr="Uma imagem com file, Gráfico, diagrama, ladeira&#10;&#10;Descrição gerada automaticamente">
            <a:extLst>
              <a:ext uri="{FF2B5EF4-FFF2-40B4-BE49-F238E27FC236}">
                <a16:creationId xmlns:a16="http://schemas.microsoft.com/office/drawing/2014/main" id="{71A31BC9-F559-E90A-AEA7-DCEAA207E4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07" y="2224669"/>
            <a:ext cx="10394986" cy="4318259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C643571-4B42-7171-1B1C-E3531B46C62C}"/>
              </a:ext>
            </a:extLst>
          </p:cNvPr>
          <p:cNvSpPr txBox="1"/>
          <p:nvPr/>
        </p:nvSpPr>
        <p:spPr>
          <a:xfrm>
            <a:off x="1024126" y="571342"/>
            <a:ext cx="2890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Cyber </a:t>
            </a:r>
            <a:r>
              <a:rPr lang="pt-PT" sz="2000" dirty="0" err="1"/>
              <a:t>Security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4113135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6" descr="Abstract White Tone Memphis Social Background">
            <a:extLst>
              <a:ext uri="{FF2B5EF4-FFF2-40B4-BE49-F238E27FC236}">
                <a16:creationId xmlns:a16="http://schemas.microsoft.com/office/drawing/2014/main" id="{9FE0891C-88B5-7BB1-D3F6-DF890BB71A7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1B1D61-581E-1653-8F90-E127797B7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Job support and curriculum</a:t>
            </a: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415D47A7-2698-0AA2-46D3-95B6B966E5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334370"/>
              </p:ext>
            </p:extLst>
          </p:nvPr>
        </p:nvGraphicFramePr>
        <p:xfrm>
          <a:off x="790076" y="2431983"/>
          <a:ext cx="6490947" cy="3086100"/>
        </p:xfrm>
        <a:graphic>
          <a:graphicData uri="http://schemas.openxmlformats.org/drawingml/2006/table">
            <a:tbl>
              <a:tblPr/>
              <a:tblGrid>
                <a:gridCol w="2886075">
                  <a:extLst>
                    <a:ext uri="{9D8B030D-6E8A-4147-A177-3AD203B41FA5}">
                      <a16:colId xmlns:a16="http://schemas.microsoft.com/office/drawing/2014/main" val="1282452423"/>
                    </a:ext>
                  </a:extLst>
                </a:gridCol>
                <a:gridCol w="1268032">
                  <a:extLst>
                    <a:ext uri="{9D8B030D-6E8A-4147-A177-3AD203B41FA5}">
                      <a16:colId xmlns:a16="http://schemas.microsoft.com/office/drawing/2014/main" val="2650974880"/>
                    </a:ext>
                  </a:extLst>
                </a:gridCol>
                <a:gridCol w="1125538">
                  <a:extLst>
                    <a:ext uri="{9D8B030D-6E8A-4147-A177-3AD203B41FA5}">
                      <a16:colId xmlns:a16="http://schemas.microsoft.com/office/drawing/2014/main" val="558348845"/>
                    </a:ext>
                  </a:extLst>
                </a:gridCol>
                <a:gridCol w="1211302">
                  <a:extLst>
                    <a:ext uri="{9D8B030D-6E8A-4147-A177-3AD203B41FA5}">
                      <a16:colId xmlns:a16="http://schemas.microsoft.com/office/drawing/2014/main" val="2768912486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rtl="0" fontAlgn="b"/>
                      <a:r>
                        <a:rPr lang="pt-PT" b="1">
                          <a:solidFill>
                            <a:schemeClr val="bg1"/>
                          </a:solidFill>
                          <a:effectLst/>
                          <a:latin typeface="system-ui"/>
                        </a:rPr>
                        <a:t>school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b="1">
                          <a:solidFill>
                            <a:schemeClr val="bg1"/>
                          </a:solidFill>
                          <a:effectLst/>
                          <a:latin typeface="system-ui"/>
                        </a:rPr>
                        <a:t>overallScore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b="1">
                          <a:solidFill>
                            <a:schemeClr val="bg1"/>
                          </a:solidFill>
                          <a:effectLst/>
                          <a:latin typeface="system-ui"/>
                        </a:rPr>
                        <a:t>curriculum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b="1" dirty="0" err="1">
                          <a:solidFill>
                            <a:schemeClr val="bg1"/>
                          </a:solidFill>
                          <a:effectLst/>
                          <a:latin typeface="system-ui"/>
                        </a:rPr>
                        <a:t>jobSupport</a:t>
                      </a:r>
                      <a:endParaRPr lang="pt-PT" b="1" dirty="0">
                        <a:solidFill>
                          <a:schemeClr val="bg1"/>
                        </a:solidFill>
                        <a:effectLst/>
                        <a:latin typeface="system-ui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10038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b"/>
                      <a:r>
                        <a:rPr lang="pt-PT" b="0">
                          <a:solidFill>
                            <a:schemeClr val="tx1"/>
                          </a:solidFill>
                          <a:effectLst/>
                          <a:latin typeface="system-ui"/>
                        </a:rPr>
                        <a:t>clarusway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b="0" dirty="0">
                          <a:solidFill>
                            <a:schemeClr val="tx1"/>
                          </a:solidFill>
                          <a:effectLst/>
                          <a:latin typeface="system-ui"/>
                        </a:rPr>
                        <a:t>4.98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b="0">
                          <a:solidFill>
                            <a:schemeClr val="tx1"/>
                          </a:solidFill>
                          <a:effectLst/>
                          <a:latin typeface="system-ui"/>
                        </a:rPr>
                        <a:t>4.92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b="0">
                          <a:solidFill>
                            <a:schemeClr val="tx1"/>
                          </a:solidFill>
                          <a:effectLst/>
                          <a:latin typeface="system-ui"/>
                        </a:rPr>
                        <a:t>5.00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00797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b"/>
                      <a:r>
                        <a:rPr lang="pt-PT" b="0" dirty="0">
                          <a:solidFill>
                            <a:schemeClr val="tx1"/>
                          </a:solidFill>
                          <a:effectLst/>
                          <a:latin typeface="system-ui"/>
                        </a:rPr>
                        <a:t>colorado-</a:t>
                      </a:r>
                      <a:r>
                        <a:rPr lang="pt-PT" b="0" dirty="0" err="1">
                          <a:solidFill>
                            <a:schemeClr val="tx1"/>
                          </a:solidFill>
                          <a:effectLst/>
                          <a:latin typeface="system-ui"/>
                        </a:rPr>
                        <a:t>state</a:t>
                      </a:r>
                      <a:r>
                        <a:rPr lang="pt-PT" b="0" dirty="0">
                          <a:solidFill>
                            <a:schemeClr val="tx1"/>
                          </a:solidFill>
                          <a:effectLst/>
                          <a:latin typeface="system-ui"/>
                        </a:rPr>
                        <a:t>-</a:t>
                      </a:r>
                      <a:r>
                        <a:rPr lang="pt-PT" b="0" dirty="0" err="1">
                          <a:solidFill>
                            <a:schemeClr val="tx1"/>
                          </a:solidFill>
                          <a:effectLst/>
                          <a:latin typeface="system-ui"/>
                        </a:rPr>
                        <a:t>university-pueblo-extended-studies</a:t>
                      </a:r>
                      <a:endParaRPr lang="pt-PT" b="0" dirty="0">
                        <a:solidFill>
                          <a:schemeClr val="tx1"/>
                        </a:solidFill>
                        <a:effectLst/>
                        <a:latin typeface="system-ui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b="0">
                          <a:solidFill>
                            <a:schemeClr val="tx1"/>
                          </a:solidFill>
                          <a:effectLst/>
                          <a:latin typeface="system-ui"/>
                        </a:rPr>
                        <a:t>4.38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b="0">
                          <a:solidFill>
                            <a:schemeClr val="tx1"/>
                          </a:solidFill>
                          <a:effectLst/>
                          <a:latin typeface="system-ui"/>
                        </a:rPr>
                        <a:t>4.38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b="0">
                          <a:solidFill>
                            <a:schemeClr val="tx1"/>
                          </a:solidFill>
                          <a:effectLst/>
                          <a:latin typeface="system-ui"/>
                        </a:rPr>
                        <a:t>4.29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7612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b"/>
                      <a:r>
                        <a:rPr lang="pt-PT" b="0">
                          <a:solidFill>
                            <a:schemeClr val="tx1"/>
                          </a:solidFill>
                          <a:effectLst/>
                          <a:latin typeface="system-ui"/>
                        </a:rPr>
                        <a:t>edureka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b="0">
                          <a:solidFill>
                            <a:schemeClr val="tx1"/>
                          </a:solidFill>
                          <a:effectLst/>
                          <a:latin typeface="system-ui"/>
                        </a:rPr>
                        <a:t>4.48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b="0">
                          <a:solidFill>
                            <a:schemeClr val="tx1"/>
                          </a:solidFill>
                          <a:effectLst/>
                          <a:latin typeface="system-ui"/>
                        </a:rPr>
                        <a:t>4.80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b="0" dirty="0">
                          <a:solidFill>
                            <a:schemeClr val="tx1"/>
                          </a:solidFill>
                          <a:effectLst/>
                          <a:latin typeface="system-ui"/>
                        </a:rPr>
                        <a:t>3.80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56741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b"/>
                      <a:r>
                        <a:rPr lang="pt-PT" b="0">
                          <a:solidFill>
                            <a:schemeClr val="tx1"/>
                          </a:solidFill>
                          <a:effectLst/>
                          <a:latin typeface="system-ui"/>
                        </a:rPr>
                        <a:t>evolve-security-academy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b="0">
                          <a:solidFill>
                            <a:schemeClr val="tx1"/>
                          </a:solidFill>
                          <a:effectLst/>
                          <a:latin typeface="system-ui"/>
                        </a:rPr>
                        <a:t>4.82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b="0">
                          <a:solidFill>
                            <a:schemeClr val="tx1"/>
                          </a:solidFill>
                          <a:effectLst/>
                          <a:latin typeface="system-ui"/>
                        </a:rPr>
                        <a:t>4.89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b="0">
                          <a:solidFill>
                            <a:schemeClr val="tx1"/>
                          </a:solidFill>
                          <a:effectLst/>
                          <a:latin typeface="system-ui"/>
                        </a:rPr>
                        <a:t>4.67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21245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b"/>
                      <a:r>
                        <a:rPr lang="pt-PT" b="0">
                          <a:solidFill>
                            <a:schemeClr val="accent5"/>
                          </a:solidFill>
                          <a:effectLst/>
                          <a:latin typeface="system-ui"/>
                        </a:rPr>
                        <a:t>ironhack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b="0">
                          <a:solidFill>
                            <a:schemeClr val="accent5"/>
                          </a:solidFill>
                          <a:effectLst/>
                          <a:latin typeface="system-ui"/>
                        </a:rPr>
                        <a:t>4.14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b="0">
                          <a:solidFill>
                            <a:schemeClr val="accent5"/>
                          </a:solidFill>
                          <a:effectLst/>
                          <a:latin typeface="system-ui"/>
                        </a:rPr>
                        <a:t>4.11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b="0" dirty="0">
                          <a:solidFill>
                            <a:schemeClr val="accent5"/>
                          </a:solidFill>
                          <a:effectLst/>
                          <a:latin typeface="system-ui"/>
                        </a:rPr>
                        <a:t>4.22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50664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b"/>
                      <a:r>
                        <a:rPr lang="pt-PT" b="0">
                          <a:solidFill>
                            <a:schemeClr val="tx1"/>
                          </a:solidFill>
                          <a:effectLst/>
                          <a:latin typeface="system-ui"/>
                        </a:rPr>
                        <a:t>simplilearn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b="0" dirty="0">
                          <a:solidFill>
                            <a:schemeClr val="tx1"/>
                          </a:solidFill>
                          <a:effectLst/>
                          <a:latin typeface="system-ui"/>
                        </a:rPr>
                        <a:t>4.56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b="0">
                          <a:solidFill>
                            <a:schemeClr val="tx1"/>
                          </a:solidFill>
                          <a:effectLst/>
                          <a:latin typeface="system-ui"/>
                        </a:rPr>
                        <a:t>4.67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b="0">
                          <a:solidFill>
                            <a:schemeClr val="tx1"/>
                          </a:solidFill>
                          <a:effectLst/>
                          <a:latin typeface="system-ui"/>
                        </a:rPr>
                        <a:t>4.27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65852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b"/>
                      <a:r>
                        <a:rPr lang="pt-PT" b="0">
                          <a:solidFill>
                            <a:schemeClr val="tx1"/>
                          </a:solidFill>
                          <a:effectLst/>
                          <a:latin typeface="system-ui"/>
                        </a:rPr>
                        <a:t>springboard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b="0">
                          <a:solidFill>
                            <a:schemeClr val="tx1"/>
                          </a:solidFill>
                          <a:effectLst/>
                          <a:latin typeface="system-ui"/>
                        </a:rPr>
                        <a:t>4.63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b="0">
                          <a:solidFill>
                            <a:schemeClr val="tx1"/>
                          </a:solidFill>
                          <a:effectLst/>
                          <a:latin typeface="system-ui"/>
                        </a:rPr>
                        <a:t>4.60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b="0">
                          <a:solidFill>
                            <a:schemeClr val="tx1"/>
                          </a:solidFill>
                          <a:effectLst/>
                          <a:latin typeface="system-ui"/>
                        </a:rPr>
                        <a:t>4.55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55799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b"/>
                      <a:r>
                        <a:rPr lang="pt-PT" b="0" dirty="0" err="1">
                          <a:solidFill>
                            <a:schemeClr val="tx1"/>
                          </a:solidFill>
                          <a:effectLst/>
                          <a:latin typeface="system-ui"/>
                        </a:rPr>
                        <a:t>syntax-technologies</a:t>
                      </a:r>
                      <a:endParaRPr lang="pt-PT" b="0" dirty="0">
                        <a:solidFill>
                          <a:schemeClr val="tx1"/>
                        </a:solidFill>
                        <a:effectLst/>
                        <a:latin typeface="system-ui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b="0">
                          <a:solidFill>
                            <a:schemeClr val="tx1"/>
                          </a:solidFill>
                          <a:effectLst/>
                          <a:latin typeface="system-ui"/>
                        </a:rPr>
                        <a:t>5.00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b="0">
                          <a:solidFill>
                            <a:schemeClr val="tx1"/>
                          </a:solidFill>
                          <a:effectLst/>
                          <a:latin typeface="system-ui"/>
                        </a:rPr>
                        <a:t>5.00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PT" b="0" dirty="0">
                          <a:solidFill>
                            <a:schemeClr val="tx1"/>
                          </a:solidFill>
                          <a:effectLst/>
                          <a:latin typeface="system-ui"/>
                        </a:rPr>
                        <a:t>5.00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E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691567"/>
                  </a:ext>
                </a:extLst>
              </a:tr>
            </a:tbl>
          </a:graphicData>
        </a:graphic>
      </p:graphicFrame>
      <p:pic>
        <p:nvPicPr>
          <p:cNvPr id="8194" name="Picture 2" descr="Ironhack, a escola de programação, chega a Portugal – ECO">
            <a:extLst>
              <a:ext uri="{FF2B5EF4-FFF2-40B4-BE49-F238E27FC236}">
                <a16:creationId xmlns:a16="http://schemas.microsoft.com/office/drawing/2014/main" id="{72073E25-972C-C874-CE67-CADE4E0F36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26"/>
          <a:stretch/>
        </p:blipFill>
        <p:spPr bwMode="auto">
          <a:xfrm>
            <a:off x="7479693" y="2402424"/>
            <a:ext cx="4099164" cy="30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1CA0750-AF9D-C58D-7DE4-D6660BADBF6D}"/>
              </a:ext>
            </a:extLst>
          </p:cNvPr>
          <p:cNvSpPr txBox="1"/>
          <p:nvPr/>
        </p:nvSpPr>
        <p:spPr>
          <a:xfrm>
            <a:off x="1024126" y="571342"/>
            <a:ext cx="2890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Cyber </a:t>
            </a:r>
            <a:r>
              <a:rPr lang="pt-PT" sz="2000" dirty="0" err="1"/>
              <a:t>Security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31154106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LLINECOLOR1" val="12874308"/>
  <p:tag name="FILLLINECOLOR2" val="15983578"/>
  <p:tag name="FILLLINECOLOR3" val="15189940"/>
  <p:tag name="FILLLINECOLOR4" val="14461583"/>
  <p:tag name="FILLLINECOLOR5" val="9917743"/>
  <p:tag name="FILLLINECOLOR6" val="6567968"/>
  <p:tag name="FILLLINECOLOR7" val="12682599"/>
  <p:tag name="FILLLINECOLOR8" val="11632640"/>
  <p:tag name="FILLLINECOLOR9" val="5250063"/>
  <p:tag name="FILLLINECOLOR10" val="8404138"/>
  <p:tag name="FILLLINECOLOR11" val="4210752"/>
  <p:tag name="FILLLINECOLOR12" val="15790320"/>
  <p:tag name="FILLLINECOLOR13" val="14277081"/>
  <p:tag name="FILLLINECOLOR14" val="13158600"/>
  <p:tag name="FILLLINECOLOR15" val="11776947"/>
  <p:tag name="FILLLINECOLOR16" val="9211020"/>
  <p:tag name="FILLLINECOLOR17" val="7434609"/>
  <p:tag name="FILLLINECOLOR18" val="5921370"/>
  <p:tag name="FILLLINECOLOR19" val="0"/>
  <p:tag name="FILLLINECOLOR20" val="16777215"/>
  <p:tag name="FILLLINECOLOR22" val="2638780"/>
  <p:tag name="FILLLINECOLOR23" val="46822"/>
  <p:tag name="FILLLINECOLOR24" val="5550723"/>
  <p:tag name="FONTCOLORNUMBER1" val="1"/>
  <p:tag name="FONTCOLORNUMBER2" val="7"/>
  <p:tag name="FONTCOLORNUMBER3" val="13"/>
  <p:tag name="FONTCOLORNUMBER4" val="18"/>
  <p:tag name="FONTCOLORNUMBER5" val="19"/>
  <p:tag name="FONTCOLORNUMBER6" val="20"/>
  <p:tag name="FONTCOLOR1" val="12874308"/>
  <p:tag name="FONTCOLOR2" val="12682599"/>
  <p:tag name="FONTCOLOR3" val="14277081"/>
  <p:tag name="FONTCOLOR4" val="5921370"/>
  <p:tag name="FONTCOLOR5" val="0"/>
  <p:tag name="FONTCOLOR6" val="16777215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tegral">
  <a:themeElements>
    <a:clrScheme name="Custom 2">
      <a:dk1>
        <a:sysClr val="windowText" lastClr="000000"/>
      </a:dk1>
      <a:lt1>
        <a:sysClr val="window" lastClr="FFFFFF"/>
      </a:lt1>
      <a:dk2>
        <a:srgbClr val="19334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A41AC481-B287-49C8-90EF-C669597D2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1803</TotalTime>
  <Words>1027</Words>
  <Application>Microsoft Macintosh PowerPoint</Application>
  <PresentationFormat>Ecrã Panorâmico</PresentationFormat>
  <Paragraphs>238</Paragraphs>
  <Slides>19</Slides>
  <Notes>18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10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19</vt:i4>
      </vt:variant>
    </vt:vector>
  </HeadingPairs>
  <TitlesOfParts>
    <vt:vector size="31" baseType="lpstr">
      <vt:lpstr>Arial</vt:lpstr>
      <vt:lpstr>Arial</vt:lpstr>
      <vt:lpstr>Calibri</vt:lpstr>
      <vt:lpstr>Calibri Light</vt:lpstr>
      <vt:lpstr>system-ui</vt:lpstr>
      <vt:lpstr>Tipo de letra do sistema regular</vt:lpstr>
      <vt:lpstr>Tw Cen MT</vt:lpstr>
      <vt:lpstr>ui-sans-serif</vt:lpstr>
      <vt:lpstr>Wingdings</vt:lpstr>
      <vt:lpstr>Wingdings 3</vt:lpstr>
      <vt:lpstr>Office Theme</vt:lpstr>
      <vt:lpstr>Integral</vt:lpstr>
      <vt:lpstr>Ironhack is Losing Clients!</vt:lpstr>
      <vt:lpstr>Our process</vt:lpstr>
      <vt:lpstr>Ranking requirements</vt:lpstr>
      <vt:lpstr>Ironhack Ranking</vt:lpstr>
      <vt:lpstr>Who are our competitors?</vt:lpstr>
      <vt:lpstr>Reviews comparisons</vt:lpstr>
      <vt:lpstr>What could influence the overall score?</vt:lpstr>
      <vt:lpstr>Job support and curriculum</vt:lpstr>
      <vt:lpstr>Job support and curriculum</vt:lpstr>
      <vt:lpstr>Ironhack Locations</vt:lpstr>
      <vt:lpstr>ironhack Miami</vt:lpstr>
      <vt:lpstr>Other analysis</vt:lpstr>
      <vt:lpstr>Ironhack reviews</vt:lpstr>
      <vt:lpstr>Ironhack cons</vt:lpstr>
      <vt:lpstr>prices</vt:lpstr>
      <vt:lpstr>badges</vt:lpstr>
      <vt:lpstr>Recomendations</vt:lpstr>
      <vt:lpstr>Conclusion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Ironhack is Losing Clients!</dc:title>
  <dc:creator>Luísa Sutil Freitas</dc:creator>
  <cp:lastModifiedBy>Luísa Freitas</cp:lastModifiedBy>
  <cp:revision>9</cp:revision>
  <dcterms:created xsi:type="dcterms:W3CDTF">2024-05-26T12:51:07Z</dcterms:created>
  <dcterms:modified xsi:type="dcterms:W3CDTF">2024-05-27T21:06:07Z</dcterms:modified>
</cp:coreProperties>
</file>