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6" r:id="rId9"/>
    <p:sldId id="267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FCDFB52-4D3B-4A76-AF05-986A95C370E3}">
          <p14:sldIdLst>
            <p14:sldId id="256"/>
            <p14:sldId id="257"/>
            <p14:sldId id="265"/>
            <p14:sldId id="258"/>
            <p14:sldId id="259"/>
            <p14:sldId id="260"/>
            <p14:sldId id="268"/>
            <p14:sldId id="266"/>
            <p14:sldId id="267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1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jp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782"/>
            <a:ext cx="6400800" cy="2292639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Précédemment dans les microservices …</a:t>
            </a:r>
          </a:p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  <a:p>
            <a:r>
              <a:rPr lang="fr-CH" dirty="0">
                <a:solidFill>
                  <a:schemeClr val="bg1"/>
                </a:solidFill>
                <a:effectLst>
                  <a:reflection endPos="12000" dist="50800" dir="5400000" sy="-100000" algn="bl" rotWithShape="0"/>
                </a:effectLst>
              </a:rPr>
              <a:t>Présenté par : El Hadi ELOUARET</a:t>
            </a:r>
          </a:p>
          <a:p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Tada</a:t>
            </a:r>
            <a:r>
              <a:rPr lang="fr-FR" sz="3600" dirty="0" err="1">
                <a:solidFill>
                  <a:schemeClr val="bg1"/>
                </a:solidFill>
              </a:rPr>
              <a:t>a</a:t>
            </a:r>
            <a:r>
              <a:rPr lang="fr-FR" sz="3200" dirty="0" err="1">
                <a:solidFill>
                  <a:schemeClr val="bg1"/>
                </a:solidFill>
              </a:rPr>
              <a:t>a</a:t>
            </a:r>
            <a:r>
              <a:rPr lang="fr-FR" sz="2800" dirty="0" err="1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051B3F9-E3FD-BFFB-3CE4-F032844E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03" y="6399727"/>
            <a:ext cx="1488397" cy="462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 algn="l" fontAlgn="auto">
              <a:buNone/>
            </a:pPr>
            <a:r>
              <a:rPr lang="fr-FR" b="0" i="0" dirty="0">
                <a:effectLst/>
                <a:latin typeface="-apple-system"/>
              </a:rPr>
              <a:t>Le choix de cette solution autour de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1" i="0" dirty="0">
                <a:solidFill>
                  <a:srgbClr val="92D050"/>
                </a:solidFill>
                <a:effectLst/>
                <a:latin typeface="var(--artdeco-reset-typography-font-family-sans)"/>
              </a:rPr>
              <a:t>Spring Cloud</a:t>
            </a:r>
            <a:r>
              <a:rPr lang="fr-FR" b="1" i="0" dirty="0">
                <a:effectLst/>
                <a:latin typeface="var(--artdeco-reset-typography-font-family-sans)"/>
              </a:rPr>
              <a:t> et </a:t>
            </a:r>
            <a:r>
              <a:rPr lang="fr-FR" b="1" i="0" dirty="0">
                <a:solidFill>
                  <a:srgbClr val="FF0000"/>
                </a:solidFill>
                <a:effectLst/>
                <a:latin typeface="var(--artdeco-reset-typography-font-family-sans)"/>
              </a:rPr>
              <a:t>Netflix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0" i="0" dirty="0">
                <a:effectLst/>
                <a:latin typeface="-apple-system"/>
              </a:rPr>
              <a:t>offre de nombreux avantages, tels que une scalabilité améliorée, l’indépendance des services, une meilleure tolérance aux pannes et une gestion simplifiée des configurations et des découvertes de services. 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b="0" i="0" dirty="0">
                <a:solidFill>
                  <a:srgbClr val="FFC000"/>
                </a:solidFill>
                <a:effectLst/>
                <a:latin typeface="-apple-system"/>
              </a:rPr>
              <a:t>Appuyer le archi IT dynamique et hautement </a:t>
            </a:r>
            <a:r>
              <a:rPr lang="fr-FR" b="0" i="0" dirty="0" err="1">
                <a:solidFill>
                  <a:srgbClr val="FFC000"/>
                </a:solidFill>
                <a:effectLst/>
                <a:latin typeface="-apple-system"/>
              </a:rPr>
              <a:t>evolutive</a:t>
            </a:r>
            <a:endParaRPr lang="fr-FR" b="0" i="0" dirty="0">
              <a:solidFill>
                <a:srgbClr val="FFC000"/>
              </a:solidFill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b="0" i="0" dirty="0">
                <a:solidFill>
                  <a:srgbClr val="FFC000"/>
                </a:solidFill>
                <a:effectLst/>
                <a:latin typeface="-apple-system"/>
              </a:rPr>
              <a:t>Avec conviction.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dirty="0">
                <a:latin typeface="-apple-system"/>
              </a:rPr>
              <a:t>La combinaison de ces composants</a:t>
            </a:r>
            <a:r>
              <a:rPr lang="fr-FR" b="0" i="0" dirty="0">
                <a:effectLst/>
                <a:latin typeface="-apple-system"/>
              </a:rPr>
              <a:t>, facilite le développement, le déploiement et la gestion des microservices, permettant aux entreprises d’avoir des applications modernes, résilientes et évolutives.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E9151D-119E-0BFD-04FB-BBB0C87086E0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2AD3-348C-653C-0D9A-A4016C0D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 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271BE-AB95-2A1B-8CB3-C4A801DE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fr-CH" dirty="0"/>
              <a:t>Apport de la formation</a:t>
            </a:r>
          </a:p>
          <a:p>
            <a:r>
              <a:rPr lang="fr-CH" dirty="0"/>
              <a:t>Difficultés</a:t>
            </a:r>
          </a:p>
          <a:p>
            <a:r>
              <a:rPr lang="fr-CH" dirty="0"/>
              <a:t>Temps forts</a:t>
            </a:r>
            <a:endParaRPr dirty="0"/>
          </a:p>
          <a:p>
            <a:r>
              <a:rPr lang="fr-CH" dirty="0"/>
              <a:t>Remerciements : </a:t>
            </a:r>
            <a:r>
              <a:rPr lang="fr-CH" dirty="0" err="1"/>
              <a:t>Chritophe</a:t>
            </a:r>
            <a:r>
              <a:rPr lang="fr-CH" dirty="0"/>
              <a:t>, Equipe verte, …</a:t>
            </a:r>
          </a:p>
          <a:p>
            <a:r>
              <a:rPr lang="fr-CH" dirty="0"/>
              <a:t>Notes: 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C2429-17E0-8C59-B020-5822A272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377B8F-33CC-1A24-22B6-BD92F81426B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Formation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F9EF242-1FFA-2C5C-312C-0A0B74F0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9" y="5787515"/>
            <a:ext cx="3911600" cy="9461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23A929-13E6-C3D1-91EF-1365F1117527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Questions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4D90BDD-4B5D-47D8-0A59-FC70241D2395}"/>
              </a:ext>
            </a:extLst>
          </p:cNvPr>
          <p:cNvSpPr txBox="1">
            <a:spLocks/>
          </p:cNvSpPr>
          <p:nvPr/>
        </p:nvSpPr>
        <p:spPr>
          <a:xfrm>
            <a:off x="1650815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2222378-57CF-987F-E48E-1EDFCD5CA240}"/>
              </a:ext>
            </a:extLst>
          </p:cNvPr>
          <p:cNvSpPr txBox="1">
            <a:spLocks/>
          </p:cNvSpPr>
          <p:nvPr/>
        </p:nvSpPr>
        <p:spPr>
          <a:xfrm>
            <a:off x="1101144" y="2535277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01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5866356-452B-E7AE-E6F1-6A55BDBC01C6}"/>
              </a:ext>
            </a:extLst>
          </p:cNvPr>
          <p:cNvSpPr txBox="1">
            <a:spLocks/>
          </p:cNvSpPr>
          <p:nvPr/>
        </p:nvSpPr>
        <p:spPr>
          <a:xfrm>
            <a:off x="5114199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Problématique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01F5C82-0507-C7FA-9E05-17430A081977}"/>
              </a:ext>
            </a:extLst>
          </p:cNvPr>
          <p:cNvSpPr txBox="1">
            <a:spLocks/>
          </p:cNvSpPr>
          <p:nvPr/>
        </p:nvSpPr>
        <p:spPr>
          <a:xfrm>
            <a:off x="4547742" y="2537442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02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F9B1AB9-8FDB-A4BD-06E5-481C4B2E348B}"/>
              </a:ext>
            </a:extLst>
          </p:cNvPr>
          <p:cNvSpPr txBox="1">
            <a:spLocks/>
          </p:cNvSpPr>
          <p:nvPr/>
        </p:nvSpPr>
        <p:spPr>
          <a:xfrm>
            <a:off x="1651910" y="3470276"/>
            <a:ext cx="2670422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B655FD6-A956-EBF5-FAAB-A51D0CBB8E71}"/>
              </a:ext>
            </a:extLst>
          </p:cNvPr>
          <p:cNvSpPr txBox="1">
            <a:spLocks/>
          </p:cNvSpPr>
          <p:nvPr/>
        </p:nvSpPr>
        <p:spPr>
          <a:xfrm>
            <a:off x="1076575" y="3363073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03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54A2A7D-8CFD-DA05-A580-B51FBBCCEDDE}"/>
              </a:ext>
            </a:extLst>
          </p:cNvPr>
          <p:cNvSpPr txBox="1">
            <a:spLocks/>
          </p:cNvSpPr>
          <p:nvPr/>
        </p:nvSpPr>
        <p:spPr>
          <a:xfrm>
            <a:off x="5114199" y="3470274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A6762F6F-6928-2A49-ACE9-2A20082DD9AD}"/>
              </a:ext>
            </a:extLst>
          </p:cNvPr>
          <p:cNvSpPr txBox="1">
            <a:spLocks/>
          </p:cNvSpPr>
          <p:nvPr/>
        </p:nvSpPr>
        <p:spPr>
          <a:xfrm>
            <a:off x="4483227" y="3363071"/>
            <a:ext cx="655977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04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52685605-3B18-DBAD-5873-D71180B77F50}"/>
              </a:ext>
            </a:extLst>
          </p:cNvPr>
          <p:cNvSpPr txBox="1">
            <a:spLocks/>
          </p:cNvSpPr>
          <p:nvPr/>
        </p:nvSpPr>
        <p:spPr>
          <a:xfrm>
            <a:off x="1651896" y="4340284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288001F-E602-B3EB-CA62-559742E4860E}"/>
              </a:ext>
            </a:extLst>
          </p:cNvPr>
          <p:cNvSpPr txBox="1">
            <a:spLocks/>
          </p:cNvSpPr>
          <p:nvPr/>
        </p:nvSpPr>
        <p:spPr>
          <a:xfrm>
            <a:off x="1103195" y="4233081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05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676C5F0-01AF-C959-5122-075228499160}"/>
              </a:ext>
            </a:extLst>
          </p:cNvPr>
          <p:cNvSpPr txBox="1">
            <a:spLocks/>
          </p:cNvSpPr>
          <p:nvPr/>
        </p:nvSpPr>
        <p:spPr>
          <a:xfrm>
            <a:off x="5114201" y="4322530"/>
            <a:ext cx="2671515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Point sur la formation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D8D4C768-5425-8340-8B64-D298734490B2}"/>
              </a:ext>
            </a:extLst>
          </p:cNvPr>
          <p:cNvSpPr txBox="1">
            <a:spLocks/>
          </p:cNvSpPr>
          <p:nvPr/>
        </p:nvSpPr>
        <p:spPr>
          <a:xfrm>
            <a:off x="4483228" y="4215327"/>
            <a:ext cx="655978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5A55C9-0873-F9CA-791C-0BF55EB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Plan de présentation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4DA5E754-3280-C058-A19A-29605E39D103}"/>
              </a:ext>
            </a:extLst>
          </p:cNvPr>
          <p:cNvSpPr txBox="1">
            <a:spLocks/>
          </p:cNvSpPr>
          <p:nvPr/>
        </p:nvSpPr>
        <p:spPr>
          <a:xfrm>
            <a:off x="1653374" y="5167389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Q</a:t>
            </a:r>
            <a:r>
              <a:rPr lang="fr-FR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uestions / Réponses</a:t>
            </a:r>
            <a:endParaRPr lang="fr-FR" sz="1200" dirty="0">
              <a:solidFill>
                <a:srgbClr val="464646"/>
              </a:solidFill>
              <a:latin typeface="Hind" pitchFamily="50"/>
              <a:cs typeface="Hind" pitchFamily="50"/>
            </a:endParaRP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A9F044C1-BE7B-1DE0-628C-5C2942BE578D}"/>
              </a:ext>
            </a:extLst>
          </p:cNvPr>
          <p:cNvSpPr txBox="1">
            <a:spLocks/>
          </p:cNvSpPr>
          <p:nvPr/>
        </p:nvSpPr>
        <p:spPr>
          <a:xfrm>
            <a:off x="1104673" y="5060186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BF42D4-F331-BDD0-9726-2AAC21F9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</p:spPr>
      </p:pic>
    </p:spTree>
    <p:extLst>
      <p:ext uri="{BB962C8B-B14F-4D97-AF65-F5344CB8AC3E}">
        <p14:creationId xmlns:p14="http://schemas.microsoft.com/office/powerpoint/2010/main" val="344078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C854375-270F-DE3D-89AD-38BE4F3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307"/>
          </a:xfrm>
        </p:spPr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89002F-303F-CD1D-89DB-3AF3B790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3F2348-C508-CD5D-176D-59258594CB55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4653F6-FBD0-319A-22B2-6449F079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4" y="3429000"/>
            <a:ext cx="2017296" cy="182880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5D5953A-04F8-2A73-5AC7-AB2561996E80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3834894" y="3430478"/>
            <a:ext cx="2506222" cy="1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49CDEA-7FC9-A241-A451-746FEBDB541E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3834894" y="3430478"/>
            <a:ext cx="1225128" cy="158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601214-0140-F609-6530-4F324E947E12}"/>
              </a:ext>
            </a:extLst>
          </p:cNvPr>
          <p:cNvCxnSpPr>
            <a:cxnSpLocks/>
            <a:stCxn id="18" idx="3"/>
            <a:endCxn id="57" idx="2"/>
          </p:cNvCxnSpPr>
          <p:nvPr/>
        </p:nvCxnSpPr>
        <p:spPr>
          <a:xfrm flipV="1">
            <a:off x="2453970" y="3430478"/>
            <a:ext cx="1380924" cy="9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A8C053-F40C-4859-1E2C-20E6ECC779DF}"/>
              </a:ext>
            </a:extLst>
          </p:cNvPr>
          <p:cNvCxnSpPr>
            <a:cxnSpLocks/>
            <a:stCxn id="54" idx="0"/>
            <a:endCxn id="18" idx="3"/>
          </p:cNvCxnSpPr>
          <p:nvPr/>
        </p:nvCxnSpPr>
        <p:spPr>
          <a:xfrm flipH="1" flipV="1">
            <a:off x="2453970" y="4343401"/>
            <a:ext cx="2606052" cy="66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D4FCFD-CE8C-A288-23DE-1076A451B205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060022" y="3586578"/>
            <a:ext cx="1281094" cy="142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5350594-5590-0AC3-D855-CFA674EB163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453970" y="3586578"/>
            <a:ext cx="3887146" cy="75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2464305-5256-4E55-FDC4-26DA0C7233E0}"/>
              </a:ext>
            </a:extLst>
          </p:cNvPr>
          <p:cNvSpPr txBox="1">
            <a:spLocks/>
          </p:cNvSpPr>
          <p:nvPr/>
        </p:nvSpPr>
        <p:spPr>
          <a:xfrm>
            <a:off x="815654" y="352995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44C930E-62DD-CF68-7240-6C814D21F73B}"/>
              </a:ext>
            </a:extLst>
          </p:cNvPr>
          <p:cNvSpPr txBox="1">
            <a:spLocks/>
          </p:cNvSpPr>
          <p:nvPr/>
        </p:nvSpPr>
        <p:spPr>
          <a:xfrm>
            <a:off x="919317" y="435313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Editique Url</a:t>
            </a:r>
            <a:endParaRPr lang="fr-FR" sz="8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DDF7CE0-7567-1900-BA5D-F422CDFC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74" y="5010706"/>
            <a:ext cx="2017296" cy="18288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077CCF3-701C-D439-E795-2F81DE98A258}"/>
              </a:ext>
            </a:extLst>
          </p:cNvPr>
          <p:cNvSpPr txBox="1">
            <a:spLocks/>
          </p:cNvSpPr>
          <p:nvPr/>
        </p:nvSpPr>
        <p:spPr>
          <a:xfrm>
            <a:off x="4430354" y="509390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A0F19C6-BC8B-62E7-EF38-6D9A220765DB}"/>
              </a:ext>
            </a:extLst>
          </p:cNvPr>
          <p:cNvSpPr txBox="1">
            <a:spLocks/>
          </p:cNvSpPr>
          <p:nvPr/>
        </p:nvSpPr>
        <p:spPr>
          <a:xfrm>
            <a:off x="4534017" y="591708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Log </a:t>
            </a:r>
            <a:r>
              <a:rPr lang="fr-CH" sz="800" dirty="0" err="1"/>
              <a:t>level</a:t>
            </a:r>
            <a:endParaRPr lang="fr-FR" sz="800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85A9A37F-E211-554B-7164-FDA737EA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46" y="1601677"/>
            <a:ext cx="2017296" cy="18288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74C67B8-F8A1-E7A2-C1D4-3B3E0258D105}"/>
              </a:ext>
            </a:extLst>
          </p:cNvPr>
          <p:cNvSpPr txBox="1">
            <a:spLocks/>
          </p:cNvSpPr>
          <p:nvPr/>
        </p:nvSpPr>
        <p:spPr>
          <a:xfrm>
            <a:off x="3205226" y="1702633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6575FBF-AB4A-EB54-FE62-F493DFE3FA5B}"/>
              </a:ext>
            </a:extLst>
          </p:cNvPr>
          <p:cNvSpPr txBox="1">
            <a:spLocks/>
          </p:cNvSpPr>
          <p:nvPr/>
        </p:nvSpPr>
        <p:spPr>
          <a:xfrm>
            <a:off x="3308889" y="2525807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 err="1"/>
              <a:t>Database</a:t>
            </a:r>
            <a:r>
              <a:rPr lang="fr-CH" sz="800" dirty="0"/>
              <a:t> </a:t>
            </a:r>
            <a:r>
              <a:rPr lang="fr-CH" sz="800" dirty="0" err="1"/>
              <a:t>creds</a:t>
            </a:r>
            <a:endParaRPr lang="fr-FR" sz="800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8212136E-A442-835D-990C-62D2A01A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29" y="2675880"/>
            <a:ext cx="2017296" cy="1828801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B1D6835-5131-C9C0-417F-51AB1ABEDE6F}"/>
              </a:ext>
            </a:extLst>
          </p:cNvPr>
          <p:cNvSpPr txBox="1">
            <a:spLocks/>
          </p:cNvSpPr>
          <p:nvPr/>
        </p:nvSpPr>
        <p:spPr>
          <a:xfrm>
            <a:off x="6756309" y="2785714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8FB39E-AFD0-13B0-951E-FA5B0BD43234}"/>
              </a:ext>
            </a:extLst>
          </p:cNvPr>
          <p:cNvSpPr txBox="1">
            <a:spLocks/>
          </p:cNvSpPr>
          <p:nvPr/>
        </p:nvSpPr>
        <p:spPr>
          <a:xfrm>
            <a:off x="6859972" y="3608888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 err="1"/>
              <a:t>Authent</a:t>
            </a:r>
            <a:r>
              <a:rPr lang="fr-CH" sz="800" dirty="0"/>
              <a:t> service</a:t>
            </a:r>
            <a:endParaRPr lang="fr-FR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>
            <a:extLst>
              <a:ext uri="{FF2B5EF4-FFF2-40B4-BE49-F238E27FC236}">
                <a16:creationId xmlns:a16="http://schemas.microsoft.com/office/drawing/2014/main" id="{325224A6-55DF-51E0-4495-E21BECEC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04" y="4472708"/>
            <a:ext cx="1350969" cy="1605146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E7879D2F-0063-F007-BD0B-CBF4EBC8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79" y="4470222"/>
            <a:ext cx="1337426" cy="1589055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ABF1957B-359D-2BB0-ED5D-90DD6660A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09" y="2504279"/>
            <a:ext cx="1337426" cy="161657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0A8CD9D-4A4A-2A23-AC5D-1BA7D36AF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39" y="3596539"/>
            <a:ext cx="1161888" cy="138049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ED8592-897F-4C73-6B7F-9142CE0B1066}"/>
              </a:ext>
            </a:extLst>
          </p:cNvPr>
          <p:cNvSpPr txBox="1">
            <a:spLocks/>
          </p:cNvSpPr>
          <p:nvPr/>
        </p:nvSpPr>
        <p:spPr>
          <a:xfrm>
            <a:off x="5647662" y="5531726"/>
            <a:ext cx="1073532" cy="46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Cart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FCC679-FE86-FFE2-52ED-67AE40815197}"/>
              </a:ext>
            </a:extLst>
          </p:cNvPr>
          <p:cNvSpPr txBox="1">
            <a:spLocks/>
          </p:cNvSpPr>
          <p:nvPr/>
        </p:nvSpPr>
        <p:spPr>
          <a:xfrm>
            <a:off x="1175679" y="4651857"/>
            <a:ext cx="462383" cy="23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Git Url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C66486A-688D-FB62-3757-7CF21C37175F}"/>
              </a:ext>
            </a:extLst>
          </p:cNvPr>
          <p:cNvSpPr txBox="1">
            <a:spLocks/>
          </p:cNvSpPr>
          <p:nvPr/>
        </p:nvSpPr>
        <p:spPr>
          <a:xfrm>
            <a:off x="4773399" y="3534338"/>
            <a:ext cx="954006" cy="40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Gateway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E1F34310-A4C4-5CA5-C6FE-51DE0891A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253" y="3667675"/>
            <a:ext cx="1392316" cy="1300478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8A4D904-14F8-8634-C42E-291492D23B04}"/>
              </a:ext>
            </a:extLst>
          </p:cNvPr>
          <p:cNvSpPr txBox="1">
            <a:spLocks/>
          </p:cNvSpPr>
          <p:nvPr/>
        </p:nvSpPr>
        <p:spPr>
          <a:xfrm>
            <a:off x="4010874" y="5482457"/>
            <a:ext cx="950120" cy="44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Item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89" name="Organigramme : Stockage à accès direct 88">
            <a:extLst>
              <a:ext uri="{FF2B5EF4-FFF2-40B4-BE49-F238E27FC236}">
                <a16:creationId xmlns:a16="http://schemas.microsoft.com/office/drawing/2014/main" id="{9DEF926A-DB15-4EF6-1B40-518ECFA894E8}"/>
              </a:ext>
            </a:extLst>
          </p:cNvPr>
          <p:cNvSpPr/>
          <p:nvPr/>
        </p:nvSpPr>
        <p:spPr>
          <a:xfrm>
            <a:off x="4436859" y="6408751"/>
            <a:ext cx="1760200" cy="349222"/>
          </a:xfrm>
          <a:prstGeom prst="flowChartMagneticDru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B220A664-F006-646E-CC4E-FCE206D4C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4117" y="6438686"/>
            <a:ext cx="352827" cy="352827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D86EE1EA-1029-9100-5ADF-964C915B31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5481" y="1601874"/>
            <a:ext cx="494770" cy="497312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470ECD8C-F6D6-4A01-59DA-46FDC6544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3057" y="1600201"/>
            <a:ext cx="494770" cy="537624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06C21BA2-90FF-845E-FC39-ACCA7F6BB2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4480" y="1587721"/>
            <a:ext cx="540639" cy="538843"/>
          </a:xfrm>
          <a:prstGeom prst="rect">
            <a:avLst/>
          </a:prstGeom>
        </p:spPr>
      </p:pic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92C04BA-C9AE-648F-7014-6F03D1AB411B}"/>
              </a:ext>
            </a:extLst>
          </p:cNvPr>
          <p:cNvCxnSpPr>
            <a:stCxn id="137" idx="2"/>
            <a:endCxn id="77" idx="0"/>
          </p:cNvCxnSpPr>
          <p:nvPr/>
        </p:nvCxnSpPr>
        <p:spPr>
          <a:xfrm flipH="1">
            <a:off x="5312522" y="2126564"/>
            <a:ext cx="2278" cy="3777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F3CB25BD-C380-1241-621A-F135239EBECB}"/>
              </a:ext>
            </a:extLst>
          </p:cNvPr>
          <p:cNvCxnSpPr>
            <a:cxnSpLocks/>
          </p:cNvCxnSpPr>
          <p:nvPr/>
        </p:nvCxnSpPr>
        <p:spPr>
          <a:xfrm>
            <a:off x="4080540" y="2137825"/>
            <a:ext cx="0" cy="1007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1EA5061-D4A9-B8D3-A80D-F7764F44AFCB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2210127" y="4286785"/>
            <a:ext cx="5240126" cy="311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087CBDD0-23EB-0E89-C947-5363B93B30E0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497492" y="4302349"/>
            <a:ext cx="0" cy="1678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C5692A5-6C88-724A-7476-916AE859B003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151971" y="4320381"/>
            <a:ext cx="4018" cy="1523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E5735F2-33FD-8721-2DEC-E41A65C16FA3}"/>
              </a:ext>
            </a:extLst>
          </p:cNvPr>
          <p:cNvCxnSpPr>
            <a:cxnSpLocks/>
          </p:cNvCxnSpPr>
          <p:nvPr/>
        </p:nvCxnSpPr>
        <p:spPr>
          <a:xfrm>
            <a:off x="5312522" y="4111977"/>
            <a:ext cx="0" cy="1933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108B00A-ECDB-851B-1A55-E32F359F5D26}"/>
              </a:ext>
            </a:extLst>
          </p:cNvPr>
          <p:cNvCxnSpPr>
            <a:cxnSpLocks/>
          </p:cNvCxnSpPr>
          <p:nvPr/>
        </p:nvCxnSpPr>
        <p:spPr>
          <a:xfrm>
            <a:off x="6301744" y="2099186"/>
            <a:ext cx="8906" cy="1463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174367A3-3E83-628C-6BBC-E1DFE47D75B8}"/>
              </a:ext>
            </a:extLst>
          </p:cNvPr>
          <p:cNvCxnSpPr>
            <a:cxnSpLocks/>
          </p:cNvCxnSpPr>
          <p:nvPr/>
        </p:nvCxnSpPr>
        <p:spPr>
          <a:xfrm flipH="1">
            <a:off x="4078057" y="2245550"/>
            <a:ext cx="2250327" cy="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4AF1BDD7-5CE1-BAF6-B1EE-CDDE3811A909}"/>
              </a:ext>
            </a:extLst>
          </p:cNvPr>
          <p:cNvCxnSpPr>
            <a:cxnSpLocks/>
          </p:cNvCxnSpPr>
          <p:nvPr/>
        </p:nvCxnSpPr>
        <p:spPr>
          <a:xfrm flipH="1">
            <a:off x="1630867" y="6269815"/>
            <a:ext cx="45129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66186695-B30C-877F-E7E4-6F0CF2E85F4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6155989" y="6077854"/>
            <a:ext cx="0" cy="19196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49CE225-1368-762B-11B4-8B6F03E0D7F0}"/>
              </a:ext>
            </a:extLst>
          </p:cNvPr>
          <p:cNvCxnSpPr>
            <a:cxnSpLocks/>
          </p:cNvCxnSpPr>
          <p:nvPr/>
        </p:nvCxnSpPr>
        <p:spPr>
          <a:xfrm>
            <a:off x="1629183" y="4985909"/>
            <a:ext cx="0" cy="12681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7D2608A-5DC4-C466-E2DE-AE759858419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497492" y="6059277"/>
            <a:ext cx="0" cy="2132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8F4C269B-95BE-9BEA-351C-BD3502DE4DEC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312522" y="6285604"/>
            <a:ext cx="4437" cy="1231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B6EDE53-FE66-EFDA-9891-5C5140E64644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 flipV="1">
            <a:off x="1220892" y="3196019"/>
            <a:ext cx="819804" cy="1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2" name="Image 211">
            <a:extLst>
              <a:ext uri="{FF2B5EF4-FFF2-40B4-BE49-F238E27FC236}">
                <a16:creationId xmlns:a16="http://schemas.microsoft.com/office/drawing/2014/main" id="{4F8F053A-8C63-CB61-D004-BF9B7137E1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275" y="2977941"/>
            <a:ext cx="484617" cy="43615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54AA387D-FD76-3EE9-12C5-590AA2FC3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0696" y="2940884"/>
            <a:ext cx="343120" cy="510595"/>
          </a:xfrm>
          <a:prstGeom prst="rect">
            <a:avLst/>
          </a:prstGeom>
        </p:spPr>
      </p:pic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7EE53ADB-F2B1-6A10-7D82-A07EC064EC5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629183" y="3211970"/>
            <a:ext cx="8879" cy="384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fr-CH" dirty="0"/>
          </a:p>
          <a:p>
            <a:pPr algn="l" fontAlgn="auto"/>
            <a:r>
              <a:rPr lang="fr-FR" b="1" i="0" dirty="0">
                <a:effectLst/>
                <a:latin typeface="-apple-system"/>
              </a:rPr>
              <a:t>Spring Cloud</a:t>
            </a:r>
            <a:r>
              <a:rPr lang="fr-FR" b="0" i="0" dirty="0">
                <a:effectLst/>
                <a:latin typeface="-apple-system"/>
              </a:rPr>
              <a:t> :</a:t>
            </a:r>
          </a:p>
          <a:p>
            <a:pPr marL="400050" lvl="1" indent="0">
              <a:buNone/>
            </a:pPr>
            <a:r>
              <a:rPr lang="fr-FR" sz="3300" dirty="0">
                <a:latin typeface="-apple-system"/>
              </a:rPr>
              <a:t>Est un cadre logiciel basé sur </a:t>
            </a:r>
            <a:r>
              <a:rPr lang="fr-FR" sz="3300" b="1" dirty="0">
                <a:latin typeface="-apple-system"/>
              </a:rPr>
              <a:t>Spring Boot</a:t>
            </a:r>
            <a:r>
              <a:rPr lang="fr-FR" sz="3300" dirty="0">
                <a:latin typeface="-apple-system"/>
              </a:rPr>
              <a:t>, conçu spécifiquement pour simplifier le développement d’applications  distribuées et de systèmes de </a:t>
            </a:r>
            <a:r>
              <a:rPr lang="fr-FR" sz="3300" b="1" dirty="0">
                <a:latin typeface="-apple-system"/>
              </a:rPr>
              <a:t>microservices</a:t>
            </a:r>
            <a:r>
              <a:rPr lang="fr-FR" sz="3300" dirty="0">
                <a:latin typeface="-apple-system"/>
              </a:rPr>
              <a:t> où les défis tels que la gestion des configurations, la découverte des services et la tolérance aux pannes sont récurrents. </a:t>
            </a:r>
          </a:p>
          <a:p>
            <a:pPr marL="0" indent="0">
              <a:buNone/>
            </a:pPr>
            <a:r>
              <a:rPr lang="fr-FR" b="0" i="0" dirty="0">
                <a:effectLst/>
                <a:latin typeface="-apple-system"/>
              </a:rPr>
              <a:t>	</a:t>
            </a: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Spring Boot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Il est la base sur laquelle repose toute la solution, Il simplifie la création d'applications Java en 	éliminant la complexité de configuration.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Config</a:t>
            </a:r>
            <a:r>
              <a:rPr lang="fr-FR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</a:t>
            </a:r>
            <a:r>
              <a:rPr lang="fr-FR" b="0" i="0" dirty="0">
                <a:effectLst/>
                <a:latin typeface="-apple-system"/>
              </a:rPr>
              <a:t>Centralise la gestion des configurations des applications distribuées. </a:t>
            </a:r>
          </a:p>
          <a:p>
            <a:pPr marL="0" indent="0">
              <a:buNone/>
            </a:pPr>
            <a:endParaRPr lang="fr-CH" dirty="0"/>
          </a:p>
          <a:p>
            <a:r>
              <a:rPr lang="fr-FR" b="1" i="0" dirty="0">
                <a:effectLst/>
                <a:latin typeface="-apple-system"/>
              </a:rPr>
              <a:t>Eureka (Spring Cloud </a:t>
            </a:r>
            <a:r>
              <a:rPr lang="fr-FR" b="1" i="0" dirty="0">
                <a:solidFill>
                  <a:srgbClr val="FF0000"/>
                </a:solidFill>
                <a:effectLst/>
                <a:latin typeface="-apple-system"/>
              </a:rPr>
              <a:t>Netflix</a:t>
            </a:r>
            <a:r>
              <a:rPr lang="fr-FR" b="1" i="0" dirty="0">
                <a:effectLst/>
                <a:latin typeface="-apple-system"/>
              </a:rPr>
              <a:t> Eureka)</a:t>
            </a:r>
            <a:r>
              <a:rPr lang="fr-FR" b="0" i="0" dirty="0">
                <a:effectLst/>
                <a:latin typeface="-apple-system"/>
              </a:rPr>
              <a:t> : </a:t>
            </a:r>
          </a:p>
          <a:p>
            <a:pPr marL="0" indent="0">
              <a:buNone/>
            </a:pPr>
            <a:r>
              <a:rPr lang="fr-FR" dirty="0">
                <a:latin typeface="-apple-system"/>
              </a:rPr>
              <a:t>	E</a:t>
            </a:r>
            <a:r>
              <a:rPr lang="fr-FR" b="0" i="0" dirty="0">
                <a:effectLst/>
                <a:latin typeface="-apple-system"/>
              </a:rPr>
              <a:t>st le service de découverte qui permet aux microservices de s’identifier et de communiquer entre eux. </a:t>
            </a:r>
          </a:p>
          <a:p>
            <a:pPr marL="0" indent="0">
              <a:buNone/>
            </a:pPr>
            <a:endParaRPr lang="fr-FR" b="0" i="0" dirty="0">
              <a:effectLst/>
              <a:latin typeface="-apple-system"/>
            </a:endParaRPr>
          </a:p>
          <a:p>
            <a:r>
              <a:rPr lang="fr-FR" b="1" i="0" dirty="0">
                <a:effectLst/>
                <a:latin typeface="-apple-system"/>
              </a:rPr>
              <a:t>Spring Cloud Gateway</a:t>
            </a:r>
            <a:r>
              <a:rPr lang="fr-FR" b="0" i="0" dirty="0">
                <a:effectLst/>
                <a:latin typeface="-apple-system"/>
              </a:rPr>
              <a:t> </a:t>
            </a:r>
            <a:r>
              <a:rPr lang="fr-FR" dirty="0">
                <a:latin typeface="-apple-system"/>
              </a:rPr>
              <a:t>: </a:t>
            </a:r>
          </a:p>
          <a:p>
            <a:pPr marL="457200" lvl="1" indent="0">
              <a:buNone/>
            </a:pPr>
            <a:r>
              <a:rPr lang="fr-FR" sz="3300" dirty="0">
                <a:latin typeface="-apple-system"/>
              </a:rPr>
              <a:t>Sert de point d'entrée unique et de routeur intelligent pour les microservices. </a:t>
            </a: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r>
              <a:rPr lang="fr-FR" sz="4000" dirty="0"/>
              <a:t>Ouverture vers des optimisations futures : Hystrix Dashboard </a:t>
            </a:r>
            <a:r>
              <a:rPr lang="fr-FR" sz="4000" dirty="0" err="1"/>
              <a:t>Sleuth</a:t>
            </a:r>
            <a:r>
              <a:rPr lang="fr-FR" sz="4000" dirty="0"/>
              <a:t>, Circuit Breaker, </a:t>
            </a:r>
            <a:r>
              <a:rPr lang="fr-CH" sz="4000" dirty="0"/>
              <a:t>Rate </a:t>
            </a:r>
            <a:r>
              <a:rPr lang="fr-CH" sz="4000" dirty="0" err="1"/>
              <a:t>limitter</a:t>
            </a:r>
            <a:endParaRPr lang="fr-CH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CH" sz="3300" dirty="0"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6223B0-4048-7797-A901-46CE4140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18CEAB8-BE8A-345F-50CD-AF86AE86A378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DB1F0-ABEF-D9AA-97CB-F4891ED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142F38-11D4-D293-FFB7-FCCE8FA1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3300503"/>
            <a:ext cx="840074" cy="8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17799"/>
              </p:ext>
            </p:extLst>
          </p:nvPr>
        </p:nvGraphicFramePr>
        <p:xfrm>
          <a:off x="1" y="2153580"/>
          <a:ext cx="91439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Statique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Dynamique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dirty="0"/>
                        <a:t>Configuration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dirty="0"/>
                        <a:t>Locale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Problèmes de duplication et de synchronisation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Nécessitant le déploiement et le redémarrage des applications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Centralisation des configurations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Fusion des configuration communes aux micro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Reconfiguration des applications en temps réel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Enregistrement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Gestion manuelle des changements d’adresses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URL fixes et codées en dur  </a:t>
                      </a:r>
                      <a:r>
                        <a:rPr lang="fr-FR" sz="1200" dirty="0"/>
                        <a:t>pour la communication entre services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Automatique via Eureka (Service Discovery)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Seul le service </a:t>
                      </a:r>
                      <a:r>
                        <a:rPr lang="fr-FR" sz="1200" dirty="0" err="1"/>
                        <a:t>discovery</a:t>
                      </a:r>
                      <a:r>
                        <a:rPr lang="fr-FR" sz="1200" dirty="0"/>
                        <a:t> connait l’adresse des services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URL dynamiques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Routage et accès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exposées directement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Problème lors d’un basculement quand les URL contiennent des </a:t>
                      </a:r>
                      <a:r>
                        <a:rPr lang="fr-FR" sz="1200" dirty="0" err="1"/>
                        <a:t>IPs:Port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API centralisée, facilitant le routage, la sécurité, et l'équilibrage de charge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Une seule base de connaissance, assurant la cohérence des données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CH" sz="1200" dirty="0">
                        <a:solidFill>
                          <a:srgbClr val="C00000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Base de données plus sollicitées, donc moins performantes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 (-)</a:t>
                      </a:r>
                      <a:endParaRPr lang="fr-CH" sz="1200" dirty="0">
                        <a:solidFill>
                          <a:srgbClr val="C00000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Montée de version ou  changement de produit plus difficile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Chaque </a:t>
                      </a:r>
                      <a:r>
                        <a:rPr lang="fr-FR" sz="1200" b="0" i="0" dirty="0" err="1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 peut gérer sa propre base de données, ce qui évite les problèmes de performance associés à une base de données centralisée.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FR" sz="1200" b="0" i="0" dirty="0">
                        <a:solidFill>
                          <a:srgbClr val="C00000"/>
                        </a:solidFill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Cette approche assure une plus grande flexibilité et scalabilité.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FR" sz="1200" b="0" i="0" dirty="0">
                        <a:solidFill>
                          <a:srgbClr val="C00000"/>
                        </a:solidFill>
                        <a:effectLst/>
                        <a:latin typeface="-apple-system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Défis supplémentaires en matière de cohérence et  de duplication des données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7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7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569274"/>
              </p:ext>
            </p:extLst>
          </p:nvPr>
        </p:nvGraphicFramePr>
        <p:xfrm>
          <a:off x="0" y="2180210"/>
          <a:ext cx="914399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293616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4074849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Statique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Dynamique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>
                          <a:solidFill>
                            <a:srgbClr val="C00000"/>
                          </a:solidFill>
                        </a:rPr>
                        <a:t>Evolution et montée de version plus difficile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Permettant à chaque </a:t>
                      </a:r>
                      <a:r>
                        <a:rPr lang="fr-FR" sz="1200" b="0" i="0" dirty="0" err="1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solidFill>
                            <a:srgbClr val="C00000"/>
                          </a:solidFill>
                          <a:effectLst/>
                          <a:latin typeface="-apple-system"/>
                        </a:rPr>
                        <a:t> de se développer et d'évoluer indépendamment </a:t>
                      </a:r>
                      <a:r>
                        <a:rPr lang="fr-CH" sz="1200" b="1" dirty="0">
                          <a:solidFill>
                            <a:srgbClr val="C00000"/>
                          </a:solidFill>
                        </a:rPr>
                        <a:t>(+)</a:t>
                      </a:r>
                      <a:endParaRPr lang="fr-F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Scalabilité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Globale, plus lourde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effectLst/>
                          <a:latin typeface="-apple-system"/>
                        </a:rPr>
                        <a:t>Mise à l’échelle indépendamment en fonction de la charge de travail spécifique de chaque service, plus légère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3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Résilience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S</a:t>
                      </a:r>
                      <a:r>
                        <a:rPr lang="fr-FR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i un composant échoue ( Ex : connexion BDD ), toute l’application devient indisponible </a:t>
                      </a:r>
                      <a:r>
                        <a:rPr lang="fr-CH" sz="1200" b="1" dirty="0">
                          <a:solidFill>
                            <a:srgbClr val="FFC000"/>
                          </a:solidFill>
                        </a:rPr>
                        <a:t>(-)</a:t>
                      </a:r>
                      <a:endParaRPr lang="fr-FR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Si un </a:t>
                      </a:r>
                      <a:r>
                        <a:rPr lang="fr-FR" sz="1200" b="0" i="0" dirty="0" err="1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microservice</a:t>
                      </a:r>
                      <a:r>
                        <a:rPr lang="fr-FR" sz="1200" b="0" i="0" dirty="0">
                          <a:solidFill>
                            <a:srgbClr val="FFC000"/>
                          </a:solidFill>
                          <a:effectLst/>
                          <a:latin typeface="-apple-system"/>
                        </a:rPr>
                        <a:t> échoue, l'architecture microservices garantit que cela n’affecte pas l'ensemble de l’application</a:t>
                      </a:r>
                      <a:r>
                        <a:rPr lang="fr-FR" sz="12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fr-CH" sz="1200" b="1" dirty="0">
                          <a:solidFill>
                            <a:srgbClr val="FFC000"/>
                          </a:solidFill>
                        </a:rPr>
                        <a:t>(+)</a:t>
                      </a:r>
                      <a:endParaRPr lang="fr-FR" sz="1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par projet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Maitrise d’une même technologie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Une équipe responsable par </a:t>
                      </a:r>
                      <a:r>
                        <a:rPr lang="fr-CH" sz="1200" dirty="0" err="1"/>
                        <a:t>microservice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  <a:endParaRPr lang="fr-CH" sz="12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Diversité les technologie</a:t>
                      </a:r>
                      <a:r>
                        <a:rPr lang="fr-FR" sz="1200" dirty="0"/>
                        <a:t>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Transfert de charge entre dev et </a:t>
                      </a: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ops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Déploiement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Un seul déploiement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l’ensemble de l’application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dirty="0"/>
                        <a:t>Plusieurs déploiements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Une régression peut affecter une partie de la solution  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Accer</a:t>
                      </a:r>
                      <a:r>
                        <a:rPr lang="fr-CH" sz="1200" b="1" dirty="0">
                          <a:solidFill>
                            <a:srgbClr val="00B050"/>
                          </a:solidFill>
                        </a:rPr>
                        <a:t> sur l’axe live du </a:t>
                      </a:r>
                      <a:r>
                        <a:rPr lang="fr-CH" sz="1200" b="1" dirty="0" err="1">
                          <a:solidFill>
                            <a:srgbClr val="00B050"/>
                          </a:solidFill>
                        </a:rPr>
                        <a:t>deploy</a:t>
                      </a:r>
                      <a:endParaRPr lang="fr-CH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0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9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38370</TotalTime>
  <Words>766</Words>
  <Application>Microsoft Office PowerPoint</Application>
  <PresentationFormat>Affichage à l'écran (4:3)</PresentationFormat>
  <Paragraphs>164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Hind</vt:lpstr>
      <vt:lpstr>Montserrat ExtraBold</vt:lpstr>
      <vt:lpstr>Montserrat SemiBold</vt:lpstr>
      <vt:lpstr>var(--artdeco-reset-typography-font-family-sans)</vt:lpstr>
      <vt:lpstr>Office Theme</vt:lpstr>
      <vt:lpstr>etflix au service du printemps</vt:lpstr>
      <vt:lpstr> Plan de présentation </vt:lpstr>
      <vt:lpstr> Présentation générale des microservices actuels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El-Hadi ELOUARET</cp:lastModifiedBy>
  <cp:revision>58</cp:revision>
  <dcterms:created xsi:type="dcterms:W3CDTF">2013-01-27T09:14:16Z</dcterms:created>
  <dcterms:modified xsi:type="dcterms:W3CDTF">2024-10-13T20:07:18Z</dcterms:modified>
  <cp:category/>
</cp:coreProperties>
</file>