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0" y="3600449"/>
            <a:ext cx="9144000" cy="368704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extrusionClr>
                <a:srgbClr val="FFC000"/>
              </a:extrusionClr>
              <a:contourClr>
                <a:srgbClr val="FF0000"/>
              </a:contourClr>
            </a:sp3d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dirty="0">
              <a:effectLst>
                <a:reflection endPos="12000" dist="50800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etflix au service du printemps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65361"/>
            <a:ext cx="6400800" cy="1752600"/>
          </a:xfrm>
        </p:spPr>
        <p:txBody>
          <a:bodyPr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extrusionClr>
                <a:srgbClr val="FFC000"/>
              </a:extrusionClr>
              <a:contourClr>
                <a:srgbClr val="FF0000"/>
              </a:contourClr>
            </a:sp3d>
          </a:bodyPr>
          <a:lstStyle/>
          <a:p>
            <a:r>
              <a:rPr lang="fr-CH" dirty="0">
                <a:effectLst>
                  <a:reflection endPos="12000" dist="50800" dir="5400000" sy="-100000" algn="bl" rotWithShape="0"/>
                </a:effectLst>
              </a:rPr>
              <a:t>Précédemment dans les </a:t>
            </a:r>
            <a:r>
              <a:rPr lang="fr-CH" dirty="0" err="1">
                <a:effectLst>
                  <a:reflection endPos="12000" dist="50800" dir="5400000" sy="-100000" algn="bl" rotWithShape="0"/>
                </a:effectLst>
              </a:rPr>
              <a:t>microservices</a:t>
            </a:r>
            <a:r>
              <a:rPr lang="fr-CH" dirty="0">
                <a:effectLst>
                  <a:reflection endPos="12000" dist="50800" dir="5400000" sy="-100000" algn="bl" rotWithShape="0"/>
                </a:effectLst>
              </a:rPr>
              <a:t> …</a:t>
            </a:r>
            <a:endParaRPr dirty="0">
              <a:effectLst>
                <a:reflection endPos="12000" dist="50800" dir="5400000" sy="-100000" algn="bl" rotWithShape="0"/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" y="1844675"/>
            <a:ext cx="942109" cy="14727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4" y="2512291"/>
            <a:ext cx="1008351" cy="67223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438"/>
            <a:ext cx="9144000" cy="157653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1"/>
                </a:solidFill>
              </a:rPr>
              <a:t>Tada</a:t>
            </a:r>
            <a:r>
              <a:rPr lang="fr-FR" sz="3600" dirty="0" err="1">
                <a:solidFill>
                  <a:schemeClr val="bg1"/>
                </a:solidFill>
              </a:rPr>
              <a:t>a</a:t>
            </a:r>
            <a:r>
              <a:rPr lang="fr-FR" sz="3200" dirty="0" err="1">
                <a:solidFill>
                  <a:schemeClr val="bg1"/>
                </a:solidFill>
              </a:rPr>
              <a:t>a</a:t>
            </a:r>
            <a:r>
              <a:rPr lang="fr-FR" sz="2800" dirty="0" err="1">
                <a:solidFill>
                  <a:schemeClr val="bg1"/>
                </a:solidFill>
              </a:rPr>
              <a:t>a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283"/>
            <a:ext cx="8229600" cy="1143000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r>
              <a:rPr dirty="0">
                <a:solidFill>
                  <a:srgbClr val="92D05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Présentation</a:t>
            </a:r>
            <a:r>
              <a:rPr dirty="0"/>
              <a:t> </a:t>
            </a:r>
            <a:r>
              <a:rPr dirty="0" err="1"/>
              <a:t>générale</a:t>
            </a:r>
            <a:r>
              <a:rPr dirty="0"/>
              <a:t> des </a:t>
            </a:r>
            <a:r>
              <a:rPr dirty="0" err="1"/>
              <a:t>microservices</a:t>
            </a:r>
            <a:endParaRPr dirty="0"/>
          </a:p>
          <a:p>
            <a:r>
              <a:rPr dirty="0" err="1"/>
              <a:t>Objectifs</a:t>
            </a:r>
            <a:r>
              <a:rPr dirty="0"/>
              <a:t> : Comparer </a:t>
            </a:r>
            <a:r>
              <a:rPr dirty="0" err="1"/>
              <a:t>l'ancienne</a:t>
            </a:r>
            <a:r>
              <a:rPr dirty="0"/>
              <a:t> et la nouvelle </a:t>
            </a:r>
            <a:r>
              <a:rPr dirty="0" err="1"/>
              <a:t>approche</a:t>
            </a:r>
            <a:r>
              <a:rPr dirty="0"/>
              <a:t> </a:t>
            </a:r>
            <a:r>
              <a:rPr dirty="0" err="1"/>
              <a:t>basée</a:t>
            </a:r>
            <a:r>
              <a:rPr dirty="0"/>
              <a:t> </a:t>
            </a:r>
            <a:r>
              <a:rPr dirty="0" err="1"/>
              <a:t>sur</a:t>
            </a:r>
            <a:r>
              <a:rPr dirty="0"/>
              <a:t> Spring Cloud</a:t>
            </a:r>
            <a:r>
              <a:rPr lang="fr-CH" dirty="0"/>
              <a:t> et </a:t>
            </a:r>
            <a:r>
              <a:rPr lang="fr-CH" dirty="0" err="1"/>
              <a:t>Netflix</a:t>
            </a:r>
            <a:r>
              <a:rPr lang="fr-CH"/>
              <a:t> Eureka</a:t>
            </a:r>
            <a:r>
              <a:t>.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solidFill>
                  <a:srgbClr val="92D050"/>
                </a:solidFill>
              </a:rPr>
              <a:t>Ancienne</a:t>
            </a:r>
            <a:r>
              <a:rPr dirty="0">
                <a:solidFill>
                  <a:srgbClr val="92D050"/>
                </a:solidFill>
              </a:rPr>
              <a:t> </a:t>
            </a:r>
            <a:r>
              <a:rPr dirty="0" err="1">
                <a:solidFill>
                  <a:srgbClr val="92D050"/>
                </a:solidFill>
              </a:rPr>
              <a:t>Approche</a:t>
            </a:r>
            <a:r>
              <a:rPr dirty="0">
                <a:solidFill>
                  <a:srgbClr val="92D050"/>
                </a:solidFill>
              </a:rPr>
              <a:t> des </a:t>
            </a:r>
            <a:r>
              <a:rPr dirty="0" err="1">
                <a:solidFill>
                  <a:srgbClr val="92D050"/>
                </a:solidFill>
              </a:rPr>
              <a:t>Microservices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Configuration locale </a:t>
            </a:r>
            <a:r>
              <a:rPr dirty="0" err="1"/>
              <a:t>dans</a:t>
            </a:r>
            <a:r>
              <a:rPr dirty="0"/>
              <a:t> </a:t>
            </a:r>
            <a:r>
              <a:rPr dirty="0" err="1"/>
              <a:t>chaque</a:t>
            </a:r>
            <a:r>
              <a:rPr dirty="0"/>
              <a:t> service</a:t>
            </a:r>
          </a:p>
          <a:p>
            <a:r>
              <a:rPr dirty="0" err="1"/>
              <a:t>Problèmes</a:t>
            </a:r>
            <a:r>
              <a:rPr dirty="0"/>
              <a:t> de duplication, </a:t>
            </a:r>
            <a:r>
              <a:rPr dirty="0" err="1"/>
              <a:t>synchronisation</a:t>
            </a:r>
            <a:r>
              <a:rPr dirty="0"/>
              <a:t>, et </a:t>
            </a:r>
            <a:r>
              <a:rPr dirty="0" err="1"/>
              <a:t>redéploiement</a:t>
            </a:r>
            <a:endParaRPr dirty="0"/>
          </a:p>
          <a:p>
            <a:r>
              <a:rPr dirty="0"/>
              <a:t>URL </a:t>
            </a:r>
            <a:r>
              <a:rPr dirty="0" err="1"/>
              <a:t>codées</a:t>
            </a:r>
            <a:r>
              <a:rPr dirty="0"/>
              <a:t> en </a:t>
            </a:r>
            <a:r>
              <a:rPr dirty="0" err="1"/>
              <a:t>dur</a:t>
            </a:r>
            <a:r>
              <a:rPr dirty="0"/>
              <a:t> pour la communication entre services</a:t>
            </a:r>
          </a:p>
          <a:p>
            <a:r>
              <a:rPr dirty="0" err="1"/>
              <a:t>Gestion</a:t>
            </a:r>
            <a:r>
              <a:rPr dirty="0"/>
              <a:t> </a:t>
            </a:r>
            <a:r>
              <a:rPr dirty="0" err="1"/>
              <a:t>manuelle</a:t>
            </a:r>
            <a:r>
              <a:rPr dirty="0"/>
              <a:t> des </a:t>
            </a:r>
            <a:r>
              <a:rPr dirty="0" err="1"/>
              <a:t>changements</a:t>
            </a:r>
            <a:r>
              <a:rPr dirty="0"/>
              <a:t> </a:t>
            </a:r>
            <a:r>
              <a:rPr dirty="0" err="1"/>
              <a:t>d’adresses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rgbClr val="92D050"/>
                </a:solidFill>
              </a:rPr>
              <a:t>Nouvelle </a:t>
            </a:r>
            <a:r>
              <a:rPr dirty="0" err="1">
                <a:solidFill>
                  <a:srgbClr val="92D050"/>
                </a:solidFill>
              </a:rPr>
              <a:t>Approche</a:t>
            </a:r>
            <a:r>
              <a:rPr dirty="0">
                <a:solidFill>
                  <a:srgbClr val="92D050"/>
                </a:solidFill>
              </a:rPr>
              <a:t> avec Spring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Centralisation</a:t>
            </a:r>
            <a:r>
              <a:rPr dirty="0"/>
              <a:t> des configurations avec Spring Cloud </a:t>
            </a:r>
            <a:r>
              <a:rPr dirty="0" err="1"/>
              <a:t>Config</a:t>
            </a:r>
            <a:endParaRPr dirty="0"/>
          </a:p>
          <a:p>
            <a:r>
              <a:rPr dirty="0" err="1"/>
              <a:t>Enregistrement</a:t>
            </a:r>
            <a:r>
              <a:rPr dirty="0"/>
              <a:t> </a:t>
            </a:r>
            <a:r>
              <a:rPr dirty="0" err="1"/>
              <a:t>automatique</a:t>
            </a:r>
            <a:r>
              <a:rPr dirty="0"/>
              <a:t> des services via Eureka (Service Discovery)</a:t>
            </a:r>
          </a:p>
          <a:p>
            <a:r>
              <a:rPr dirty="0" err="1"/>
              <a:t>Utilisation</a:t>
            </a:r>
            <a:r>
              <a:rPr dirty="0"/>
              <a:t> </a:t>
            </a:r>
            <a:r>
              <a:rPr dirty="0" err="1"/>
              <a:t>d'une</a:t>
            </a:r>
            <a:r>
              <a:rPr dirty="0"/>
              <a:t> API Gateway pour </a:t>
            </a:r>
            <a:r>
              <a:rPr dirty="0" err="1"/>
              <a:t>gérer</a:t>
            </a:r>
            <a:r>
              <a:rPr dirty="0"/>
              <a:t> le </a:t>
            </a:r>
            <a:r>
              <a:rPr dirty="0" err="1"/>
              <a:t>routage</a:t>
            </a:r>
            <a:r>
              <a:rPr dirty="0"/>
              <a:t>, la </a:t>
            </a:r>
            <a:r>
              <a:rPr dirty="0" err="1"/>
              <a:t>sécurité</a:t>
            </a:r>
            <a:r>
              <a:rPr dirty="0"/>
              <a:t>, et </a:t>
            </a:r>
            <a:r>
              <a:rPr dirty="0" err="1"/>
              <a:t>l'équilibrage</a:t>
            </a:r>
            <a:r>
              <a:rPr dirty="0"/>
              <a:t> de charge.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92D050"/>
                </a:solidFill>
              </a:rPr>
              <a:t>Comparaison</a:t>
            </a:r>
            <a:r>
              <a:rPr dirty="0">
                <a:solidFill>
                  <a:srgbClr val="92D050"/>
                </a:solidFill>
              </a:rPr>
              <a:t> Avant/Après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Gestion</a:t>
            </a:r>
            <a:r>
              <a:rPr dirty="0"/>
              <a:t> des configurations : Local vs </a:t>
            </a:r>
            <a:r>
              <a:rPr dirty="0" err="1"/>
              <a:t>Centralisée</a:t>
            </a:r>
            <a:endParaRPr dirty="0"/>
          </a:p>
          <a:p>
            <a:r>
              <a:rPr dirty="0" err="1"/>
              <a:t>Découverte</a:t>
            </a:r>
            <a:r>
              <a:rPr dirty="0"/>
              <a:t> des services : URL fixes vs Dynamic Discovery avec Eureka</a:t>
            </a:r>
          </a:p>
          <a:p>
            <a:r>
              <a:rPr dirty="0" err="1"/>
              <a:t>Routage</a:t>
            </a:r>
            <a:r>
              <a:rPr dirty="0"/>
              <a:t> et </a:t>
            </a:r>
            <a:r>
              <a:rPr dirty="0" err="1"/>
              <a:t>accès</a:t>
            </a:r>
            <a:r>
              <a:rPr dirty="0"/>
              <a:t> : API </a:t>
            </a:r>
            <a:r>
              <a:rPr dirty="0" err="1"/>
              <a:t>exposées</a:t>
            </a:r>
            <a:r>
              <a:rPr dirty="0"/>
              <a:t> </a:t>
            </a:r>
            <a:r>
              <a:rPr dirty="0" err="1"/>
              <a:t>directement</a:t>
            </a:r>
            <a:r>
              <a:rPr dirty="0"/>
              <a:t> vs API Gateway </a:t>
            </a:r>
            <a:r>
              <a:rPr dirty="0" err="1"/>
              <a:t>centralisée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solidFill>
                  <a:srgbClr val="92D050"/>
                </a:solidFill>
              </a:rPr>
              <a:t>Avantages</a:t>
            </a:r>
            <a:r>
              <a:rPr dirty="0">
                <a:solidFill>
                  <a:srgbClr val="92D050"/>
                </a:solidFill>
              </a:rPr>
              <a:t> de la Nouvelle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Flexibilité</a:t>
            </a:r>
            <a:r>
              <a:rPr dirty="0"/>
              <a:t> : </a:t>
            </a:r>
            <a:r>
              <a:rPr dirty="0" err="1"/>
              <a:t>Mise</a:t>
            </a:r>
            <a:r>
              <a:rPr dirty="0"/>
              <a:t> à jour des configurations sans </a:t>
            </a:r>
            <a:r>
              <a:rPr dirty="0" err="1"/>
              <a:t>redéploiement</a:t>
            </a:r>
            <a:endParaRPr dirty="0"/>
          </a:p>
          <a:p>
            <a:r>
              <a:rPr dirty="0" err="1"/>
              <a:t>Scalabilité</a:t>
            </a:r>
            <a:r>
              <a:rPr dirty="0"/>
              <a:t> : </a:t>
            </a:r>
            <a:r>
              <a:rPr dirty="0" err="1"/>
              <a:t>Ajout</a:t>
            </a:r>
            <a:r>
              <a:rPr dirty="0"/>
              <a:t> de services sans modification </a:t>
            </a:r>
            <a:r>
              <a:rPr dirty="0" err="1"/>
              <a:t>manuelle</a:t>
            </a:r>
            <a:endParaRPr dirty="0"/>
          </a:p>
          <a:p>
            <a:r>
              <a:rPr dirty="0" err="1"/>
              <a:t>Résilience</a:t>
            </a:r>
            <a:r>
              <a:rPr dirty="0"/>
              <a:t> : </a:t>
            </a:r>
            <a:r>
              <a:rPr dirty="0" err="1"/>
              <a:t>Reroutage</a:t>
            </a:r>
            <a:r>
              <a:rPr dirty="0"/>
              <a:t> </a:t>
            </a:r>
            <a:r>
              <a:rPr dirty="0" err="1"/>
              <a:t>automatique</a:t>
            </a:r>
            <a:r>
              <a:rPr dirty="0"/>
              <a:t> via Eureka</a:t>
            </a:r>
          </a:p>
          <a:p>
            <a:r>
              <a:rPr dirty="0" err="1"/>
              <a:t>Sécurité</a:t>
            </a:r>
            <a:r>
              <a:rPr dirty="0"/>
              <a:t> </a:t>
            </a:r>
            <a:r>
              <a:rPr dirty="0" err="1"/>
              <a:t>centralisée</a:t>
            </a:r>
            <a:r>
              <a:rPr dirty="0"/>
              <a:t> via API Gateway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92D05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Bénéfices</a:t>
            </a:r>
            <a:r>
              <a:rPr dirty="0"/>
              <a:t> de Spring Cloud : </a:t>
            </a:r>
            <a:r>
              <a:rPr dirty="0" err="1"/>
              <a:t>Flexibilité</a:t>
            </a:r>
            <a:r>
              <a:rPr dirty="0"/>
              <a:t>, </a:t>
            </a:r>
            <a:r>
              <a:rPr dirty="0" err="1"/>
              <a:t>Résilience</a:t>
            </a:r>
            <a:r>
              <a:rPr dirty="0"/>
              <a:t>, </a:t>
            </a:r>
            <a:r>
              <a:rPr dirty="0" err="1"/>
              <a:t>Scalabilité</a:t>
            </a:r>
            <a:endParaRPr lang="fr-CH" dirty="0"/>
          </a:p>
          <a:p>
            <a:r>
              <a:rPr lang="fr-FR" dirty="0">
                <a:highlight>
                  <a:srgbClr val="FFFF00"/>
                </a:highlight>
              </a:rPr>
              <a:t>Bénéfices de Netflix Eureka : Les services ne sont connus que par le </a:t>
            </a:r>
            <a:r>
              <a:rPr lang="fr-FR" dirty="0" err="1">
                <a:highlight>
                  <a:srgbClr val="FFFF00"/>
                </a:highlight>
              </a:rPr>
              <a:t>discovery</a:t>
            </a:r>
            <a:endParaRPr dirty="0">
              <a:highlight>
                <a:srgbClr val="FFFF00"/>
              </a:highlight>
            </a:endParaRPr>
          </a:p>
          <a:p>
            <a:r>
              <a:rPr dirty="0"/>
              <a:t>Simplification de la </a:t>
            </a:r>
            <a:r>
              <a:rPr dirty="0" err="1"/>
              <a:t>gestion</a:t>
            </a:r>
            <a:r>
              <a:rPr dirty="0"/>
              <a:t> des </a:t>
            </a:r>
            <a:r>
              <a:rPr dirty="0" err="1"/>
              <a:t>microservices</a:t>
            </a:r>
            <a:endParaRPr dirty="0"/>
          </a:p>
          <a:p>
            <a:r>
              <a:rPr dirty="0" err="1"/>
              <a:t>Ouverture</a:t>
            </a:r>
            <a:r>
              <a:rPr dirty="0"/>
              <a:t> </a:t>
            </a:r>
            <a:r>
              <a:rPr dirty="0" err="1"/>
              <a:t>vers</a:t>
            </a:r>
            <a:r>
              <a:rPr dirty="0"/>
              <a:t> des </a:t>
            </a:r>
            <a:r>
              <a:rPr dirty="0" err="1"/>
              <a:t>optimisations</a:t>
            </a:r>
            <a:r>
              <a:rPr dirty="0"/>
              <a:t> futures : Sleuth, Circuit Breaker.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82AD3-348C-653C-0D9A-A4016C0D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 </a:t>
            </a:r>
            <a:br>
              <a:rPr lang="fr-CH" dirty="0"/>
            </a:br>
            <a:br>
              <a:rPr lang="fr-CH" dirty="0"/>
            </a:br>
            <a:br>
              <a:rPr lang="fr-CH" dirty="0"/>
            </a:br>
            <a:br>
              <a:rPr lang="fr-CH" dirty="0"/>
            </a:br>
            <a:br>
              <a:rPr lang="fr-CH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EC2429-17E0-8C59-B020-5822A2722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4F88DF-3595-9605-1D09-BE6FCF4704E9}"/>
              </a:ext>
            </a:extLst>
          </p:cNvPr>
          <p:cNvSpPr txBox="1">
            <a:spLocks/>
          </p:cNvSpPr>
          <p:nvPr/>
        </p:nvSpPr>
        <p:spPr>
          <a:xfrm>
            <a:off x="457200" y="2167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>
                <a:solidFill>
                  <a:srgbClr val="92D050"/>
                </a:solidFill>
              </a:rPr>
              <a:t>F</a:t>
            </a:r>
            <a:r>
              <a:rPr lang="fr-FR" dirty="0" err="1">
                <a:solidFill>
                  <a:srgbClr val="92D050"/>
                </a:solidFill>
              </a:rPr>
              <a:t>ormation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C271BE-AB95-2A1B-8CB3-C4A801DE9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lang="fr-CH" dirty="0"/>
              <a:t>Apport de la formation</a:t>
            </a:r>
          </a:p>
          <a:p>
            <a:r>
              <a:rPr lang="fr-CH" dirty="0"/>
              <a:t>Difficultés</a:t>
            </a:r>
          </a:p>
          <a:p>
            <a:r>
              <a:rPr lang="fr-CH" dirty="0"/>
              <a:t>Temps forts</a:t>
            </a:r>
            <a:endParaRPr dirty="0"/>
          </a:p>
          <a:p>
            <a:endParaRPr lang="fr-CH" dirty="0"/>
          </a:p>
          <a:p>
            <a:r>
              <a:rPr lang="fr-CH" dirty="0"/>
              <a:t>Notes: 	</a:t>
            </a:r>
          </a:p>
          <a:p>
            <a:pPr lvl="3"/>
            <a:r>
              <a:rPr lang="fr-CH" dirty="0"/>
              <a:t>Faire attention aux </a:t>
            </a:r>
            <a:r>
              <a:rPr lang="fr-CH" dirty="0" err="1"/>
              <a:t>accronymes</a:t>
            </a:r>
            <a:endParaRPr lang="fr-CH" dirty="0"/>
          </a:p>
          <a:p>
            <a:pPr lvl="3"/>
            <a:r>
              <a:rPr lang="fr-CH" dirty="0"/>
              <a:t>Vulgarisation</a:t>
            </a:r>
          </a:p>
          <a:p>
            <a:pPr lvl="3"/>
            <a:r>
              <a:rPr lang="fr-CH" dirty="0"/>
              <a:t>Circuit Breaker</a:t>
            </a:r>
          </a:p>
          <a:p>
            <a:pPr lvl="3"/>
            <a:r>
              <a:rPr lang="fr-CH" dirty="0"/>
              <a:t>Rate </a:t>
            </a:r>
            <a:r>
              <a:rPr lang="fr-CH" dirty="0" err="1"/>
              <a:t>limitter</a:t>
            </a:r>
            <a:endParaRPr lang="fr-CH" dirty="0"/>
          </a:p>
          <a:p>
            <a:pPr lvl="3"/>
            <a:r>
              <a:rPr lang="fr-CH" dirty="0"/>
              <a:t>Penser modulaire </a:t>
            </a:r>
            <a:r>
              <a:rPr lang="fr-CH"/>
              <a:t>et générique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13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157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92D050"/>
                </a:solidFill>
              </a:rPr>
              <a:t>Questions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5549419"/>
            <a:ext cx="3911600" cy="9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7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13517</TotalTime>
  <Words>242</Words>
  <Application>Microsoft Office PowerPoint</Application>
  <PresentationFormat>Affichage à l'écran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etflix au service du printemps</vt:lpstr>
      <vt:lpstr>Introduction</vt:lpstr>
      <vt:lpstr>Ancienne Approche des Microservices</vt:lpstr>
      <vt:lpstr>Nouvelle Approche avec Spring Cloud</vt:lpstr>
      <vt:lpstr>Comparaison Avant/Après</vt:lpstr>
      <vt:lpstr>Avantages de la Nouvelle Architecture</vt:lpstr>
      <vt:lpstr>Conclusion</vt:lpstr>
      <vt:lpstr>      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etflix au service du printemps</dc:title>
  <dc:subject/>
  <dc:creator>El Hadi ELOUARET</dc:creator>
  <cp:keywords/>
  <dc:description>generated using python-pptx</dc:description>
  <cp:lastModifiedBy>El-Hadi ELOUARET</cp:lastModifiedBy>
  <cp:revision>14</cp:revision>
  <dcterms:created xsi:type="dcterms:W3CDTF">2013-01-27T09:14:16Z</dcterms:created>
  <dcterms:modified xsi:type="dcterms:W3CDTF">2024-09-15T18:51:55Z</dcterms:modified>
  <cp:category/>
</cp:coreProperties>
</file>