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4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0" y="3600449"/>
            <a:ext cx="9144000" cy="368704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 contourW="12700">
              <a:bevelT w="38100" h="38100" prst="angle"/>
              <a:extrusionClr>
                <a:srgbClr val="FFC000"/>
              </a:extrusionClr>
              <a:contourClr>
                <a:srgbClr val="FF0000"/>
              </a:contourClr>
            </a:sp3d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 dirty="0">
              <a:effectLst>
                <a:reflection endPos="12000" dist="50800" dir="5400000" sy="-100000" algn="bl" rotWithShape="0"/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etflix au service du printemps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65361"/>
            <a:ext cx="6400800" cy="1752600"/>
          </a:xfrm>
        </p:spPr>
        <p:txBody>
          <a:bodyPr>
            <a:scene3d>
              <a:camera prst="orthographicFront"/>
              <a:lightRig rig="threePt" dir="t"/>
            </a:scene3d>
            <a:sp3d extrusionH="57150" contourW="12700">
              <a:bevelT w="38100" h="38100" prst="angle"/>
              <a:extrusionClr>
                <a:srgbClr val="FFC000"/>
              </a:extrusionClr>
              <a:contourClr>
                <a:srgbClr val="FF0000"/>
              </a:contourClr>
            </a:sp3d>
          </a:bodyPr>
          <a:lstStyle/>
          <a:p>
            <a:r>
              <a:rPr lang="fr-CH" dirty="0" smtClean="0">
                <a:effectLst>
                  <a:reflection endPos="12000" dist="50800" dir="5400000" sy="-100000" algn="bl" rotWithShape="0"/>
                </a:effectLst>
              </a:rPr>
              <a:t>Précédemment dans les </a:t>
            </a:r>
            <a:r>
              <a:rPr lang="fr-CH" dirty="0" err="1" smtClean="0">
                <a:effectLst>
                  <a:reflection endPos="12000" dist="50800" dir="5400000" sy="-100000" algn="bl" rotWithShape="0"/>
                </a:effectLst>
              </a:rPr>
              <a:t>microservices</a:t>
            </a:r>
            <a:r>
              <a:rPr lang="fr-CH" dirty="0" smtClean="0">
                <a:effectLst>
                  <a:reflection endPos="12000" dist="50800" dir="5400000" sy="-100000" algn="bl" rotWithShape="0"/>
                </a:effectLst>
              </a:rPr>
              <a:t> …</a:t>
            </a:r>
            <a:endParaRPr dirty="0">
              <a:effectLst>
                <a:reflection endPos="12000" dist="50800" dir="5400000" sy="-100000" algn="bl" rotWithShape="0"/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6" y="1844675"/>
            <a:ext cx="942109" cy="14727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24" y="2512291"/>
            <a:ext cx="1008351" cy="67223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438"/>
            <a:ext cx="9144000" cy="157653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>
                <a:solidFill>
                  <a:schemeClr val="bg1"/>
                </a:solidFill>
              </a:rPr>
              <a:t>Tada</a:t>
            </a:r>
            <a:r>
              <a:rPr lang="fr-FR" sz="3600" dirty="0" err="1" smtClean="0">
                <a:solidFill>
                  <a:schemeClr val="bg1"/>
                </a:solidFill>
              </a:rPr>
              <a:t>a</a:t>
            </a:r>
            <a:r>
              <a:rPr lang="fr-FR" sz="3200" dirty="0" err="1" smtClean="0">
                <a:solidFill>
                  <a:schemeClr val="bg1"/>
                </a:solidFill>
              </a:rPr>
              <a:t>a</a:t>
            </a:r>
            <a:r>
              <a:rPr lang="fr-FR" sz="2800" dirty="0" err="1" smtClean="0">
                <a:solidFill>
                  <a:schemeClr val="bg1"/>
                </a:solidFill>
              </a:rPr>
              <a:t>a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283"/>
            <a:ext cx="8229600" cy="1143000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r>
              <a:rPr dirty="0">
                <a:solidFill>
                  <a:srgbClr val="92D05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 smtClean="0"/>
              <a:t>Présentation</a:t>
            </a:r>
            <a:r>
              <a:rPr dirty="0" smtClean="0"/>
              <a:t> </a:t>
            </a:r>
            <a:r>
              <a:rPr dirty="0" err="1"/>
              <a:t>générale</a:t>
            </a:r>
            <a:r>
              <a:rPr dirty="0"/>
              <a:t> des </a:t>
            </a:r>
            <a:r>
              <a:rPr dirty="0" err="1"/>
              <a:t>microservices</a:t>
            </a:r>
            <a:endParaRPr dirty="0"/>
          </a:p>
          <a:p>
            <a:r>
              <a:rPr dirty="0" err="1" smtClean="0"/>
              <a:t>Objectifs</a:t>
            </a:r>
            <a:r>
              <a:rPr dirty="0" smtClean="0"/>
              <a:t> </a:t>
            </a:r>
            <a:r>
              <a:rPr dirty="0"/>
              <a:t>: Comparer </a:t>
            </a:r>
            <a:r>
              <a:rPr dirty="0" err="1"/>
              <a:t>l'ancienne</a:t>
            </a:r>
            <a:r>
              <a:rPr dirty="0"/>
              <a:t> et la nouvelle </a:t>
            </a:r>
            <a:r>
              <a:rPr dirty="0" err="1"/>
              <a:t>approche</a:t>
            </a:r>
            <a:r>
              <a:rPr dirty="0"/>
              <a:t> </a:t>
            </a:r>
            <a:r>
              <a:rPr dirty="0" err="1"/>
              <a:t>basée</a:t>
            </a:r>
            <a:r>
              <a:rPr dirty="0"/>
              <a:t> </a:t>
            </a:r>
            <a:r>
              <a:rPr dirty="0" err="1"/>
              <a:t>sur</a:t>
            </a:r>
            <a:r>
              <a:rPr dirty="0"/>
              <a:t> Spring Cloud.</a:t>
            </a: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solidFill>
                  <a:srgbClr val="92D050"/>
                </a:solidFill>
              </a:rPr>
              <a:t>Ancienne</a:t>
            </a:r>
            <a:r>
              <a:rPr dirty="0">
                <a:solidFill>
                  <a:srgbClr val="92D050"/>
                </a:solidFill>
              </a:rPr>
              <a:t> </a:t>
            </a:r>
            <a:r>
              <a:rPr dirty="0" err="1">
                <a:solidFill>
                  <a:srgbClr val="92D050"/>
                </a:solidFill>
              </a:rPr>
              <a:t>Approche</a:t>
            </a:r>
            <a:r>
              <a:rPr dirty="0">
                <a:solidFill>
                  <a:srgbClr val="92D050"/>
                </a:solidFill>
              </a:rPr>
              <a:t> des </a:t>
            </a:r>
            <a:r>
              <a:rPr dirty="0" err="1">
                <a:solidFill>
                  <a:srgbClr val="92D050"/>
                </a:solidFill>
              </a:rPr>
              <a:t>Microservices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smtClean="0"/>
              <a:t>Configuration </a:t>
            </a:r>
            <a:r>
              <a:rPr dirty="0"/>
              <a:t>locale </a:t>
            </a:r>
            <a:r>
              <a:rPr dirty="0" err="1"/>
              <a:t>dans</a:t>
            </a:r>
            <a:r>
              <a:rPr dirty="0"/>
              <a:t> </a:t>
            </a:r>
            <a:r>
              <a:rPr dirty="0" err="1"/>
              <a:t>chaque</a:t>
            </a:r>
            <a:r>
              <a:rPr dirty="0"/>
              <a:t> service</a:t>
            </a:r>
          </a:p>
          <a:p>
            <a:r>
              <a:rPr dirty="0" err="1" smtClean="0"/>
              <a:t>Problèmes</a:t>
            </a:r>
            <a:r>
              <a:rPr dirty="0" smtClean="0"/>
              <a:t> </a:t>
            </a:r>
            <a:r>
              <a:rPr dirty="0"/>
              <a:t>de duplication, </a:t>
            </a:r>
            <a:r>
              <a:rPr dirty="0" err="1"/>
              <a:t>synchronisation</a:t>
            </a:r>
            <a:r>
              <a:rPr dirty="0"/>
              <a:t>, et </a:t>
            </a:r>
            <a:r>
              <a:rPr dirty="0" err="1"/>
              <a:t>redéploiement</a:t>
            </a:r>
            <a:endParaRPr dirty="0"/>
          </a:p>
          <a:p>
            <a:r>
              <a:rPr dirty="0" smtClean="0"/>
              <a:t>URL </a:t>
            </a:r>
            <a:r>
              <a:rPr dirty="0" err="1"/>
              <a:t>codées</a:t>
            </a:r>
            <a:r>
              <a:rPr dirty="0"/>
              <a:t> en </a:t>
            </a:r>
            <a:r>
              <a:rPr dirty="0" err="1"/>
              <a:t>dur</a:t>
            </a:r>
            <a:r>
              <a:rPr dirty="0"/>
              <a:t> pour la communication entre services</a:t>
            </a:r>
          </a:p>
          <a:p>
            <a:r>
              <a:rPr dirty="0" err="1" smtClean="0"/>
              <a:t>Gestion</a:t>
            </a:r>
            <a:r>
              <a:rPr dirty="0" smtClean="0"/>
              <a:t> </a:t>
            </a:r>
            <a:r>
              <a:rPr dirty="0" err="1"/>
              <a:t>manuelle</a:t>
            </a:r>
            <a:r>
              <a:rPr dirty="0"/>
              <a:t> des </a:t>
            </a:r>
            <a:r>
              <a:rPr dirty="0" err="1"/>
              <a:t>changements</a:t>
            </a:r>
            <a:r>
              <a:rPr dirty="0"/>
              <a:t> </a:t>
            </a:r>
            <a:r>
              <a:rPr dirty="0" err="1"/>
              <a:t>d’adresses</a:t>
            </a:r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rgbClr val="92D050"/>
                </a:solidFill>
              </a:rPr>
              <a:t>Nouvelle </a:t>
            </a:r>
            <a:r>
              <a:rPr dirty="0" err="1">
                <a:solidFill>
                  <a:srgbClr val="92D050"/>
                </a:solidFill>
              </a:rPr>
              <a:t>Approche</a:t>
            </a:r>
            <a:r>
              <a:rPr dirty="0">
                <a:solidFill>
                  <a:srgbClr val="92D050"/>
                </a:solidFill>
              </a:rPr>
              <a:t> avec Spring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 smtClean="0"/>
              <a:t>Centralisation</a:t>
            </a:r>
            <a:r>
              <a:rPr dirty="0" smtClean="0"/>
              <a:t> </a:t>
            </a:r>
            <a:r>
              <a:rPr dirty="0"/>
              <a:t>des configurations avec Spring Cloud </a:t>
            </a:r>
            <a:r>
              <a:rPr dirty="0" err="1"/>
              <a:t>Config</a:t>
            </a:r>
            <a:endParaRPr dirty="0"/>
          </a:p>
          <a:p>
            <a:r>
              <a:rPr dirty="0" err="1" smtClean="0"/>
              <a:t>Enregistrement</a:t>
            </a:r>
            <a:r>
              <a:rPr dirty="0" smtClean="0"/>
              <a:t> </a:t>
            </a:r>
            <a:r>
              <a:rPr dirty="0" err="1"/>
              <a:t>automatique</a:t>
            </a:r>
            <a:r>
              <a:rPr dirty="0"/>
              <a:t> des services via Eureka (Service Discovery)</a:t>
            </a:r>
          </a:p>
          <a:p>
            <a:r>
              <a:rPr dirty="0" err="1" smtClean="0"/>
              <a:t>Utilisation</a:t>
            </a:r>
            <a:r>
              <a:rPr dirty="0" smtClean="0"/>
              <a:t> </a:t>
            </a:r>
            <a:r>
              <a:rPr dirty="0" err="1"/>
              <a:t>d'une</a:t>
            </a:r>
            <a:r>
              <a:rPr dirty="0"/>
              <a:t> API Gateway pour </a:t>
            </a:r>
            <a:r>
              <a:rPr dirty="0" err="1"/>
              <a:t>gérer</a:t>
            </a:r>
            <a:r>
              <a:rPr dirty="0"/>
              <a:t> le </a:t>
            </a:r>
            <a:r>
              <a:rPr dirty="0" err="1"/>
              <a:t>routage</a:t>
            </a:r>
            <a:r>
              <a:rPr dirty="0"/>
              <a:t>, la </a:t>
            </a:r>
            <a:r>
              <a:rPr dirty="0" err="1"/>
              <a:t>sécurité</a:t>
            </a:r>
            <a:r>
              <a:rPr dirty="0"/>
              <a:t>, et </a:t>
            </a:r>
            <a:r>
              <a:rPr dirty="0" err="1"/>
              <a:t>l'équilibrage</a:t>
            </a:r>
            <a:r>
              <a:rPr dirty="0"/>
              <a:t> de charge.</a:t>
            </a: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92D050"/>
                </a:solidFill>
              </a:rPr>
              <a:t>Comparaison</a:t>
            </a:r>
            <a:r>
              <a:rPr dirty="0">
                <a:solidFill>
                  <a:srgbClr val="92D050"/>
                </a:solidFill>
              </a:rPr>
              <a:t> Avant/Après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 smtClean="0"/>
              <a:t>Gestion</a:t>
            </a:r>
            <a:r>
              <a:rPr dirty="0" smtClean="0"/>
              <a:t> </a:t>
            </a:r>
            <a:r>
              <a:rPr dirty="0"/>
              <a:t>des configurations : Local vs </a:t>
            </a:r>
            <a:r>
              <a:rPr dirty="0" err="1"/>
              <a:t>Centralisée</a:t>
            </a:r>
            <a:endParaRPr dirty="0"/>
          </a:p>
          <a:p>
            <a:r>
              <a:rPr dirty="0" err="1" smtClean="0"/>
              <a:t>Découverte</a:t>
            </a:r>
            <a:r>
              <a:rPr dirty="0" smtClean="0"/>
              <a:t> </a:t>
            </a:r>
            <a:r>
              <a:rPr dirty="0"/>
              <a:t>des services : URL fixes vs Dynamic Discovery avec Eureka</a:t>
            </a:r>
          </a:p>
          <a:p>
            <a:r>
              <a:rPr dirty="0" err="1" smtClean="0"/>
              <a:t>Routage</a:t>
            </a:r>
            <a:r>
              <a:rPr dirty="0" smtClean="0"/>
              <a:t> </a:t>
            </a:r>
            <a:r>
              <a:rPr dirty="0"/>
              <a:t>et </a:t>
            </a:r>
            <a:r>
              <a:rPr dirty="0" err="1"/>
              <a:t>accès</a:t>
            </a:r>
            <a:r>
              <a:rPr dirty="0"/>
              <a:t> : API </a:t>
            </a:r>
            <a:r>
              <a:rPr dirty="0" err="1"/>
              <a:t>exposées</a:t>
            </a:r>
            <a:r>
              <a:rPr dirty="0"/>
              <a:t> </a:t>
            </a:r>
            <a:r>
              <a:rPr dirty="0" err="1"/>
              <a:t>directement</a:t>
            </a:r>
            <a:r>
              <a:rPr dirty="0"/>
              <a:t> vs API Gateway </a:t>
            </a:r>
            <a:r>
              <a:rPr dirty="0" err="1"/>
              <a:t>centralisée</a:t>
            </a:r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solidFill>
                  <a:srgbClr val="92D050"/>
                </a:solidFill>
              </a:rPr>
              <a:t>Avantages</a:t>
            </a:r>
            <a:r>
              <a:rPr dirty="0">
                <a:solidFill>
                  <a:srgbClr val="92D050"/>
                </a:solidFill>
              </a:rPr>
              <a:t> de la Nouvelle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 smtClean="0"/>
              <a:t>Flexibilité</a:t>
            </a:r>
            <a:r>
              <a:rPr dirty="0" smtClean="0"/>
              <a:t> </a:t>
            </a:r>
            <a:r>
              <a:rPr dirty="0"/>
              <a:t>: </a:t>
            </a:r>
            <a:r>
              <a:rPr dirty="0" err="1"/>
              <a:t>Mise</a:t>
            </a:r>
            <a:r>
              <a:rPr dirty="0"/>
              <a:t> à jour des configurations sans </a:t>
            </a:r>
            <a:r>
              <a:rPr dirty="0" err="1"/>
              <a:t>redéploiement</a:t>
            </a:r>
            <a:endParaRPr dirty="0"/>
          </a:p>
          <a:p>
            <a:r>
              <a:rPr dirty="0" err="1" smtClean="0"/>
              <a:t>Scalabilité</a:t>
            </a:r>
            <a:r>
              <a:rPr dirty="0" smtClean="0"/>
              <a:t> </a:t>
            </a:r>
            <a:r>
              <a:rPr dirty="0"/>
              <a:t>: </a:t>
            </a:r>
            <a:r>
              <a:rPr dirty="0" err="1"/>
              <a:t>Ajout</a:t>
            </a:r>
            <a:r>
              <a:rPr dirty="0"/>
              <a:t> de services sans modification </a:t>
            </a:r>
            <a:r>
              <a:rPr dirty="0" err="1"/>
              <a:t>manuelle</a:t>
            </a:r>
            <a:endParaRPr dirty="0"/>
          </a:p>
          <a:p>
            <a:r>
              <a:rPr dirty="0" err="1" smtClean="0"/>
              <a:t>Résilience</a:t>
            </a:r>
            <a:r>
              <a:rPr dirty="0" smtClean="0"/>
              <a:t> </a:t>
            </a:r>
            <a:r>
              <a:rPr dirty="0"/>
              <a:t>: </a:t>
            </a:r>
            <a:r>
              <a:rPr dirty="0" err="1"/>
              <a:t>Reroutage</a:t>
            </a:r>
            <a:r>
              <a:rPr dirty="0"/>
              <a:t> </a:t>
            </a:r>
            <a:r>
              <a:rPr dirty="0" err="1"/>
              <a:t>automatique</a:t>
            </a:r>
            <a:r>
              <a:rPr dirty="0"/>
              <a:t> via Eureka</a:t>
            </a:r>
          </a:p>
          <a:p>
            <a:r>
              <a:rPr dirty="0" err="1" smtClean="0"/>
              <a:t>Sécurité</a:t>
            </a:r>
            <a:r>
              <a:rPr dirty="0" smtClean="0"/>
              <a:t> </a:t>
            </a:r>
            <a:r>
              <a:rPr dirty="0" err="1"/>
              <a:t>centralisée</a:t>
            </a:r>
            <a:r>
              <a:rPr dirty="0"/>
              <a:t> via API Gateway</a:t>
            </a: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92D05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 smtClean="0"/>
              <a:t>Bénéfices</a:t>
            </a:r>
            <a:r>
              <a:rPr dirty="0" smtClean="0"/>
              <a:t> </a:t>
            </a:r>
            <a:r>
              <a:rPr dirty="0"/>
              <a:t>de Spring Cloud : </a:t>
            </a:r>
            <a:r>
              <a:rPr dirty="0" err="1"/>
              <a:t>Flexibilité</a:t>
            </a:r>
            <a:r>
              <a:rPr dirty="0"/>
              <a:t>, </a:t>
            </a:r>
            <a:r>
              <a:rPr dirty="0" err="1"/>
              <a:t>Résilience</a:t>
            </a:r>
            <a:r>
              <a:rPr dirty="0"/>
              <a:t>, </a:t>
            </a:r>
            <a:r>
              <a:rPr dirty="0" err="1"/>
              <a:t>Scalabilité</a:t>
            </a:r>
            <a:endParaRPr dirty="0"/>
          </a:p>
          <a:p>
            <a:r>
              <a:rPr dirty="0" smtClean="0"/>
              <a:t>Simplification </a:t>
            </a:r>
            <a:r>
              <a:rPr dirty="0"/>
              <a:t>de la </a:t>
            </a:r>
            <a:r>
              <a:rPr dirty="0" err="1"/>
              <a:t>gestion</a:t>
            </a:r>
            <a:r>
              <a:rPr dirty="0"/>
              <a:t> des </a:t>
            </a:r>
            <a:r>
              <a:rPr dirty="0" err="1"/>
              <a:t>microservices</a:t>
            </a:r>
            <a:endParaRPr dirty="0"/>
          </a:p>
          <a:p>
            <a:r>
              <a:rPr dirty="0" err="1" smtClean="0"/>
              <a:t>Ouverture</a:t>
            </a:r>
            <a:r>
              <a:rPr dirty="0" smtClean="0"/>
              <a:t> </a:t>
            </a:r>
            <a:r>
              <a:rPr dirty="0" err="1"/>
              <a:t>vers</a:t>
            </a:r>
            <a:r>
              <a:rPr dirty="0"/>
              <a:t> des </a:t>
            </a:r>
            <a:r>
              <a:rPr dirty="0" err="1"/>
              <a:t>optimisations</a:t>
            </a:r>
            <a:r>
              <a:rPr dirty="0"/>
              <a:t> futures : Sleuth, Circuit Breaker.</a:t>
            </a: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1574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92D050"/>
                </a:solidFill>
              </a:rPr>
              <a:t>Questions</a:t>
            </a:r>
            <a:endParaRPr lang="fr-FR" dirty="0">
              <a:solidFill>
                <a:srgbClr val="92D05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5549419"/>
            <a:ext cx="3911600" cy="9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192</Words>
  <Application>Microsoft Office PowerPoint</Application>
  <PresentationFormat>Affichage à l'écran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etflix au service du printemps</vt:lpstr>
      <vt:lpstr>Introduction</vt:lpstr>
      <vt:lpstr>Ancienne Approche des Microservices</vt:lpstr>
      <vt:lpstr>Nouvelle Approche avec Spring Cloud</vt:lpstr>
      <vt:lpstr>Comparaison Avant/Après</vt:lpstr>
      <vt:lpstr>Avantages de la Nouvelle Architecture</vt:lpstr>
      <vt:lpstr>Conclusion</vt:lpstr>
      <vt:lpstr>Présentation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etflix au service du printemps</dc:title>
  <dc:subject/>
  <dc:creator>El Hadi ELOUARET</dc:creator>
  <cp:keywords/>
  <dc:description>generated using python-pptx</dc:description>
  <cp:lastModifiedBy>El Hadi ELOUARET</cp:lastModifiedBy>
  <cp:revision>8</cp:revision>
  <dcterms:created xsi:type="dcterms:W3CDTF">2013-01-27T09:14:16Z</dcterms:created>
  <dcterms:modified xsi:type="dcterms:W3CDTF">2024-09-08T20:51:27Z</dcterms:modified>
  <cp:category/>
</cp:coreProperties>
</file>