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8" r:id="rId8"/>
    <p:sldId id="266" r:id="rId9"/>
    <p:sldId id="267" r:id="rId10"/>
    <p:sldId id="262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FCDFB52-4D3B-4A76-AF05-986A95C370E3}">
          <p14:sldIdLst>
            <p14:sldId id="256"/>
            <p14:sldId id="257"/>
            <p14:sldId id="265"/>
            <p14:sldId id="258"/>
            <p14:sldId id="259"/>
            <p14:sldId id="260"/>
            <p14:sldId id="268"/>
            <p14:sldId id="266"/>
            <p14:sldId id="267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b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21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3.jp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jpg"/><Relationship Id="rId10" Type="http://schemas.openxmlformats.org/officeDocument/2006/relationships/image" Target="../media/image13.jp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0" y="3600449"/>
            <a:ext cx="9144000" cy="368704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extrusionClr>
                <a:srgbClr val="FFC000"/>
              </a:extrusionClr>
              <a:contourClr>
                <a:srgbClr val="FF0000"/>
              </a:contourClr>
            </a:sp3d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dirty="0">
              <a:effectLst>
                <a:reflection endPos="12000" dist="50800" dir="5400000" sy="-100000" algn="bl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etflix au service du printemps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7782"/>
            <a:ext cx="6400800" cy="2292639"/>
          </a:xfrm>
        </p:spPr>
        <p:txBody>
          <a:bodyPr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extrusionClr>
                <a:srgbClr val="FFC000"/>
              </a:extrusionClr>
              <a:contourClr>
                <a:srgbClr val="FF0000"/>
              </a:contourClr>
            </a:sp3d>
          </a:bodyPr>
          <a:lstStyle/>
          <a:p>
            <a:r>
              <a:rPr lang="fr-CH" dirty="0">
                <a:effectLst>
                  <a:reflection endPos="12000" dist="50800" dir="5400000" sy="-100000" algn="bl" rotWithShape="0"/>
                </a:effectLst>
              </a:rPr>
              <a:t>Précédemment dans les microservices …</a:t>
            </a:r>
          </a:p>
          <a:p>
            <a:endParaRPr lang="fr-CH" dirty="0">
              <a:effectLst>
                <a:reflection endPos="12000" dist="50800" dir="5400000" sy="-100000" algn="bl" rotWithShape="0"/>
              </a:effectLst>
            </a:endParaRPr>
          </a:p>
          <a:p>
            <a:r>
              <a:rPr lang="fr-CH" dirty="0">
                <a:solidFill>
                  <a:schemeClr val="bg1"/>
                </a:solidFill>
                <a:effectLst>
                  <a:reflection endPos="12000" dist="50800" dir="5400000" sy="-100000" algn="bl" rotWithShape="0"/>
                </a:effectLst>
              </a:rPr>
              <a:t>Présenté par : El Hadi ELOUARET</a:t>
            </a:r>
          </a:p>
          <a:p>
            <a:endParaRPr dirty="0">
              <a:effectLst>
                <a:reflection endPos="12000" dist="50800" dir="5400000" sy="-100000" algn="bl" rotWithShape="0"/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6" y="1844675"/>
            <a:ext cx="942109" cy="14727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4" y="2512291"/>
            <a:ext cx="1008351" cy="67223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438"/>
            <a:ext cx="9144000" cy="157653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1"/>
                </a:solidFill>
              </a:rPr>
              <a:t>Tada</a:t>
            </a:r>
            <a:r>
              <a:rPr lang="fr-FR" sz="3600" dirty="0" err="1">
                <a:solidFill>
                  <a:schemeClr val="bg1"/>
                </a:solidFill>
              </a:rPr>
              <a:t>a</a:t>
            </a:r>
            <a:r>
              <a:rPr lang="fr-FR" sz="3200" dirty="0" err="1">
                <a:solidFill>
                  <a:schemeClr val="bg1"/>
                </a:solidFill>
              </a:rPr>
              <a:t>a</a:t>
            </a:r>
            <a:r>
              <a:rPr lang="fr-FR" sz="2800" dirty="0" err="1">
                <a:solidFill>
                  <a:schemeClr val="bg1"/>
                </a:solidFill>
              </a:rPr>
              <a:t>a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7051B3F9-E3FD-BFFB-3CE4-F032844E6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5603" y="6399727"/>
            <a:ext cx="1488397" cy="4628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pPr marL="0" indent="0" algn="l" fontAlgn="auto">
              <a:buNone/>
            </a:pPr>
            <a:r>
              <a:rPr lang="fr-FR" b="0" i="0" dirty="0">
                <a:effectLst/>
                <a:latin typeface="-apple-system"/>
              </a:rPr>
              <a:t>Le choix de cette solution autour de</a:t>
            </a:r>
            <a:r>
              <a:rPr lang="fr-FR" b="0" i="0" dirty="0">
                <a:effectLst/>
                <a:latin typeface="var(--artdeco-reset-typography-font-family-sans)"/>
              </a:rPr>
              <a:t> </a:t>
            </a:r>
            <a:r>
              <a:rPr lang="fr-FR" b="1" i="0" dirty="0">
                <a:solidFill>
                  <a:srgbClr val="92D050"/>
                </a:solidFill>
                <a:effectLst/>
                <a:latin typeface="var(--artdeco-reset-typography-font-family-sans)"/>
              </a:rPr>
              <a:t>Spring Cloud</a:t>
            </a:r>
            <a:r>
              <a:rPr lang="fr-FR" b="1" i="0" dirty="0">
                <a:effectLst/>
                <a:latin typeface="var(--artdeco-reset-typography-font-family-sans)"/>
              </a:rPr>
              <a:t> et </a:t>
            </a:r>
            <a:r>
              <a:rPr lang="fr-FR" b="1" i="0" dirty="0">
                <a:solidFill>
                  <a:srgbClr val="FF0000"/>
                </a:solidFill>
                <a:effectLst/>
                <a:latin typeface="var(--artdeco-reset-typography-font-family-sans)"/>
              </a:rPr>
              <a:t>Netflix</a:t>
            </a:r>
            <a:r>
              <a:rPr lang="fr-FR" b="0" i="0" dirty="0">
                <a:effectLst/>
                <a:latin typeface="var(--artdeco-reset-typography-font-family-sans)"/>
              </a:rPr>
              <a:t> </a:t>
            </a:r>
            <a:r>
              <a:rPr lang="fr-FR" b="0" i="0" dirty="0">
                <a:effectLst/>
                <a:latin typeface="-apple-system"/>
              </a:rPr>
              <a:t>offre de nombreux avantages, tels que une scalabilité améliorée, l’indépendance des services, une meilleure tolérance aux pannes et une gestion simplifiée des configurations et des découvertes de services. </a:t>
            </a:r>
          </a:p>
          <a:p>
            <a:pPr marL="0" indent="0" algn="l" fontAlgn="auto">
              <a:buNone/>
            </a:pPr>
            <a:endParaRPr lang="fr-FR" b="0" i="0" dirty="0">
              <a:effectLst/>
              <a:latin typeface="-apple-system"/>
            </a:endParaRPr>
          </a:p>
          <a:p>
            <a:pPr marL="0" indent="0" algn="l" fontAlgn="auto">
              <a:buNone/>
            </a:pPr>
            <a:r>
              <a:rPr lang="fr-FR" b="0" i="0" dirty="0">
                <a:solidFill>
                  <a:srgbClr val="FFC000"/>
                </a:solidFill>
                <a:effectLst/>
                <a:latin typeface="-apple-system"/>
              </a:rPr>
              <a:t>Appuyer le archi IT dynamique et hautement </a:t>
            </a:r>
            <a:r>
              <a:rPr lang="fr-FR" b="0" i="0" dirty="0" err="1">
                <a:solidFill>
                  <a:srgbClr val="FFC000"/>
                </a:solidFill>
                <a:effectLst/>
                <a:latin typeface="-apple-system"/>
              </a:rPr>
              <a:t>evolutive</a:t>
            </a:r>
            <a:endParaRPr lang="fr-FR" b="0" i="0" dirty="0">
              <a:solidFill>
                <a:srgbClr val="FFC000"/>
              </a:solidFill>
              <a:effectLst/>
              <a:latin typeface="-apple-system"/>
            </a:endParaRPr>
          </a:p>
          <a:p>
            <a:pPr marL="0" indent="0" algn="l" fontAlgn="auto">
              <a:buNone/>
            </a:pPr>
            <a:r>
              <a:rPr lang="fr-FR" b="0" i="0" dirty="0">
                <a:solidFill>
                  <a:srgbClr val="FFC000"/>
                </a:solidFill>
                <a:effectLst/>
                <a:latin typeface="-apple-system"/>
              </a:rPr>
              <a:t>Avec conviction.</a:t>
            </a:r>
          </a:p>
          <a:p>
            <a:pPr marL="0" indent="0" algn="l" fontAlgn="auto">
              <a:buNone/>
            </a:pPr>
            <a:endParaRPr lang="fr-FR" b="0" i="0" dirty="0">
              <a:effectLst/>
              <a:latin typeface="-apple-system"/>
            </a:endParaRPr>
          </a:p>
          <a:p>
            <a:pPr marL="0" indent="0" algn="l" fontAlgn="auto">
              <a:buNone/>
            </a:pPr>
            <a:r>
              <a:rPr lang="fr-FR" dirty="0">
                <a:latin typeface="-apple-system"/>
              </a:rPr>
              <a:t>La combinaison de ces composants</a:t>
            </a:r>
            <a:r>
              <a:rPr lang="fr-FR" b="0" i="0" dirty="0">
                <a:effectLst/>
                <a:latin typeface="-apple-system"/>
              </a:rPr>
              <a:t>, facilite le développement, le déploiement et la gestion des microservices, permettant aux entreprises d’avoir des applications modernes, résilientes et évolutives.</a:t>
            </a:r>
            <a:r>
              <a:rPr lang="fr-FR" b="0" i="0" dirty="0">
                <a:effectLst/>
                <a:latin typeface="var(--artdeco-reset-typography-font-family-sans)"/>
              </a:rPr>
              <a:t> </a:t>
            </a: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E9151D-119E-0BFD-04FB-BBB0C87086E0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Conclusion</a:t>
            </a:r>
            <a:endParaRPr lang="fr-FR" sz="3200" dirty="0">
              <a:solidFill>
                <a:srgbClr val="92D05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82AD3-348C-653C-0D9A-A4016C0D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 </a:t>
            </a:r>
            <a:br>
              <a:rPr lang="fr-CH" dirty="0"/>
            </a:br>
            <a:br>
              <a:rPr lang="fr-CH" dirty="0"/>
            </a:br>
            <a:br>
              <a:rPr lang="fr-CH" dirty="0"/>
            </a:br>
            <a:br>
              <a:rPr lang="fr-CH" dirty="0"/>
            </a:br>
            <a:br>
              <a:rPr lang="fr-CH" dirty="0"/>
            </a:b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C271BE-AB95-2A1B-8CB3-C4A801DE9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lang="fr-CH" dirty="0"/>
              <a:t>Apport de la formation</a:t>
            </a:r>
          </a:p>
          <a:p>
            <a:r>
              <a:rPr lang="fr-CH" dirty="0"/>
              <a:t>Difficultés</a:t>
            </a:r>
          </a:p>
          <a:p>
            <a:r>
              <a:rPr lang="fr-CH" dirty="0"/>
              <a:t>Temps forts</a:t>
            </a:r>
            <a:endParaRPr dirty="0"/>
          </a:p>
          <a:p>
            <a:r>
              <a:rPr lang="fr-CH" dirty="0"/>
              <a:t>Remerciements : </a:t>
            </a:r>
            <a:r>
              <a:rPr lang="fr-CH" dirty="0" err="1"/>
              <a:t>Chritophe</a:t>
            </a:r>
            <a:r>
              <a:rPr lang="fr-CH" dirty="0"/>
              <a:t>, Equipe verte, …</a:t>
            </a:r>
          </a:p>
          <a:p>
            <a:r>
              <a:rPr lang="fr-CH" dirty="0"/>
              <a:t>Notes: 	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EC2429-17E0-8C59-B020-5822A2722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4377B8F-33CC-1A24-22B6-BD92F81426B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Formation</a:t>
            </a:r>
            <a:endParaRPr lang="fr-FR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3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F9EF242-1FFA-2C5C-312C-0A0B74F02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6530"/>
            <a:ext cx="9144000" cy="52814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09" y="5787515"/>
            <a:ext cx="3911600" cy="9461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923A929-13E6-C3D1-91EF-1365F1117527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Questions</a:t>
            </a:r>
            <a:endParaRPr lang="fr-FR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73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04D90BDD-4B5D-47D8-0A59-FC70241D2395}"/>
              </a:ext>
            </a:extLst>
          </p:cNvPr>
          <p:cNvSpPr txBox="1">
            <a:spLocks/>
          </p:cNvSpPr>
          <p:nvPr/>
        </p:nvSpPr>
        <p:spPr>
          <a:xfrm>
            <a:off x="1650815" y="2644645"/>
            <a:ext cx="2671517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Présentation générale des microservices actuels</a:t>
            </a: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F2222378-57CF-987F-E48E-1EDFCD5CA240}"/>
              </a:ext>
            </a:extLst>
          </p:cNvPr>
          <p:cNvSpPr txBox="1">
            <a:spLocks/>
          </p:cNvSpPr>
          <p:nvPr/>
        </p:nvSpPr>
        <p:spPr>
          <a:xfrm>
            <a:off x="1101144" y="2535277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01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85866356-452B-E7AE-E6F1-6A55BDBC01C6}"/>
              </a:ext>
            </a:extLst>
          </p:cNvPr>
          <p:cNvSpPr txBox="1">
            <a:spLocks/>
          </p:cNvSpPr>
          <p:nvPr/>
        </p:nvSpPr>
        <p:spPr>
          <a:xfrm>
            <a:off x="5114199" y="2644645"/>
            <a:ext cx="2671517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Problématique</a:t>
            </a: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301F5C82-0507-C7FA-9E05-17430A081977}"/>
              </a:ext>
            </a:extLst>
          </p:cNvPr>
          <p:cNvSpPr txBox="1">
            <a:spLocks/>
          </p:cNvSpPr>
          <p:nvPr/>
        </p:nvSpPr>
        <p:spPr>
          <a:xfrm>
            <a:off x="4547742" y="2537442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02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0F9B1AB9-8FDB-A4BD-06E5-481C4B2E348B}"/>
              </a:ext>
            </a:extLst>
          </p:cNvPr>
          <p:cNvSpPr txBox="1">
            <a:spLocks/>
          </p:cNvSpPr>
          <p:nvPr/>
        </p:nvSpPr>
        <p:spPr>
          <a:xfrm>
            <a:off x="1651910" y="3470276"/>
            <a:ext cx="2670422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Solution proposée</a:t>
            </a: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B655FD6-A956-EBF5-FAAB-A51D0CBB8E71}"/>
              </a:ext>
            </a:extLst>
          </p:cNvPr>
          <p:cNvSpPr txBox="1">
            <a:spLocks/>
          </p:cNvSpPr>
          <p:nvPr/>
        </p:nvSpPr>
        <p:spPr>
          <a:xfrm>
            <a:off x="1076575" y="3363073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03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C54A2A7D-8CFD-DA05-A580-B51FBBCCEDDE}"/>
              </a:ext>
            </a:extLst>
          </p:cNvPr>
          <p:cNvSpPr txBox="1">
            <a:spLocks/>
          </p:cNvSpPr>
          <p:nvPr/>
        </p:nvSpPr>
        <p:spPr>
          <a:xfrm>
            <a:off x="5114199" y="3470274"/>
            <a:ext cx="2671517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Avantages et Inconvénients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A6762F6F-6928-2A49-ACE9-2A20082DD9AD}"/>
              </a:ext>
            </a:extLst>
          </p:cNvPr>
          <p:cNvSpPr txBox="1">
            <a:spLocks/>
          </p:cNvSpPr>
          <p:nvPr/>
        </p:nvSpPr>
        <p:spPr>
          <a:xfrm>
            <a:off x="4483227" y="3363071"/>
            <a:ext cx="655977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04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52685605-3B18-DBAD-5873-D71180B77F50}"/>
              </a:ext>
            </a:extLst>
          </p:cNvPr>
          <p:cNvSpPr txBox="1">
            <a:spLocks/>
          </p:cNvSpPr>
          <p:nvPr/>
        </p:nvSpPr>
        <p:spPr>
          <a:xfrm>
            <a:off x="1651896" y="4340284"/>
            <a:ext cx="2670436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1200" dirty="0">
                <a:solidFill>
                  <a:srgbClr val="92D050"/>
                </a:solidFill>
                <a:latin typeface="Montserrat ExtraBold" pitchFamily="50"/>
              </a:rPr>
              <a:t>Conclusion</a:t>
            </a: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7288001F-E602-B3EB-CA62-559742E4860E}"/>
              </a:ext>
            </a:extLst>
          </p:cNvPr>
          <p:cNvSpPr txBox="1">
            <a:spLocks/>
          </p:cNvSpPr>
          <p:nvPr/>
        </p:nvSpPr>
        <p:spPr>
          <a:xfrm>
            <a:off x="1103195" y="4233081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05</a:t>
            </a: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F676C5F0-01AF-C959-5122-075228499160}"/>
              </a:ext>
            </a:extLst>
          </p:cNvPr>
          <p:cNvSpPr txBox="1">
            <a:spLocks/>
          </p:cNvSpPr>
          <p:nvPr/>
        </p:nvSpPr>
        <p:spPr>
          <a:xfrm>
            <a:off x="5114201" y="4322530"/>
            <a:ext cx="2671515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Point sur la formation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D8D4C768-5425-8340-8B64-D298734490B2}"/>
              </a:ext>
            </a:extLst>
          </p:cNvPr>
          <p:cNvSpPr txBox="1">
            <a:spLocks/>
          </p:cNvSpPr>
          <p:nvPr/>
        </p:nvSpPr>
        <p:spPr>
          <a:xfrm>
            <a:off x="4483228" y="4215327"/>
            <a:ext cx="655978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06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05A55C9-0873-F9CA-791C-0BF55EBC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4283"/>
            <a:ext cx="8229600" cy="1143000"/>
          </a:xfrm>
          <a:noFill/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Plan de présentation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sz="3200" dirty="0">
              <a:solidFill>
                <a:srgbClr val="92D050"/>
              </a:solidFill>
            </a:endParaRP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4DA5E754-3280-C058-A19A-29605E39D103}"/>
              </a:ext>
            </a:extLst>
          </p:cNvPr>
          <p:cNvSpPr txBox="1">
            <a:spLocks/>
          </p:cNvSpPr>
          <p:nvPr/>
        </p:nvSpPr>
        <p:spPr>
          <a:xfrm>
            <a:off x="1653374" y="5167389"/>
            <a:ext cx="2670436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1200" dirty="0">
                <a:solidFill>
                  <a:srgbClr val="92D050"/>
                </a:solidFill>
                <a:latin typeface="Montserrat ExtraBold" pitchFamily="50"/>
                <a:cs typeface="Hind" pitchFamily="50"/>
              </a:rPr>
              <a:t>Q</a:t>
            </a:r>
            <a:r>
              <a:rPr lang="fr-FR" sz="1200" dirty="0">
                <a:solidFill>
                  <a:srgbClr val="92D050"/>
                </a:solidFill>
                <a:latin typeface="Montserrat ExtraBold" pitchFamily="50"/>
                <a:cs typeface="Hind" pitchFamily="50"/>
              </a:rPr>
              <a:t>uestions / Réponses</a:t>
            </a:r>
            <a:endParaRPr lang="fr-FR" sz="1200" dirty="0">
              <a:solidFill>
                <a:srgbClr val="464646"/>
              </a:solidFill>
              <a:latin typeface="Hind" pitchFamily="50"/>
              <a:cs typeface="Hind" pitchFamily="50"/>
            </a:endParaRP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A9F044C1-BE7B-1DE0-628C-5C2942BE578D}"/>
              </a:ext>
            </a:extLst>
          </p:cNvPr>
          <p:cNvSpPr txBox="1">
            <a:spLocks/>
          </p:cNvSpPr>
          <p:nvPr/>
        </p:nvSpPr>
        <p:spPr>
          <a:xfrm>
            <a:off x="1104673" y="5060186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283"/>
            <a:ext cx="8229600" cy="1143000"/>
          </a:xfrm>
          <a:noFill/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Présentation générale des microservices actuels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sz="3200" dirty="0">
              <a:solidFill>
                <a:srgbClr val="92D050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1BF42D4-F331-BDD0-9726-2AAC21F9D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76530"/>
            <a:ext cx="9144000" cy="5281469"/>
          </a:xfrm>
        </p:spPr>
      </p:pic>
    </p:spTree>
    <p:extLst>
      <p:ext uri="{BB962C8B-B14F-4D97-AF65-F5344CB8AC3E}">
        <p14:creationId xmlns:p14="http://schemas.microsoft.com/office/powerpoint/2010/main" val="344078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C854375-270F-DE3D-89AD-38BE4F3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9307"/>
          </a:xfrm>
        </p:spPr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89002F-303F-CD1D-89DB-3AF3B7902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93F2348-C508-CD5D-176D-59258594CB55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>
                <a:solidFill>
                  <a:srgbClr val="92D050"/>
                </a:solidFill>
                <a:latin typeface="Montserrat ExtraBold" pitchFamily="50"/>
              </a:rPr>
              <a:t>Présentation générale des microservices actuels</a:t>
            </a:r>
            <a:br>
              <a:rPr lang="fr-FR" sz="320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64653F6-FBD0-319A-22B2-6449F0791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74" y="3429000"/>
            <a:ext cx="2017296" cy="1828801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5D5953A-04F8-2A73-5AC7-AB2561996E80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3834894" y="3430478"/>
            <a:ext cx="2506222" cy="1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649CDEA-7FC9-A241-A451-746FEBDB541E}"/>
              </a:ext>
            </a:extLst>
          </p:cNvPr>
          <p:cNvCxnSpPr>
            <a:cxnSpLocks/>
            <a:stCxn id="54" idx="0"/>
            <a:endCxn id="57" idx="2"/>
          </p:cNvCxnSpPr>
          <p:nvPr/>
        </p:nvCxnSpPr>
        <p:spPr>
          <a:xfrm flipH="1" flipV="1">
            <a:off x="3834894" y="3430478"/>
            <a:ext cx="1225128" cy="158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8601214-0140-F609-6530-4F324E947E12}"/>
              </a:ext>
            </a:extLst>
          </p:cNvPr>
          <p:cNvCxnSpPr>
            <a:cxnSpLocks/>
            <a:stCxn id="18" idx="3"/>
            <a:endCxn id="57" idx="2"/>
          </p:cNvCxnSpPr>
          <p:nvPr/>
        </p:nvCxnSpPr>
        <p:spPr>
          <a:xfrm flipV="1">
            <a:off x="2453970" y="3430478"/>
            <a:ext cx="1380924" cy="912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BA8C053-F40C-4859-1E2C-20E6ECC779DF}"/>
              </a:ext>
            </a:extLst>
          </p:cNvPr>
          <p:cNvCxnSpPr>
            <a:cxnSpLocks/>
            <a:stCxn id="54" idx="0"/>
            <a:endCxn id="18" idx="3"/>
          </p:cNvCxnSpPr>
          <p:nvPr/>
        </p:nvCxnSpPr>
        <p:spPr>
          <a:xfrm flipH="1" flipV="1">
            <a:off x="2453970" y="4343401"/>
            <a:ext cx="2606052" cy="667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DD4FCFD-CE8C-A288-23DE-1076A451B205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5060022" y="3586578"/>
            <a:ext cx="1281094" cy="1424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5350594-5590-0AC3-D855-CFA674EB163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2453970" y="3586578"/>
            <a:ext cx="3887146" cy="756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52464305-5256-4E55-FDC4-26DA0C7233E0}"/>
              </a:ext>
            </a:extLst>
          </p:cNvPr>
          <p:cNvSpPr txBox="1">
            <a:spLocks/>
          </p:cNvSpPr>
          <p:nvPr/>
        </p:nvSpPr>
        <p:spPr>
          <a:xfrm>
            <a:off x="815654" y="3529956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B44C930E-62DD-CF68-7240-6C814D21F73B}"/>
              </a:ext>
            </a:extLst>
          </p:cNvPr>
          <p:cNvSpPr txBox="1">
            <a:spLocks/>
          </p:cNvSpPr>
          <p:nvPr/>
        </p:nvSpPr>
        <p:spPr>
          <a:xfrm>
            <a:off x="919317" y="4353130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1 url</a:t>
            </a:r>
          </a:p>
          <a:p>
            <a:pPr marL="0" indent="0">
              <a:buNone/>
            </a:pPr>
            <a:r>
              <a:rPr lang="fr-CH" sz="800" dirty="0"/>
              <a:t>Service 3 url</a:t>
            </a:r>
          </a:p>
          <a:p>
            <a:pPr marL="0" indent="0">
              <a:buNone/>
            </a:pPr>
            <a:r>
              <a:rPr lang="fr-CH" sz="800" dirty="0"/>
              <a:t>Service 4 url</a:t>
            </a:r>
          </a:p>
          <a:p>
            <a:pPr marL="0" indent="0">
              <a:buNone/>
            </a:pPr>
            <a:r>
              <a:rPr lang="fr-CH" sz="800" dirty="0"/>
              <a:t>Editique Url</a:t>
            </a:r>
            <a:endParaRPr lang="fr-FR" sz="8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1DDF7CE0-7567-1900-BA5D-F422CDFC6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374" y="5010706"/>
            <a:ext cx="2017296" cy="1828801"/>
          </a:xfrm>
          <a:prstGeom prst="rect">
            <a:avLst/>
          </a:prstGeom>
        </p:spPr>
      </p:pic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9077CCF3-701C-D439-E795-2F81DE98A258}"/>
              </a:ext>
            </a:extLst>
          </p:cNvPr>
          <p:cNvSpPr txBox="1">
            <a:spLocks/>
          </p:cNvSpPr>
          <p:nvPr/>
        </p:nvSpPr>
        <p:spPr>
          <a:xfrm>
            <a:off x="4430354" y="5093906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3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AA0F19C6-BC8B-62E7-EF38-6D9A220765DB}"/>
              </a:ext>
            </a:extLst>
          </p:cNvPr>
          <p:cNvSpPr txBox="1">
            <a:spLocks/>
          </p:cNvSpPr>
          <p:nvPr/>
        </p:nvSpPr>
        <p:spPr>
          <a:xfrm>
            <a:off x="4534017" y="5917080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1 url</a:t>
            </a:r>
          </a:p>
          <a:p>
            <a:pPr marL="0" indent="0">
              <a:buNone/>
            </a:pPr>
            <a:r>
              <a:rPr lang="fr-CH" sz="800" dirty="0"/>
              <a:t>Service 2 url</a:t>
            </a:r>
          </a:p>
          <a:p>
            <a:pPr marL="0" indent="0">
              <a:buNone/>
            </a:pPr>
            <a:r>
              <a:rPr lang="fr-CH" sz="800" dirty="0"/>
              <a:t>Service 4 url</a:t>
            </a:r>
          </a:p>
          <a:p>
            <a:pPr marL="0" indent="0">
              <a:buNone/>
            </a:pPr>
            <a:r>
              <a:rPr lang="fr-CH" sz="800" dirty="0"/>
              <a:t>Log </a:t>
            </a:r>
            <a:r>
              <a:rPr lang="fr-CH" sz="800" dirty="0" err="1"/>
              <a:t>level</a:t>
            </a:r>
            <a:endParaRPr lang="fr-FR" sz="800" dirty="0"/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85A9A37F-E211-554B-7164-FDA737EA6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246" y="1601677"/>
            <a:ext cx="2017296" cy="18288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174C67B8-F8A1-E7A2-C1D4-3B3E0258D105}"/>
              </a:ext>
            </a:extLst>
          </p:cNvPr>
          <p:cNvSpPr txBox="1">
            <a:spLocks/>
          </p:cNvSpPr>
          <p:nvPr/>
        </p:nvSpPr>
        <p:spPr>
          <a:xfrm>
            <a:off x="3205226" y="1702633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06575FBF-AB4A-EB54-FE62-F493DFE3FA5B}"/>
              </a:ext>
            </a:extLst>
          </p:cNvPr>
          <p:cNvSpPr txBox="1">
            <a:spLocks/>
          </p:cNvSpPr>
          <p:nvPr/>
        </p:nvSpPr>
        <p:spPr>
          <a:xfrm>
            <a:off x="3308889" y="2525807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2 url</a:t>
            </a:r>
          </a:p>
          <a:p>
            <a:pPr marL="0" indent="0">
              <a:buNone/>
            </a:pPr>
            <a:r>
              <a:rPr lang="fr-CH" sz="800" dirty="0"/>
              <a:t>Service 3 url</a:t>
            </a:r>
          </a:p>
          <a:p>
            <a:pPr marL="0" indent="0">
              <a:buNone/>
            </a:pPr>
            <a:r>
              <a:rPr lang="fr-CH" sz="800" dirty="0"/>
              <a:t>Service 4 url</a:t>
            </a:r>
          </a:p>
          <a:p>
            <a:pPr marL="0" indent="0">
              <a:buNone/>
            </a:pPr>
            <a:r>
              <a:rPr lang="fr-CH" sz="800" dirty="0" err="1"/>
              <a:t>Database</a:t>
            </a:r>
            <a:r>
              <a:rPr lang="fr-CH" sz="800" dirty="0"/>
              <a:t> </a:t>
            </a:r>
            <a:r>
              <a:rPr lang="fr-CH" sz="800" dirty="0" err="1"/>
              <a:t>creds</a:t>
            </a:r>
            <a:endParaRPr lang="fr-FR" sz="800" dirty="0"/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8212136E-A442-835D-990C-62D2A01A3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329" y="2675880"/>
            <a:ext cx="2017296" cy="1828801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7B1D6835-5131-C9C0-417F-51AB1ABEDE6F}"/>
              </a:ext>
            </a:extLst>
          </p:cNvPr>
          <p:cNvSpPr txBox="1">
            <a:spLocks/>
          </p:cNvSpPr>
          <p:nvPr/>
        </p:nvSpPr>
        <p:spPr>
          <a:xfrm>
            <a:off x="6756309" y="2785714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4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8B8FB39E-AFD0-13B0-951E-FA5B0BD43234}"/>
              </a:ext>
            </a:extLst>
          </p:cNvPr>
          <p:cNvSpPr txBox="1">
            <a:spLocks/>
          </p:cNvSpPr>
          <p:nvPr/>
        </p:nvSpPr>
        <p:spPr>
          <a:xfrm>
            <a:off x="6859972" y="3608888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1 url</a:t>
            </a:r>
          </a:p>
          <a:p>
            <a:pPr marL="0" indent="0">
              <a:buNone/>
            </a:pPr>
            <a:r>
              <a:rPr lang="fr-CH" sz="800" dirty="0"/>
              <a:t>Service 2 url</a:t>
            </a:r>
          </a:p>
          <a:p>
            <a:pPr marL="0" indent="0">
              <a:buNone/>
            </a:pPr>
            <a:r>
              <a:rPr lang="fr-CH" sz="800" dirty="0"/>
              <a:t>Service 3 url</a:t>
            </a:r>
          </a:p>
          <a:p>
            <a:pPr marL="0" indent="0">
              <a:buNone/>
            </a:pPr>
            <a:r>
              <a:rPr lang="fr-CH" sz="800" dirty="0" err="1"/>
              <a:t>Authent</a:t>
            </a:r>
            <a:r>
              <a:rPr lang="fr-CH" sz="800" dirty="0"/>
              <a:t> service</a:t>
            </a:r>
            <a:endParaRPr lang="fr-FR" sz="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 118">
            <a:extLst>
              <a:ext uri="{FF2B5EF4-FFF2-40B4-BE49-F238E27FC236}">
                <a16:creationId xmlns:a16="http://schemas.microsoft.com/office/drawing/2014/main" id="{325224A6-55DF-51E0-4495-E21BECECD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504" y="4472708"/>
            <a:ext cx="1350969" cy="1605146"/>
          </a:xfrm>
          <a:prstGeom prst="rect">
            <a:avLst/>
          </a:prstGeom>
        </p:spPr>
      </p:pic>
      <p:pic>
        <p:nvPicPr>
          <p:cNvPr id="117" name="Image 116">
            <a:extLst>
              <a:ext uri="{FF2B5EF4-FFF2-40B4-BE49-F238E27FC236}">
                <a16:creationId xmlns:a16="http://schemas.microsoft.com/office/drawing/2014/main" id="{E7879D2F-0063-F007-BD0B-CBF4EBC87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779" y="4470222"/>
            <a:ext cx="1337426" cy="1589055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ABF1957B-359D-2BB0-ED5D-90DD6660A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809" y="2504279"/>
            <a:ext cx="1337426" cy="1616576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0A8CD9D-4A4A-2A23-AC5D-1BA7D36AF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239" y="3596539"/>
            <a:ext cx="1161888" cy="1380492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9F71189-588B-94DB-5F12-442ABFB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3BC200-D641-6D8F-6B9A-F3D0ED5982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1BD3E3-76AE-2E2E-A18B-78A74E44C47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Solution proposée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8ED8592-897F-4C73-6B7F-9142CE0B1066}"/>
              </a:ext>
            </a:extLst>
          </p:cNvPr>
          <p:cNvSpPr txBox="1">
            <a:spLocks/>
          </p:cNvSpPr>
          <p:nvPr/>
        </p:nvSpPr>
        <p:spPr>
          <a:xfrm>
            <a:off x="5647662" y="5531726"/>
            <a:ext cx="1073532" cy="465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Name: Cart</a:t>
            </a:r>
          </a:p>
          <a:p>
            <a:pPr marL="0" indent="0">
              <a:buNone/>
            </a:pPr>
            <a:r>
              <a:rPr lang="fr-CH" sz="800" dirty="0"/>
              <a:t>Config server url</a:t>
            </a:r>
          </a:p>
          <a:p>
            <a:pPr marL="0" indent="0">
              <a:buNone/>
            </a:pPr>
            <a:r>
              <a:rPr lang="fr-CH" sz="800" dirty="0"/>
              <a:t>Environment: dev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1FCC679-FE86-FFE2-52ED-67AE40815197}"/>
              </a:ext>
            </a:extLst>
          </p:cNvPr>
          <p:cNvSpPr txBox="1">
            <a:spLocks/>
          </p:cNvSpPr>
          <p:nvPr/>
        </p:nvSpPr>
        <p:spPr>
          <a:xfrm>
            <a:off x="1175679" y="4651857"/>
            <a:ext cx="462383" cy="239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Git Url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C66486A-688D-FB62-3757-7CF21C37175F}"/>
              </a:ext>
            </a:extLst>
          </p:cNvPr>
          <p:cNvSpPr txBox="1">
            <a:spLocks/>
          </p:cNvSpPr>
          <p:nvPr/>
        </p:nvSpPr>
        <p:spPr>
          <a:xfrm>
            <a:off x="4773399" y="3534338"/>
            <a:ext cx="954006" cy="40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Name: Gateway</a:t>
            </a:r>
          </a:p>
          <a:p>
            <a:pPr marL="0" indent="0">
              <a:buNone/>
            </a:pPr>
            <a:r>
              <a:rPr lang="fr-CH" sz="800" dirty="0"/>
              <a:t>Config server url</a:t>
            </a:r>
          </a:p>
          <a:p>
            <a:pPr marL="0" indent="0">
              <a:buNone/>
            </a:pPr>
            <a:r>
              <a:rPr lang="fr-CH" sz="800" dirty="0"/>
              <a:t>Environment: dev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E1F34310-A4C4-5CA5-C6FE-51DE0891AE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0253" y="3667675"/>
            <a:ext cx="1392316" cy="1300478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B8A4D904-14F8-8634-C42E-291492D23B04}"/>
              </a:ext>
            </a:extLst>
          </p:cNvPr>
          <p:cNvSpPr txBox="1">
            <a:spLocks/>
          </p:cNvSpPr>
          <p:nvPr/>
        </p:nvSpPr>
        <p:spPr>
          <a:xfrm>
            <a:off x="4010874" y="5482457"/>
            <a:ext cx="950120" cy="44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Name: Item</a:t>
            </a:r>
          </a:p>
          <a:p>
            <a:pPr marL="0" indent="0">
              <a:buNone/>
            </a:pPr>
            <a:r>
              <a:rPr lang="fr-CH" sz="800" dirty="0"/>
              <a:t>Config server url</a:t>
            </a:r>
          </a:p>
          <a:p>
            <a:pPr marL="0" indent="0">
              <a:buNone/>
            </a:pPr>
            <a:r>
              <a:rPr lang="fr-CH" sz="800" dirty="0"/>
              <a:t>Environment: dev</a:t>
            </a:r>
          </a:p>
        </p:txBody>
      </p:sp>
      <p:sp>
        <p:nvSpPr>
          <p:cNvPr id="89" name="Organigramme : Stockage à accès direct 88">
            <a:extLst>
              <a:ext uri="{FF2B5EF4-FFF2-40B4-BE49-F238E27FC236}">
                <a16:creationId xmlns:a16="http://schemas.microsoft.com/office/drawing/2014/main" id="{9DEF926A-DB15-4EF6-1B40-518ECFA894E8}"/>
              </a:ext>
            </a:extLst>
          </p:cNvPr>
          <p:cNvSpPr/>
          <p:nvPr/>
        </p:nvSpPr>
        <p:spPr>
          <a:xfrm>
            <a:off x="4436859" y="6408751"/>
            <a:ext cx="1760200" cy="349222"/>
          </a:xfrm>
          <a:prstGeom prst="flowChartMagneticDru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id="{B220A664-F006-646E-CC4E-FCE206D4C4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4117" y="6438686"/>
            <a:ext cx="352827" cy="352827"/>
          </a:xfrm>
          <a:prstGeom prst="rect">
            <a:avLst/>
          </a:prstGeom>
        </p:spPr>
      </p:pic>
      <p:pic>
        <p:nvPicPr>
          <p:cNvPr id="128" name="Image 127">
            <a:extLst>
              <a:ext uri="{FF2B5EF4-FFF2-40B4-BE49-F238E27FC236}">
                <a16:creationId xmlns:a16="http://schemas.microsoft.com/office/drawing/2014/main" id="{D86EE1EA-1029-9100-5ADF-964C915B31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5481" y="1601874"/>
            <a:ext cx="494770" cy="497312"/>
          </a:xfrm>
          <a:prstGeom prst="rect">
            <a:avLst/>
          </a:prstGeom>
        </p:spPr>
      </p:pic>
      <p:pic>
        <p:nvPicPr>
          <p:cNvPr id="133" name="Image 132">
            <a:extLst>
              <a:ext uri="{FF2B5EF4-FFF2-40B4-BE49-F238E27FC236}">
                <a16:creationId xmlns:a16="http://schemas.microsoft.com/office/drawing/2014/main" id="{470ECD8C-F6D6-4A01-59DA-46FDC65440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3057" y="1600201"/>
            <a:ext cx="494770" cy="537624"/>
          </a:xfrm>
          <a:prstGeom prst="rect">
            <a:avLst/>
          </a:prstGeom>
        </p:spPr>
      </p:pic>
      <p:pic>
        <p:nvPicPr>
          <p:cNvPr id="137" name="Image 136">
            <a:extLst>
              <a:ext uri="{FF2B5EF4-FFF2-40B4-BE49-F238E27FC236}">
                <a16:creationId xmlns:a16="http://schemas.microsoft.com/office/drawing/2014/main" id="{06C21BA2-90FF-845E-FC39-ACCA7F6BB2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4480" y="1587721"/>
            <a:ext cx="540639" cy="538843"/>
          </a:xfrm>
          <a:prstGeom prst="rect">
            <a:avLst/>
          </a:prstGeom>
        </p:spPr>
      </p:pic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C92C04BA-C9AE-648F-7014-6F03D1AB411B}"/>
              </a:ext>
            </a:extLst>
          </p:cNvPr>
          <p:cNvCxnSpPr>
            <a:stCxn id="137" idx="2"/>
            <a:endCxn id="77" idx="0"/>
          </p:cNvCxnSpPr>
          <p:nvPr/>
        </p:nvCxnSpPr>
        <p:spPr>
          <a:xfrm flipH="1">
            <a:off x="5312522" y="2126564"/>
            <a:ext cx="2278" cy="37771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F3CB25BD-C380-1241-621A-F135239EBECB}"/>
              </a:ext>
            </a:extLst>
          </p:cNvPr>
          <p:cNvCxnSpPr>
            <a:cxnSpLocks/>
          </p:cNvCxnSpPr>
          <p:nvPr/>
        </p:nvCxnSpPr>
        <p:spPr>
          <a:xfrm>
            <a:off x="4080540" y="2137825"/>
            <a:ext cx="0" cy="10071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61EA5061-D4A9-B8D3-A80D-F7764F44AFCB}"/>
              </a:ext>
            </a:extLst>
          </p:cNvPr>
          <p:cNvCxnSpPr>
            <a:cxnSpLocks/>
            <a:stCxn id="72" idx="3"/>
            <a:endCxn id="79" idx="1"/>
          </p:cNvCxnSpPr>
          <p:nvPr/>
        </p:nvCxnSpPr>
        <p:spPr>
          <a:xfrm>
            <a:off x="2210127" y="4286785"/>
            <a:ext cx="5240126" cy="3112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087CBDD0-23EB-0E89-C947-5363B93B30E0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4497492" y="4302349"/>
            <a:ext cx="0" cy="16787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C5692A5-6C88-724A-7476-916AE859B003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6151971" y="4320381"/>
            <a:ext cx="4018" cy="15232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4E5735F2-33FD-8721-2DEC-E41A65C16FA3}"/>
              </a:ext>
            </a:extLst>
          </p:cNvPr>
          <p:cNvCxnSpPr>
            <a:cxnSpLocks/>
          </p:cNvCxnSpPr>
          <p:nvPr/>
        </p:nvCxnSpPr>
        <p:spPr>
          <a:xfrm>
            <a:off x="5312522" y="4111977"/>
            <a:ext cx="0" cy="19330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7108B00A-ECDB-851B-1A55-E32F359F5D26}"/>
              </a:ext>
            </a:extLst>
          </p:cNvPr>
          <p:cNvCxnSpPr>
            <a:cxnSpLocks/>
          </p:cNvCxnSpPr>
          <p:nvPr/>
        </p:nvCxnSpPr>
        <p:spPr>
          <a:xfrm>
            <a:off x="6301744" y="2099186"/>
            <a:ext cx="8906" cy="14636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174367A3-3E83-628C-6BBC-E1DFE47D75B8}"/>
              </a:ext>
            </a:extLst>
          </p:cNvPr>
          <p:cNvCxnSpPr>
            <a:cxnSpLocks/>
          </p:cNvCxnSpPr>
          <p:nvPr/>
        </p:nvCxnSpPr>
        <p:spPr>
          <a:xfrm flipH="1">
            <a:off x="4078057" y="2245550"/>
            <a:ext cx="2250327" cy="5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4AF1BDD7-5CE1-BAF6-B1EE-CDDE3811A909}"/>
              </a:ext>
            </a:extLst>
          </p:cNvPr>
          <p:cNvCxnSpPr>
            <a:cxnSpLocks/>
          </p:cNvCxnSpPr>
          <p:nvPr/>
        </p:nvCxnSpPr>
        <p:spPr>
          <a:xfrm flipH="1">
            <a:off x="1630867" y="6269815"/>
            <a:ext cx="451292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66186695-B30C-877F-E7E4-6F0CF2E85F44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6155989" y="6077854"/>
            <a:ext cx="0" cy="19196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949CE225-1368-762B-11B4-8B6F03E0D7F0}"/>
              </a:ext>
            </a:extLst>
          </p:cNvPr>
          <p:cNvCxnSpPr>
            <a:cxnSpLocks/>
          </p:cNvCxnSpPr>
          <p:nvPr/>
        </p:nvCxnSpPr>
        <p:spPr>
          <a:xfrm>
            <a:off x="1629183" y="4985909"/>
            <a:ext cx="0" cy="126811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7D2608A-5DC4-C466-E2DE-AE7598584195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4497492" y="6059277"/>
            <a:ext cx="0" cy="21325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2" name="Connecteur droit 191">
            <a:extLst>
              <a:ext uri="{FF2B5EF4-FFF2-40B4-BE49-F238E27FC236}">
                <a16:creationId xmlns:a16="http://schemas.microsoft.com/office/drawing/2014/main" id="{8F4C269B-95BE-9BEA-351C-BD3502DE4DEC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5312522" y="6285604"/>
            <a:ext cx="4437" cy="12314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B6EDE53-FE66-EFDA-9891-5C5140E64644}"/>
              </a:ext>
            </a:extLst>
          </p:cNvPr>
          <p:cNvCxnSpPr>
            <a:cxnSpLocks/>
            <a:stCxn id="215" idx="1"/>
            <a:endCxn id="212" idx="3"/>
          </p:cNvCxnSpPr>
          <p:nvPr/>
        </p:nvCxnSpPr>
        <p:spPr>
          <a:xfrm flipH="1" flipV="1">
            <a:off x="1220892" y="3196019"/>
            <a:ext cx="819804" cy="1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12" name="Image 211">
            <a:extLst>
              <a:ext uri="{FF2B5EF4-FFF2-40B4-BE49-F238E27FC236}">
                <a16:creationId xmlns:a16="http://schemas.microsoft.com/office/drawing/2014/main" id="{4F8F053A-8C63-CB61-D004-BF9B7137E1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275" y="2977941"/>
            <a:ext cx="484617" cy="436155"/>
          </a:xfrm>
          <a:prstGeom prst="rect">
            <a:avLst/>
          </a:prstGeom>
        </p:spPr>
      </p:pic>
      <p:pic>
        <p:nvPicPr>
          <p:cNvPr id="215" name="Image 214">
            <a:extLst>
              <a:ext uri="{FF2B5EF4-FFF2-40B4-BE49-F238E27FC236}">
                <a16:creationId xmlns:a16="http://schemas.microsoft.com/office/drawing/2014/main" id="{54AA387D-FD76-3EE9-12C5-590AA2FC31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40696" y="2940884"/>
            <a:ext cx="343120" cy="510595"/>
          </a:xfrm>
          <a:prstGeom prst="rect">
            <a:avLst/>
          </a:prstGeom>
        </p:spPr>
      </p:pic>
      <p:cxnSp>
        <p:nvCxnSpPr>
          <p:cNvPr id="217" name="Connecteur droit 216">
            <a:extLst>
              <a:ext uri="{FF2B5EF4-FFF2-40B4-BE49-F238E27FC236}">
                <a16:creationId xmlns:a16="http://schemas.microsoft.com/office/drawing/2014/main" id="{7EE53ADB-F2B1-6A10-7D82-A07EC064EC5C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1629183" y="3211970"/>
            <a:ext cx="8879" cy="3845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E88F153-4D9C-68DB-B50E-EEA90BFA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fr-CH" dirty="0"/>
          </a:p>
          <a:p>
            <a:pPr algn="l" fontAlgn="auto"/>
            <a:r>
              <a:rPr lang="fr-FR" b="1" i="0" dirty="0">
                <a:effectLst/>
                <a:latin typeface="-apple-system"/>
              </a:rPr>
              <a:t>Spring Cloud</a:t>
            </a:r>
            <a:r>
              <a:rPr lang="fr-FR" b="0" i="0" dirty="0">
                <a:effectLst/>
                <a:latin typeface="-apple-system"/>
              </a:rPr>
              <a:t> :</a:t>
            </a:r>
          </a:p>
          <a:p>
            <a:pPr marL="400050" lvl="1" indent="0">
              <a:buNone/>
            </a:pPr>
            <a:r>
              <a:rPr lang="fr-FR" sz="3300" dirty="0">
                <a:latin typeface="-apple-system"/>
              </a:rPr>
              <a:t>Est un cadre logiciel basé sur </a:t>
            </a:r>
            <a:r>
              <a:rPr lang="fr-FR" sz="3300" b="1" dirty="0">
                <a:latin typeface="-apple-system"/>
              </a:rPr>
              <a:t>Spring Boot</a:t>
            </a:r>
            <a:r>
              <a:rPr lang="fr-FR" sz="3300" dirty="0">
                <a:latin typeface="-apple-system"/>
              </a:rPr>
              <a:t>, conçu spécifiquement pour simplifier le développement d’applications  distribuées et de systèmes de </a:t>
            </a:r>
            <a:r>
              <a:rPr lang="fr-FR" sz="3300" b="1" dirty="0">
                <a:latin typeface="-apple-system"/>
              </a:rPr>
              <a:t>microservices</a:t>
            </a:r>
            <a:r>
              <a:rPr lang="fr-FR" sz="3300" dirty="0">
                <a:latin typeface="-apple-system"/>
              </a:rPr>
              <a:t> où les défis tels que la gestion des configurations, la découverte des services et la tolérance aux pannes sont récurrents. </a:t>
            </a:r>
          </a:p>
          <a:p>
            <a:pPr marL="0" indent="0">
              <a:buNone/>
            </a:pPr>
            <a:r>
              <a:rPr lang="fr-FR" b="0" i="0" dirty="0">
                <a:effectLst/>
                <a:latin typeface="-apple-system"/>
              </a:rPr>
              <a:t>	</a:t>
            </a:r>
            <a:endParaRPr lang="fr-CH" dirty="0"/>
          </a:p>
          <a:p>
            <a:r>
              <a:rPr lang="fr-FR" b="1" i="0" dirty="0">
                <a:effectLst/>
                <a:latin typeface="-apple-system"/>
              </a:rPr>
              <a:t>Spring Boot</a:t>
            </a:r>
            <a:r>
              <a:rPr lang="fr-FR" b="0" i="0" dirty="0">
                <a:effectLst/>
                <a:latin typeface="-apple-system"/>
              </a:rPr>
              <a:t> :  </a:t>
            </a:r>
          </a:p>
          <a:p>
            <a:pPr marL="0" indent="0">
              <a:buNone/>
            </a:pPr>
            <a:r>
              <a:rPr lang="fr-FR" dirty="0">
                <a:latin typeface="-apple-system"/>
              </a:rPr>
              <a:t>	</a:t>
            </a:r>
            <a:r>
              <a:rPr lang="fr-FR" b="0" i="0" dirty="0">
                <a:effectLst/>
                <a:latin typeface="-apple-system"/>
              </a:rPr>
              <a:t>Il est la base sur laquelle repose toute la solution, Il simplifie la création d'applications Java en 	éliminant la complexité de configuration. </a:t>
            </a:r>
          </a:p>
          <a:p>
            <a:pPr marL="0" indent="0">
              <a:buNone/>
            </a:pPr>
            <a:endParaRPr lang="fr-FR" b="0" i="0" dirty="0">
              <a:effectLst/>
              <a:latin typeface="-apple-system"/>
            </a:endParaRPr>
          </a:p>
          <a:p>
            <a:r>
              <a:rPr lang="fr-FR" b="1" i="0" dirty="0">
                <a:effectLst/>
                <a:latin typeface="-apple-system"/>
              </a:rPr>
              <a:t>Spring Cloud Config</a:t>
            </a:r>
            <a:r>
              <a:rPr lang="fr-FR" b="0" i="0" dirty="0">
                <a:effectLst/>
                <a:latin typeface="-apple-system"/>
              </a:rPr>
              <a:t> :  </a:t>
            </a:r>
          </a:p>
          <a:p>
            <a:pPr marL="0" indent="0">
              <a:buNone/>
            </a:pPr>
            <a:r>
              <a:rPr lang="fr-FR" dirty="0">
                <a:latin typeface="-apple-system"/>
              </a:rPr>
              <a:t>	</a:t>
            </a:r>
            <a:r>
              <a:rPr lang="fr-FR" b="0" i="0" dirty="0">
                <a:effectLst/>
                <a:latin typeface="-apple-system"/>
              </a:rPr>
              <a:t>Centralise la gestion des configurations des applications distribuées. </a:t>
            </a:r>
          </a:p>
          <a:p>
            <a:pPr marL="0" indent="0">
              <a:buNone/>
            </a:pPr>
            <a:endParaRPr lang="fr-CH" dirty="0"/>
          </a:p>
          <a:p>
            <a:r>
              <a:rPr lang="fr-FR" b="1" i="0" dirty="0">
                <a:effectLst/>
                <a:latin typeface="-apple-system"/>
              </a:rPr>
              <a:t>Eureka (Spring Cloud </a:t>
            </a:r>
            <a:r>
              <a:rPr lang="fr-FR" b="1" i="0" dirty="0">
                <a:solidFill>
                  <a:srgbClr val="FF0000"/>
                </a:solidFill>
                <a:effectLst/>
                <a:latin typeface="-apple-system"/>
              </a:rPr>
              <a:t>Netflix</a:t>
            </a:r>
            <a:r>
              <a:rPr lang="fr-FR" b="1" i="0" dirty="0">
                <a:effectLst/>
                <a:latin typeface="-apple-system"/>
              </a:rPr>
              <a:t> Eureka)</a:t>
            </a:r>
            <a:r>
              <a:rPr lang="fr-FR" b="0" i="0" dirty="0">
                <a:effectLst/>
                <a:latin typeface="-apple-system"/>
              </a:rPr>
              <a:t> : </a:t>
            </a:r>
          </a:p>
          <a:p>
            <a:pPr marL="0" indent="0">
              <a:buNone/>
            </a:pPr>
            <a:r>
              <a:rPr lang="fr-FR" dirty="0">
                <a:latin typeface="-apple-system"/>
              </a:rPr>
              <a:t>	E</a:t>
            </a:r>
            <a:r>
              <a:rPr lang="fr-FR" b="0" i="0" dirty="0">
                <a:effectLst/>
                <a:latin typeface="-apple-system"/>
              </a:rPr>
              <a:t>st le service de découverte qui permet aux microservices de s’identifier et de communiquer entre eux. </a:t>
            </a:r>
          </a:p>
          <a:p>
            <a:pPr marL="0" indent="0">
              <a:buNone/>
            </a:pPr>
            <a:endParaRPr lang="fr-FR" b="0" i="0" dirty="0">
              <a:effectLst/>
              <a:latin typeface="-apple-system"/>
            </a:endParaRPr>
          </a:p>
          <a:p>
            <a:r>
              <a:rPr lang="fr-FR" b="1" i="0" dirty="0">
                <a:effectLst/>
                <a:latin typeface="-apple-system"/>
              </a:rPr>
              <a:t>Spring Cloud Gateway</a:t>
            </a:r>
            <a:r>
              <a:rPr lang="fr-FR" b="0" i="0" dirty="0">
                <a:effectLst/>
                <a:latin typeface="-apple-system"/>
              </a:rPr>
              <a:t> </a:t>
            </a:r>
            <a:r>
              <a:rPr lang="fr-FR" dirty="0">
                <a:latin typeface="-apple-system"/>
              </a:rPr>
              <a:t>: </a:t>
            </a:r>
          </a:p>
          <a:p>
            <a:pPr marL="457200" lvl="1" indent="0">
              <a:buNone/>
            </a:pPr>
            <a:r>
              <a:rPr lang="fr-FR" sz="3300" dirty="0">
                <a:latin typeface="-apple-system"/>
              </a:rPr>
              <a:t>Sert de point d'entrée unique et de routeur intelligent pour les microservices. </a:t>
            </a:r>
          </a:p>
          <a:p>
            <a:pPr marL="457200" lvl="1" indent="0">
              <a:buNone/>
            </a:pPr>
            <a:endParaRPr lang="fr-FR" sz="3300" dirty="0">
              <a:latin typeface="-apple-system"/>
            </a:endParaRPr>
          </a:p>
          <a:p>
            <a:pPr marL="457200" lvl="1" indent="0">
              <a:buNone/>
            </a:pPr>
            <a:endParaRPr lang="fr-FR" sz="3300" dirty="0">
              <a:latin typeface="-apple-system"/>
            </a:endParaRPr>
          </a:p>
          <a:p>
            <a:pPr marL="457200" lvl="1" indent="0">
              <a:buNone/>
            </a:pPr>
            <a:endParaRPr lang="fr-FR" sz="3300" dirty="0">
              <a:latin typeface="-apple-system"/>
            </a:endParaRPr>
          </a:p>
          <a:p>
            <a:pPr marL="457200" lvl="1" indent="0">
              <a:buNone/>
            </a:pPr>
            <a:r>
              <a:rPr lang="fr-FR" sz="4000" dirty="0"/>
              <a:t>Ouverture vers des optimisations futures : Hystrix Dashboard </a:t>
            </a:r>
            <a:r>
              <a:rPr lang="fr-FR" sz="4000" dirty="0" err="1"/>
              <a:t>Sleuth</a:t>
            </a:r>
            <a:r>
              <a:rPr lang="fr-FR" sz="4000" dirty="0"/>
              <a:t>, Circuit Breaker, </a:t>
            </a:r>
            <a:r>
              <a:rPr lang="fr-CH" sz="4000" dirty="0"/>
              <a:t>Rate </a:t>
            </a:r>
            <a:r>
              <a:rPr lang="fr-CH" sz="4000" dirty="0" err="1"/>
              <a:t>limitter</a:t>
            </a:r>
            <a:endParaRPr lang="fr-CH" sz="4000" dirty="0"/>
          </a:p>
          <a:p>
            <a:pPr marL="457200" lvl="1" indent="0">
              <a:buNone/>
            </a:pPr>
            <a:endParaRPr lang="fr-FR" sz="4000" dirty="0"/>
          </a:p>
          <a:p>
            <a:pPr marL="457200" lvl="1" indent="0">
              <a:buNone/>
            </a:pPr>
            <a:endParaRPr lang="fr-FR" sz="4000" dirty="0"/>
          </a:p>
          <a:p>
            <a:pPr marL="457200" lvl="1" indent="0">
              <a:buNone/>
            </a:pPr>
            <a:endParaRPr lang="fr-CH" sz="3300" dirty="0">
              <a:latin typeface="-apple-system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6223B0-4048-7797-A901-46CE4140D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18CEAB8-BE8A-345F-50CD-AF86AE86A378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Solution proposée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E88F153-4D9C-68DB-B50E-EEA90BFA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9DB1F0-ABEF-D9AA-97CB-F4891ED7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A142F38-11D4-D293-FFB7-FCCE8FA13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20" y="3300503"/>
            <a:ext cx="840074" cy="8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9F71189-588B-94DB-5F12-442ABFB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3BC200-D641-6D8F-6B9A-F3D0ED598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1BD3E3-76AE-2E2E-A18B-78A74E44C47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Avantages et inconvénients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89763E-89BD-B48C-2BB2-9CAB793A9BF7}"/>
              </a:ext>
            </a:extLst>
          </p:cNvPr>
          <p:cNvSpPr txBox="1">
            <a:spLocks/>
          </p:cNvSpPr>
          <p:nvPr/>
        </p:nvSpPr>
        <p:spPr>
          <a:xfrm>
            <a:off x="457200" y="16594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CA5502B-0B67-EDF5-B28C-3C702E5DF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17799"/>
              </p:ext>
            </p:extLst>
          </p:nvPr>
        </p:nvGraphicFramePr>
        <p:xfrm>
          <a:off x="1" y="2153580"/>
          <a:ext cx="9143999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534">
                  <a:extLst>
                    <a:ext uri="{9D8B030D-6E8A-4147-A177-3AD203B41FA5}">
                      <a16:colId xmlns:a16="http://schemas.microsoft.com/office/drawing/2014/main" val="3456990153"/>
                    </a:ext>
                  </a:extLst>
                </a:gridCol>
                <a:gridCol w="3293616">
                  <a:extLst>
                    <a:ext uri="{9D8B030D-6E8A-4147-A177-3AD203B41FA5}">
                      <a16:colId xmlns:a16="http://schemas.microsoft.com/office/drawing/2014/main" val="1146391429"/>
                    </a:ext>
                  </a:extLst>
                </a:gridCol>
                <a:gridCol w="4074849">
                  <a:extLst>
                    <a:ext uri="{9D8B030D-6E8A-4147-A177-3AD203B41FA5}">
                      <a16:colId xmlns:a16="http://schemas.microsoft.com/office/drawing/2014/main" val="388826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Statique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Dynamique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6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600" dirty="0"/>
                        <a:t>Configuration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H" sz="1200" dirty="0"/>
                        <a:t>Locale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Problèmes de duplication et de synchronisation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Nécessitant le déploiement et le redémarrage des applications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Centralisation des configurations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Fusion des configuration communes aux micro services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Reconfiguration des applications en temps réel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9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Enregistrement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Gestion manuelle des changements d’adresses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CH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URL fixes et codées en dur  </a:t>
                      </a:r>
                      <a:r>
                        <a:rPr lang="fr-FR" sz="1200" dirty="0"/>
                        <a:t>pour la communication entre services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Automatique via Eureka (Service Discovery)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Seul le service </a:t>
                      </a:r>
                      <a:r>
                        <a:rPr lang="fr-FR" sz="1200" dirty="0" err="1"/>
                        <a:t>discovery</a:t>
                      </a:r>
                      <a:r>
                        <a:rPr lang="fr-FR" sz="1200" dirty="0"/>
                        <a:t> connait l’adresse des services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URL dynamiques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0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Routage et accès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API exposées directement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Problème lors d’un basculement quand les URL contiennent des </a:t>
                      </a:r>
                      <a:r>
                        <a:rPr lang="fr-FR" sz="1200" dirty="0" err="1"/>
                        <a:t>IPs:Port</a:t>
                      </a:r>
                      <a:r>
                        <a:rPr lang="fr-FR" sz="1200" dirty="0"/>
                        <a:t>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API centralisée, facilitant le routage, la sécurité, et l'équilibrage de charge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>
                          <a:solidFill>
                            <a:srgbClr val="C00000"/>
                          </a:solidFill>
                        </a:rPr>
                        <a:t>Une seule base de connaissance, assurant la cohérence des données </a:t>
                      </a:r>
                      <a:r>
                        <a:rPr lang="fr-CH" sz="1200" b="1" dirty="0">
                          <a:solidFill>
                            <a:srgbClr val="C00000"/>
                          </a:solidFill>
                        </a:rPr>
                        <a:t>(+)</a:t>
                      </a:r>
                      <a:endParaRPr lang="fr-CH" sz="1200" dirty="0">
                        <a:solidFill>
                          <a:srgbClr val="C00000"/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>
                          <a:solidFill>
                            <a:srgbClr val="C00000"/>
                          </a:solidFill>
                        </a:rPr>
                        <a:t>Base de données plus sollicitées, donc moins performantes</a:t>
                      </a:r>
                      <a:r>
                        <a:rPr lang="fr-CH" sz="1200" b="1" dirty="0">
                          <a:solidFill>
                            <a:srgbClr val="C00000"/>
                          </a:solidFill>
                        </a:rPr>
                        <a:t> (-)</a:t>
                      </a:r>
                      <a:endParaRPr lang="fr-CH" sz="1200" dirty="0">
                        <a:solidFill>
                          <a:srgbClr val="C00000"/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>
                          <a:solidFill>
                            <a:srgbClr val="C00000"/>
                          </a:solidFill>
                        </a:rPr>
                        <a:t>Montée de version ou  changement de produit plus difficile </a:t>
                      </a:r>
                      <a:r>
                        <a:rPr lang="fr-CH" sz="1200" b="1" dirty="0">
                          <a:solidFill>
                            <a:srgbClr val="C00000"/>
                          </a:solidFill>
                        </a:rPr>
                        <a:t>(-)</a:t>
                      </a:r>
                      <a:endParaRPr lang="fr-FR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solidFill>
                            <a:srgbClr val="C00000"/>
                          </a:solidFill>
                          <a:effectLst/>
                          <a:latin typeface="-apple-system"/>
                        </a:rPr>
                        <a:t>Chaque </a:t>
                      </a:r>
                      <a:r>
                        <a:rPr lang="fr-FR" sz="1200" b="0" i="0" dirty="0" err="1">
                          <a:solidFill>
                            <a:srgbClr val="C00000"/>
                          </a:solidFill>
                          <a:effectLst/>
                          <a:latin typeface="-apple-system"/>
                        </a:rPr>
                        <a:t>microservice</a:t>
                      </a:r>
                      <a:r>
                        <a:rPr lang="fr-FR" sz="1200" b="0" i="0" dirty="0">
                          <a:solidFill>
                            <a:srgbClr val="C00000"/>
                          </a:solidFill>
                          <a:effectLst/>
                          <a:latin typeface="-apple-system"/>
                        </a:rPr>
                        <a:t> peut gérer sa propre base de données, ce qui évite les problèmes de performance associés à une base de données centralisée. </a:t>
                      </a:r>
                      <a:r>
                        <a:rPr lang="fr-CH" sz="1200" b="1" dirty="0">
                          <a:solidFill>
                            <a:srgbClr val="C00000"/>
                          </a:solidFill>
                        </a:rPr>
                        <a:t>(+)</a:t>
                      </a:r>
                      <a:endParaRPr lang="fr-FR" sz="1200" b="0" i="0" dirty="0">
                        <a:solidFill>
                          <a:srgbClr val="C00000"/>
                        </a:solidFill>
                        <a:effectLst/>
                        <a:latin typeface="-apple-system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solidFill>
                            <a:srgbClr val="C00000"/>
                          </a:solidFill>
                          <a:effectLst/>
                          <a:latin typeface="-apple-system"/>
                        </a:rPr>
                        <a:t>Cette approche assure une plus grande flexibilité et scalabilité. </a:t>
                      </a:r>
                      <a:r>
                        <a:rPr lang="fr-CH" sz="1200" b="1" dirty="0">
                          <a:solidFill>
                            <a:srgbClr val="C00000"/>
                          </a:solidFill>
                        </a:rPr>
                        <a:t>(+)</a:t>
                      </a:r>
                      <a:endParaRPr lang="fr-FR" sz="1200" b="0" i="0" dirty="0">
                        <a:solidFill>
                          <a:srgbClr val="C00000"/>
                        </a:solidFill>
                        <a:effectLst/>
                        <a:latin typeface="-apple-system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solidFill>
                            <a:srgbClr val="C00000"/>
                          </a:solidFill>
                          <a:effectLst/>
                          <a:latin typeface="-apple-system"/>
                        </a:rPr>
                        <a:t>Défis supplémentaires en matière de cohérence et  de duplication des données </a:t>
                      </a:r>
                      <a:r>
                        <a:rPr lang="fr-CH" sz="1200" b="1" dirty="0">
                          <a:solidFill>
                            <a:srgbClr val="C00000"/>
                          </a:solidFill>
                        </a:rPr>
                        <a:t>(-)</a:t>
                      </a:r>
                      <a:endParaRPr lang="fr-FR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79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176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9F71189-588B-94DB-5F12-442ABFB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3BC200-D641-6D8F-6B9A-F3D0ED598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1BD3E3-76AE-2E2E-A18B-78A74E44C47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Avantages et inconvénients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89763E-89BD-B48C-2BB2-9CAB793A9BF7}"/>
              </a:ext>
            </a:extLst>
          </p:cNvPr>
          <p:cNvSpPr txBox="1">
            <a:spLocks/>
          </p:cNvSpPr>
          <p:nvPr/>
        </p:nvSpPr>
        <p:spPr>
          <a:xfrm>
            <a:off x="457200" y="16594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CA5502B-0B67-EDF5-B28C-3C702E5DF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569274"/>
              </p:ext>
            </p:extLst>
          </p:nvPr>
        </p:nvGraphicFramePr>
        <p:xfrm>
          <a:off x="0" y="2180210"/>
          <a:ext cx="9143999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534">
                  <a:extLst>
                    <a:ext uri="{9D8B030D-6E8A-4147-A177-3AD203B41FA5}">
                      <a16:colId xmlns:a16="http://schemas.microsoft.com/office/drawing/2014/main" val="3456990153"/>
                    </a:ext>
                  </a:extLst>
                </a:gridCol>
                <a:gridCol w="3293616">
                  <a:extLst>
                    <a:ext uri="{9D8B030D-6E8A-4147-A177-3AD203B41FA5}">
                      <a16:colId xmlns:a16="http://schemas.microsoft.com/office/drawing/2014/main" val="1146391429"/>
                    </a:ext>
                  </a:extLst>
                </a:gridCol>
                <a:gridCol w="4074849">
                  <a:extLst>
                    <a:ext uri="{9D8B030D-6E8A-4147-A177-3AD203B41FA5}">
                      <a16:colId xmlns:a16="http://schemas.microsoft.com/office/drawing/2014/main" val="388826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Statique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Dynamique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6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Flexibilité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>
                          <a:solidFill>
                            <a:srgbClr val="C00000"/>
                          </a:solidFill>
                        </a:rPr>
                        <a:t>Evolution et montée de version plus difficile </a:t>
                      </a:r>
                      <a:r>
                        <a:rPr lang="fr-CH" sz="1200" b="1" dirty="0">
                          <a:solidFill>
                            <a:srgbClr val="C00000"/>
                          </a:solidFill>
                        </a:rPr>
                        <a:t>(-)</a:t>
                      </a:r>
                      <a:endParaRPr lang="fr-FR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solidFill>
                            <a:srgbClr val="C00000"/>
                          </a:solidFill>
                          <a:effectLst/>
                          <a:latin typeface="-apple-system"/>
                        </a:rPr>
                        <a:t>Permettant à chaque </a:t>
                      </a:r>
                      <a:r>
                        <a:rPr lang="fr-FR" sz="1200" b="0" i="0" dirty="0" err="1">
                          <a:solidFill>
                            <a:srgbClr val="C00000"/>
                          </a:solidFill>
                          <a:effectLst/>
                          <a:latin typeface="-apple-system"/>
                        </a:rPr>
                        <a:t>microservice</a:t>
                      </a:r>
                      <a:r>
                        <a:rPr lang="fr-FR" sz="1200" b="0" i="0" dirty="0">
                          <a:solidFill>
                            <a:srgbClr val="C00000"/>
                          </a:solidFill>
                          <a:effectLst/>
                          <a:latin typeface="-apple-system"/>
                        </a:rPr>
                        <a:t> de se développer et d'évoluer indépendamment </a:t>
                      </a:r>
                      <a:r>
                        <a:rPr lang="fr-CH" sz="1200" b="1" dirty="0">
                          <a:solidFill>
                            <a:srgbClr val="C00000"/>
                          </a:solidFill>
                        </a:rPr>
                        <a:t>(+)</a:t>
                      </a:r>
                      <a:endParaRPr lang="fr-FR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Scalabilité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Globale, plus lourde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effectLst/>
                          <a:latin typeface="-apple-system"/>
                        </a:rPr>
                        <a:t>Mise à l’échelle indépendamment en fonction de la charge de travail spécifique de chaque service, plus légère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3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Résilience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b="0" i="0" dirty="0">
                          <a:solidFill>
                            <a:srgbClr val="FFC000"/>
                          </a:solidFill>
                          <a:effectLst/>
                          <a:latin typeface="-apple-system"/>
                        </a:rPr>
                        <a:t>S</a:t>
                      </a:r>
                      <a:r>
                        <a:rPr lang="fr-FR" sz="1200" b="0" i="0" dirty="0">
                          <a:solidFill>
                            <a:srgbClr val="FFC000"/>
                          </a:solidFill>
                          <a:effectLst/>
                          <a:latin typeface="-apple-system"/>
                        </a:rPr>
                        <a:t>i un composant échoue ( Ex : connexion BDD ), toute l’application devient indisponible </a:t>
                      </a:r>
                      <a:r>
                        <a:rPr lang="fr-CH" sz="1200" b="1" dirty="0">
                          <a:solidFill>
                            <a:srgbClr val="FFC000"/>
                          </a:solidFill>
                        </a:rPr>
                        <a:t>(-)</a:t>
                      </a:r>
                      <a:endParaRPr lang="fr-FR" sz="12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solidFill>
                            <a:srgbClr val="FFC000"/>
                          </a:solidFill>
                          <a:effectLst/>
                          <a:latin typeface="-apple-system"/>
                        </a:rPr>
                        <a:t>Si un </a:t>
                      </a:r>
                      <a:r>
                        <a:rPr lang="fr-FR" sz="1200" b="0" i="0" dirty="0" err="1">
                          <a:solidFill>
                            <a:srgbClr val="FFC000"/>
                          </a:solidFill>
                          <a:effectLst/>
                          <a:latin typeface="-apple-system"/>
                        </a:rPr>
                        <a:t>microservice</a:t>
                      </a:r>
                      <a:r>
                        <a:rPr lang="fr-FR" sz="1200" b="0" i="0" dirty="0">
                          <a:solidFill>
                            <a:srgbClr val="FFC000"/>
                          </a:solidFill>
                          <a:effectLst/>
                          <a:latin typeface="-apple-system"/>
                        </a:rPr>
                        <a:t> échoue, l'architecture microservices garantit que cela n’affecte pas l'ensemble de l’application</a:t>
                      </a:r>
                      <a:r>
                        <a:rPr lang="fr-FR" sz="1200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fr-CH" sz="1200" b="1" dirty="0">
                          <a:solidFill>
                            <a:srgbClr val="FFC000"/>
                          </a:solidFill>
                        </a:rPr>
                        <a:t>(+)</a:t>
                      </a:r>
                      <a:endParaRPr lang="fr-FR" sz="12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Equipe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Une équipe par projet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CH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Maitrise d’une même technologie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Une équipe responsable par </a:t>
                      </a:r>
                      <a:r>
                        <a:rPr lang="fr-CH" sz="1200" dirty="0" err="1"/>
                        <a:t>microservice</a:t>
                      </a:r>
                      <a:r>
                        <a:rPr lang="fr-FR" sz="1200" dirty="0"/>
                        <a:t>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CH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Diversité les technologie</a:t>
                      </a:r>
                      <a:r>
                        <a:rPr lang="fr-FR" sz="1200" dirty="0"/>
                        <a:t>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Transfert de charge entre dev et </a:t>
                      </a:r>
                      <a:r>
                        <a:rPr lang="fr-CH" sz="1200" b="1" dirty="0" err="1">
                          <a:solidFill>
                            <a:srgbClr val="00B050"/>
                          </a:solidFill>
                        </a:rPr>
                        <a:t>ops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0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Déploiement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Un seul déploiement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Une régression peut affecter l’ensemble de l’application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Plusieurs déploiements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Une régression peut affecter une partie de la solution 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b="1" dirty="0" err="1">
                          <a:solidFill>
                            <a:srgbClr val="00B050"/>
                          </a:solidFill>
                        </a:rPr>
                        <a:t>Accer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 sur l’axe live du </a:t>
                      </a:r>
                      <a:r>
                        <a:rPr lang="fr-CH" sz="1200" b="1" dirty="0" err="1">
                          <a:solidFill>
                            <a:srgbClr val="00B050"/>
                          </a:solidFill>
                        </a:rPr>
                        <a:t>deploy</a:t>
                      </a:r>
                      <a:endParaRPr lang="fr-CH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0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09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41120</TotalTime>
  <Words>766</Words>
  <Application>Microsoft Office PowerPoint</Application>
  <PresentationFormat>Affichage à l'écran (4:3)</PresentationFormat>
  <Paragraphs>164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Hind</vt:lpstr>
      <vt:lpstr>Montserrat ExtraBold</vt:lpstr>
      <vt:lpstr>Montserrat SemiBold</vt:lpstr>
      <vt:lpstr>var(--artdeco-reset-typography-font-family-sans)</vt:lpstr>
      <vt:lpstr>Office Theme</vt:lpstr>
      <vt:lpstr>etflix au service du printemps</vt:lpstr>
      <vt:lpstr> Plan de présentation </vt:lpstr>
      <vt:lpstr> Présentation générale des microservices actuels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    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etflix au service du printemps</dc:title>
  <dc:subject/>
  <dc:creator>El Hadi ELOUARET</dc:creator>
  <cp:keywords/>
  <dc:description>generated using python-pptx</dc:description>
  <cp:lastModifiedBy>El-Hadi ELOUARET</cp:lastModifiedBy>
  <cp:revision>58</cp:revision>
  <dcterms:created xsi:type="dcterms:W3CDTF">2013-01-27T09:14:16Z</dcterms:created>
  <dcterms:modified xsi:type="dcterms:W3CDTF">2024-10-16T16:17:42Z</dcterms:modified>
  <cp:category/>
</cp:coreProperties>
</file>