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6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7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1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9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1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A4724A3-9127-3E99-33A5-853EBD74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67" r="-1" b="-1"/>
          <a:stretch/>
        </p:blipFill>
        <p:spPr>
          <a:xfrm>
            <a:off x="-2" y="10"/>
            <a:ext cx="12191999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7A1BE5-F70B-3DCB-0185-89D52BCE5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011" y="2640106"/>
            <a:ext cx="4572000" cy="2984701"/>
          </a:xfrm>
        </p:spPr>
        <p:txBody>
          <a:bodyPr anchor="b">
            <a:normAutofit/>
          </a:bodyPr>
          <a:lstStyle/>
          <a:p>
            <a:r>
              <a:rPr lang="fr-FR" sz="6000" dirty="0" err="1">
                <a:solidFill>
                  <a:srgbClr val="FFFFFF"/>
                </a:solidFill>
              </a:rPr>
              <a:t>Let’s</a:t>
            </a:r>
            <a:r>
              <a:rPr lang="fr-FR" sz="6000" dirty="0">
                <a:solidFill>
                  <a:srgbClr val="FFFFFF"/>
                </a:solidFill>
              </a:rPr>
              <a:t> Cook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3" descr="Gros plan de l'objectif d’un appareil photo">
            <a:extLst>
              <a:ext uri="{FF2B5EF4-FFF2-40B4-BE49-F238E27FC236}">
                <a16:creationId xmlns:a16="http://schemas.microsoft.com/office/drawing/2014/main" id="{2BF83975-DE10-574D-1FA0-352CE41A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CF528D-5DD8-86AE-77D2-E7AE5A16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fr-FR" sz="5600" u="sng" dirty="0"/>
              <a:t>Introduction</a:t>
            </a:r>
            <a:r>
              <a:rPr lang="fr-FR" sz="5600" dirty="0"/>
              <a:t>	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8CD9F4C9-E62C-EB15-9587-E9F923A7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6" y="3186811"/>
            <a:ext cx="4101507" cy="36109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Présentation générale</a:t>
            </a: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4C1B36-74F8-49B1-8B5D-A00107617D1A}"/>
              </a:ext>
            </a:extLst>
          </p:cNvPr>
          <p:cNvSpPr txBox="1"/>
          <p:nvPr/>
        </p:nvSpPr>
        <p:spPr>
          <a:xfrm>
            <a:off x="6453040" y="1968304"/>
            <a:ext cx="43814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 de recette culinaire, permettant la visualisation de différente recette de cuisine en ayant la possibilité de filtrer par:</a:t>
            </a:r>
          </a:p>
          <a:p>
            <a:r>
              <a:rPr lang="fr-FR" dirty="0"/>
              <a:t>date,</a:t>
            </a:r>
          </a:p>
          <a:p>
            <a:r>
              <a:rPr lang="fr-FR" dirty="0"/>
              <a:t>popularité ,</a:t>
            </a:r>
          </a:p>
          <a:p>
            <a:r>
              <a:rPr lang="fr-FR" dirty="0"/>
              <a:t>niveau de difficulté.</a:t>
            </a:r>
          </a:p>
          <a:p>
            <a:endParaRPr lang="fr-FR" dirty="0"/>
          </a:p>
          <a:p>
            <a:r>
              <a:rPr lang="fr-FR" dirty="0"/>
              <a:t> Nous avons aussi la possibilité après connexion de créer nos propres cartes de recette.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30CBE9-C7E5-4B66-D25B-39DD0C6CD2BE}"/>
              </a:ext>
            </a:extLst>
          </p:cNvPr>
          <p:cNvSpPr txBox="1"/>
          <p:nvPr/>
        </p:nvSpPr>
        <p:spPr>
          <a:xfrm>
            <a:off x="902292" y="3584639"/>
            <a:ext cx="241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Objectif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FBA947-669A-F2F4-2C7B-CFD6D87C2849}"/>
              </a:ext>
            </a:extLst>
          </p:cNvPr>
          <p:cNvSpPr txBox="1"/>
          <p:nvPr/>
        </p:nvSpPr>
        <p:spPr>
          <a:xfrm>
            <a:off x="6398268" y="1968304"/>
            <a:ext cx="4083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-Mettre en œuvre une architecture </a:t>
            </a:r>
            <a:r>
              <a:rPr lang="fr-FR" dirty="0" err="1"/>
              <a:t>React</a:t>
            </a:r>
            <a:r>
              <a:rPr lang="fr-FR" dirty="0"/>
              <a:t> performante.</a:t>
            </a:r>
          </a:p>
          <a:p>
            <a:endParaRPr lang="fr-FR" dirty="0"/>
          </a:p>
          <a:p>
            <a:r>
              <a:rPr lang="fr-FR" dirty="0"/>
              <a:t>-Développer une interface responsive avec </a:t>
            </a:r>
            <a:r>
              <a:rPr lang="fr-FR" dirty="0" err="1"/>
              <a:t>Tailwind</a:t>
            </a:r>
            <a:r>
              <a:rPr lang="fr-FR" dirty="0"/>
              <a:t> CSS</a:t>
            </a:r>
          </a:p>
          <a:p>
            <a:endParaRPr lang="fr-FR" dirty="0"/>
          </a:p>
          <a:p>
            <a:r>
              <a:rPr lang="fr-FR" dirty="0"/>
              <a:t>-Implémenter un système de recherche efficace</a:t>
            </a:r>
          </a:p>
          <a:p>
            <a:endParaRPr lang="fr-FR" dirty="0"/>
          </a:p>
          <a:p>
            <a:r>
              <a:rPr lang="fr-FR" dirty="0"/>
              <a:t>-Permettre la création et le partage facile de recettes</a:t>
            </a:r>
          </a:p>
          <a:p>
            <a:endParaRPr lang="fr-FR" dirty="0"/>
          </a:p>
          <a:p>
            <a:r>
              <a:rPr lang="fr-FR" dirty="0"/>
              <a:t>-Proposer un espace personnel</a:t>
            </a:r>
          </a:p>
          <a:p>
            <a:endParaRPr lang="fr-FR" dirty="0"/>
          </a:p>
          <a:p>
            <a:r>
              <a:rPr lang="fr-FR" dirty="0"/>
              <a:t>-Sauvegarde des recette via le local </a:t>
            </a:r>
            <a:r>
              <a:rPr lang="fr-FR" dirty="0" err="1"/>
              <a:t>storage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F4A7EE-86B0-997B-AB69-C19781B84933}"/>
              </a:ext>
            </a:extLst>
          </p:cNvPr>
          <p:cNvSpPr txBox="1"/>
          <p:nvPr/>
        </p:nvSpPr>
        <p:spPr>
          <a:xfrm>
            <a:off x="1169993" y="4000646"/>
            <a:ext cx="29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Technologies</a:t>
            </a:r>
            <a:r>
              <a:rPr lang="fr-FR" dirty="0"/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utilisées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70CBCE-A703-E28E-4451-B5287D20D83B}"/>
              </a:ext>
            </a:extLst>
          </p:cNvPr>
          <p:cNvSpPr txBox="1"/>
          <p:nvPr/>
        </p:nvSpPr>
        <p:spPr>
          <a:xfrm>
            <a:off x="6386836" y="1968304"/>
            <a:ext cx="43303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CCCCCC"/>
                </a:solidFill>
                <a:effectLst/>
                <a:latin typeface="Segoe WPC"/>
              </a:rPr>
              <a:t>React</a:t>
            </a: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 (Framework Principal)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Version moderne et stable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Gestion efficace des composants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Utilisation des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Hooks</a:t>
            </a: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React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État local et global optimisé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CCCCCC"/>
                </a:solidFill>
                <a:effectLst/>
                <a:latin typeface="Segoe WPC"/>
              </a:rPr>
              <a:t>Tailwind</a:t>
            </a: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 CSS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Framework CSS utilitaire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Design responsive intégré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Personnalisation facile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Classes préfabriquées optimisées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Système de grille flexible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7CDB26-F592-C67C-C229-F53DB53FE265}"/>
              </a:ext>
            </a:extLst>
          </p:cNvPr>
          <p:cNvSpPr txBox="1"/>
          <p:nvPr/>
        </p:nvSpPr>
        <p:spPr>
          <a:xfrm>
            <a:off x="1982962" y="4369978"/>
            <a:ext cx="1712738" cy="36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Frontend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EF89E07-67EB-5AC1-E1BA-9BD6AEF51896}"/>
              </a:ext>
            </a:extLst>
          </p:cNvPr>
          <p:cNvSpPr txBox="1"/>
          <p:nvPr/>
        </p:nvSpPr>
        <p:spPr>
          <a:xfrm>
            <a:off x="1982962" y="4672730"/>
            <a:ext cx="342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Outil de développement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3E77F9-32E7-FEB8-B4A7-DAAD38E7267C}"/>
              </a:ext>
            </a:extLst>
          </p:cNvPr>
          <p:cNvSpPr txBox="1"/>
          <p:nvPr/>
        </p:nvSpPr>
        <p:spPr>
          <a:xfrm>
            <a:off x="6398268" y="1945822"/>
            <a:ext cx="4083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Node.js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Environnement d'exécution 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Gestion des dépendances via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npm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Scripts de développement personnalisés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Vite.js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Temps de compilation optimisé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Support des modules 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Configuration simplifiée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024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11" grpId="1"/>
      <p:bldP spid="15" grpId="0"/>
      <p:bldP spid="15" grpId="1"/>
      <p:bldP spid="16" grpId="0"/>
      <p:bldP spid="17" grpId="0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3" descr="Gros plan de l'objectif d’un appareil photo">
            <a:extLst>
              <a:ext uri="{FF2B5EF4-FFF2-40B4-BE49-F238E27FC236}">
                <a16:creationId xmlns:a16="http://schemas.microsoft.com/office/drawing/2014/main" id="{73A10454-4EBB-F121-17EF-71DF6729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1-home">
            <a:extLst>
              <a:ext uri="{FF2B5EF4-FFF2-40B4-BE49-F238E27FC236}">
                <a16:creationId xmlns:a16="http://schemas.microsoft.com/office/drawing/2014/main" id="{F93BACE0-13AA-C1CD-75AC-4A8EEC23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636" y="188856"/>
            <a:ext cx="4334497" cy="64802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551E9A-8723-7B23-758B-5FEDA5753DA4}"/>
              </a:ext>
            </a:extLst>
          </p:cNvPr>
          <p:cNvSpPr txBox="1"/>
          <p:nvPr/>
        </p:nvSpPr>
        <p:spPr>
          <a:xfrm>
            <a:off x="434109" y="188856"/>
            <a:ext cx="42210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u="sng" dirty="0"/>
              <a:t>Maquettage wireframe</a:t>
            </a:r>
          </a:p>
        </p:txBody>
      </p:sp>
      <p:sp>
        <p:nvSpPr>
          <p:cNvPr id="8" name="1-title">
            <a:extLst>
              <a:ext uri="{FF2B5EF4-FFF2-40B4-BE49-F238E27FC236}">
                <a16:creationId xmlns:a16="http://schemas.microsoft.com/office/drawing/2014/main" id="{1C57881B-F61A-7212-1437-6AA0252622A0}"/>
              </a:ext>
            </a:extLst>
          </p:cNvPr>
          <p:cNvSpPr txBox="1"/>
          <p:nvPr/>
        </p:nvSpPr>
        <p:spPr>
          <a:xfrm>
            <a:off x="563418" y="114329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1-Maquette de la partie </a:t>
            </a:r>
            <a:r>
              <a:rPr lang="fr-FR" b="1" dirty="0">
                <a:solidFill>
                  <a:srgbClr val="FF0000"/>
                </a:solidFill>
              </a:rPr>
              <a:t>Accueil</a:t>
            </a:r>
          </a:p>
        </p:txBody>
      </p:sp>
      <p:pic>
        <p:nvPicPr>
          <p:cNvPr id="12" name="2-image">
            <a:extLst>
              <a:ext uri="{FF2B5EF4-FFF2-40B4-BE49-F238E27FC236}">
                <a16:creationId xmlns:a16="http://schemas.microsoft.com/office/drawing/2014/main" id="{C800E8B9-76F0-B9EB-5250-468F40C99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765" y="188855"/>
            <a:ext cx="4912851" cy="6480287"/>
          </a:xfrm>
          <a:prstGeom prst="rect">
            <a:avLst/>
          </a:prstGeom>
        </p:spPr>
      </p:pic>
      <p:sp>
        <p:nvSpPr>
          <p:cNvPr id="14" name="2-title">
            <a:extLst>
              <a:ext uri="{FF2B5EF4-FFF2-40B4-BE49-F238E27FC236}">
                <a16:creationId xmlns:a16="http://schemas.microsoft.com/office/drawing/2014/main" id="{B902B811-AA76-C388-7393-C1D96A19A99C}"/>
              </a:ext>
            </a:extLst>
          </p:cNvPr>
          <p:cNvSpPr txBox="1"/>
          <p:nvPr/>
        </p:nvSpPr>
        <p:spPr>
          <a:xfrm>
            <a:off x="563422" y="1781361"/>
            <a:ext cx="43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2-Maquette de la partie </a:t>
            </a:r>
            <a:r>
              <a:rPr lang="fr-FR" b="1" dirty="0">
                <a:solidFill>
                  <a:srgbClr val="FF0000"/>
                </a:solidFill>
              </a:rPr>
              <a:t>Dashboard</a:t>
            </a:r>
          </a:p>
        </p:txBody>
      </p:sp>
      <p:pic>
        <p:nvPicPr>
          <p:cNvPr id="17" name="3-image">
            <a:extLst>
              <a:ext uri="{FF2B5EF4-FFF2-40B4-BE49-F238E27FC236}">
                <a16:creationId xmlns:a16="http://schemas.microsoft.com/office/drawing/2014/main" id="{83798C7A-C6EC-37F1-E6F6-8D3B1CF6B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074" y="121898"/>
            <a:ext cx="4634994" cy="6547244"/>
          </a:xfrm>
          <a:prstGeom prst="rect">
            <a:avLst/>
          </a:prstGeom>
        </p:spPr>
      </p:pic>
      <p:sp>
        <p:nvSpPr>
          <p:cNvPr id="18" name="3-title">
            <a:extLst>
              <a:ext uri="{FF2B5EF4-FFF2-40B4-BE49-F238E27FC236}">
                <a16:creationId xmlns:a16="http://schemas.microsoft.com/office/drawing/2014/main" id="{556F656E-A180-2233-00DB-BC5C084CAB3E}"/>
              </a:ext>
            </a:extLst>
          </p:cNvPr>
          <p:cNvSpPr txBox="1"/>
          <p:nvPr/>
        </p:nvSpPr>
        <p:spPr>
          <a:xfrm>
            <a:off x="563418" y="2384360"/>
            <a:ext cx="374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3-Maquette de la partie </a:t>
            </a:r>
            <a:r>
              <a:rPr lang="fr-FR" b="1" dirty="0">
                <a:solidFill>
                  <a:srgbClr val="FF0000"/>
                </a:solidFill>
              </a:rPr>
              <a:t>Détail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DDAF8-5FB9-AA8D-C259-7AD007EC2E52}"/>
              </a:ext>
            </a:extLst>
          </p:cNvPr>
          <p:cNvSpPr txBox="1"/>
          <p:nvPr/>
        </p:nvSpPr>
        <p:spPr>
          <a:xfrm>
            <a:off x="655782" y="3149600"/>
            <a:ext cx="365169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Détails:</a:t>
            </a:r>
          </a:p>
          <a:p>
            <a:endParaRPr lang="fr-FR" dirty="0"/>
          </a:p>
          <a:p>
            <a:r>
              <a:rPr lang="fr-FR" sz="1500" dirty="0"/>
              <a:t>-utilisation d’un </a:t>
            </a:r>
            <a:r>
              <a:rPr lang="fr-FR" sz="1500" dirty="0" err="1"/>
              <a:t>grid</a:t>
            </a:r>
            <a:r>
              <a:rPr lang="fr-FR" sz="1500" dirty="0"/>
              <a:t> de 12 colonnes.</a:t>
            </a:r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-</a:t>
            </a:r>
            <a:r>
              <a:rPr lang="fr-FR" sz="1500" dirty="0" err="1"/>
              <a:t>margin</a:t>
            </a:r>
            <a:r>
              <a:rPr lang="fr-FR" sz="1500" dirty="0"/>
              <a:t> L/R de 120 pour la </a:t>
            </a:r>
            <a:r>
              <a:rPr lang="fr-FR" sz="1500" dirty="0" err="1"/>
              <a:t>grid</a:t>
            </a:r>
            <a:r>
              <a:rPr lang="fr-FR" sz="1500" dirty="0"/>
              <a:t>,</a:t>
            </a:r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-utilisation de composants pour évité les reproductions et effectuer des changements de style plus rapide,</a:t>
            </a:r>
          </a:p>
        </p:txBody>
      </p:sp>
    </p:spTree>
    <p:extLst>
      <p:ext uri="{BB962C8B-B14F-4D97-AF65-F5344CB8AC3E}">
        <p14:creationId xmlns:p14="http://schemas.microsoft.com/office/powerpoint/2010/main" val="1006056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3" descr="Gros plan de l'objectif d’un appareil photo">
            <a:extLst>
              <a:ext uri="{FF2B5EF4-FFF2-40B4-BE49-F238E27FC236}">
                <a16:creationId xmlns:a16="http://schemas.microsoft.com/office/drawing/2014/main" id="{AE39A3C4-36C5-60BB-CA84-64A6B38A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B04C84-C0FF-F60A-EC59-9EF40E3C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54" y="515202"/>
            <a:ext cx="3831335" cy="4312829"/>
          </a:xfrm>
        </p:spPr>
        <p:txBody>
          <a:bodyPr>
            <a:noAutofit/>
          </a:bodyPr>
          <a:lstStyle/>
          <a:p>
            <a:r>
              <a:rPr lang="fr-FR" sz="1100" dirty="0"/>
              <a:t>|-- index.html</a:t>
            </a:r>
            <a:br>
              <a:rPr lang="fr-FR" sz="1100" dirty="0"/>
            </a:br>
            <a:r>
              <a:rPr lang="fr-FR" sz="1100" dirty="0"/>
              <a:t>|-- package-</a:t>
            </a:r>
            <a:r>
              <a:rPr lang="fr-FR" sz="1100" dirty="0" err="1"/>
              <a:t>lock.json</a:t>
            </a:r>
            <a:br>
              <a:rPr lang="fr-FR" sz="1100" dirty="0"/>
            </a:br>
            <a:r>
              <a:rPr lang="fr-FR" sz="1100" dirty="0"/>
              <a:t>|-- </a:t>
            </a:r>
            <a:r>
              <a:rPr lang="fr-FR" sz="1100" dirty="0" err="1"/>
              <a:t>package.json</a:t>
            </a:r>
            <a:br>
              <a:rPr lang="fr-FR" sz="1100" dirty="0"/>
            </a:br>
            <a:r>
              <a:rPr lang="fr-FR" sz="1100" dirty="0"/>
              <a:t>|-- postcss.config.js</a:t>
            </a:r>
            <a:br>
              <a:rPr lang="fr-FR" sz="1100" dirty="0"/>
            </a:br>
            <a:r>
              <a:rPr lang="fr-FR" sz="1100" dirty="0"/>
              <a:t>|-- src</a:t>
            </a:r>
            <a:br>
              <a:rPr lang="fr-FR" sz="1100" dirty="0"/>
            </a:br>
            <a:r>
              <a:rPr lang="fr-FR" sz="1100" dirty="0"/>
              <a:t>|   |-- </a:t>
            </a:r>
            <a:r>
              <a:rPr lang="fr-FR" sz="1100" dirty="0" err="1"/>
              <a:t>App.jsx</a:t>
            </a:r>
            <a:br>
              <a:rPr lang="fr-FR" sz="1100" dirty="0"/>
            </a:br>
            <a:r>
              <a:rPr lang="fr-FR" sz="1100" dirty="0"/>
              <a:t>|   |-- components</a:t>
            </a:r>
            <a:br>
              <a:rPr lang="fr-FR" sz="1100" dirty="0"/>
            </a:br>
            <a:r>
              <a:rPr lang="fr-FR" sz="1100" dirty="0"/>
              <a:t>|   |   |-- </a:t>
            </a:r>
            <a:r>
              <a:rPr lang="fr-FR" sz="1100" dirty="0" err="1"/>
              <a:t>auth</a:t>
            </a:r>
            <a:br>
              <a:rPr lang="fr-FR" sz="1100" dirty="0"/>
            </a:br>
            <a:r>
              <a:rPr lang="fr-FR" sz="1100" dirty="0"/>
              <a:t>|   |   |   |-- </a:t>
            </a:r>
            <a:r>
              <a:rPr lang="fr-FR" sz="1100" dirty="0" err="1"/>
              <a:t>LoginForm.jsx</a:t>
            </a:r>
            <a:br>
              <a:rPr lang="fr-FR" sz="1100" dirty="0"/>
            </a:br>
            <a:r>
              <a:rPr lang="fr-FR" sz="1100" dirty="0"/>
              <a:t>|   |   |   `-- </a:t>
            </a:r>
            <a:r>
              <a:rPr lang="fr-FR" sz="1100" dirty="0" err="1"/>
              <a:t>RegisterForm.jsx</a:t>
            </a:r>
            <a:br>
              <a:rPr lang="fr-FR" sz="1100" dirty="0"/>
            </a:br>
            <a:r>
              <a:rPr lang="fr-FR" sz="1100" dirty="0"/>
              <a:t>|   |   |-- buttons</a:t>
            </a:r>
            <a:br>
              <a:rPr lang="fr-FR" sz="1100" dirty="0"/>
            </a:br>
            <a:r>
              <a:rPr lang="fr-FR" sz="1100" dirty="0"/>
              <a:t>|   |   |   |-- </a:t>
            </a:r>
            <a:r>
              <a:rPr lang="fr-FR" sz="1100" dirty="0" err="1"/>
              <a:t>BackButton.jsx</a:t>
            </a:r>
            <a:br>
              <a:rPr lang="fr-FR" sz="1100" dirty="0"/>
            </a:br>
            <a:r>
              <a:rPr lang="fr-FR" sz="1100" dirty="0"/>
              <a:t>|   |   |   |-- </a:t>
            </a:r>
            <a:r>
              <a:rPr lang="fr-FR" sz="1100" dirty="0" err="1"/>
              <a:t>Dashboard.jsx</a:t>
            </a:r>
            <a:br>
              <a:rPr lang="fr-FR" sz="1100" dirty="0"/>
            </a:br>
            <a:r>
              <a:rPr lang="fr-FR" sz="1100" dirty="0"/>
              <a:t>|   |   |   `-- </a:t>
            </a:r>
            <a:r>
              <a:rPr lang="fr-FR" sz="1100" dirty="0" err="1"/>
              <a:t>HomeButton.jsx</a:t>
            </a:r>
            <a:br>
              <a:rPr lang="fr-FR" sz="1100" dirty="0"/>
            </a:br>
            <a:r>
              <a:rPr lang="fr-FR" sz="1100" dirty="0"/>
              <a:t>|   |   |-- </a:t>
            </a:r>
            <a:r>
              <a:rPr lang="fr-FR" sz="1100" dirty="0" err="1"/>
              <a:t>cards</a:t>
            </a:r>
            <a:br>
              <a:rPr lang="fr-FR" sz="1100" dirty="0"/>
            </a:br>
            <a:r>
              <a:rPr lang="fr-FR" sz="1100" dirty="0"/>
              <a:t>|   |   |   `-- </a:t>
            </a:r>
            <a:r>
              <a:rPr lang="fr-FR" sz="1100" dirty="0" err="1"/>
              <a:t>RecipeCard.jsx</a:t>
            </a:r>
            <a:br>
              <a:rPr lang="fr-FR" sz="1100" dirty="0"/>
            </a:br>
            <a:r>
              <a:rPr lang="fr-FR" sz="1100" dirty="0"/>
              <a:t>|   |   |-- </a:t>
            </a:r>
            <a:r>
              <a:rPr lang="fr-FR" sz="1100" dirty="0" err="1"/>
              <a:t>common</a:t>
            </a:r>
            <a:br>
              <a:rPr lang="fr-FR" sz="1100" dirty="0"/>
            </a:br>
            <a:r>
              <a:rPr lang="fr-FR" sz="1100" dirty="0"/>
              <a:t>|   |   |   |-- </a:t>
            </a:r>
            <a:r>
              <a:rPr lang="fr-FR" sz="1100" dirty="0" err="1"/>
              <a:t>Footer.jsx</a:t>
            </a:r>
            <a:br>
              <a:rPr lang="fr-FR" sz="1100" dirty="0"/>
            </a:br>
            <a:r>
              <a:rPr lang="fr-FR" sz="1100" dirty="0"/>
              <a:t>|   |   |   `-- </a:t>
            </a:r>
            <a:r>
              <a:rPr lang="fr-FR" sz="1100" dirty="0" err="1"/>
              <a:t>Header.jsx</a:t>
            </a:r>
            <a:br>
              <a:rPr lang="fr-FR" sz="1100" dirty="0"/>
            </a:br>
            <a:r>
              <a:rPr lang="fr-FR" sz="1100" dirty="0"/>
              <a:t>|   |   |-- </a:t>
            </a:r>
            <a:r>
              <a:rPr lang="fr-FR" sz="1100" dirty="0" err="1"/>
              <a:t>filters</a:t>
            </a:r>
            <a:br>
              <a:rPr lang="fr-FR" sz="1100" dirty="0"/>
            </a:br>
            <a:r>
              <a:rPr lang="fr-FR" sz="1100" dirty="0"/>
              <a:t>|   |   |   `-- </a:t>
            </a:r>
            <a:r>
              <a:rPr lang="fr-FR" sz="1100" dirty="0" err="1"/>
              <a:t>Filtres.jsx</a:t>
            </a:r>
            <a:br>
              <a:rPr lang="fr-FR" sz="1100" dirty="0"/>
            </a:br>
            <a:r>
              <a:rPr lang="fr-FR" sz="1100" dirty="0"/>
              <a:t>|   |   |-- navigation</a:t>
            </a:r>
            <a:br>
              <a:rPr lang="fr-FR" sz="1100" dirty="0"/>
            </a:br>
            <a:r>
              <a:rPr lang="fr-FR" sz="1100" dirty="0"/>
              <a:t>|   |   |   `-- </a:t>
            </a:r>
            <a:r>
              <a:rPr lang="fr-FR" sz="1100" dirty="0" err="1"/>
              <a:t>MobileNav.jsx</a:t>
            </a:r>
            <a:br>
              <a:rPr lang="fr-FR" sz="1100" dirty="0"/>
            </a:br>
            <a:r>
              <a:rPr lang="fr-FR" sz="1100" dirty="0"/>
              <a:t>|   |   `-- </a:t>
            </a:r>
            <a:r>
              <a:rPr lang="fr-FR" sz="1100" dirty="0" err="1"/>
              <a:t>ui</a:t>
            </a:r>
            <a:br>
              <a:rPr lang="fr-FR" sz="1100" dirty="0"/>
            </a:br>
            <a:r>
              <a:rPr lang="fr-FR" sz="1100" dirty="0"/>
              <a:t>|   |       |-- </a:t>
            </a:r>
            <a:r>
              <a:rPr lang="fr-FR" sz="1100" dirty="0" err="1"/>
              <a:t>DifficultyStars.jsx</a:t>
            </a:r>
            <a:br>
              <a:rPr lang="fr-FR" sz="1100" dirty="0"/>
            </a:br>
            <a:r>
              <a:rPr lang="fr-FR" sz="1100" dirty="0"/>
              <a:t>|   |       `-- </a:t>
            </a:r>
            <a:r>
              <a:rPr lang="fr-FR" sz="1100" dirty="0" err="1"/>
              <a:t>SearchBar.jsx</a:t>
            </a:r>
            <a:br>
              <a:rPr lang="fr-FR" sz="1100" dirty="0"/>
            </a:br>
            <a:r>
              <a:rPr lang="fr-FR" sz="1100" dirty="0"/>
              <a:t>|   |-- data</a:t>
            </a:r>
            <a:br>
              <a:rPr lang="fr-FR" sz="1100" dirty="0"/>
            </a:br>
            <a:r>
              <a:rPr lang="fr-FR" sz="1100" dirty="0"/>
              <a:t>|   |   `-- </a:t>
            </a:r>
            <a:r>
              <a:rPr lang="fr-FR" sz="1100" dirty="0" err="1"/>
              <a:t>recettes.json</a:t>
            </a:r>
            <a:br>
              <a:rPr lang="fr-FR" sz="1100" dirty="0"/>
            </a:br>
            <a:r>
              <a:rPr lang="fr-FR" sz="1100" dirty="0"/>
              <a:t>|   |-- </a:t>
            </a:r>
            <a:r>
              <a:rPr lang="fr-FR" sz="1100" dirty="0" err="1"/>
              <a:t>hooks</a:t>
            </a:r>
            <a:br>
              <a:rPr lang="fr-FR" sz="1100" dirty="0"/>
            </a:br>
            <a:r>
              <a:rPr lang="fr-FR" sz="1100" dirty="0"/>
              <a:t>|   |   `-- useRecettes.js</a:t>
            </a:r>
            <a:br>
              <a:rPr lang="fr-FR" sz="1100" dirty="0"/>
            </a:br>
            <a:r>
              <a:rPr lang="fr-FR" sz="1100" dirty="0"/>
              <a:t>|   |-- index.css</a:t>
            </a:r>
            <a:br>
              <a:rPr lang="fr-FR" sz="1100" dirty="0"/>
            </a:br>
            <a:r>
              <a:rPr lang="fr-FR" sz="1100" dirty="0"/>
              <a:t>|   |-- </a:t>
            </a:r>
            <a:r>
              <a:rPr lang="fr-FR" sz="1100" dirty="0" err="1"/>
              <a:t>main.jsx</a:t>
            </a:r>
            <a:br>
              <a:rPr lang="fr-FR" sz="1100" dirty="0"/>
            </a:br>
            <a:r>
              <a:rPr lang="fr-FR" sz="1100" dirty="0"/>
              <a:t>|   |-- pages</a:t>
            </a:r>
            <a:br>
              <a:rPr lang="fr-FR" sz="1100" dirty="0"/>
            </a:br>
            <a:r>
              <a:rPr lang="fr-FR" sz="1100" dirty="0"/>
              <a:t>|   |   |-- </a:t>
            </a:r>
            <a:r>
              <a:rPr lang="fr-FR" sz="1100" dirty="0" err="1"/>
              <a:t>DashboardPage.jsx</a:t>
            </a:r>
            <a:br>
              <a:rPr lang="fr-FR" sz="1100" dirty="0"/>
            </a:br>
            <a:r>
              <a:rPr lang="fr-FR" sz="1100" dirty="0"/>
              <a:t>|   |   |-- </a:t>
            </a:r>
            <a:r>
              <a:rPr lang="fr-FR" sz="1100" dirty="0" err="1"/>
              <a:t>HomePage.jsx</a:t>
            </a:r>
            <a:br>
              <a:rPr lang="fr-FR" sz="1100" dirty="0"/>
            </a:br>
            <a:r>
              <a:rPr lang="fr-FR" sz="1100" dirty="0"/>
              <a:t>|   |   `-- </a:t>
            </a:r>
            <a:r>
              <a:rPr lang="fr-FR" sz="1100" dirty="0" err="1"/>
              <a:t>RecipeDetail.jsx</a:t>
            </a:r>
            <a:br>
              <a:rPr lang="fr-FR" sz="1100" dirty="0"/>
            </a:br>
            <a:r>
              <a:rPr lang="fr-FR" sz="1100" dirty="0"/>
              <a:t>|   `-- styles</a:t>
            </a:r>
            <a:br>
              <a:rPr lang="fr-FR" sz="1100" dirty="0"/>
            </a:br>
            <a:r>
              <a:rPr lang="fr-FR" sz="1100" dirty="0"/>
              <a:t>|       `-- index.css</a:t>
            </a:r>
            <a:br>
              <a:rPr lang="fr-FR" sz="1100" dirty="0"/>
            </a:br>
            <a:r>
              <a:rPr lang="fr-FR" sz="1100" dirty="0"/>
              <a:t>|-- tailwind.config.js</a:t>
            </a:r>
            <a:br>
              <a:rPr lang="fr-FR" sz="1100" dirty="0"/>
            </a:br>
            <a:r>
              <a:rPr lang="fr-FR" sz="1100" dirty="0"/>
              <a:t>`-- vite.config.js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A20154-C8C3-A2A6-D149-EBAA8F4C7B5F}"/>
              </a:ext>
            </a:extLst>
          </p:cNvPr>
          <p:cNvSpPr txBox="1"/>
          <p:nvPr/>
        </p:nvSpPr>
        <p:spPr>
          <a:xfrm>
            <a:off x="1421296" y="69574"/>
            <a:ext cx="26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Structure du projet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065879-16A9-C149-B57A-B197B8BFCC6A}"/>
              </a:ext>
            </a:extLst>
          </p:cNvPr>
          <p:cNvSpPr txBox="1"/>
          <p:nvPr/>
        </p:nvSpPr>
        <p:spPr>
          <a:xfrm>
            <a:off x="7033842" y="69574"/>
            <a:ext cx="44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Fonctionnalités principales </a:t>
            </a:r>
          </a:p>
        </p:txBody>
      </p:sp>
      <p:sp>
        <p:nvSpPr>
          <p:cNvPr id="10" name="titre recherhce">
            <a:extLst>
              <a:ext uri="{FF2B5EF4-FFF2-40B4-BE49-F238E27FC236}">
                <a16:creationId xmlns:a16="http://schemas.microsoft.com/office/drawing/2014/main" id="{004EF88B-B1CA-35A0-A75E-A046135B4113}"/>
              </a:ext>
            </a:extLst>
          </p:cNvPr>
          <p:cNvSpPr txBox="1"/>
          <p:nvPr/>
        </p:nvSpPr>
        <p:spPr>
          <a:xfrm>
            <a:off x="5625548" y="515202"/>
            <a:ext cx="456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fr-FR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egoe WPC"/>
              </a:rPr>
              <a:t>Système de Recherche Intelligent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iltrage detail">
            <a:extLst>
              <a:ext uri="{FF2B5EF4-FFF2-40B4-BE49-F238E27FC236}">
                <a16:creationId xmlns:a16="http://schemas.microsoft.com/office/drawing/2014/main" id="{51590FC7-6BC2-C5DE-5FA1-3203B3269C28}"/>
              </a:ext>
            </a:extLst>
          </p:cNvPr>
          <p:cNvSpPr txBox="1"/>
          <p:nvPr/>
        </p:nvSpPr>
        <p:spPr>
          <a:xfrm>
            <a:off x="6785998" y="2153119"/>
            <a:ext cx="40352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Filtrage Avancé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Recherche par date de publication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Filtrage par niveau de difficulté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Tri par popularité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Interface de Recherche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Barre de recherche intuitive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Suggestions en temps réel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Affichage des résultats dynamique</a:t>
            </a:r>
          </a:p>
          <a:p>
            <a:endParaRPr lang="fr-FR" dirty="0"/>
          </a:p>
        </p:txBody>
      </p:sp>
      <p:sp>
        <p:nvSpPr>
          <p:cNvPr id="14" name="titre gestion rectete">
            <a:extLst>
              <a:ext uri="{FF2B5EF4-FFF2-40B4-BE49-F238E27FC236}">
                <a16:creationId xmlns:a16="http://schemas.microsoft.com/office/drawing/2014/main" id="{CCD5CACB-2928-CDEB-5E5D-355E1718A4A0}"/>
              </a:ext>
            </a:extLst>
          </p:cNvPr>
          <p:cNvSpPr txBox="1"/>
          <p:nvPr/>
        </p:nvSpPr>
        <p:spPr>
          <a:xfrm>
            <a:off x="5625547" y="884534"/>
            <a:ext cx="368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fr-FR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egoe WPC"/>
              </a:rPr>
              <a:t>Gestion des Recettes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detail rectte">
            <a:extLst>
              <a:ext uri="{FF2B5EF4-FFF2-40B4-BE49-F238E27FC236}">
                <a16:creationId xmlns:a16="http://schemas.microsoft.com/office/drawing/2014/main" id="{EDCC2F73-EC8D-1E1F-EA8C-E5D45F2DBC67}"/>
              </a:ext>
            </a:extLst>
          </p:cNvPr>
          <p:cNvSpPr txBox="1"/>
          <p:nvPr/>
        </p:nvSpPr>
        <p:spPr>
          <a:xfrm>
            <a:off x="6785997" y="1872020"/>
            <a:ext cx="37991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Affichage des Recettes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Cartes interactives avec effet 3D sur desktop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Images de présentation optimisées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Informations essentielles visibles 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Niveau de difficulté avec système d'étoiles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Temps de préparation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Nombre de vues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Création de Recettes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Interface de création intuitive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Système de catégorisation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Définition du niveau de difficulté</a:t>
            </a:r>
          </a:p>
          <a:p>
            <a:endParaRPr lang="fr-FR" dirty="0"/>
          </a:p>
        </p:txBody>
      </p:sp>
      <p:sp>
        <p:nvSpPr>
          <p:cNvPr id="17" name="titre espace util">
            <a:extLst>
              <a:ext uri="{FF2B5EF4-FFF2-40B4-BE49-F238E27FC236}">
                <a16:creationId xmlns:a16="http://schemas.microsoft.com/office/drawing/2014/main" id="{A945BD74-8EDF-4B32-D865-876096B1A5DC}"/>
              </a:ext>
            </a:extLst>
          </p:cNvPr>
          <p:cNvSpPr txBox="1"/>
          <p:nvPr/>
        </p:nvSpPr>
        <p:spPr>
          <a:xfrm>
            <a:off x="5625547" y="1288561"/>
            <a:ext cx="379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fr-FR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egoe WPC"/>
              </a:rPr>
              <a:t>Espace Utilisateur Personnalisé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espace utilisateur detail">
            <a:extLst>
              <a:ext uri="{FF2B5EF4-FFF2-40B4-BE49-F238E27FC236}">
                <a16:creationId xmlns:a16="http://schemas.microsoft.com/office/drawing/2014/main" id="{6ABAA3EF-D0DD-E26F-D5AF-54E7964F80CC}"/>
              </a:ext>
            </a:extLst>
          </p:cNvPr>
          <p:cNvSpPr txBox="1"/>
          <p:nvPr/>
        </p:nvSpPr>
        <p:spPr>
          <a:xfrm>
            <a:off x="6785996" y="1881816"/>
            <a:ext cx="41907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Système d'Authentification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Connexion simplifiée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Gestion de session via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localStorage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Dashboard Personnel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Vue d'ensemble des recettes créées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Gestion des recettes personnelles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Interface de création de recettes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141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  <p:bldP spid="16" grpId="0"/>
      <p:bldP spid="16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3" descr="Gros plan de l'objectif d’un appareil photo">
            <a:extLst>
              <a:ext uri="{FF2B5EF4-FFF2-40B4-BE49-F238E27FC236}">
                <a16:creationId xmlns:a16="http://schemas.microsoft.com/office/drawing/2014/main" id="{EDF371D1-09E4-7E57-2AF5-4A25687D3C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itre demonstaration">
            <a:extLst>
              <a:ext uri="{FF2B5EF4-FFF2-40B4-BE49-F238E27FC236}">
                <a16:creationId xmlns:a16="http://schemas.microsoft.com/office/drawing/2014/main" id="{1400E364-B8CF-F8DB-AD4D-A1F397B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72" y="133080"/>
            <a:ext cx="9282545" cy="1010213"/>
          </a:xfrm>
        </p:spPr>
        <p:txBody>
          <a:bodyPr>
            <a:normAutofit fontScale="90000"/>
          </a:bodyPr>
          <a:lstStyle/>
          <a:p>
            <a:r>
              <a:rPr lang="fr-FR" u="sng" dirty="0"/>
              <a:t>Démonstration de la </a:t>
            </a:r>
            <a:r>
              <a:rPr lang="fr-FR" u="sng" dirty="0" err="1"/>
              <a:t>searchbar</a:t>
            </a:r>
            <a:endParaRPr lang="fr-FR" u="sng" dirty="0"/>
          </a:p>
        </p:txBody>
      </p:sp>
      <p:sp>
        <p:nvSpPr>
          <p:cNvPr id="7" name="titre fonctionnalite princ">
            <a:extLst>
              <a:ext uri="{FF2B5EF4-FFF2-40B4-BE49-F238E27FC236}">
                <a16:creationId xmlns:a16="http://schemas.microsoft.com/office/drawing/2014/main" id="{3D74EDE3-1857-797C-42B8-3C991424CBA3}"/>
              </a:ext>
            </a:extLst>
          </p:cNvPr>
          <p:cNvSpPr txBox="1"/>
          <p:nvPr/>
        </p:nvSpPr>
        <p:spPr>
          <a:xfrm>
            <a:off x="923637" y="1440873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Fonctionnalité principale</a:t>
            </a:r>
          </a:p>
        </p:txBody>
      </p:sp>
      <p:sp>
        <p:nvSpPr>
          <p:cNvPr id="8" name="fctn princ">
            <a:extLst>
              <a:ext uri="{FF2B5EF4-FFF2-40B4-BE49-F238E27FC236}">
                <a16:creationId xmlns:a16="http://schemas.microsoft.com/office/drawing/2014/main" id="{2FB294CF-556B-7C6E-94C8-E65ACCA1974C}"/>
              </a:ext>
            </a:extLst>
          </p:cNvPr>
          <p:cNvSpPr txBox="1"/>
          <p:nvPr/>
        </p:nvSpPr>
        <p:spPr>
          <a:xfrm>
            <a:off x="7267243" y="1691959"/>
            <a:ext cx="4137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CCCCCC"/>
                </a:solidFill>
                <a:effectLst/>
                <a:latin typeface="Segoe WPC"/>
              </a:rPr>
              <a:t>Recherche en temps réel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rgbClr val="CCCCCC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CCCCCC"/>
                </a:solidFill>
                <a:effectLst/>
                <a:latin typeface="Segoe WPC"/>
              </a:rPr>
              <a:t>Normalisation du texte (accents, casse)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rgbClr val="CCCCCC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CCCCCC"/>
                </a:solidFill>
                <a:effectLst/>
                <a:latin typeface="Segoe WPC"/>
              </a:rPr>
              <a:t>Affichage des 5 meilleurs résultats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200" b="0" i="0" dirty="0">
              <a:solidFill>
                <a:srgbClr val="CCCCCC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dirty="0">
                <a:solidFill>
                  <a:srgbClr val="CCCCCC"/>
                </a:solidFill>
                <a:effectLst/>
                <a:latin typeface="Segoe WPC"/>
              </a:rPr>
              <a:t>Gestion des clics extérieurs</a:t>
            </a:r>
          </a:p>
          <a:p>
            <a:endParaRPr lang="fr-FR" sz="1200" dirty="0"/>
          </a:p>
        </p:txBody>
      </p:sp>
      <p:sp>
        <p:nvSpPr>
          <p:cNvPr id="10" name="titreimplementation">
            <a:extLst>
              <a:ext uri="{FF2B5EF4-FFF2-40B4-BE49-F238E27FC236}">
                <a16:creationId xmlns:a16="http://schemas.microsoft.com/office/drawing/2014/main" id="{1F2084B6-CAF0-B4B0-835B-43B56446D036}"/>
              </a:ext>
            </a:extLst>
          </p:cNvPr>
          <p:cNvSpPr txBox="1"/>
          <p:nvPr/>
        </p:nvSpPr>
        <p:spPr>
          <a:xfrm>
            <a:off x="922933" y="1810205"/>
            <a:ext cx="256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Implémentation</a:t>
            </a:r>
          </a:p>
        </p:txBody>
      </p:sp>
      <p:sp>
        <p:nvSpPr>
          <p:cNvPr id="22" name="text const 2">
            <a:extLst>
              <a:ext uri="{FF2B5EF4-FFF2-40B4-BE49-F238E27FC236}">
                <a16:creationId xmlns:a16="http://schemas.microsoft.com/office/drawing/2014/main" id="{58E8AD7D-2618-8032-4E86-CBDC3D5DA8C7}"/>
              </a:ext>
            </a:extLst>
          </p:cNvPr>
          <p:cNvSpPr txBox="1"/>
          <p:nvPr/>
        </p:nvSpPr>
        <p:spPr>
          <a:xfrm>
            <a:off x="5812382" y="2348789"/>
            <a:ext cx="609942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u="sng" dirty="0">
                <a:solidFill>
                  <a:srgbClr val="FF0000"/>
                </a:solidFill>
              </a:rPr>
              <a:t>*Rôle:</a:t>
            </a:r>
          </a:p>
          <a:p>
            <a:pPr algn="l"/>
            <a:r>
              <a:rPr lang="fr-FR" sz="1500" dirty="0"/>
              <a:t>-</a:t>
            </a:r>
            <a:r>
              <a:rPr lang="fr-FR" sz="1500" b="0" i="0" dirty="0">
                <a:solidFill>
                  <a:srgbClr val="CCCCCC"/>
                </a:solidFill>
                <a:effectLst/>
                <a:latin typeface="Segoe WPC"/>
              </a:rPr>
              <a:t>Contrôle l'affichage de la liste des résultats</a:t>
            </a:r>
          </a:p>
          <a:p>
            <a:r>
              <a:rPr lang="fr-FR" sz="1500" dirty="0"/>
              <a:t>-</a:t>
            </a:r>
            <a:r>
              <a:rPr lang="fr-FR" sz="1500" b="0" i="0" dirty="0">
                <a:solidFill>
                  <a:srgbClr val="CCCCCC"/>
                </a:solidFill>
                <a:effectLst/>
                <a:latin typeface="Segoe WPC"/>
              </a:rPr>
              <a:t>Gère la visibilité du menu déroulant des suggestion</a:t>
            </a:r>
          </a:p>
          <a:p>
            <a:endParaRPr lang="fr-FR" sz="1500" dirty="0"/>
          </a:p>
          <a:p>
            <a:r>
              <a:rPr lang="fr-FR" sz="1500" b="1" u="sng" dirty="0">
                <a:solidFill>
                  <a:srgbClr val="FF0000"/>
                </a:solidFill>
              </a:rPr>
              <a:t>*Fonctionnement:</a:t>
            </a:r>
          </a:p>
          <a:p>
            <a:r>
              <a:rPr lang="fr-FR" sz="1500" b="1" dirty="0"/>
              <a:t>-</a:t>
            </a:r>
            <a:r>
              <a:rPr lang="fr-FR" sz="1500" b="1" dirty="0" err="1"/>
              <a:t>resultatVisible</a:t>
            </a:r>
            <a:r>
              <a:rPr lang="fr-FR" sz="1500" b="1" dirty="0"/>
              <a:t> </a:t>
            </a:r>
            <a:r>
              <a:rPr lang="fr-FR" sz="1500" dirty="0"/>
              <a:t>: </a:t>
            </a:r>
            <a:r>
              <a:rPr lang="fr-FR" sz="1500" dirty="0" err="1"/>
              <a:t>Booléan</a:t>
            </a:r>
            <a:r>
              <a:rPr lang="fr-FR" sz="1500" dirty="0"/>
              <a:t> (</a:t>
            </a:r>
            <a:r>
              <a:rPr lang="fr-FR" sz="1500" dirty="0" err="1"/>
              <a:t>true</a:t>
            </a:r>
            <a:r>
              <a:rPr lang="fr-FR" sz="1500" dirty="0"/>
              <a:t>/false)</a:t>
            </a:r>
          </a:p>
          <a:p>
            <a:r>
              <a:rPr lang="fr-FR" sz="1500" b="1" dirty="0"/>
              <a:t>-</a:t>
            </a:r>
            <a:r>
              <a:rPr lang="fr-FR" sz="1500" b="1" dirty="0" err="1"/>
              <a:t>setResultatVisible</a:t>
            </a:r>
            <a:r>
              <a:rPr lang="fr-FR" sz="1500" b="1" dirty="0"/>
              <a:t>: </a:t>
            </a:r>
            <a:r>
              <a:rPr lang="fr-FR" sz="1500" dirty="0"/>
              <a:t>Fonction pour changer la visibilité</a:t>
            </a:r>
          </a:p>
          <a:p>
            <a:r>
              <a:rPr lang="fr-FR" sz="1500" b="1" dirty="0"/>
              <a:t>-</a:t>
            </a:r>
            <a:r>
              <a:rPr lang="fr-FR" sz="1500" b="1" dirty="0" err="1"/>
              <a:t>useState</a:t>
            </a:r>
            <a:r>
              <a:rPr lang="fr-FR" sz="1500" b="1" dirty="0"/>
              <a:t>(false): </a:t>
            </a:r>
            <a:r>
              <a:rPr lang="fr-FR" sz="1500" dirty="0"/>
              <a:t>caché par défaut</a:t>
            </a:r>
          </a:p>
          <a:p>
            <a:r>
              <a:rPr lang="fr-FR" sz="1500" dirty="0"/>
              <a:t>_____________________________________________</a:t>
            </a:r>
          </a:p>
          <a:p>
            <a:r>
              <a:rPr lang="fr-FR" sz="1500" b="1" u="sng" dirty="0">
                <a:solidFill>
                  <a:srgbClr val="FF0000"/>
                </a:solidFill>
              </a:rPr>
              <a:t>*Rôle:</a:t>
            </a:r>
          </a:p>
          <a:p>
            <a:r>
              <a:rPr lang="fr-FR" sz="1500" dirty="0"/>
              <a:t>-Stock la valeur actuelle saisie dans la barre de recherche</a:t>
            </a:r>
          </a:p>
          <a:p>
            <a:r>
              <a:rPr lang="fr-FR" sz="1500" dirty="0"/>
              <a:t>-Permet de suivre en temps réel ce que l’utilisateur tape au clavier</a:t>
            </a:r>
          </a:p>
          <a:p>
            <a:endParaRPr lang="fr-FR" sz="1500" dirty="0"/>
          </a:p>
          <a:p>
            <a:r>
              <a:rPr lang="fr-FR" sz="1500" b="1" u="sng" dirty="0">
                <a:solidFill>
                  <a:srgbClr val="FF0000"/>
                </a:solidFill>
              </a:rPr>
              <a:t>*Fonctionnement:</a:t>
            </a:r>
          </a:p>
          <a:p>
            <a:r>
              <a:rPr lang="fr-FR" sz="1500" dirty="0"/>
              <a:t>-</a:t>
            </a:r>
            <a:r>
              <a:rPr lang="fr-FR" sz="1500" b="1" dirty="0"/>
              <a:t>recherche: </a:t>
            </a:r>
            <a:r>
              <a:rPr lang="fr-FR" sz="1500" dirty="0"/>
              <a:t>Variable qui contient le texte actuel.</a:t>
            </a:r>
          </a:p>
          <a:p>
            <a:r>
              <a:rPr lang="fr-FR" sz="1500" dirty="0"/>
              <a:t>-</a:t>
            </a:r>
            <a:r>
              <a:rPr lang="fr-FR" sz="1500" b="1" dirty="0" err="1"/>
              <a:t>setRecherche</a:t>
            </a:r>
            <a:r>
              <a:rPr lang="fr-FR" sz="1500" b="1" dirty="0"/>
              <a:t>: </a:t>
            </a:r>
            <a:r>
              <a:rPr lang="fr-FR" sz="1500" dirty="0"/>
              <a:t>Fonction pour mettre à jour le texte</a:t>
            </a:r>
          </a:p>
          <a:p>
            <a:r>
              <a:rPr lang="fr-FR" sz="1500" dirty="0"/>
              <a:t>-</a:t>
            </a:r>
            <a:r>
              <a:rPr lang="fr-FR" sz="1500" b="1" dirty="0" err="1"/>
              <a:t>useState</a:t>
            </a:r>
            <a:r>
              <a:rPr lang="fr-FR" sz="1500" b="1" dirty="0"/>
              <a:t>(‘’ ‘’): </a:t>
            </a:r>
            <a:r>
              <a:rPr lang="fr-FR" sz="1500" dirty="0"/>
              <a:t>initialise avec une chaîne vide</a:t>
            </a:r>
          </a:p>
          <a:p>
            <a:endParaRPr lang="fr-FR" sz="1500" dirty="0"/>
          </a:p>
          <a:p>
            <a:endParaRPr lang="fr-FR" sz="1500" dirty="0"/>
          </a:p>
        </p:txBody>
      </p:sp>
      <p:sp>
        <p:nvSpPr>
          <p:cNvPr id="31" name="titre normalisation">
            <a:extLst>
              <a:ext uri="{FF2B5EF4-FFF2-40B4-BE49-F238E27FC236}">
                <a16:creationId xmlns:a16="http://schemas.microsoft.com/office/drawing/2014/main" id="{E57CE852-C2F9-1871-CD33-43449577EDA6}"/>
              </a:ext>
            </a:extLst>
          </p:cNvPr>
          <p:cNvSpPr txBox="1"/>
          <p:nvPr/>
        </p:nvSpPr>
        <p:spPr>
          <a:xfrm>
            <a:off x="922933" y="2164123"/>
            <a:ext cx="317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Normalisation du texte</a:t>
            </a:r>
          </a:p>
        </p:txBody>
      </p:sp>
      <p:sp>
        <p:nvSpPr>
          <p:cNvPr id="34" name="detail normalisation">
            <a:extLst>
              <a:ext uri="{FF2B5EF4-FFF2-40B4-BE49-F238E27FC236}">
                <a16:creationId xmlns:a16="http://schemas.microsoft.com/office/drawing/2014/main" id="{01FB968B-B0C8-E46E-AD4F-239FBAFD239F}"/>
              </a:ext>
            </a:extLst>
          </p:cNvPr>
          <p:cNvSpPr txBox="1"/>
          <p:nvPr/>
        </p:nvSpPr>
        <p:spPr>
          <a:xfrm>
            <a:off x="6082144" y="3903248"/>
            <a:ext cx="5669932" cy="154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Pour mettre en minuscule: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Pour enlever accents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"NFD"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Enlever les accents: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\u0300</a:t>
            </a:r>
            <a:r>
              <a:rPr lang="fr-F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\u036f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endParaRPr lang="fr-FR" dirty="0"/>
          </a:p>
        </p:txBody>
      </p:sp>
      <p:sp>
        <p:nvSpPr>
          <p:cNvPr id="35" name="titre filtrage">
            <a:extLst>
              <a:ext uri="{FF2B5EF4-FFF2-40B4-BE49-F238E27FC236}">
                <a16:creationId xmlns:a16="http://schemas.microsoft.com/office/drawing/2014/main" id="{3C5A3392-8DDB-6271-3FAE-49568E534C22}"/>
              </a:ext>
            </a:extLst>
          </p:cNvPr>
          <p:cNvSpPr txBox="1"/>
          <p:nvPr/>
        </p:nvSpPr>
        <p:spPr>
          <a:xfrm>
            <a:off x="900381" y="2548869"/>
            <a:ext cx="273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Filtrage des recettes</a:t>
            </a:r>
          </a:p>
        </p:txBody>
      </p:sp>
      <p:sp>
        <p:nvSpPr>
          <p:cNvPr id="39" name="texte recette.filter">
            <a:extLst>
              <a:ext uri="{FF2B5EF4-FFF2-40B4-BE49-F238E27FC236}">
                <a16:creationId xmlns:a16="http://schemas.microsoft.com/office/drawing/2014/main" id="{4A9596FB-4B5D-8C01-4E4C-86C7D7B50760}"/>
              </a:ext>
            </a:extLst>
          </p:cNvPr>
          <p:cNvSpPr txBox="1"/>
          <p:nvPr/>
        </p:nvSpPr>
        <p:spPr>
          <a:xfrm>
            <a:off x="5580329" y="3508193"/>
            <a:ext cx="66735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i="0" dirty="0" err="1">
                <a:solidFill>
                  <a:srgbClr val="CCCCCC"/>
                </a:solidFill>
                <a:effectLst/>
                <a:latin typeface="Segoe WPC"/>
              </a:rPr>
              <a:t>Recettes.filter</a:t>
            </a: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((recette) =&gt; { … }):</a:t>
            </a:r>
          </a:p>
          <a:p>
            <a:pPr algn="l"/>
            <a:endParaRPr lang="fr-FR" b="1" i="0" dirty="0">
              <a:solidFill>
                <a:srgbClr val="CCCCCC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Parcourt toutes les recettes du tableau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Applique une fonction de test à chaque recette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Retourne un nouveau tableau avec uniquement les recettes qui passent le test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CCCCC"/>
                </a:solidFill>
                <a:latin typeface="Segoe WPC"/>
              </a:rPr>
              <a:t>__________________________________________</a:t>
            </a:r>
          </a:p>
          <a:p>
            <a:r>
              <a:rPr lang="fr-FR" b="1" dirty="0" err="1"/>
              <a:t>Recherche.trim</a:t>
            </a:r>
            <a:r>
              <a:rPr lang="fr-FR" b="1" dirty="0"/>
              <a:t>() </a:t>
            </a:r>
            <a:r>
              <a:rPr lang="fr-FR" dirty="0"/>
              <a:t>: enlève les espaces avant et après</a:t>
            </a:r>
          </a:p>
          <a:p>
            <a:r>
              <a:rPr lang="fr-FR" b="1" dirty="0"/>
              <a:t>!</a:t>
            </a:r>
            <a:r>
              <a:rPr lang="fr-FR" b="1" dirty="0" err="1"/>
              <a:t>recherche.trim</a:t>
            </a:r>
            <a:r>
              <a:rPr lang="fr-FR" b="1" dirty="0"/>
              <a:t>() </a:t>
            </a:r>
            <a:r>
              <a:rPr lang="fr-FR" dirty="0"/>
              <a:t>: vérifie que le texte est vide</a:t>
            </a:r>
          </a:p>
          <a:p>
            <a:r>
              <a:rPr lang="fr-FR" b="1" dirty="0"/>
              <a:t>Return false </a:t>
            </a:r>
            <a:r>
              <a:rPr lang="fr-FR" dirty="0"/>
              <a:t>: ne garde aucune recette si recherche vide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endParaRPr lang="fr-FR" dirty="0"/>
          </a:p>
        </p:txBody>
      </p:sp>
      <p:grpSp>
        <p:nvGrpSpPr>
          <p:cNvPr id="47" name="Gpe Const">
            <a:extLst>
              <a:ext uri="{FF2B5EF4-FFF2-40B4-BE49-F238E27FC236}">
                <a16:creationId xmlns:a16="http://schemas.microsoft.com/office/drawing/2014/main" id="{187D62B8-C0DC-72DA-7B15-DCD8103F367D}"/>
              </a:ext>
            </a:extLst>
          </p:cNvPr>
          <p:cNvGrpSpPr/>
          <p:nvPr/>
        </p:nvGrpSpPr>
        <p:grpSpPr>
          <a:xfrm>
            <a:off x="5812382" y="1064836"/>
            <a:ext cx="5572903" cy="1143160"/>
            <a:chOff x="5833879" y="1202112"/>
            <a:chExt cx="5572903" cy="1143160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3A12DA82-ABA9-DB03-6D39-EF97301547EB}"/>
                </a:ext>
              </a:extLst>
            </p:cNvPr>
            <p:cNvGrpSpPr/>
            <p:nvPr/>
          </p:nvGrpSpPr>
          <p:grpSpPr>
            <a:xfrm>
              <a:off x="5833879" y="1202112"/>
              <a:ext cx="5572903" cy="1143160"/>
              <a:chOff x="5833879" y="1202112"/>
              <a:chExt cx="5572903" cy="1143160"/>
            </a:xfrm>
          </p:grpSpPr>
          <p:pic>
            <p:nvPicPr>
              <p:cNvPr id="16" name="Image implementation">
                <a:extLst>
                  <a:ext uri="{FF2B5EF4-FFF2-40B4-BE49-F238E27FC236}">
                    <a16:creationId xmlns:a16="http://schemas.microsoft.com/office/drawing/2014/main" id="{8691CBA8-718B-527B-139C-1901A5231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3879" y="1202112"/>
                <a:ext cx="5572903" cy="1143160"/>
              </a:xfrm>
              <a:prstGeom prst="rect">
                <a:avLst/>
              </a:prstGeom>
            </p:spPr>
          </p:pic>
          <p:sp>
            <p:nvSpPr>
              <p:cNvPr id="17" name="const1">
                <a:extLst>
                  <a:ext uri="{FF2B5EF4-FFF2-40B4-BE49-F238E27FC236}">
                    <a16:creationId xmlns:a16="http://schemas.microsoft.com/office/drawing/2014/main" id="{907214CC-4011-F072-B6F6-B5007A5872B7}"/>
                  </a:ext>
                </a:extLst>
              </p:cNvPr>
              <p:cNvSpPr txBox="1"/>
              <p:nvPr/>
            </p:nvSpPr>
            <p:spPr>
              <a:xfrm>
                <a:off x="6023794" y="1549362"/>
                <a:ext cx="3953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 </a:t>
                </a:r>
              </a:p>
            </p:txBody>
          </p:sp>
        </p:grpSp>
        <p:sp>
          <p:nvSpPr>
            <p:cNvPr id="21" name="const2">
              <a:extLst>
                <a:ext uri="{FF2B5EF4-FFF2-40B4-BE49-F238E27FC236}">
                  <a16:creationId xmlns:a16="http://schemas.microsoft.com/office/drawing/2014/main" id="{924CCF2D-436C-433D-5981-C41169A7FF1D}"/>
                </a:ext>
              </a:extLst>
            </p:cNvPr>
            <p:cNvSpPr txBox="1"/>
            <p:nvPr/>
          </p:nvSpPr>
          <p:spPr>
            <a:xfrm>
              <a:off x="5850695" y="1940258"/>
              <a:ext cx="509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</a:t>
              </a:r>
            </a:p>
          </p:txBody>
        </p:sp>
      </p:grpSp>
      <p:grpSp>
        <p:nvGrpSpPr>
          <p:cNvPr id="49" name="Gpe normalize">
            <a:extLst>
              <a:ext uri="{FF2B5EF4-FFF2-40B4-BE49-F238E27FC236}">
                <a16:creationId xmlns:a16="http://schemas.microsoft.com/office/drawing/2014/main" id="{EB88A46F-A762-67DF-F70D-7D305A60DEBB}"/>
              </a:ext>
            </a:extLst>
          </p:cNvPr>
          <p:cNvGrpSpPr/>
          <p:nvPr/>
        </p:nvGrpSpPr>
        <p:grpSpPr>
          <a:xfrm>
            <a:off x="5772707" y="979219"/>
            <a:ext cx="5601482" cy="2400635"/>
            <a:chOff x="199799" y="3124228"/>
            <a:chExt cx="5601482" cy="2400635"/>
          </a:xfrm>
        </p:grpSpPr>
        <p:pic>
          <p:nvPicPr>
            <p:cNvPr id="33" name="Image normalisation">
              <a:extLst>
                <a:ext uri="{FF2B5EF4-FFF2-40B4-BE49-F238E27FC236}">
                  <a16:creationId xmlns:a16="http://schemas.microsoft.com/office/drawing/2014/main" id="{B190728B-F2A3-A30A-76EF-0CA128F19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99" y="3124228"/>
              <a:ext cx="5601482" cy="2400635"/>
            </a:xfrm>
            <a:prstGeom prst="rect">
              <a:avLst/>
            </a:prstGeom>
          </p:spPr>
        </p:pic>
        <p:sp>
          <p:nvSpPr>
            <p:cNvPr id="48" name="zone normalisation">
              <a:extLst>
                <a:ext uri="{FF2B5EF4-FFF2-40B4-BE49-F238E27FC236}">
                  <a16:creationId xmlns:a16="http://schemas.microsoft.com/office/drawing/2014/main" id="{137FE583-0CB3-90A7-808E-76BD5CA05FB3}"/>
                </a:ext>
              </a:extLst>
            </p:cNvPr>
            <p:cNvSpPr txBox="1"/>
            <p:nvPr/>
          </p:nvSpPr>
          <p:spPr>
            <a:xfrm>
              <a:off x="672353" y="4324546"/>
              <a:ext cx="2901582" cy="83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87BABF43-8BFD-5149-E7B9-66F9A03319B0}"/>
              </a:ext>
            </a:extLst>
          </p:cNvPr>
          <p:cNvGrpSpPr/>
          <p:nvPr/>
        </p:nvGrpSpPr>
        <p:grpSpPr>
          <a:xfrm>
            <a:off x="5787272" y="1015204"/>
            <a:ext cx="5182323" cy="1867161"/>
            <a:chOff x="-5628317" y="-1867161"/>
            <a:chExt cx="5182323" cy="1867161"/>
          </a:xfrm>
        </p:grpSpPr>
        <p:grpSp>
          <p:nvGrpSpPr>
            <p:cNvPr id="45" name="Gpe filtarge">
              <a:extLst>
                <a:ext uri="{FF2B5EF4-FFF2-40B4-BE49-F238E27FC236}">
                  <a16:creationId xmlns:a16="http://schemas.microsoft.com/office/drawing/2014/main" id="{0A1ADFCF-2061-6FE5-8639-ECC8BC66AAFA}"/>
                </a:ext>
              </a:extLst>
            </p:cNvPr>
            <p:cNvGrpSpPr/>
            <p:nvPr/>
          </p:nvGrpSpPr>
          <p:grpSpPr>
            <a:xfrm>
              <a:off x="-5628317" y="-1867161"/>
              <a:ext cx="5182323" cy="1867161"/>
              <a:chOff x="1040684" y="4854741"/>
              <a:chExt cx="5182323" cy="1867161"/>
            </a:xfrm>
          </p:grpSpPr>
          <p:pic>
            <p:nvPicPr>
              <p:cNvPr id="37" name="Image filtrage">
                <a:extLst>
                  <a:ext uri="{FF2B5EF4-FFF2-40B4-BE49-F238E27FC236}">
                    <a16:creationId xmlns:a16="http://schemas.microsoft.com/office/drawing/2014/main" id="{2BF6B19C-A263-EC4E-2633-54C77597D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684" y="4854741"/>
                <a:ext cx="5182323" cy="1867161"/>
              </a:xfrm>
              <a:prstGeom prst="rect">
                <a:avLst/>
              </a:prstGeom>
            </p:spPr>
          </p:pic>
          <p:sp>
            <p:nvSpPr>
              <p:cNvPr id="44" name="trim detail">
                <a:extLst>
                  <a:ext uri="{FF2B5EF4-FFF2-40B4-BE49-F238E27FC236}">
                    <a16:creationId xmlns:a16="http://schemas.microsoft.com/office/drawing/2014/main" id="{FD11EBB6-5DD1-AEE6-152C-A75E34B16EF6}"/>
                  </a:ext>
                </a:extLst>
              </p:cNvPr>
              <p:cNvSpPr txBox="1"/>
              <p:nvPr/>
            </p:nvSpPr>
            <p:spPr>
              <a:xfrm>
                <a:off x="1648424" y="5237815"/>
                <a:ext cx="3065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</a:t>
                </a:r>
              </a:p>
            </p:txBody>
          </p:sp>
        </p:grpSp>
        <p:sp>
          <p:nvSpPr>
            <p:cNvPr id="51" name="Zone recete.filter">
              <a:extLst>
                <a:ext uri="{FF2B5EF4-FFF2-40B4-BE49-F238E27FC236}">
                  <a16:creationId xmlns:a16="http://schemas.microsoft.com/office/drawing/2014/main" id="{5F719678-8D4A-157B-4E91-975C3A6828A6}"/>
                </a:ext>
              </a:extLst>
            </p:cNvPr>
            <p:cNvSpPr txBox="1"/>
            <p:nvPr/>
          </p:nvSpPr>
          <p:spPr>
            <a:xfrm>
              <a:off x="-5407918" y="-1853419"/>
              <a:ext cx="302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3FF495D-4D37-A0E7-8763-9EE977F4C8DF}"/>
              </a:ext>
            </a:extLst>
          </p:cNvPr>
          <p:cNvSpPr txBox="1"/>
          <p:nvPr/>
        </p:nvSpPr>
        <p:spPr>
          <a:xfrm>
            <a:off x="381091" y="4805315"/>
            <a:ext cx="4351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rgbClr val="FF0000"/>
                </a:solidFill>
              </a:rPr>
              <a:t>useState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/>
              <a:t>: Gère l'état local, ici pour la recherche et la visibilité des résultats. </a:t>
            </a:r>
          </a:p>
          <a:p>
            <a:endParaRPr lang="fr-FR" sz="1400" dirty="0"/>
          </a:p>
          <a:p>
            <a:r>
              <a:rPr lang="fr-FR" sz="1400" dirty="0" err="1">
                <a:solidFill>
                  <a:srgbClr val="FF0000"/>
                </a:solidFill>
              </a:rPr>
              <a:t>useRef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/>
              <a:t>: Crée une référence pour détecter les clics en dehors de la barre de recherche.  </a:t>
            </a:r>
          </a:p>
          <a:p>
            <a:endParaRPr lang="fr-FR" sz="1400" dirty="0"/>
          </a:p>
          <a:p>
            <a:r>
              <a:rPr lang="fr-FR" sz="1400" dirty="0" err="1">
                <a:solidFill>
                  <a:srgbClr val="FF0000"/>
                </a:solidFill>
              </a:rPr>
              <a:t>useEffect</a:t>
            </a:r>
            <a:r>
              <a:rPr lang="fr-FR" sz="1400" dirty="0">
                <a:solidFill>
                  <a:srgbClr val="FF0000"/>
                </a:solidFill>
              </a:rPr>
              <a:t> : </a:t>
            </a:r>
            <a:r>
              <a:rPr lang="fr-FR" sz="1400" dirty="0"/>
              <a:t>Gère les effets secondaires, comme l'ajout et le retrait des écouteurs d'événements.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4281B8A-736A-F30E-E4CC-961F0736992F}"/>
              </a:ext>
            </a:extLst>
          </p:cNvPr>
          <p:cNvCxnSpPr/>
          <p:nvPr/>
        </p:nvCxnSpPr>
        <p:spPr>
          <a:xfrm>
            <a:off x="0" y="3110753"/>
            <a:ext cx="49120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BB163261-AAAA-CEAC-FAEF-DC838D26FAA8}"/>
              </a:ext>
            </a:extLst>
          </p:cNvPr>
          <p:cNvSpPr/>
          <p:nvPr/>
        </p:nvSpPr>
        <p:spPr>
          <a:xfrm>
            <a:off x="215154" y="3272119"/>
            <a:ext cx="4517577" cy="3452801"/>
          </a:xfrm>
          <a:prstGeom prst="round2Same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4827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2" grpId="0"/>
      <p:bldP spid="22" grpId="1"/>
      <p:bldP spid="34" grpId="0"/>
      <p:bldP spid="34" grpId="1"/>
      <p:bldP spid="39" grpId="0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3" descr="Gros plan de l'objectif d’un appareil photo">
            <a:extLst>
              <a:ext uri="{FF2B5EF4-FFF2-40B4-BE49-F238E27FC236}">
                <a16:creationId xmlns:a16="http://schemas.microsoft.com/office/drawing/2014/main" id="{64DB9C36-CD5E-679A-1C27-CC2BC67361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F0BA79-491B-16A0-464C-EB68A787B3AE}"/>
              </a:ext>
            </a:extLst>
          </p:cNvPr>
          <p:cNvSpPr txBox="1"/>
          <p:nvPr/>
        </p:nvSpPr>
        <p:spPr>
          <a:xfrm>
            <a:off x="3533775" y="361950"/>
            <a:ext cx="51339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/>
              <a:t>Démonstration du </a:t>
            </a:r>
            <a:r>
              <a:rPr lang="fr-FR" sz="2500" b="1" dirty="0" err="1"/>
              <a:t>UseEffect</a:t>
            </a:r>
            <a:endParaRPr lang="fr-FR" sz="25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DC2280-D5D5-2684-E5DE-78E5AD8AD414}"/>
              </a:ext>
            </a:extLst>
          </p:cNvPr>
          <p:cNvSpPr txBox="1"/>
          <p:nvPr/>
        </p:nvSpPr>
        <p:spPr>
          <a:xfrm>
            <a:off x="64709" y="839004"/>
            <a:ext cx="4870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Le </a:t>
            </a:r>
            <a:r>
              <a:rPr lang="fr-FR" sz="1500" dirty="0" err="1">
                <a:solidFill>
                  <a:srgbClr val="FF0000"/>
                </a:solidFill>
              </a:rPr>
              <a:t>useEffect</a:t>
            </a:r>
            <a:r>
              <a:rPr lang="fr-FR" sz="1500" dirty="0"/>
              <a:t> utilisé ici a pour but de détecter les clics à l'extérieur du champ de recherche et de masquer la liste des résultats de recherche si un clic est détecté en dehors de la barre de recherche.</a:t>
            </a:r>
          </a:p>
        </p:txBody>
      </p:sp>
      <p:pic>
        <p:nvPicPr>
          <p:cNvPr id="10" name="Image generale">
            <a:extLst>
              <a:ext uri="{FF2B5EF4-FFF2-40B4-BE49-F238E27FC236}">
                <a16:creationId xmlns:a16="http://schemas.microsoft.com/office/drawing/2014/main" id="{F68BB535-57B1-DA96-C22A-97C14464B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2" y="3128682"/>
            <a:ext cx="4774388" cy="3681880"/>
          </a:xfrm>
          <a:prstGeom prst="rect">
            <a:avLst/>
          </a:prstGeom>
        </p:spPr>
      </p:pic>
      <p:sp>
        <p:nvSpPr>
          <p:cNvPr id="12" name="1-titre">
            <a:extLst>
              <a:ext uri="{FF2B5EF4-FFF2-40B4-BE49-F238E27FC236}">
                <a16:creationId xmlns:a16="http://schemas.microsoft.com/office/drawing/2014/main" id="{B37F3AE8-CC81-99BA-FFF7-68F31D927435}"/>
              </a:ext>
            </a:extLst>
          </p:cNvPr>
          <p:cNvSpPr txBox="1"/>
          <p:nvPr/>
        </p:nvSpPr>
        <p:spPr>
          <a:xfrm>
            <a:off x="340659" y="1900328"/>
            <a:ext cx="52802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1-Déclaration d'une fonction </a:t>
            </a:r>
            <a:r>
              <a:rPr lang="fr-FR" sz="13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fermerResultats</a:t>
            </a:r>
            <a:endParaRPr lang="fr-FR" sz="13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3D68E9-6186-0308-B617-F2EF30043FEC}"/>
              </a:ext>
            </a:extLst>
          </p:cNvPr>
          <p:cNvGrpSpPr/>
          <p:nvPr/>
        </p:nvGrpSpPr>
        <p:grpSpPr>
          <a:xfrm>
            <a:off x="5478102" y="852429"/>
            <a:ext cx="6516009" cy="6051133"/>
            <a:chOff x="5478102" y="852429"/>
            <a:chExt cx="6516009" cy="6051133"/>
          </a:xfrm>
        </p:grpSpPr>
        <p:pic>
          <p:nvPicPr>
            <p:cNvPr id="17" name="1-image">
              <a:extLst>
                <a:ext uri="{FF2B5EF4-FFF2-40B4-BE49-F238E27FC236}">
                  <a16:creationId xmlns:a16="http://schemas.microsoft.com/office/drawing/2014/main" id="{F4A98140-CE7C-C5F4-084D-679A8EB7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8102" y="852429"/>
              <a:ext cx="6516009" cy="1848108"/>
            </a:xfrm>
            <a:prstGeom prst="rect">
              <a:avLst/>
            </a:prstGeom>
          </p:spPr>
        </p:pic>
        <p:sp>
          <p:nvSpPr>
            <p:cNvPr id="18" name="1-detail">
              <a:extLst>
                <a:ext uri="{FF2B5EF4-FFF2-40B4-BE49-F238E27FC236}">
                  <a16:creationId xmlns:a16="http://schemas.microsoft.com/office/drawing/2014/main" id="{C6ABC187-1A7F-436D-0C86-685DA13544FE}"/>
                </a:ext>
              </a:extLst>
            </p:cNvPr>
            <p:cNvSpPr txBox="1"/>
            <p:nvPr/>
          </p:nvSpPr>
          <p:spPr>
            <a:xfrm>
              <a:off x="5528584" y="2717801"/>
              <a:ext cx="6172995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Quand est-elle appelée ?</a:t>
              </a:r>
            </a:p>
            <a:p>
              <a:endParaRPr lang="fr-FR" sz="1400" dirty="0"/>
            </a:p>
            <a:p>
              <a:r>
                <a:rPr lang="fr-FR" sz="1400" dirty="0"/>
                <a:t>Cette fonction est déclenchée chaque fois que l'utilisateur clique quelque part sur la page.</a:t>
              </a:r>
            </a:p>
            <a:p>
              <a:endParaRPr lang="fr-FR" sz="1400" dirty="0"/>
            </a:p>
            <a:p>
              <a:r>
                <a:rPr lang="fr-FR" sz="1400" dirty="0"/>
                <a:t>Que </a:t>
              </a:r>
              <a:r>
                <a:rPr lang="fr-FR" sz="1400" dirty="0" err="1"/>
                <a:t>fait-elle</a:t>
              </a:r>
              <a:r>
                <a:rPr lang="fr-FR" sz="1400" dirty="0"/>
                <a:t> ?</a:t>
              </a:r>
            </a:p>
            <a:p>
              <a:endParaRPr lang="fr-FR" sz="1400" dirty="0"/>
            </a:p>
            <a:p>
              <a:r>
                <a:rPr lang="fr-FR" sz="1400" dirty="0"/>
                <a:t>Elle vérifie où l'utilisateur a cliqué :</a:t>
              </a:r>
            </a:p>
            <a:p>
              <a:r>
                <a:rPr lang="fr-FR" sz="1400" dirty="0" err="1"/>
                <a:t>searchRef.current</a:t>
              </a:r>
              <a:r>
                <a:rPr lang="fr-FR" sz="1400" dirty="0"/>
                <a:t> représente la barre de recherche et la liste des résultats.</a:t>
              </a:r>
            </a:p>
            <a:p>
              <a:r>
                <a:rPr lang="fr-FR" sz="1400" dirty="0" err="1"/>
                <a:t>e.target</a:t>
              </a:r>
              <a:r>
                <a:rPr lang="fr-FR" sz="1400" dirty="0"/>
                <a:t> est l'élément exact sur lequel l'utilisateur a cliqué.</a:t>
              </a:r>
            </a:p>
            <a:p>
              <a:r>
                <a:rPr lang="fr-FR" sz="1400" dirty="0"/>
                <a:t>Si l'utilisateur clique en dehors de la barre de recherche (là où il n'y a ni champ de texte ni résultats), la fonction cache la liste des résultats en utilisant </a:t>
              </a:r>
              <a:r>
                <a:rPr lang="fr-FR" sz="1400" dirty="0" err="1"/>
                <a:t>setResultatVisible</a:t>
              </a:r>
              <a:r>
                <a:rPr lang="fr-FR" sz="1400" dirty="0"/>
                <a:t>(false).</a:t>
              </a:r>
            </a:p>
            <a:p>
              <a:endParaRPr lang="fr-FR" sz="1400" dirty="0"/>
            </a:p>
            <a:p>
              <a:r>
                <a:rPr lang="fr-FR" sz="1400" dirty="0"/>
                <a:t>Pourquoi c'est utile ?</a:t>
              </a:r>
            </a:p>
            <a:p>
              <a:endParaRPr lang="fr-FR" sz="1400" dirty="0"/>
            </a:p>
            <a:p>
              <a:r>
                <a:rPr lang="fr-FR" sz="1400" dirty="0"/>
                <a:t>Cela permet de fermer automatiquement la liste des résultats dès que l'utilisateur clique ailleurs sur la page, rendant l'interface plus propre et intuitive.</a:t>
              </a:r>
            </a:p>
          </p:txBody>
        </p:sp>
      </p:grpSp>
      <p:sp>
        <p:nvSpPr>
          <p:cNvPr id="20" name="2-titre">
            <a:extLst>
              <a:ext uri="{FF2B5EF4-FFF2-40B4-BE49-F238E27FC236}">
                <a16:creationId xmlns:a16="http://schemas.microsoft.com/office/drawing/2014/main" id="{5073EF2C-861C-5706-C5BE-EFB9A1DFE1C4}"/>
              </a:ext>
            </a:extLst>
          </p:cNvPr>
          <p:cNvSpPr txBox="1"/>
          <p:nvPr/>
        </p:nvSpPr>
        <p:spPr>
          <a:xfrm>
            <a:off x="340659" y="2238378"/>
            <a:ext cx="34514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2-Ajout de l'écouteur d'événement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549979E-0C54-D032-72AD-7ADC44A47890}"/>
              </a:ext>
            </a:extLst>
          </p:cNvPr>
          <p:cNvGrpSpPr/>
          <p:nvPr/>
        </p:nvGrpSpPr>
        <p:grpSpPr>
          <a:xfrm>
            <a:off x="5378824" y="921953"/>
            <a:ext cx="6570746" cy="2624246"/>
            <a:chOff x="5378824" y="921953"/>
            <a:chExt cx="6570746" cy="2624246"/>
          </a:xfrm>
        </p:grpSpPr>
        <p:pic>
          <p:nvPicPr>
            <p:cNvPr id="22" name="2-image">
              <a:extLst>
                <a:ext uri="{FF2B5EF4-FFF2-40B4-BE49-F238E27FC236}">
                  <a16:creationId xmlns:a16="http://schemas.microsoft.com/office/drawing/2014/main" id="{C8661DA4-AB2E-D7D0-21A4-6775483E9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5929" y="921953"/>
              <a:ext cx="6563641" cy="924054"/>
            </a:xfrm>
            <a:prstGeom prst="rect">
              <a:avLst/>
            </a:prstGeom>
          </p:spPr>
        </p:pic>
        <p:sp>
          <p:nvSpPr>
            <p:cNvPr id="23" name="2-detail">
              <a:extLst>
                <a:ext uri="{FF2B5EF4-FFF2-40B4-BE49-F238E27FC236}">
                  <a16:creationId xmlns:a16="http://schemas.microsoft.com/office/drawing/2014/main" id="{F5933D99-5FD1-115E-88F7-ECEA1051D129}"/>
                </a:ext>
              </a:extLst>
            </p:cNvPr>
            <p:cNvSpPr txBox="1"/>
            <p:nvPr/>
          </p:nvSpPr>
          <p:spPr>
            <a:xfrm>
              <a:off x="5378824" y="2068871"/>
              <a:ext cx="64725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Au montage du composant, un écouteur est ajouté sur document pour détecter chaque clic (</a:t>
              </a:r>
              <a:r>
                <a:rPr lang="fr-FR" dirty="0" err="1"/>
                <a:t>mousedown</a:t>
              </a:r>
              <a:r>
                <a:rPr lang="fr-FR" dirty="0"/>
                <a:t>).</a:t>
              </a:r>
            </a:p>
            <a:p>
              <a:endParaRPr lang="fr-FR" dirty="0"/>
            </a:p>
            <a:p>
              <a:r>
                <a:rPr lang="fr-FR" dirty="0"/>
                <a:t>Lorsqu'un utilisateur clique n'importe où sur la page, la fonction</a:t>
              </a:r>
              <a:r>
                <a:rPr lang="fr-FR" dirty="0">
                  <a:solidFill>
                    <a:srgbClr val="FF0000"/>
                  </a:solidFill>
                </a:rPr>
                <a:t> </a:t>
              </a:r>
              <a:r>
                <a:rPr lang="fr-FR" dirty="0" err="1">
                  <a:solidFill>
                    <a:srgbClr val="FF0000"/>
                  </a:solidFill>
                </a:rPr>
                <a:t>fermerResultats</a:t>
              </a:r>
              <a:r>
                <a:rPr lang="fr-FR" dirty="0">
                  <a:solidFill>
                    <a:srgbClr val="FF0000"/>
                  </a:solidFill>
                </a:rPr>
                <a:t> </a:t>
              </a:r>
              <a:r>
                <a:rPr lang="fr-FR" dirty="0"/>
                <a:t>est exécutée.</a:t>
              </a:r>
            </a:p>
          </p:txBody>
        </p:sp>
      </p:grpSp>
      <p:sp>
        <p:nvSpPr>
          <p:cNvPr id="25" name="3-titre">
            <a:extLst>
              <a:ext uri="{FF2B5EF4-FFF2-40B4-BE49-F238E27FC236}">
                <a16:creationId xmlns:a16="http://schemas.microsoft.com/office/drawing/2014/main" id="{FDAD622F-5AB3-281F-6FC1-460EDB271E72}"/>
              </a:ext>
            </a:extLst>
          </p:cNvPr>
          <p:cNvSpPr txBox="1"/>
          <p:nvPr/>
        </p:nvSpPr>
        <p:spPr>
          <a:xfrm>
            <a:off x="344190" y="2571607"/>
            <a:ext cx="50846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3-Suppression de l'écouteur lors du démontage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6B4CD34-0BA7-C932-05B6-FAFB0BCA4F07}"/>
              </a:ext>
            </a:extLst>
          </p:cNvPr>
          <p:cNvGrpSpPr/>
          <p:nvPr/>
        </p:nvGrpSpPr>
        <p:grpSpPr>
          <a:xfrm>
            <a:off x="5354260" y="853351"/>
            <a:ext cx="6639852" cy="3647689"/>
            <a:chOff x="5354260" y="853351"/>
            <a:chExt cx="6639852" cy="3647689"/>
          </a:xfrm>
        </p:grpSpPr>
        <p:pic>
          <p:nvPicPr>
            <p:cNvPr id="27" name="3-image">
              <a:extLst>
                <a:ext uri="{FF2B5EF4-FFF2-40B4-BE49-F238E27FC236}">
                  <a16:creationId xmlns:a16="http://schemas.microsoft.com/office/drawing/2014/main" id="{BFBB3D43-BDCE-B984-6D14-2E867C575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4260" y="853351"/>
              <a:ext cx="6639852" cy="971686"/>
            </a:xfrm>
            <a:prstGeom prst="rect">
              <a:avLst/>
            </a:prstGeom>
          </p:spPr>
        </p:pic>
        <p:sp>
          <p:nvSpPr>
            <p:cNvPr id="28" name="3-detail">
              <a:extLst>
                <a:ext uri="{FF2B5EF4-FFF2-40B4-BE49-F238E27FC236}">
                  <a16:creationId xmlns:a16="http://schemas.microsoft.com/office/drawing/2014/main" id="{CFE63E65-8D9F-63F0-869C-028BA92B5FBF}"/>
                </a:ext>
              </a:extLst>
            </p:cNvPr>
            <p:cNvSpPr txBox="1"/>
            <p:nvPr/>
          </p:nvSpPr>
          <p:spPr>
            <a:xfrm>
              <a:off x="5478102" y="2192716"/>
              <a:ext cx="55593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Quand le composant est retiré de l'écran (par exemple, si on change de page), cette ligne enlève l'écouteur de clic.</a:t>
              </a:r>
            </a:p>
            <a:p>
              <a:endParaRPr lang="fr-FR" dirty="0"/>
            </a:p>
            <a:p>
              <a:r>
                <a:rPr lang="fr-FR" dirty="0"/>
                <a:t>Cela empêche le code de continuer à vérifier les clics alors que le composant n'est plus visible, ce qui pourrait causer des problèmes de performance ou des erreurs.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314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3" descr="Gros plan de l'objectif d’un appareil photo">
            <a:extLst>
              <a:ext uri="{FF2B5EF4-FFF2-40B4-BE49-F238E27FC236}">
                <a16:creationId xmlns:a16="http://schemas.microsoft.com/office/drawing/2014/main" id="{88F3F71F-744E-D8A7-804F-449CD8AE77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57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A40482-4537-BC4E-4321-C1FB94896BF1}"/>
              </a:ext>
            </a:extLst>
          </p:cNvPr>
          <p:cNvSpPr txBox="1"/>
          <p:nvPr/>
        </p:nvSpPr>
        <p:spPr>
          <a:xfrm>
            <a:off x="4912021" y="161925"/>
            <a:ext cx="55149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u="sng" dirty="0"/>
              <a:t>Conclusion</a:t>
            </a:r>
          </a:p>
        </p:txBody>
      </p:sp>
      <p:sp>
        <p:nvSpPr>
          <p:cNvPr id="6" name="titre realisation technique">
            <a:extLst>
              <a:ext uri="{FF2B5EF4-FFF2-40B4-BE49-F238E27FC236}">
                <a16:creationId xmlns:a16="http://schemas.microsoft.com/office/drawing/2014/main" id="{4FC30C7E-51A2-2C2A-725A-3E6E560E570E}"/>
              </a:ext>
            </a:extLst>
          </p:cNvPr>
          <p:cNvSpPr txBox="1"/>
          <p:nvPr/>
        </p:nvSpPr>
        <p:spPr>
          <a:xfrm>
            <a:off x="828675" y="1228725"/>
            <a:ext cx="29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Réalisations Techniques</a:t>
            </a:r>
            <a:endParaRPr lang="fr-FR" dirty="0"/>
          </a:p>
        </p:txBody>
      </p:sp>
      <p:sp>
        <p:nvSpPr>
          <p:cNvPr id="7" name="detail realisation technique">
            <a:extLst>
              <a:ext uri="{FF2B5EF4-FFF2-40B4-BE49-F238E27FC236}">
                <a16:creationId xmlns:a16="http://schemas.microsoft.com/office/drawing/2014/main" id="{1A88133B-1A70-899D-D4F7-4B28CC705479}"/>
              </a:ext>
            </a:extLst>
          </p:cNvPr>
          <p:cNvSpPr txBox="1"/>
          <p:nvPr/>
        </p:nvSpPr>
        <p:spPr>
          <a:xfrm>
            <a:off x="5692588" y="1425388"/>
            <a:ext cx="5280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Développement d'une application web moderne avec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React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Implémentation d'une interface responsive avec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Tailwind</a:t>
            </a: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Création d'un système de recherche intelligent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Mise en place d'une gestion locale des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Architecture modulaire et maintenable</a:t>
            </a:r>
          </a:p>
          <a:p>
            <a:endParaRPr lang="fr-FR" dirty="0"/>
          </a:p>
        </p:txBody>
      </p:sp>
      <p:sp>
        <p:nvSpPr>
          <p:cNvPr id="8" name="titre competance aquise">
            <a:extLst>
              <a:ext uri="{FF2B5EF4-FFF2-40B4-BE49-F238E27FC236}">
                <a16:creationId xmlns:a16="http://schemas.microsoft.com/office/drawing/2014/main" id="{E640D4EA-682C-C748-79CD-40C2CCC8C740}"/>
              </a:ext>
            </a:extLst>
          </p:cNvPr>
          <p:cNvSpPr txBox="1"/>
          <p:nvPr/>
        </p:nvSpPr>
        <p:spPr>
          <a:xfrm>
            <a:off x="828675" y="1810871"/>
            <a:ext cx="312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Compétences Acquises</a:t>
            </a:r>
            <a:endParaRPr lang="fr-FR" dirty="0"/>
          </a:p>
        </p:txBody>
      </p:sp>
      <p:sp>
        <p:nvSpPr>
          <p:cNvPr id="10" name="detail competance auquise">
            <a:extLst>
              <a:ext uri="{FF2B5EF4-FFF2-40B4-BE49-F238E27FC236}">
                <a16:creationId xmlns:a16="http://schemas.microsoft.com/office/drawing/2014/main" id="{2D8294CF-D9D2-B4B5-27F0-643D14CA6264}"/>
              </a:ext>
            </a:extLst>
          </p:cNvPr>
          <p:cNvSpPr txBox="1"/>
          <p:nvPr/>
        </p:nvSpPr>
        <p:spPr>
          <a:xfrm>
            <a:off x="5692587" y="1425388"/>
            <a:ext cx="51636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React.js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Gestion avancée des états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Utilisation des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Hooks</a:t>
            </a: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 (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useState</a:t>
            </a: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,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useEffect</a:t>
            </a: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,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useRef</a:t>
            </a: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Création de composants réutilisables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Gestion du routage avec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React</a:t>
            </a: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 Router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CCCCCC"/>
                </a:solidFill>
                <a:effectLst/>
                <a:latin typeface="Segoe WPC"/>
              </a:rPr>
              <a:t>Tailwind</a:t>
            </a: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 CSS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Maîtrise du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framework</a:t>
            </a: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 utilitaire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Création d'interfaces responsives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Personnalisation du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Optimisation des styles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CCCCCC"/>
                </a:solidFill>
                <a:effectLst/>
                <a:latin typeface="Segoe WPC"/>
              </a:rPr>
              <a:t>JavaScript Moderne</a:t>
            </a:r>
            <a:endParaRPr lang="fr-FR" b="0" i="0" dirty="0">
              <a:solidFill>
                <a:srgbClr val="CCCCCC"/>
              </a:solidFill>
              <a:effectLst/>
              <a:latin typeface="Segoe WP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Manipulation avancée des tableaux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Gestion des événements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Normalisation des données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Stockage local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C4C9C3-D832-6036-F286-A15A1D1E9538}"/>
              </a:ext>
            </a:extLst>
          </p:cNvPr>
          <p:cNvSpPr txBox="1"/>
          <p:nvPr/>
        </p:nvSpPr>
        <p:spPr>
          <a:xfrm>
            <a:off x="932329" y="2617694"/>
            <a:ext cx="3199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Ce projet a permis de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Développer des compétences techniques solides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Acquérir une expérience pratique précieuse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Créer une application fonctionnelle et moderne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CCCCC"/>
                </a:solidFill>
                <a:effectLst/>
                <a:latin typeface="Segoe WPC"/>
              </a:rPr>
              <a:t>Comprendre les enjeux du développement web moderne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581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0" grpId="0"/>
      <p:bldP spid="10" grpId="1"/>
    </p:bldLst>
  </p:timing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1280</Words>
  <Application>Microsoft Office PowerPoint</Application>
  <PresentationFormat>Grand écran</PresentationFormat>
  <Paragraphs>199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Consolas</vt:lpstr>
      <vt:lpstr>Segoe WPC</vt:lpstr>
      <vt:lpstr>Sitka Banner</vt:lpstr>
      <vt:lpstr>HeadlinesVTI</vt:lpstr>
      <vt:lpstr>Let’s Cook</vt:lpstr>
      <vt:lpstr>Introduction </vt:lpstr>
      <vt:lpstr>Présentation PowerPoint</vt:lpstr>
      <vt:lpstr>|-- index.html |-- package-lock.json |-- package.json |-- postcss.config.js |-- src |   |-- App.jsx |   |-- components |   |   |-- auth |   |   |   |-- LoginForm.jsx |   |   |   `-- RegisterForm.jsx |   |   |-- buttons |   |   |   |-- BackButton.jsx |   |   |   |-- Dashboard.jsx |   |   |   `-- HomeButton.jsx |   |   |-- cards |   |   |   `-- RecipeCard.jsx |   |   |-- common |   |   |   |-- Footer.jsx |   |   |   `-- Header.jsx |   |   |-- filters |   |   |   `-- Filtres.jsx |   |   |-- navigation |   |   |   `-- MobileNav.jsx |   |   `-- ui |   |       |-- DifficultyStars.jsx |   |       `-- SearchBar.jsx |   |-- data |   |   `-- recettes.json |   |-- hooks |   |   `-- useRecettes.js |   |-- index.css |   |-- main.jsx |   |-- pages |   |   |-- DashboardPage.jsx |   |   |-- HomePage.jsx |   |   `-- RecipeDetail.jsx |   `-- styles |       `-- index.css |-- tailwind.config.js `-- vite.config.js</vt:lpstr>
      <vt:lpstr>Démonstration de la searchbar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Faber Quentin</dc:creator>
  <cp:lastModifiedBy>Faber Quentin</cp:lastModifiedBy>
  <cp:revision>8</cp:revision>
  <dcterms:created xsi:type="dcterms:W3CDTF">2025-02-04T07:10:20Z</dcterms:created>
  <dcterms:modified xsi:type="dcterms:W3CDTF">2025-02-05T13:32:21Z</dcterms:modified>
</cp:coreProperties>
</file>