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7010400" cy="9296400"/>
  <p:custDataLst>
    <p:tags r:id="rId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3399FF"/>
    <a:srgbClr val="FFFF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83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57" tIns="46579" rIns="93157" bIns="46579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>
                <a:latin typeface="Arial" charset="0"/>
                <a:ea typeface="ＭＳ Ｐゴシック" pitchFamily="8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57" tIns="46579" rIns="93157" bIns="4657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>
                <a:latin typeface="Arial" charset="0"/>
                <a:ea typeface="ＭＳ Ｐゴシック" pitchFamily="8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57" tIns="46579" rIns="93157" bIns="465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57" tIns="46579" rIns="93157" bIns="46579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>
                <a:latin typeface="Arial" charset="0"/>
                <a:ea typeface="ＭＳ Ｐゴシック" pitchFamily="8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57" tIns="46579" rIns="93157" bIns="4657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82EE828E-7C81-479A-84EC-2198F219B1C9}" type="slidenum">
              <a:rPr lang="en-US" altLang="nl-BE"/>
              <a:pPr/>
              <a:t>‹nr.›</a:t>
            </a:fld>
            <a:endParaRPr lang="en-US" alt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9BC5CD0-E434-4A4C-AC41-FDEED19A6988}" type="slidenum">
              <a:rPr lang="en-US" altLang="nl-BE" sz="1200"/>
              <a:pPr/>
              <a:t>1</a:t>
            </a:fld>
            <a:endParaRPr lang="en-US" altLang="nl-BE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5325"/>
            <a:ext cx="4649788" cy="3487738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4650"/>
          </a:xfrm>
          <a:noFill/>
        </p:spPr>
        <p:txBody>
          <a:bodyPr/>
          <a:lstStyle/>
          <a:p>
            <a:pPr eaLnBrk="1" hangingPunct="1"/>
            <a:endParaRPr lang="en-CA" altLang="nl-BE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683198-89E1-44D9-9E9B-D0650111E189}" type="slidenum">
              <a:rPr lang="en-US" altLang="nl-BE"/>
              <a:pPr/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248259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AE70CF-3363-40D2-A37A-7AACE27C52A8}" type="slidenum">
              <a:rPr lang="en-US" altLang="nl-BE"/>
              <a:pPr/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87481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84B12C-B9A6-44EE-A1E7-096AA9B50865}" type="slidenum">
              <a:rPr lang="en-US" altLang="nl-BE"/>
              <a:pPr/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35262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845792-8327-4D41-BD55-120929F956C6}" type="slidenum">
              <a:rPr lang="en-US" altLang="nl-BE"/>
              <a:pPr/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407699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D7B8A5-58DB-4935-B26C-05CE1323CB07}" type="slidenum">
              <a:rPr lang="en-US" altLang="nl-BE"/>
              <a:pPr/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230204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7B7121-B8B9-4A38-83D9-28F65757E039}" type="slidenum">
              <a:rPr lang="en-US" altLang="nl-BE"/>
              <a:pPr/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258412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385C0E-EE4B-4506-8EAE-604430544302}" type="slidenum">
              <a:rPr lang="en-US" altLang="nl-BE"/>
              <a:pPr/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283873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57DD64-088C-474C-8E61-7D1FBCD4E788}" type="slidenum">
              <a:rPr lang="en-US" altLang="nl-BE"/>
              <a:pPr/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52899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50536E-8B1F-4B4F-A622-B13A0DD6FFCB}" type="slidenum">
              <a:rPr lang="en-US" altLang="nl-BE"/>
              <a:pPr/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4043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DCB8EC-BDAD-41DE-8492-179EFB4AE9A9}" type="slidenum">
              <a:rPr lang="en-US" altLang="nl-BE"/>
              <a:pPr/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180769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D34A37-ECFB-443B-A7E8-2C110264A560}" type="slidenum">
              <a:rPr lang="en-US" altLang="nl-BE"/>
              <a:pPr/>
              <a:t>‹nr.›</a:t>
            </a:fld>
            <a:endParaRPr lang="en-US" altLang="nl-BE"/>
          </a:p>
        </p:txBody>
      </p:sp>
    </p:spTree>
    <p:extLst>
      <p:ext uri="{BB962C8B-B14F-4D97-AF65-F5344CB8AC3E}">
        <p14:creationId xmlns:p14="http://schemas.microsoft.com/office/powerpoint/2010/main" val="328018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B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BE"/>
              <a:t>Click to edit Master text styles</a:t>
            </a:r>
          </a:p>
          <a:p>
            <a:pPr lvl="1"/>
            <a:r>
              <a:rPr lang="en-US" altLang="nl-BE"/>
              <a:t>Second level</a:t>
            </a:r>
          </a:p>
          <a:p>
            <a:pPr lvl="2"/>
            <a:r>
              <a:rPr lang="en-US" altLang="nl-BE"/>
              <a:t>Third level</a:t>
            </a:r>
          </a:p>
          <a:p>
            <a:pPr lvl="3"/>
            <a:r>
              <a:rPr lang="en-US" altLang="nl-BE"/>
              <a:t>Fourth level</a:t>
            </a:r>
          </a:p>
          <a:p>
            <a:pPr lvl="4"/>
            <a:r>
              <a:rPr lang="en-US" altLang="nl-B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  <a:ea typeface="ＭＳ Ｐゴシック" pitchFamily="8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  <a:ea typeface="ＭＳ Ｐゴシック" pitchFamily="80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419675-4769-4189-8D81-2673DEF130DE}" type="slidenum">
              <a:rPr lang="en-US" altLang="nl-BE"/>
              <a:pPr/>
              <a:t>‹nr.›</a:t>
            </a:fld>
            <a:endParaRPr lang="en-US" alt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8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8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8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8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8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8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8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5"/>
          <p:cNvGrpSpPr>
            <a:grpSpLocks/>
          </p:cNvGrpSpPr>
          <p:nvPr/>
        </p:nvGrpSpPr>
        <p:grpSpPr bwMode="auto">
          <a:xfrm>
            <a:off x="127000" y="534988"/>
            <a:ext cx="8920163" cy="6173787"/>
            <a:chOff x="80" y="337"/>
            <a:chExt cx="5619" cy="3889"/>
          </a:xfrm>
        </p:grpSpPr>
        <p:sp>
          <p:nvSpPr>
            <p:cNvPr id="4" name="Rectangle 3"/>
            <p:cNvSpPr/>
            <p:nvPr/>
          </p:nvSpPr>
          <p:spPr bwMode="auto">
            <a:xfrm>
              <a:off x="2322" y="407"/>
              <a:ext cx="1132" cy="3063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defTabSz="457200" eaLnBrk="1" hangingPunct="1">
                <a:defRPr/>
              </a:pPr>
              <a:r>
                <a:rPr lang="en-US" sz="1100" b="1">
                  <a:solidFill>
                    <a:srgbClr val="595959"/>
                  </a:solidFill>
                  <a:latin typeface="HelvLight Regular" pitchFamily="-108" charset="0"/>
                  <a:ea typeface="ＭＳ Ｐゴシック" pitchFamily="80" charset="-128"/>
                </a:rPr>
                <a:t>SERVICES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3454" y="2010"/>
              <a:ext cx="1279" cy="1462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457200" eaLnBrk="1" hangingPunct="1">
                <a:defRPr/>
              </a:pPr>
              <a:r>
                <a:rPr lang="en-US" sz="1100" b="1">
                  <a:solidFill>
                    <a:srgbClr val="595959"/>
                  </a:solidFill>
                  <a:latin typeface="HelvLight Regular" pitchFamily="-108" charset="0"/>
                  <a:ea typeface="ＭＳ Ｐゴシック" pitchFamily="80" charset="-128"/>
                </a:rPr>
                <a:t>	CHANNELS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455" y="407"/>
              <a:ext cx="1278" cy="1603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defTabSz="457200" eaLnBrk="1" hangingPunct="1">
                <a:defRPr/>
              </a:pPr>
              <a:r>
                <a:rPr lang="en-US" sz="1100" b="1">
                  <a:solidFill>
                    <a:srgbClr val="595959"/>
                  </a:solidFill>
                  <a:latin typeface="HelvLight Regular" pitchFamily="-108" charset="0"/>
                  <a:ea typeface="ＭＳ Ｐゴシック" pitchFamily="80" charset="-128"/>
                </a:rPr>
                <a:t>RELATIONSHIPS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733" y="407"/>
              <a:ext cx="966" cy="3065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defTabSz="457200" eaLnBrk="1" hangingPunct="1">
                <a:defRPr/>
              </a:pPr>
              <a:r>
                <a:rPr lang="en-US" sz="1100" b="1">
                  <a:solidFill>
                    <a:srgbClr val="595959"/>
                  </a:solidFill>
                  <a:latin typeface="HelvLight Regular" pitchFamily="-108" charset="0"/>
                  <a:ea typeface="ＭＳ Ｐゴシック" pitchFamily="80" charset="-128"/>
                </a:rPr>
                <a:t>CLIENTS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890" y="3472"/>
              <a:ext cx="2809" cy="754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7653913" lvl="1" indent="-37474525" defTabSz="457200" eaLnBrk="1" hangingPunct="1">
                <a:defRPr/>
              </a:pPr>
              <a:r>
                <a:rPr lang="en-US" sz="1100" b="1">
                  <a:solidFill>
                    <a:srgbClr val="595959"/>
                  </a:solidFill>
                  <a:latin typeface="HelvLight Regular" pitchFamily="-108" charset="0"/>
                  <a:ea typeface="ＭＳ Ｐゴシック" pitchFamily="80" charset="-128"/>
                </a:rPr>
                <a:t>       REVENUE STREAMS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80" y="3472"/>
              <a:ext cx="2810" cy="754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7653913" lvl="1" indent="-37474525" defTabSz="457200" eaLnBrk="1" hangingPunct="1">
                <a:defRPr/>
              </a:pPr>
              <a:r>
                <a:rPr lang="en-US" sz="1100" b="1">
                  <a:solidFill>
                    <a:srgbClr val="595959"/>
                  </a:solidFill>
                  <a:latin typeface="HelvLight Regular" pitchFamily="-108" charset="0"/>
                  <a:ea typeface="ＭＳ Ｐゴシック" pitchFamily="80" charset="-128"/>
                </a:rPr>
                <a:t>          COST CENTRES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80" y="407"/>
              <a:ext cx="1011" cy="3063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defTabSz="457200" eaLnBrk="1" hangingPunct="1">
                <a:defRPr/>
              </a:pPr>
              <a:r>
                <a:rPr lang="en-US" sz="1100" b="1">
                  <a:solidFill>
                    <a:srgbClr val="595959"/>
                  </a:solidFill>
                  <a:latin typeface="HelvLight Regular" pitchFamily="-108" charset="0"/>
                  <a:ea typeface="ＭＳ Ｐゴシック" pitchFamily="80" charset="-128"/>
                </a:rPr>
                <a:t>KEY</a:t>
              </a:r>
            </a:p>
            <a:p>
              <a:pPr algn="ctr" defTabSz="457200" eaLnBrk="1" hangingPunct="1">
                <a:defRPr/>
              </a:pPr>
              <a:r>
                <a:rPr lang="en-US" sz="1100" b="1">
                  <a:solidFill>
                    <a:srgbClr val="595959"/>
                  </a:solidFill>
                  <a:latin typeface="HelvLight Regular" pitchFamily="-108" charset="0"/>
                  <a:ea typeface="ＭＳ Ｐゴシック" pitchFamily="80" charset="-128"/>
                </a:rPr>
                <a:t>PARTNER</a:t>
              </a:r>
            </a:p>
          </p:txBody>
        </p:sp>
        <p:pic>
          <p:nvPicPr>
            <p:cNvPr id="2060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7" y="407"/>
              <a:ext cx="354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1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5" y="373"/>
              <a:ext cx="32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2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7" y="1969"/>
              <a:ext cx="314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3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9" y="337"/>
              <a:ext cx="352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4" name="Picture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71"/>
            <a:stretch>
              <a:fillRect/>
            </a:stretch>
          </p:blipFill>
          <p:spPr bwMode="auto">
            <a:xfrm>
              <a:off x="2936" y="3488"/>
              <a:ext cx="285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65" name="Group 31"/>
            <p:cNvGrpSpPr>
              <a:grpSpLocks/>
            </p:cNvGrpSpPr>
            <p:nvPr/>
          </p:nvGrpSpPr>
          <p:grpSpPr bwMode="auto">
            <a:xfrm>
              <a:off x="1088" y="1868"/>
              <a:ext cx="1237" cy="1603"/>
              <a:chOff x="-1517" y="2348"/>
              <a:chExt cx="1140" cy="1603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-1512" y="2348"/>
                <a:ext cx="1135" cy="1603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defTabSz="457200" eaLnBrk="1" hangingPunct="1">
                  <a:defRPr/>
                </a:pPr>
                <a:r>
                  <a:rPr lang="en-US" sz="1100" b="1">
                    <a:solidFill>
                      <a:srgbClr val="595959"/>
                    </a:solidFill>
                    <a:latin typeface="HelvLight Regular" pitchFamily="-108" charset="0"/>
                    <a:ea typeface="ＭＳ Ｐゴシック" pitchFamily="80" charset="-128"/>
                  </a:rPr>
                  <a:t>KEY</a:t>
                </a:r>
              </a:p>
              <a:p>
                <a:pPr algn="ctr" defTabSz="457200" eaLnBrk="1" hangingPunct="1">
                  <a:defRPr/>
                </a:pPr>
                <a:r>
                  <a:rPr lang="en-US" sz="1100" b="1">
                    <a:solidFill>
                      <a:srgbClr val="595959"/>
                    </a:solidFill>
                    <a:latin typeface="HelvLight Regular" pitchFamily="-108" charset="0"/>
                    <a:ea typeface="ＭＳ Ｐゴシック" pitchFamily="80" charset="-128"/>
                  </a:rPr>
                  <a:t>RESOURCES</a:t>
                </a:r>
              </a:p>
            </p:txBody>
          </p:sp>
          <p:pic>
            <p:nvPicPr>
              <p:cNvPr id="2072" name="Picture 18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6728"/>
              <a:stretch>
                <a:fillRect/>
              </a:stretch>
            </p:blipFill>
            <p:spPr bwMode="auto">
              <a:xfrm>
                <a:off x="-1517" y="2351"/>
                <a:ext cx="39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66" name="Group 33"/>
            <p:cNvGrpSpPr>
              <a:grpSpLocks/>
            </p:cNvGrpSpPr>
            <p:nvPr/>
          </p:nvGrpSpPr>
          <p:grpSpPr bwMode="auto">
            <a:xfrm>
              <a:off x="1092" y="369"/>
              <a:ext cx="1235" cy="1498"/>
              <a:chOff x="-1338" y="486"/>
              <a:chExt cx="1138" cy="1503"/>
            </a:xfrm>
          </p:grpSpPr>
          <p:sp>
            <p:nvSpPr>
              <p:cNvPr id="12" name="Rectangle 11"/>
              <p:cNvSpPr/>
              <p:nvPr/>
            </p:nvSpPr>
            <p:spPr bwMode="auto">
              <a:xfrm>
                <a:off x="-1338" y="527"/>
                <a:ext cx="1138" cy="1462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457200" eaLnBrk="1" hangingPunct="1">
                  <a:defRPr/>
                </a:pPr>
                <a:r>
                  <a:rPr lang="en-US" sz="1100" b="1">
                    <a:solidFill>
                      <a:srgbClr val="595959"/>
                    </a:solidFill>
                    <a:latin typeface="HelvLight Regular" pitchFamily="-108" charset="0"/>
                    <a:ea typeface="ＭＳ Ｐゴシック" pitchFamily="80" charset="-128"/>
                  </a:rPr>
                  <a:t>	KEY</a:t>
                </a:r>
              </a:p>
              <a:p>
                <a:pPr defTabSz="457200" eaLnBrk="1" hangingPunct="1">
                  <a:defRPr/>
                </a:pPr>
                <a:r>
                  <a:rPr lang="en-US" sz="1100" b="1">
                    <a:solidFill>
                      <a:srgbClr val="595959"/>
                    </a:solidFill>
                    <a:latin typeface="HelvLight Regular" pitchFamily="-108" charset="0"/>
                    <a:ea typeface="ＭＳ Ｐゴシック" pitchFamily="80" charset="-128"/>
                  </a:rPr>
                  <a:t>	ACTIVITIES</a:t>
                </a:r>
              </a:p>
            </p:txBody>
          </p:sp>
          <p:pic>
            <p:nvPicPr>
              <p:cNvPr id="2070" name="Picture 19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332" y="486"/>
                <a:ext cx="445" cy="4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067" name="Picture 2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" y="383"/>
              <a:ext cx="302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8" name="Picture 2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25" r="6839"/>
            <a:stretch>
              <a:fillRect/>
            </a:stretch>
          </p:blipFill>
          <p:spPr bwMode="auto">
            <a:xfrm>
              <a:off x="80" y="3477"/>
              <a:ext cx="337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8" name="TextBox 47"/>
          <p:cNvSpPr txBox="1"/>
          <p:nvPr/>
        </p:nvSpPr>
        <p:spPr>
          <a:xfrm>
            <a:off x="0" y="76200"/>
            <a:ext cx="9144000" cy="5794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pitchFamily="80" charset="-128"/>
              </a:defRPr>
            </a:lvl1pPr>
            <a:lvl2pPr marL="37931725" indent="-37474525" defTabSz="457200">
              <a:defRPr sz="2400">
                <a:solidFill>
                  <a:schemeClr val="tx1"/>
                </a:solidFill>
                <a:latin typeface="Arial" charset="0"/>
                <a:ea typeface="ＭＳ Ｐゴシック" pitchFamily="80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80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80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8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80" charset="-128"/>
              </a:defRPr>
            </a:lvl9pPr>
          </a:lstStyle>
          <a:p>
            <a:pPr algn="ctr" eaLnBrk="1" hangingPunct="1">
              <a:defRPr/>
            </a:pPr>
            <a:r>
              <a:rPr lang="en-US" sz="3200" dirty="0">
                <a:latin typeface="HelvLight Regular" pitchFamily="-108" charset="0"/>
              </a:rPr>
              <a:t> City Game Mataró – Business Model</a:t>
            </a:r>
            <a:endParaRPr lang="en-US" sz="3200" dirty="0">
              <a:effectLst>
                <a:outerShdw blurRad="38100" dist="38100" dir="2700000" algn="tl">
                  <a:srgbClr val="C0C0C0"/>
                </a:outerShdw>
              </a:effectLst>
              <a:latin typeface="HelvLight Regular" pitchFamily="-108" charset="0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127000" y="1139825"/>
            <a:ext cx="16132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- Programmers</a:t>
            </a:r>
          </a:p>
          <a:p>
            <a:r>
              <a:rPr lang="en-US" sz="1200"/>
              <a:t>- Users</a:t>
            </a:r>
            <a:endParaRPr lang="en-US" sz="1200"/>
          </a:p>
          <a:p>
            <a:r>
              <a:rPr lang="en-US" sz="1200"/>
              <a:t>- City of Mataró</a:t>
            </a:r>
            <a:endParaRPr lang="en-US" sz="1200"/>
          </a:p>
          <a:p>
            <a:r>
              <a:rPr lang="en-US" sz="1200"/>
              <a:t>- Citizens of Mataró</a:t>
            </a:r>
            <a:endParaRPr lang="en-US" sz="1200"/>
          </a:p>
          <a:p>
            <a:r>
              <a:rPr lang="en-US" sz="1200"/>
              <a:t>- Safety coördinators</a:t>
            </a:r>
            <a:endParaRPr lang="en-US" sz="1200"/>
          </a:p>
          <a:p>
            <a:r>
              <a:rPr lang="en-US" sz="1200"/>
              <a:t>- System engineer</a:t>
            </a:r>
            <a:endParaRPr lang="en-US" sz="1200"/>
          </a:p>
          <a:p>
            <a:r>
              <a:rPr lang="en-US" sz="1200"/>
              <a:t>- Content manager</a:t>
            </a:r>
            <a:endParaRPr lang="en-US" sz="1200"/>
          </a:p>
        </p:txBody>
      </p:sp>
      <p:sp>
        <p:nvSpPr>
          <p:cNvPr id="27" name="Tekstvak 26"/>
          <p:cNvSpPr txBox="1"/>
          <p:nvPr/>
        </p:nvSpPr>
        <p:spPr>
          <a:xfrm>
            <a:off x="1906774" y="1262378"/>
            <a:ext cx="1613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- Exploring the city</a:t>
            </a:r>
            <a:endParaRPr lang="en-US" sz="1200"/>
          </a:p>
          <a:p>
            <a:r>
              <a:rPr lang="en-US" sz="1200"/>
              <a:t>- Learning about culture and history</a:t>
            </a:r>
            <a:endParaRPr lang="en-US" sz="1200"/>
          </a:p>
          <a:p>
            <a:r>
              <a:rPr lang="en-US" sz="1200"/>
              <a:t>- Offering reductions</a:t>
            </a:r>
            <a:endParaRPr lang="en-US" sz="1200"/>
          </a:p>
        </p:txBody>
      </p:sp>
      <p:sp>
        <p:nvSpPr>
          <p:cNvPr id="28" name="Tekstvak 27"/>
          <p:cNvSpPr txBox="1"/>
          <p:nvPr/>
        </p:nvSpPr>
        <p:spPr>
          <a:xfrm>
            <a:off x="3771508" y="1139825"/>
            <a:ext cx="16132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- Offering reductions for businesses and services</a:t>
            </a:r>
            <a:endParaRPr lang="en-US" sz="1200"/>
          </a:p>
          <a:p>
            <a:r>
              <a:rPr lang="en-US" sz="1200"/>
              <a:t>- Fun game to explore the city (with interactive elements)</a:t>
            </a:r>
            <a:endParaRPr lang="en-US" sz="1200"/>
          </a:p>
          <a:p>
            <a:r>
              <a:rPr lang="en-US" sz="1200"/>
              <a:t>- Offering more facts about the city</a:t>
            </a:r>
            <a:endParaRPr lang="en-US" sz="1200"/>
          </a:p>
          <a:p>
            <a:r>
              <a:rPr lang="en-US" sz="1200"/>
              <a:t>- Possible leaderboard</a:t>
            </a:r>
            <a:endParaRPr lang="en-US" sz="1200"/>
          </a:p>
          <a:p>
            <a:r>
              <a:rPr lang="en-US" sz="1200"/>
              <a:t>- Tips from locals</a:t>
            </a:r>
            <a:endParaRPr lang="en-US" sz="1200"/>
          </a:p>
        </p:txBody>
      </p:sp>
      <p:sp>
        <p:nvSpPr>
          <p:cNvPr id="29" name="Tekstvak 28"/>
          <p:cNvSpPr txBox="1"/>
          <p:nvPr/>
        </p:nvSpPr>
        <p:spPr>
          <a:xfrm>
            <a:off x="5551282" y="1133811"/>
            <a:ext cx="1882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- Rating </a:t>
            </a:r>
            <a:r>
              <a:rPr lang="en-US" sz="1200"/>
              <a:t>system for businesses</a:t>
            </a:r>
            <a:endParaRPr lang="en-US" sz="1200"/>
          </a:p>
        </p:txBody>
      </p:sp>
      <p:sp>
        <p:nvSpPr>
          <p:cNvPr id="30" name="Tekstvak 29"/>
          <p:cNvSpPr txBox="1"/>
          <p:nvPr/>
        </p:nvSpPr>
        <p:spPr>
          <a:xfrm>
            <a:off x="7580108" y="1239380"/>
            <a:ext cx="1397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- </a:t>
            </a:r>
            <a:r>
              <a:rPr lang="en-US" sz="1200"/>
              <a:t>Users starting from the age of 14</a:t>
            </a:r>
            <a:endParaRPr lang="en-US" sz="1200"/>
          </a:p>
          <a:p>
            <a:r>
              <a:rPr lang="en-US" sz="1200"/>
              <a:t>- Tourists</a:t>
            </a:r>
            <a:endParaRPr lang="en-US" sz="1200"/>
          </a:p>
        </p:txBody>
      </p:sp>
      <p:sp>
        <p:nvSpPr>
          <p:cNvPr id="31" name="Tekstvak 30"/>
          <p:cNvSpPr txBox="1"/>
          <p:nvPr/>
        </p:nvSpPr>
        <p:spPr>
          <a:xfrm>
            <a:off x="1798638" y="3640138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- Guide map </a:t>
            </a:r>
            <a:r>
              <a:rPr lang="en-US" sz="1200"/>
              <a:t>of the city</a:t>
            </a:r>
            <a:endParaRPr lang="en-US" sz="1200"/>
          </a:p>
          <a:p>
            <a:endParaRPr lang="en-US" sz="1200"/>
          </a:p>
        </p:txBody>
      </p:sp>
      <p:sp>
        <p:nvSpPr>
          <p:cNvPr id="32" name="Tekstvak 31"/>
          <p:cNvSpPr txBox="1"/>
          <p:nvPr/>
        </p:nvSpPr>
        <p:spPr>
          <a:xfrm>
            <a:off x="5580062" y="3665876"/>
            <a:ext cx="1836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Information about the app at the train station, information points, …</a:t>
            </a:r>
          </a:p>
          <a:p>
            <a:r>
              <a:rPr lang="en-US" sz="1200" dirty="0"/>
              <a:t>- Flyers and advertisements</a:t>
            </a:r>
          </a:p>
          <a:p>
            <a:r>
              <a:rPr lang="en-US" sz="1200" dirty="0"/>
              <a:t>- Google AdWords</a:t>
            </a:r>
          </a:p>
        </p:txBody>
      </p:sp>
      <p:sp>
        <p:nvSpPr>
          <p:cNvPr id="33" name="Tekstvak 32"/>
          <p:cNvSpPr txBox="1"/>
          <p:nvPr/>
        </p:nvSpPr>
        <p:spPr>
          <a:xfrm>
            <a:off x="5113338" y="5777706"/>
            <a:ext cx="386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- Financial </a:t>
            </a:r>
            <a:r>
              <a:rPr lang="en-US" sz="1200"/>
              <a:t>support from Mataró and various business who offer reductions</a:t>
            </a:r>
            <a:endParaRPr lang="en-US" sz="1200"/>
          </a:p>
        </p:txBody>
      </p:sp>
      <p:sp>
        <p:nvSpPr>
          <p:cNvPr id="34" name="Tekstvak 33"/>
          <p:cNvSpPr txBox="1"/>
          <p:nvPr/>
        </p:nvSpPr>
        <p:spPr>
          <a:xfrm>
            <a:off x="735013" y="5777706"/>
            <a:ext cx="3779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- Cost of programming</a:t>
            </a:r>
            <a:br>
              <a:rPr lang="en-US" sz="1200"/>
            </a:br>
            <a:r>
              <a:rPr lang="en-US" sz="1200"/>
              <a:t>- Maintance costs</a:t>
            </a:r>
            <a:endParaRPr lang="en-US" sz="1200"/>
          </a:p>
          <a:p>
            <a:endParaRPr lang="en-US" sz="1200"/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8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145</Words>
  <Application>Microsoft Office PowerPoint</Application>
  <PresentationFormat>Diavoorstelling (4:3)</PresentationFormat>
  <Paragraphs>38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HelvLight Regular</vt:lpstr>
      <vt:lpstr>Blank Presentation</vt:lpstr>
      <vt:lpstr>PowerPoint-presentatie</vt:lpstr>
    </vt:vector>
  </TitlesOfParts>
  <Company>Michael Lachapelle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Lachapelle</dc:creator>
  <cp:lastModifiedBy>Joey De Troyer</cp:lastModifiedBy>
  <cp:revision>32</cp:revision>
  <dcterms:created xsi:type="dcterms:W3CDTF">2010-02-03T01:29:52Z</dcterms:created>
  <dcterms:modified xsi:type="dcterms:W3CDTF">2017-02-20T12:11:04Z</dcterms:modified>
</cp:coreProperties>
</file>