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7.jpeg" ContentType="image/jpe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0F0AF5-2E6C-4D32-AC25-9245318864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DD008A-91FD-4C3E-B35F-6DA3CEF77D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768938-E0BE-44EA-A0E8-2CA28F4D1F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023735-CCAC-489A-B181-FD20940191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58C69B-BB94-4025-8AF5-84A2FDE3C7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5F91B6-DDF0-4199-A34A-A5035DAD4D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00F4EA-A3A5-4FC1-B3E3-8B68C58088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4C7B1B-54A9-4145-A9B6-96FF1A31E6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01DF29-7A4D-4727-A1A0-7E656AF632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683220-DEA1-4DF6-8709-0B6CE29CFE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1D012D-5F20-4375-977C-2036B8E8D2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253618-FE45-4D48-ABB5-DDCAE0E4EB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24C7D8-9F53-4EEF-AB5F-C1B201E39B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CD60E4-3CBA-4E8D-893B-F2B9C71664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66E7BE-FFA1-464B-9873-6151E3063D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D662E3-383B-45AC-BB3C-ED07790E19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1E0C63-656F-490B-BC65-587BA505EE1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C7C1A1-3FE8-4B36-874E-381DC4CA75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23E396-63F8-4538-BAFF-67C97540AB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5E1127-E6DC-4FBE-9F85-BB61FDDCD4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51020D-A057-41D6-9728-31A7B15B7F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5195D1-1F68-4093-A5C6-E846C811B7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F45380-A17E-4107-9C92-7FCB01572C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EF250E-46BF-49D0-8041-5F24C0BE8B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3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85000"/>
              </a:lnSpc>
              <a:buNone/>
            </a:pPr>
            <a:r>
              <a:rPr b="0" lang="en-GB" sz="8000" spc="-52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s-ES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s-ES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DE97EE2-D2F0-461E-AA2B-F0BCBBA82E8B}" type="slidenum">
              <a:rPr b="0" lang="es-E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9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50" name="Rectangl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Rectangl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PlaceHolder 1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s-ES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s-ES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B3F7675-665A-4733-B206-AC6B470AE5F1}" type="slidenum">
              <a:rPr b="0" lang="es-E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032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289840" y="639000"/>
            <a:ext cx="6252840" cy="3685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85000"/>
              </a:lnSpc>
              <a:buNone/>
            </a:pPr>
            <a:r>
              <a:rPr b="0" lang="es-ES" sz="8000" spc="-52" strike="noStrike">
                <a:solidFill>
                  <a:srgbClr val="262626"/>
                </a:solidFill>
                <a:latin typeface="Calibri Light"/>
              </a:rPr>
              <a:t>Proyecto Big Data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5289840" y="4455720"/>
            <a:ext cx="6269040" cy="123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900" spc="199" strike="noStrike" cap="all">
                <a:solidFill>
                  <a:srgbClr val="262626"/>
                </a:solidFill>
                <a:latin typeface="Calibri Light"/>
              </a:rPr>
              <a:t>Eloy Bedia García</a:t>
            </a:r>
            <a:endParaRPr b="0" lang="en-US" sz="19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900" spc="199" strike="noStrike" cap="all">
                <a:solidFill>
                  <a:srgbClr val="262626"/>
                </a:solidFill>
                <a:latin typeface="Calibri Light"/>
              </a:rPr>
              <a:t>Victoria Caracuel Castro</a:t>
            </a:r>
            <a:endParaRPr b="0" lang="en-US" sz="19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1900" spc="199" strike="noStrike" cap="all">
                <a:solidFill>
                  <a:srgbClr val="262626"/>
                </a:solidFill>
                <a:latin typeface="Calibri Light"/>
              </a:rPr>
              <a:t>Irene Suárez González</a:t>
            </a:r>
            <a:endParaRPr b="0" lang="en-US" sz="1900" spc="-1" strike="noStrike">
              <a:latin typeface="Arial"/>
            </a:endParaRPr>
          </a:p>
        </p:txBody>
      </p:sp>
      <p:pic>
        <p:nvPicPr>
          <p:cNvPr id="96" name="Picture 4" descr="EMT Málaga Descargar APK Android | Aptoide"/>
          <p:cNvPicPr/>
          <p:nvPr/>
        </p:nvPicPr>
        <p:blipFill>
          <a:blip r:embed="rId1"/>
          <a:stretch/>
        </p:blipFill>
        <p:spPr>
          <a:xfrm>
            <a:off x="1045080" y="620640"/>
            <a:ext cx="3178800" cy="5086440"/>
          </a:xfrm>
          <a:prstGeom prst="rect">
            <a:avLst/>
          </a:prstGeom>
          <a:ln w="0">
            <a:noFill/>
          </a:ln>
        </p:spPr>
      </p:pic>
      <p:cxnSp>
        <p:nvCxnSpPr>
          <p:cNvPr id="97" name="Straight Connector 1034"/>
          <p:cNvCxnSpPr/>
          <p:nvPr/>
        </p:nvCxnSpPr>
        <p:spPr>
          <a:xfrm>
            <a:off x="5446800" y="4343400"/>
            <a:ext cx="5636520" cy="360"/>
          </a:xfrm>
          <a:prstGeom prst="straightConnector1">
            <a:avLst/>
          </a:prstGeom>
          <a:ln w="6350">
            <a:solidFill>
              <a:srgbClr val="637052">
                <a:alpha val="90000"/>
              </a:srgbClr>
            </a:solidFill>
            <a:round/>
          </a:ln>
        </p:spPr>
      </p:cxnSp>
      <p:sp>
        <p:nvSpPr>
          <p:cNvPr id="98" name="Rectangle 1036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 1038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/>
          <p:nvPr/>
        </p:nvSpPr>
        <p:spPr>
          <a:xfrm>
            <a:off x="156600" y="2986200"/>
            <a:ext cx="215856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Detalles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1" name="Left Brace 3"/>
          <p:cNvSpPr/>
          <p:nvPr/>
        </p:nvSpPr>
        <p:spPr>
          <a:xfrm>
            <a:off x="2207880" y="708480"/>
            <a:ext cx="644760" cy="527184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bd582c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2" name="Left Brace 4"/>
          <p:cNvSpPr/>
          <p:nvPr/>
        </p:nvSpPr>
        <p:spPr>
          <a:xfrm>
            <a:off x="4366440" y="2282040"/>
            <a:ext cx="644760" cy="350064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bd582c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3" name="Left Brace 5"/>
          <p:cNvSpPr/>
          <p:nvPr/>
        </p:nvSpPr>
        <p:spPr>
          <a:xfrm>
            <a:off x="4295880" y="708480"/>
            <a:ext cx="644760" cy="101304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bd582c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4" name="Text Placeholder 4"/>
          <p:cNvSpPr/>
          <p:nvPr/>
        </p:nvSpPr>
        <p:spPr>
          <a:xfrm>
            <a:off x="2809440" y="685800"/>
            <a:ext cx="1529640" cy="7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Tema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5" name="Content Placeholder 5"/>
          <p:cNvSpPr/>
          <p:nvPr/>
        </p:nvSpPr>
        <p:spPr>
          <a:xfrm>
            <a:off x="5034960" y="0"/>
            <a:ext cx="6917760" cy="68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"/>
            </a:pPr>
            <a:r>
              <a:rPr b="0" lang="es-ES" sz="2000" spc="-1" strike="noStrike">
                <a:solidFill>
                  <a:srgbClr val="404040"/>
                </a:solidFill>
                <a:latin typeface="Calibri"/>
              </a:rPr>
              <a:t>Datos de los autobuses de la EMT en tiempo real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"/>
            </a:pPr>
            <a:r>
              <a:rPr b="0" lang="es-ES" sz="2000" spc="-1" strike="noStrike">
                <a:solidFill>
                  <a:srgbClr val="24292f"/>
                </a:solidFill>
                <a:latin typeface="-apple-system"/>
              </a:rPr>
              <a:t>Posición de los autobuses en tiempo real.</a:t>
            </a:r>
            <a:endParaRPr b="0" lang="en-US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"/>
            </a:pPr>
            <a:r>
              <a:rPr b="0" lang="es-ES" sz="2000" spc="-1" strike="noStrike">
                <a:solidFill>
                  <a:srgbClr val="24292f"/>
                </a:solidFill>
                <a:latin typeface="-apple-system"/>
              </a:rPr>
              <a:t>Mostrar la ubicación de todos los autobuses de una línea y mismo sentido.</a:t>
            </a:r>
            <a:endParaRPr b="0" lang="en-US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"/>
            </a:pPr>
            <a:r>
              <a:rPr b="0" lang="es-ES" sz="2000" spc="-1" strike="noStrike">
                <a:solidFill>
                  <a:srgbClr val="24292f"/>
                </a:solidFill>
                <a:latin typeface="-apple-system"/>
              </a:rPr>
              <a:t>Mostrar autobuses en un radio R a partir de una ubicación.</a:t>
            </a:r>
            <a:endParaRPr b="0" lang="en-US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"/>
            </a:pPr>
            <a:r>
              <a:rPr b="0" lang="es-ES" sz="2000" spc="-1" strike="noStrike">
                <a:solidFill>
                  <a:srgbClr val="24292f"/>
                </a:solidFill>
                <a:latin typeface="-apple-system"/>
              </a:rPr>
              <a:t>Informar de los autobuses que pasan por una parada seleccionada</a:t>
            </a:r>
            <a:endParaRPr b="0" lang="en-US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"/>
            </a:pPr>
            <a:r>
              <a:rPr b="0" lang="es-ES" sz="2000" spc="-1" strike="noStrike">
                <a:solidFill>
                  <a:srgbClr val="24292f"/>
                </a:solidFill>
                <a:latin typeface="-apple-system"/>
              </a:rPr>
              <a:t>Permitir buscar líneas comunes entre 2 paradas seleccionadas.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000" spc="-1" strike="noStrike">
                <a:solidFill>
                  <a:srgbClr val="ffffff"/>
                </a:solidFill>
                <a:latin typeface="-apple-system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6" name="Text Placeholder 4"/>
          <p:cNvSpPr/>
          <p:nvPr/>
        </p:nvSpPr>
        <p:spPr>
          <a:xfrm>
            <a:off x="2853000" y="3487680"/>
            <a:ext cx="1529640" cy="7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Objetivos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/>
          <p:nvPr/>
        </p:nvSpPr>
        <p:spPr>
          <a:xfrm>
            <a:off x="156600" y="2986200"/>
            <a:ext cx="215856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85000"/>
              </a:lnSpc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Detalles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8" name="Left Brace 3"/>
          <p:cNvSpPr/>
          <p:nvPr/>
        </p:nvSpPr>
        <p:spPr>
          <a:xfrm>
            <a:off x="2207880" y="708480"/>
            <a:ext cx="644760" cy="527184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bd582c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9" name="Left Brace 4"/>
          <p:cNvSpPr/>
          <p:nvPr/>
        </p:nvSpPr>
        <p:spPr>
          <a:xfrm>
            <a:off x="4366440" y="2282040"/>
            <a:ext cx="644760" cy="350064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bd582c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10" name="Left Brace 5"/>
          <p:cNvSpPr/>
          <p:nvPr/>
        </p:nvSpPr>
        <p:spPr>
          <a:xfrm>
            <a:off x="4295880" y="708480"/>
            <a:ext cx="644760" cy="101304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bd582c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11" name="Text Placeholder 4"/>
          <p:cNvSpPr/>
          <p:nvPr/>
        </p:nvSpPr>
        <p:spPr>
          <a:xfrm>
            <a:off x="2809440" y="685800"/>
            <a:ext cx="1529640" cy="7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Tema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2" name="Content Placeholder 5"/>
          <p:cNvSpPr/>
          <p:nvPr/>
        </p:nvSpPr>
        <p:spPr>
          <a:xfrm>
            <a:off x="5034960" y="0"/>
            <a:ext cx="6917760" cy="68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"/>
            </a:pPr>
            <a:r>
              <a:rPr b="0" lang="es-ES" sz="2000" spc="-1" strike="noStrike">
                <a:solidFill>
                  <a:srgbClr val="404040"/>
                </a:solidFill>
                <a:latin typeface="Calibri"/>
              </a:rPr>
              <a:t>Datos de los autobuses de la EMT en tiempo real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"/>
            </a:pPr>
            <a:r>
              <a:rPr b="0" lang="es-ES" sz="2000" spc="-1" strike="noStrike">
                <a:solidFill>
                  <a:srgbClr val="24292f"/>
                </a:solidFill>
                <a:latin typeface="-apple-system"/>
              </a:rPr>
              <a:t>Posición de los autobuses en tiempo real.</a:t>
            </a:r>
            <a:endParaRPr b="0" lang="en-US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"/>
            </a:pPr>
            <a:r>
              <a:rPr b="0" lang="es-ES" sz="2000" spc="-1" strike="noStrike">
                <a:solidFill>
                  <a:srgbClr val="24292f"/>
                </a:solidFill>
                <a:latin typeface="-apple-system"/>
              </a:rPr>
              <a:t>Mostrar la ubicación de todos los autobuses de una línea y mismo sentido.</a:t>
            </a:r>
            <a:endParaRPr b="0" lang="en-US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"/>
            </a:pPr>
            <a:r>
              <a:rPr b="0" lang="es-ES" sz="2000" spc="-1" strike="noStrike">
                <a:solidFill>
                  <a:srgbClr val="24292f"/>
                </a:solidFill>
                <a:latin typeface="-apple-system"/>
              </a:rPr>
              <a:t>Mostrar autobuses en un radio R a partir de una ubicación.</a:t>
            </a:r>
            <a:endParaRPr b="0" lang="en-US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"/>
            </a:pPr>
            <a:r>
              <a:rPr b="0" lang="es-ES" sz="2000" spc="-1" strike="noStrike">
                <a:solidFill>
                  <a:srgbClr val="24292f"/>
                </a:solidFill>
                <a:latin typeface="-apple-system"/>
              </a:rPr>
              <a:t>Informar de los autobuses que pasan por una parada seleccionada</a:t>
            </a:r>
            <a:endParaRPr b="0" lang="en-US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"/>
            </a:pPr>
            <a:r>
              <a:rPr b="0" lang="es-ES" sz="2000" spc="-1" strike="noStrike">
                <a:solidFill>
                  <a:srgbClr val="24292f"/>
                </a:solidFill>
                <a:latin typeface="-apple-system"/>
              </a:rPr>
              <a:t>Permitir buscar líneas comunes entre 2 paradas seleccionadas.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s-ES" sz="2000" spc="-1" strike="noStrike">
                <a:solidFill>
                  <a:srgbClr val="ffffff"/>
                </a:solidFill>
                <a:latin typeface="-apple-system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3" name="Text Placeholder 4"/>
          <p:cNvSpPr/>
          <p:nvPr/>
        </p:nvSpPr>
        <p:spPr>
          <a:xfrm>
            <a:off x="2853000" y="3487680"/>
            <a:ext cx="1529640" cy="7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</a:rPr>
              <a:t>Objetivos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4" name="Gráfico 15" descr="Marca de verificación con relleno sólido"/>
          <p:cNvPicPr/>
          <p:nvPr/>
        </p:nvPicPr>
        <p:blipFill>
          <a:blip r:embed="rId1"/>
          <a:stretch/>
        </p:blipFill>
        <p:spPr>
          <a:xfrm>
            <a:off x="5010840" y="589320"/>
            <a:ext cx="625320" cy="625320"/>
          </a:xfrm>
          <a:prstGeom prst="rect">
            <a:avLst/>
          </a:prstGeom>
          <a:ln w="0">
            <a:noFill/>
          </a:ln>
        </p:spPr>
      </p:pic>
      <p:pic>
        <p:nvPicPr>
          <p:cNvPr id="115" name="Gráfico 16" descr="Marca de verificación con relleno sólido"/>
          <p:cNvPicPr/>
          <p:nvPr/>
        </p:nvPicPr>
        <p:blipFill>
          <a:blip r:embed="rId2"/>
          <a:stretch/>
        </p:blipFill>
        <p:spPr>
          <a:xfrm>
            <a:off x="5010840" y="2360520"/>
            <a:ext cx="625320" cy="625320"/>
          </a:xfrm>
          <a:prstGeom prst="rect">
            <a:avLst/>
          </a:prstGeom>
          <a:ln w="0">
            <a:noFill/>
          </a:ln>
        </p:spPr>
      </p:pic>
      <p:pic>
        <p:nvPicPr>
          <p:cNvPr id="116" name="Gráfico 19" descr="reloj de arena 60% con relleno sólido"/>
          <p:cNvPicPr/>
          <p:nvPr/>
        </p:nvPicPr>
        <p:blipFill>
          <a:blip r:embed="rId3"/>
          <a:stretch/>
        </p:blipFill>
        <p:spPr>
          <a:xfrm>
            <a:off x="4754520" y="3847680"/>
            <a:ext cx="442440" cy="442440"/>
          </a:xfrm>
          <a:prstGeom prst="rect">
            <a:avLst/>
          </a:prstGeom>
          <a:ln w="0">
            <a:noFill/>
          </a:ln>
        </p:spPr>
      </p:pic>
      <p:pic>
        <p:nvPicPr>
          <p:cNvPr id="117" name="Gráfico 20" descr="reloj de arena 60% con relleno sólido"/>
          <p:cNvPicPr/>
          <p:nvPr/>
        </p:nvPicPr>
        <p:blipFill>
          <a:blip r:embed="rId4"/>
          <a:stretch/>
        </p:blipFill>
        <p:spPr>
          <a:xfrm>
            <a:off x="4761720" y="4572000"/>
            <a:ext cx="442440" cy="442440"/>
          </a:xfrm>
          <a:prstGeom prst="rect">
            <a:avLst/>
          </a:prstGeom>
          <a:ln w="0">
            <a:noFill/>
          </a:ln>
        </p:spPr>
      </p:pic>
      <p:pic>
        <p:nvPicPr>
          <p:cNvPr id="118" name="Gráfico 21" descr="reloj de arena 60% con relleno sólido"/>
          <p:cNvPicPr/>
          <p:nvPr/>
        </p:nvPicPr>
        <p:blipFill>
          <a:blip r:embed="rId5"/>
          <a:stretch/>
        </p:blipFill>
        <p:spPr>
          <a:xfrm>
            <a:off x="4800600" y="5272560"/>
            <a:ext cx="442440" cy="442440"/>
          </a:xfrm>
          <a:prstGeom prst="rect">
            <a:avLst/>
          </a:prstGeom>
          <a:ln w="0">
            <a:noFill/>
          </a:ln>
        </p:spPr>
      </p:pic>
      <p:pic>
        <p:nvPicPr>
          <p:cNvPr id="119" name="Gráfico 1" descr="Marca de verificación con relleno sólido"/>
          <p:cNvPicPr/>
          <p:nvPr/>
        </p:nvPicPr>
        <p:blipFill>
          <a:blip r:embed="rId6"/>
          <a:stretch/>
        </p:blipFill>
        <p:spPr>
          <a:xfrm>
            <a:off x="5011200" y="2803680"/>
            <a:ext cx="625320" cy="62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n 2" descr=""/>
          <p:cNvPicPr/>
          <p:nvPr/>
        </p:nvPicPr>
        <p:blipFill>
          <a:blip r:embed="rId1"/>
          <a:stretch/>
        </p:blipFill>
        <p:spPr>
          <a:xfrm>
            <a:off x="232920" y="349920"/>
            <a:ext cx="4550400" cy="154800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6" descr="Recreating a Shiny App with Flask"/>
          <p:cNvPicPr/>
          <p:nvPr/>
        </p:nvPicPr>
        <p:blipFill>
          <a:blip r:embed="rId2"/>
          <a:stretch/>
        </p:blipFill>
        <p:spPr>
          <a:xfrm>
            <a:off x="9478440" y="2610720"/>
            <a:ext cx="2454480" cy="1636200"/>
          </a:xfrm>
          <a:prstGeom prst="rect">
            <a:avLst/>
          </a:prstGeom>
          <a:ln w="0">
            <a:noFill/>
          </a:ln>
        </p:spPr>
      </p:pic>
      <p:pic>
        <p:nvPicPr>
          <p:cNvPr id="122" name="Imagen 4" descr=""/>
          <p:cNvPicPr/>
          <p:nvPr/>
        </p:nvPicPr>
        <p:blipFill>
          <a:blip r:embed="rId3"/>
          <a:stretch/>
        </p:blipFill>
        <p:spPr>
          <a:xfrm>
            <a:off x="2233440" y="1857240"/>
            <a:ext cx="7724520" cy="3142800"/>
          </a:xfrm>
          <a:prstGeom prst="rect">
            <a:avLst/>
          </a:prstGeom>
          <a:ln w="0">
            <a:noFill/>
          </a:ln>
        </p:spPr>
      </p:pic>
      <p:sp>
        <p:nvSpPr>
          <p:cNvPr id="123" name="Arco 8"/>
          <p:cNvSpPr/>
          <p:nvPr/>
        </p:nvSpPr>
        <p:spPr>
          <a:xfrm rot="11314200">
            <a:off x="946800" y="1035360"/>
            <a:ext cx="2068920" cy="2469960"/>
          </a:xfrm>
          <a:prstGeom prst="arc">
            <a:avLst>
              <a:gd name="adj1" fmla="val 15187718"/>
              <a:gd name="adj2" fmla="val 0"/>
            </a:avLst>
          </a:prstGeom>
          <a:noFill/>
          <a:ln>
            <a:solidFill>
              <a:srgbClr val="ffffff">
                <a:lumMod val="50000"/>
              </a:srgbClr>
            </a:solidFill>
            <a:prstDash val="dash"/>
            <a:round/>
            <a:headEnd len="lg" type="triangle" w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4" name="Rectángulo 9"/>
          <p:cNvSpPr/>
          <p:nvPr/>
        </p:nvSpPr>
        <p:spPr>
          <a:xfrm>
            <a:off x="6476760" y="452520"/>
            <a:ext cx="368460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>
              <a:lnSpc>
                <a:spcPct val="100000"/>
              </a:lnSpc>
            </a:pPr>
            <a:r>
              <a:rPr b="0" lang="es-ES" sz="5400" spc="-1" strike="noStrike">
                <a:solidFill>
                  <a:srgbClr val="000000"/>
                </a:solidFill>
                <a:latin typeface="Calibri"/>
              </a:rPr>
              <a:t>Arquitectura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n 2" descr="Mapa&#10;&#10;Descripción generada automáticamente"/>
          <p:cNvPicPr/>
          <p:nvPr/>
        </p:nvPicPr>
        <p:blipFill>
          <a:blip r:embed="rId1"/>
          <a:stretch/>
        </p:blipFill>
        <p:spPr>
          <a:xfrm>
            <a:off x="1622520" y="705600"/>
            <a:ext cx="8946720" cy="480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70280" y="360"/>
            <a:ext cx="12021840" cy="685764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/>
          <p:nvPr/>
        </p:nvSpPr>
        <p:spPr>
          <a:xfrm>
            <a:off x="457200" y="2075760"/>
            <a:ext cx="2057400" cy="1124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 txBox="1"/>
          <p:nvPr/>
        </p:nvSpPr>
        <p:spPr>
          <a:xfrm>
            <a:off x="457200" y="2057400"/>
            <a:ext cx="20574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Ú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0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Application>LibreOffice/7.4.1.2$Linux_X86_64 LibreOffice_project/3c58a8f3a960df8bc8fd77b461821e42c061c5f0</Application>
  <AppVersion>15.0000</AppVersion>
  <Words>147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2022-11-08T18:46:18Z</dcterms:created>
  <dc:creator>Irene</dc:creator>
  <dc:description/>
  <dc:language>en-US</dc:language>
  <cp:lastModifiedBy/>
  <dcterms:modified xsi:type="dcterms:W3CDTF">2022-11-22T19:10:38Z</dcterms:modified>
  <cp:revision>3</cp:revision>
  <dc:subject/>
  <dc:title>Proyecto Big Data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5</vt:i4>
  </property>
</Properties>
</file>